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90" r:id="rId33"/>
    <p:sldId id="291" r:id="rId34"/>
    <p:sldId id="292" r:id="rId35"/>
    <p:sldId id="293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2" r:id="rId63"/>
    <p:sldId id="323" r:id="rId64"/>
    <p:sldId id="324" r:id="rId65"/>
    <p:sldId id="326" r:id="rId66"/>
    <p:sldId id="327" r:id="rId67"/>
    <p:sldId id="328" r:id="rId68"/>
    <p:sldId id="329" r:id="rId69"/>
    <p:sldId id="331" r:id="rId70"/>
    <p:sldId id="332" r:id="rId71"/>
    <p:sldId id="333" r:id="rId72"/>
    <p:sldId id="334" r:id="rId73"/>
    <p:sldId id="335" r:id="rId74"/>
    <p:sldId id="336" r:id="rId75"/>
    <p:sldId id="337" r:id="rId76"/>
    <p:sldId id="338" r:id="rId77"/>
    <p:sldId id="339" r:id="rId78"/>
    <p:sldId id="340" r:id="rId79"/>
    <p:sldId id="341" r:id="rId80"/>
    <p:sldId id="342" r:id="rId81"/>
    <p:sldId id="343" r:id="rId82"/>
    <p:sldId id="344" r:id="rId83"/>
    <p:sldId id="345" r:id="rId84"/>
    <p:sldId id="346" r:id="rId85"/>
    <p:sldId id="347" r:id="rId86"/>
    <p:sldId id="349" r:id="rId87"/>
    <p:sldId id="350" r:id="rId88"/>
    <p:sldId id="351" r:id="rId89"/>
    <p:sldId id="352" r:id="rId90"/>
    <p:sldId id="353" r:id="rId91"/>
    <p:sldId id="354" r:id="rId92"/>
    <p:sldId id="355" r:id="rId93"/>
    <p:sldId id="356" r:id="rId94"/>
    <p:sldId id="357" r:id="rId95"/>
    <p:sldId id="358" r:id="rId96"/>
    <p:sldId id="359" r:id="rId97"/>
    <p:sldId id="360" r:id="rId98"/>
    <p:sldId id="361" r:id="rId99"/>
    <p:sldId id="362" r:id="rId100"/>
    <p:sldId id="363" r:id="rId101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44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545FFC-74BA-EB7F-B6C7-1C7F0D870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F4ACF921-EF48-61C6-C421-DD86BE17C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F0835BB-6A99-F2B4-DA85-392689EE2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03AD1-BB0D-43B9-A4EF-9D2237A65B7D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7A0D697-942F-4E12-B99A-535ADEC8C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03454F5-AFB7-187D-FCA6-482B1F47E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907E1-0866-429D-891E-E98DF7332E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32610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BBEF95-4E03-61B8-83F5-FBA55FD45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E53B2F02-47C5-C218-A51A-C8C4D5DF13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2995A0F-9CC3-746D-5130-E8A27EDF8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03AD1-BB0D-43B9-A4EF-9D2237A65B7D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E3E98DB-8590-E7B2-0F19-FF4778D5D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A13C9AF-EF16-FAE5-7AD5-F97D426AC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907E1-0866-429D-891E-E98DF7332E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607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E9A25210-1A9D-542A-5159-3ED538B78D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7203B2ED-04A2-0EC0-1AAC-1251F37282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E24EAB4-3A4B-66EF-07B3-B2A00AEFF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03AD1-BB0D-43B9-A4EF-9D2237A65B7D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DB682A6-7834-8A39-D905-BA6C27EEE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D664F8E-C9F2-8CE6-AA7B-DF5DC9DF2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907E1-0866-429D-891E-E98DF7332E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0897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0" y="6328834"/>
            <a:ext cx="2159793" cy="40137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9029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0" y="6328834"/>
            <a:ext cx="2159793" cy="40137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16756" y="2743149"/>
            <a:ext cx="10758487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90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5083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0" y="6328834"/>
            <a:ext cx="2159793" cy="40137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9113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48006" y="5313627"/>
            <a:ext cx="706966" cy="40137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00487" y="5227902"/>
            <a:ext cx="2160058" cy="40137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90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90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8534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DB1EE16-0902-D9EA-F726-1F6CA2FCB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37B838F-8FAC-E05F-2853-730352B98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ABEA06E-0D5C-387A-7522-3A53B4FF5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03AD1-BB0D-43B9-A4EF-9D2237A65B7D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AFC811E-41B6-E749-61C8-C2A8726E0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C55AB7A-910D-9CEF-4979-290C0E654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907E1-0866-429D-891E-E98DF7332E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5145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BCCACAD-7F5F-CC02-33D8-3CFDA6FCC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22F69BF-A556-5EAA-E00C-0DE296D30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74F73FE-251D-F268-A75D-8A1E3F1BE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03AD1-BB0D-43B9-A4EF-9D2237A65B7D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76CCCBC-3841-33CE-C33E-A648A57EA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58A90D9-877B-4BCF-B9F5-716A874BA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907E1-0866-429D-891E-E98DF7332E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04435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D197DE3-76F3-9B39-B089-FD49FFABA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89A6142-3832-DADF-AA8C-6480AD01B8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FEB55844-1CFB-DB3A-E131-C0D8EA1A9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56ECC7F-B5BA-BC03-75B8-E347576C7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03AD1-BB0D-43B9-A4EF-9D2237A65B7D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7AC24422-3AAC-8F9E-9595-5B4CAB0EE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BB2BC5B-5B97-6A68-1857-649F8477C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907E1-0866-429D-891E-E98DF7332E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379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644801A-06DD-A1E4-7379-774842A5D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8897BE8-A238-E913-3D96-DFA53C92DE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B06E599C-0B5D-41F5-C2B4-FD8F2857E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9D91DEC3-DEB5-D055-6DA9-C6B3D10E31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E76D1069-B1E7-F8F6-2113-78331C4554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60275670-6B94-FEF1-07B9-7C3D9B8D3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03AD1-BB0D-43B9-A4EF-9D2237A65B7D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751DD7EA-BDDC-74B5-6E22-DDC87C29E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7DC8A8D-4664-22CF-38CD-83C0D3352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907E1-0866-429D-891E-E98DF7332E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5160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712C353-448E-8D57-CC66-BDE955791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48413BFF-B93E-DB90-C8CB-A4219E492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03AD1-BB0D-43B9-A4EF-9D2237A65B7D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ED591D45-28CF-A1F0-C23A-0B6742794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5B276D83-8FDC-3068-3AD8-0402331F9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907E1-0866-429D-891E-E98DF7332E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32868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25BFA806-1C9B-69E4-A56D-F06EFB31D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03AD1-BB0D-43B9-A4EF-9D2237A65B7D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0A3C9BB2-8A2C-B3DE-B3D0-2784A5C67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B06684F-DC44-3C2D-87DB-1E87DD3D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907E1-0866-429D-891E-E98DF7332E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81455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668AAB8-EB40-2E9E-E78A-215DA8D1E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C21AEC2-111D-2F05-41E8-4E755D2ED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85F11E95-5279-279C-7E06-092A38320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B8AEF66-925D-9667-67CD-4B1F79353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03AD1-BB0D-43B9-A4EF-9D2237A65B7D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7A6C946-7EF2-729D-5D21-ACC123EA2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DFFDB38-657E-6FD0-0062-7F1D204B1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907E1-0866-429D-891E-E98DF7332E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98633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F5652A5-4F4F-0D2C-7D11-E6C2F33BD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13591E46-C570-289A-1220-223847E9E5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F9FF5C7-A297-4D9F-EC3F-D6782C0B8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4C9B6DA-D304-D440-F254-BFFA6F928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03AD1-BB0D-43B9-A4EF-9D2237A65B7D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E70865BA-ECD3-1461-C8A9-9A5C7222E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5C4F5B4-0E3E-92E5-6729-1A8538CE9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907E1-0866-429D-891E-E98DF7332E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31292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74E8F810-86FC-ACD2-CB24-2B537524C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771EF1B8-9157-2814-EC04-4248BAF04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0285C54-AE3F-7008-F69E-3E50603EEE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F03AD1-BB0D-43B9-A4EF-9D2237A65B7D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1AC90B3-FD1B-67C2-38F7-44ED77832E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5F97CA7-4B29-B67B-1AEE-76C6630D08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0907E1-0866-429D-891E-E98DF7332E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5272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en.wikipedia.org/wiki/DarkSide_(hacking_group)" TargetMode="External"/><Relationship Id="rId4" Type="http://schemas.openxmlformats.org/officeDocument/2006/relationships/image" Target="../media/image63.jp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4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9" Type="http://schemas.openxmlformats.org/officeDocument/2006/relationships/image" Target="../media/image43.png"/><Relationship Id="rId21" Type="http://schemas.openxmlformats.org/officeDocument/2006/relationships/image" Target="../media/image25.png"/><Relationship Id="rId34" Type="http://schemas.openxmlformats.org/officeDocument/2006/relationships/image" Target="../media/image38.jpg"/><Relationship Id="rId7" Type="http://schemas.openxmlformats.org/officeDocument/2006/relationships/image" Target="../media/image11.jpg"/><Relationship Id="rId2" Type="http://schemas.openxmlformats.org/officeDocument/2006/relationships/image" Target="../media/image5.png"/><Relationship Id="rId16" Type="http://schemas.openxmlformats.org/officeDocument/2006/relationships/image" Target="../media/image20.png"/><Relationship Id="rId20" Type="http://schemas.openxmlformats.org/officeDocument/2006/relationships/image" Target="../media/image24.jpg"/><Relationship Id="rId29" Type="http://schemas.openxmlformats.org/officeDocument/2006/relationships/image" Target="../media/image33.png"/><Relationship Id="rId41" Type="http://schemas.openxmlformats.org/officeDocument/2006/relationships/image" Target="../media/image4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32" Type="http://schemas.openxmlformats.org/officeDocument/2006/relationships/image" Target="../media/image36.png"/><Relationship Id="rId37" Type="http://schemas.openxmlformats.org/officeDocument/2006/relationships/image" Target="../media/image41.jpg"/><Relationship Id="rId40" Type="http://schemas.openxmlformats.org/officeDocument/2006/relationships/image" Target="../media/image44.png"/><Relationship Id="rId5" Type="http://schemas.openxmlformats.org/officeDocument/2006/relationships/image" Target="../media/image9.jp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jpg"/><Relationship Id="rId36" Type="http://schemas.openxmlformats.org/officeDocument/2006/relationships/image" Target="../media/image40.jp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31" Type="http://schemas.openxmlformats.org/officeDocument/2006/relationships/image" Target="../media/image35.jpg"/><Relationship Id="rId4" Type="http://schemas.openxmlformats.org/officeDocument/2006/relationships/image" Target="../media/image8.png"/><Relationship Id="rId9" Type="http://schemas.openxmlformats.org/officeDocument/2006/relationships/image" Target="../media/image13.jp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jpg"/><Relationship Id="rId30" Type="http://schemas.openxmlformats.org/officeDocument/2006/relationships/image" Target="../media/image34.png"/><Relationship Id="rId35" Type="http://schemas.openxmlformats.org/officeDocument/2006/relationships/image" Target="../media/image39.jpg"/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33" Type="http://schemas.openxmlformats.org/officeDocument/2006/relationships/image" Target="../media/image37.png"/><Relationship Id="rId38" Type="http://schemas.openxmlformats.org/officeDocument/2006/relationships/image" Target="../media/image4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4.png"/><Relationship Id="rId4" Type="http://schemas.openxmlformats.org/officeDocument/2006/relationships/image" Target="../media/image9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g"/><Relationship Id="rId3" Type="http://schemas.openxmlformats.org/officeDocument/2006/relationships/image" Target="../media/image2.jpg"/><Relationship Id="rId7" Type="http://schemas.openxmlformats.org/officeDocument/2006/relationships/image" Target="../media/image10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4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g"/><Relationship Id="rId4" Type="http://schemas.openxmlformats.org/officeDocument/2006/relationships/image" Target="../media/image1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14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0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1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5.png"/><Relationship Id="rId5" Type="http://schemas.openxmlformats.org/officeDocument/2006/relationships/image" Target="../media/image124.jpg"/><Relationship Id="rId4" Type="http://schemas.openxmlformats.org/officeDocument/2006/relationships/image" Target="../media/image123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30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1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34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g"/><Relationship Id="rId4" Type="http://schemas.openxmlformats.org/officeDocument/2006/relationships/image" Target="../media/image135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7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1.jp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2.jpg"/><Relationship Id="rId4" Type="http://schemas.openxmlformats.org/officeDocument/2006/relationships/image" Target="../media/image13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jpg"/><Relationship Id="rId4" Type="http://schemas.openxmlformats.org/officeDocument/2006/relationships/image" Target="../media/image143.jp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g"/><Relationship Id="rId5" Type="http://schemas.openxmlformats.org/officeDocument/2006/relationships/image" Target="../media/image147.jpg"/><Relationship Id="rId4" Type="http://schemas.openxmlformats.org/officeDocument/2006/relationships/image" Target="../media/image14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0.jpg"/><Relationship Id="rId4" Type="http://schemas.openxmlformats.org/officeDocument/2006/relationships/image" Target="../media/image149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usinessinsider.com/psychological-differences-between-conservatives-and-liberals-2018-2" TargetMode="External"/><Relationship Id="rId5" Type="http://schemas.openxmlformats.org/officeDocument/2006/relationships/image" Target="../media/image166.jpg"/><Relationship Id="rId4" Type="http://schemas.openxmlformats.org/officeDocument/2006/relationships/image" Target="../media/image165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9.jpg"/><Relationship Id="rId4" Type="http://schemas.openxmlformats.org/officeDocument/2006/relationships/image" Target="../media/image168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2.png"/><Relationship Id="rId5" Type="http://schemas.openxmlformats.org/officeDocument/2006/relationships/image" Target="../media/image171.jpg"/><Relationship Id="rId4" Type="http://schemas.openxmlformats.org/officeDocument/2006/relationships/image" Target="../media/image170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jp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g"/><Relationship Id="rId3" Type="http://schemas.openxmlformats.org/officeDocument/2006/relationships/image" Target="../media/image2.jpg"/><Relationship Id="rId7" Type="http://schemas.openxmlformats.org/officeDocument/2006/relationships/image" Target="../media/image178.jpg"/><Relationship Id="rId2" Type="http://schemas.openxmlformats.org/officeDocument/2006/relationships/hyperlink" Target="https://www.cosmopolitan.com/lifestyle/a37377027/deep-fake-cheer-scandal/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7.jpg"/><Relationship Id="rId5" Type="http://schemas.openxmlformats.org/officeDocument/2006/relationships/image" Target="../media/image176.jpg"/><Relationship Id="rId4" Type="http://schemas.openxmlformats.org/officeDocument/2006/relationships/image" Target="../media/image175.jpg"/><Relationship Id="rId9" Type="http://schemas.openxmlformats.org/officeDocument/2006/relationships/image" Target="../media/image18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82.pn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5" Type="http://schemas.openxmlformats.org/officeDocument/2006/relationships/image" Target="../media/image87.jpg"/><Relationship Id="rId4" Type="http://schemas.openxmlformats.org/officeDocument/2006/relationships/image" Target="../media/image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5" Type="http://schemas.openxmlformats.org/officeDocument/2006/relationships/image" Target="../media/image188.jpg"/><Relationship Id="rId4" Type="http://schemas.openxmlformats.org/officeDocument/2006/relationships/image" Target="../media/image187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3.jpg"/><Relationship Id="rId4" Type="http://schemas.openxmlformats.org/officeDocument/2006/relationships/image" Target="../media/image192.jp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hyperlink" Target="mailto:ph-0003@deepl.internal" TargetMode="External"/><Relationship Id="rId3" Type="http://schemas.openxmlformats.org/officeDocument/2006/relationships/image" Target="../media/image186.png"/><Relationship Id="rId7" Type="http://schemas.openxmlformats.org/officeDocument/2006/relationships/hyperlink" Target="mailto:XML-ph-0002@deepl.internal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(XML-ph-0001@deepl.internal" TargetMode="External"/><Relationship Id="rId5" Type="http://schemas.openxmlformats.org/officeDocument/2006/relationships/hyperlink" Target="mailto:XML-ph-0000@deepl.internal" TargetMode="External"/><Relationship Id="rId4" Type="http://schemas.openxmlformats.org/officeDocument/2006/relationships/image" Target="../media/image194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5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6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g"/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arxiv.org/abs/1412.6572" TargetMode="External"/><Relationship Id="rId5" Type="http://schemas.openxmlformats.org/officeDocument/2006/relationships/hyperlink" Target="https://onlinelibrary.wiley.com/doi/abs/10.1002/int.22510" TargetMode="External"/><Relationship Id="rId4" Type="http://schemas.openxmlformats.org/officeDocument/2006/relationships/image" Target="../media/image203.jp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jpg"/><Relationship Id="rId3" Type="http://schemas.openxmlformats.org/officeDocument/2006/relationships/image" Target="../media/image204.png"/><Relationship Id="rId7" Type="http://schemas.openxmlformats.org/officeDocument/2006/relationships/image" Target="../media/image20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7.jpg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jpg"/><Relationship Id="rId3" Type="http://schemas.openxmlformats.org/officeDocument/2006/relationships/image" Target="../media/image212.jpg"/><Relationship Id="rId7" Type="http://schemas.openxmlformats.org/officeDocument/2006/relationships/image" Target="../media/image216.jp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5.jpg"/><Relationship Id="rId5" Type="http://schemas.openxmlformats.org/officeDocument/2006/relationships/image" Target="../media/image214.jpg"/><Relationship Id="rId10" Type="http://schemas.openxmlformats.org/officeDocument/2006/relationships/image" Target="../media/image219.jpg"/><Relationship Id="rId4" Type="http://schemas.openxmlformats.org/officeDocument/2006/relationships/image" Target="../media/image213.jpg"/><Relationship Id="rId9" Type="http://schemas.openxmlformats.org/officeDocument/2006/relationships/image" Target="../media/image218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1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jpg"/><Relationship Id="rId3" Type="http://schemas.openxmlformats.org/officeDocument/2006/relationships/image" Target="../media/image222.jpg"/><Relationship Id="rId7" Type="http://schemas.openxmlformats.org/officeDocument/2006/relationships/image" Target="../media/image226.jp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5.jpg"/><Relationship Id="rId5" Type="http://schemas.openxmlformats.org/officeDocument/2006/relationships/image" Target="../media/image224.jpg"/><Relationship Id="rId4" Type="http://schemas.openxmlformats.org/officeDocument/2006/relationships/image" Target="../media/image223.jp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cybersecpro-euproject/" TargetMode="External"/><Relationship Id="rId3" Type="http://schemas.openxmlformats.org/officeDocument/2006/relationships/image" Target="../media/image228.png"/><Relationship Id="rId7" Type="http://schemas.openxmlformats.org/officeDocument/2006/relationships/hyperlink" Target="https://twitter.com/CyberSecPro_eu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ybersecpro-project.eu/" TargetMode="External"/><Relationship Id="rId5" Type="http://schemas.openxmlformats.org/officeDocument/2006/relationships/image" Target="../media/image230.png"/><Relationship Id="rId4" Type="http://schemas.openxmlformats.org/officeDocument/2006/relationships/image" Target="../media/image2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79167"/>
            <a:chOff x="0" y="0"/>
            <a:chExt cx="14630400" cy="825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63665" y="2222"/>
              <a:ext cx="6433820" cy="8204200"/>
            </a:xfrm>
            <a:custGeom>
              <a:avLst/>
              <a:gdLst/>
              <a:ahLst/>
              <a:cxnLst/>
              <a:rect l="l" t="t" r="r" b="b"/>
              <a:pathLst>
                <a:path w="6433820" h="8204200">
                  <a:moveTo>
                    <a:pt x="6433566" y="0"/>
                  </a:moveTo>
                  <a:lnTo>
                    <a:pt x="2306637" y="0"/>
                  </a:lnTo>
                  <a:lnTo>
                    <a:pt x="0" y="8204200"/>
                  </a:lnTo>
                  <a:lnTo>
                    <a:pt x="4126547" y="8204200"/>
                  </a:lnTo>
                  <a:lnTo>
                    <a:pt x="6433566" y="0"/>
                  </a:lnTo>
                  <a:close/>
                </a:path>
              </a:pathLst>
            </a:custGeom>
            <a:solidFill>
              <a:srgbClr val="E84474">
                <a:alpha val="22352"/>
              </a:srgbClr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" name="object 5"/>
            <p:cNvSpPr/>
            <p:nvPr/>
          </p:nvSpPr>
          <p:spPr>
            <a:xfrm>
              <a:off x="5474334" y="0"/>
              <a:ext cx="2310130" cy="8229600"/>
            </a:xfrm>
            <a:custGeom>
              <a:avLst/>
              <a:gdLst/>
              <a:ahLst/>
              <a:cxnLst/>
              <a:rect l="l" t="t" r="r" b="b"/>
              <a:pathLst>
                <a:path w="2310129" h="8229600">
                  <a:moveTo>
                    <a:pt x="2309812" y="0"/>
                  </a:moveTo>
                  <a:lnTo>
                    <a:pt x="0" y="8229600"/>
                  </a:lnTo>
                </a:path>
              </a:pathLst>
            </a:custGeom>
            <a:ln w="25400">
              <a:solidFill>
                <a:srgbClr val="EBEBEB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" name="object 6"/>
            <p:cNvSpPr/>
            <p:nvPr/>
          </p:nvSpPr>
          <p:spPr>
            <a:xfrm>
              <a:off x="4209415" y="0"/>
              <a:ext cx="3059430" cy="8217534"/>
            </a:xfrm>
            <a:custGeom>
              <a:avLst/>
              <a:gdLst/>
              <a:ahLst/>
              <a:cxnLst/>
              <a:rect l="l" t="t" r="r" b="b"/>
              <a:pathLst>
                <a:path w="3059429" h="8217534">
                  <a:moveTo>
                    <a:pt x="1608455" y="2735262"/>
                  </a:moveTo>
                  <a:lnTo>
                    <a:pt x="1564639" y="2737167"/>
                  </a:lnTo>
                  <a:lnTo>
                    <a:pt x="1522730" y="2747327"/>
                  </a:lnTo>
                  <a:lnTo>
                    <a:pt x="1483360" y="2765742"/>
                  </a:lnTo>
                  <a:lnTo>
                    <a:pt x="1448435" y="2791142"/>
                  </a:lnTo>
                  <a:lnTo>
                    <a:pt x="1418907" y="2823845"/>
                  </a:lnTo>
                  <a:lnTo>
                    <a:pt x="1395730" y="2862579"/>
                  </a:lnTo>
                  <a:lnTo>
                    <a:pt x="1395730" y="2863850"/>
                  </a:lnTo>
                  <a:lnTo>
                    <a:pt x="986155" y="4391025"/>
                  </a:lnTo>
                  <a:lnTo>
                    <a:pt x="0" y="8215630"/>
                  </a:lnTo>
                  <a:lnTo>
                    <a:pt x="7937" y="8216582"/>
                  </a:lnTo>
                  <a:lnTo>
                    <a:pt x="15875" y="8216900"/>
                  </a:lnTo>
                  <a:lnTo>
                    <a:pt x="32067" y="8217217"/>
                  </a:lnTo>
                  <a:lnTo>
                    <a:pt x="1015047" y="4398645"/>
                  </a:lnTo>
                  <a:lnTo>
                    <a:pt x="1424622" y="2873057"/>
                  </a:lnTo>
                  <a:lnTo>
                    <a:pt x="1448435" y="2834957"/>
                  </a:lnTo>
                  <a:lnTo>
                    <a:pt x="1479867" y="2804160"/>
                  </a:lnTo>
                  <a:lnTo>
                    <a:pt x="1516697" y="2781617"/>
                  </a:lnTo>
                  <a:lnTo>
                    <a:pt x="1557655" y="2768282"/>
                  </a:lnTo>
                  <a:lnTo>
                    <a:pt x="1601152" y="2764472"/>
                  </a:lnTo>
                  <a:lnTo>
                    <a:pt x="1705146" y="2764472"/>
                  </a:lnTo>
                  <a:lnTo>
                    <a:pt x="1694497" y="2757804"/>
                  </a:lnTo>
                  <a:lnTo>
                    <a:pt x="1652905" y="2742247"/>
                  </a:lnTo>
                  <a:lnTo>
                    <a:pt x="1608455" y="2735262"/>
                  </a:lnTo>
                  <a:close/>
                </a:path>
                <a:path w="3059429" h="8217534">
                  <a:moveTo>
                    <a:pt x="1705146" y="2764472"/>
                  </a:moveTo>
                  <a:lnTo>
                    <a:pt x="1601152" y="2764472"/>
                  </a:lnTo>
                  <a:lnTo>
                    <a:pt x="1645285" y="2771140"/>
                  </a:lnTo>
                  <a:lnTo>
                    <a:pt x="1691957" y="2791142"/>
                  </a:lnTo>
                  <a:lnTo>
                    <a:pt x="1730692" y="2821304"/>
                  </a:lnTo>
                  <a:lnTo>
                    <a:pt x="1760220" y="2860040"/>
                  </a:lnTo>
                  <a:lnTo>
                    <a:pt x="1778952" y="2905125"/>
                  </a:lnTo>
                  <a:lnTo>
                    <a:pt x="1785620" y="2953702"/>
                  </a:lnTo>
                  <a:lnTo>
                    <a:pt x="1779270" y="3003867"/>
                  </a:lnTo>
                  <a:lnTo>
                    <a:pt x="1468755" y="4149090"/>
                  </a:lnTo>
                  <a:lnTo>
                    <a:pt x="1461452" y="4191635"/>
                  </a:lnTo>
                  <a:lnTo>
                    <a:pt x="1462722" y="4234497"/>
                  </a:lnTo>
                  <a:lnTo>
                    <a:pt x="1472247" y="4276407"/>
                  </a:lnTo>
                  <a:lnTo>
                    <a:pt x="1490027" y="4316412"/>
                  </a:lnTo>
                  <a:lnTo>
                    <a:pt x="1515110" y="4352290"/>
                  </a:lnTo>
                  <a:lnTo>
                    <a:pt x="1546225" y="4381817"/>
                  </a:lnTo>
                  <a:lnTo>
                    <a:pt x="1582737" y="4404360"/>
                  </a:lnTo>
                  <a:lnTo>
                    <a:pt x="1624012" y="4419600"/>
                  </a:lnTo>
                  <a:lnTo>
                    <a:pt x="1667827" y="4426902"/>
                  </a:lnTo>
                  <a:lnTo>
                    <a:pt x="1711325" y="4425315"/>
                  </a:lnTo>
                  <a:lnTo>
                    <a:pt x="1752600" y="4415472"/>
                  </a:lnTo>
                  <a:lnTo>
                    <a:pt x="1791017" y="4398010"/>
                  </a:lnTo>
                  <a:lnTo>
                    <a:pt x="1794163" y="4395787"/>
                  </a:lnTo>
                  <a:lnTo>
                    <a:pt x="1680210" y="4395787"/>
                  </a:lnTo>
                  <a:lnTo>
                    <a:pt x="1630045" y="4389437"/>
                  </a:lnTo>
                  <a:lnTo>
                    <a:pt x="1563687" y="4356735"/>
                  </a:lnTo>
                  <a:lnTo>
                    <a:pt x="1515745" y="4301172"/>
                  </a:lnTo>
                  <a:lnTo>
                    <a:pt x="1491932" y="4231322"/>
                  </a:lnTo>
                  <a:lnTo>
                    <a:pt x="1490980" y="4194175"/>
                  </a:lnTo>
                  <a:lnTo>
                    <a:pt x="1497647" y="4156710"/>
                  </a:lnTo>
                  <a:lnTo>
                    <a:pt x="1808162" y="3011487"/>
                  </a:lnTo>
                  <a:lnTo>
                    <a:pt x="1815464" y="2967672"/>
                  </a:lnTo>
                  <a:lnTo>
                    <a:pt x="1813877" y="2924175"/>
                  </a:lnTo>
                  <a:lnTo>
                    <a:pt x="1804035" y="2882900"/>
                  </a:lnTo>
                  <a:lnTo>
                    <a:pt x="1786255" y="2844482"/>
                  </a:lnTo>
                  <a:lnTo>
                    <a:pt x="1761807" y="2809875"/>
                  </a:lnTo>
                  <a:lnTo>
                    <a:pt x="1731010" y="2780665"/>
                  </a:lnTo>
                  <a:lnTo>
                    <a:pt x="1705146" y="2764472"/>
                  </a:lnTo>
                  <a:close/>
                </a:path>
                <a:path w="3059429" h="8217534">
                  <a:moveTo>
                    <a:pt x="3059430" y="0"/>
                  </a:moveTo>
                  <a:lnTo>
                    <a:pt x="3027997" y="0"/>
                  </a:lnTo>
                  <a:lnTo>
                    <a:pt x="2334577" y="2515870"/>
                  </a:lnTo>
                  <a:lnTo>
                    <a:pt x="1862772" y="4255452"/>
                  </a:lnTo>
                  <a:lnTo>
                    <a:pt x="1843087" y="4302125"/>
                  </a:lnTo>
                  <a:lnTo>
                    <a:pt x="1812607" y="4340860"/>
                  </a:lnTo>
                  <a:lnTo>
                    <a:pt x="1773872" y="4370387"/>
                  </a:lnTo>
                  <a:lnTo>
                    <a:pt x="1729105" y="4389120"/>
                  </a:lnTo>
                  <a:lnTo>
                    <a:pt x="1680210" y="4395787"/>
                  </a:lnTo>
                  <a:lnTo>
                    <a:pt x="1794163" y="4395787"/>
                  </a:lnTo>
                  <a:lnTo>
                    <a:pt x="1825625" y="4373562"/>
                  </a:lnTo>
                  <a:lnTo>
                    <a:pt x="1854835" y="4342765"/>
                  </a:lnTo>
                  <a:lnTo>
                    <a:pt x="1877695" y="4306252"/>
                  </a:lnTo>
                  <a:lnTo>
                    <a:pt x="1893252" y="4264660"/>
                  </a:lnTo>
                  <a:lnTo>
                    <a:pt x="2365057" y="2524760"/>
                  </a:lnTo>
                  <a:lnTo>
                    <a:pt x="3057525" y="6350"/>
                  </a:lnTo>
                  <a:lnTo>
                    <a:pt x="3059430" y="0"/>
                  </a:lnTo>
                  <a:close/>
                </a:path>
              </a:pathLst>
            </a:custGeom>
            <a:solidFill>
              <a:srgbClr val="E8447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008177" cy="82296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72800" y="7594600"/>
              <a:ext cx="2591752" cy="481647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543146" y="721226"/>
            <a:ext cx="2903538" cy="1113424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3583" spc="-75" dirty="0">
                <a:solidFill>
                  <a:srgbClr val="FFFFFF"/>
                </a:solidFill>
              </a:rPr>
              <a:t>ΓΝΩΣΤΟΠΟΙΗΣΗ</a:t>
            </a:r>
            <a:endParaRPr sz="3583"/>
          </a:p>
        </p:txBody>
      </p:sp>
      <p:sp>
        <p:nvSpPr>
          <p:cNvPr id="10" name="object 10"/>
          <p:cNvSpPr txBox="1"/>
          <p:nvPr/>
        </p:nvSpPr>
        <p:spPr>
          <a:xfrm>
            <a:off x="6564313" y="1860815"/>
            <a:ext cx="5411788" cy="1741930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296321" marR="4233" indent="-285739" algn="just">
              <a:spcBef>
                <a:spcPts val="83"/>
              </a:spcBef>
              <a:buSzPct val="133333"/>
              <a:buFont typeface="Arial"/>
              <a:buChar char="•"/>
              <a:tabLst>
                <a:tab pos="296321" algn="l"/>
              </a:tabLst>
            </a:pP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Συγχρηματοδοτείται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 την</a:t>
            </a:r>
            <a:r>
              <a:rPr sz="150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Ευρωπαϊκή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Ένωση.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Ωστόσο,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 οι </a:t>
            </a:r>
            <a:r>
              <a:rPr sz="150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απόψεις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 οι</a:t>
            </a:r>
            <a:r>
              <a:rPr sz="150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γνώμες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 που</a:t>
            </a:r>
            <a:r>
              <a:rPr sz="150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εκφράζονται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είναι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αποκλειστικά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του/των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συγγραφέα/ων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 δεν</a:t>
            </a:r>
            <a:r>
              <a:rPr sz="150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αντανακλούν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κατ'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ανάγκη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 τις </a:t>
            </a:r>
            <a:r>
              <a:rPr sz="150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απόψεις και τις γνώμες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Ευρωπαϊκής Ένωσης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ή της </a:t>
            </a: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HADEA.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Ούτε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η </a:t>
            </a: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Ευρωπαϊκή Ένωση ούτε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η </a:t>
            </a: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χορηγούσα αρχή μπορούν να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θεωρηθούν</a:t>
            </a:r>
            <a:r>
              <a:rPr sz="1500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υπεύθυνοι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γι' αυτές.</a:t>
            </a:r>
            <a:endParaRPr sz="1500">
              <a:latin typeface="Calibri"/>
              <a:cs typeface="Calibri"/>
            </a:endParaRPr>
          </a:p>
          <a:p>
            <a:pPr marL="295792" indent="-285209">
              <a:spcBef>
                <a:spcPts val="925"/>
              </a:spcBef>
              <a:buSzPct val="133333"/>
              <a:buFont typeface="Arial"/>
              <a:buChar char="•"/>
              <a:tabLst>
                <a:tab pos="295263" algn="l"/>
                <a:tab pos="295792" algn="l"/>
              </a:tabLst>
            </a:pP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Συμφωνία</a:t>
            </a:r>
            <a:r>
              <a:rPr sz="1500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έργου αριθ.</a:t>
            </a:r>
            <a:r>
              <a:rPr sz="1500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2" dirty="0">
                <a:solidFill>
                  <a:srgbClr val="FFFFFF"/>
                </a:solidFill>
                <a:latin typeface="Calibri"/>
                <a:cs typeface="Calibri"/>
              </a:rPr>
              <a:t>101083594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9112" y="389254"/>
              <a:ext cx="4672330" cy="350424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11650" y="1274444"/>
              <a:ext cx="2627312" cy="35042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2500" y="3387090"/>
              <a:ext cx="3519170" cy="455295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926138" y="811477"/>
            <a:ext cx="6038850" cy="4460174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204250">
              <a:lnSpc>
                <a:spcPct val="107600"/>
              </a:lnSpc>
              <a:spcBef>
                <a:spcPts val="83"/>
              </a:spcBef>
            </a:pP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Στις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dirty="0">
                <a:solidFill>
                  <a:srgbClr val="FFFFFF"/>
                </a:solidFill>
                <a:latin typeface="Arial"/>
                <a:cs typeface="Arial"/>
              </a:rPr>
              <a:t>7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Μαΐου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Arial"/>
                <a:cs typeface="Arial"/>
              </a:rPr>
              <a:t>2021,</a:t>
            </a:r>
            <a:r>
              <a:rPr sz="1167" i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67" i="1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Arial"/>
                <a:cs typeface="Arial"/>
              </a:rPr>
              <a:t>Colonial</a:t>
            </a:r>
            <a:r>
              <a:rPr sz="1167" i="1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Arial"/>
                <a:cs typeface="Arial"/>
              </a:rPr>
              <a:t>Pipeline,</a:t>
            </a:r>
            <a:r>
              <a:rPr sz="1167" i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ένα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αμερικανικό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σύστημα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πετρελαιαγωγών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έχει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167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προέλευση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στο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Χιούστον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Τέξας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μεταφέρει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βενζίνη</a:t>
            </a:r>
            <a:r>
              <a:rPr sz="1167" i="1" spc="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καύσιμα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αεροσκαφών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κυρίως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στις </a:t>
            </a:r>
            <a:r>
              <a:rPr sz="1167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νοτιοανατολικές</a:t>
            </a:r>
            <a:r>
              <a:rPr sz="1167" i="1" spc="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Ηνωμένες</a:t>
            </a:r>
            <a:r>
              <a:rPr sz="1167" i="1" spc="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Πολιτείες</a:t>
            </a:r>
            <a:r>
              <a:rPr sz="1167" i="1" spc="-4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167" i="1" spc="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υπέστη</a:t>
            </a:r>
            <a:r>
              <a:rPr sz="1167" i="1" spc="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Arial"/>
                <a:cs typeface="Arial"/>
              </a:rPr>
              <a:t>Ransomware</a:t>
            </a:r>
            <a:r>
              <a:rPr sz="1167" i="1" spc="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167" i="1" spc="6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επηρέασε</a:t>
            </a:r>
            <a:r>
              <a:rPr sz="1167" i="1" spc="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167" i="1" spc="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ηλεκτρονικό</a:t>
            </a:r>
            <a:r>
              <a:rPr sz="1167" i="1" spc="6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εξοπλισμό</a:t>
            </a:r>
            <a:r>
              <a:rPr sz="1167" i="1" spc="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που </a:t>
            </a:r>
            <a:r>
              <a:rPr sz="1167" i="1" spc="-2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διαχειρίζεται</a:t>
            </a:r>
            <a:r>
              <a:rPr sz="1167" i="1" spc="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167" i="1" spc="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αγωγό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δεδομένων</a:t>
            </a:r>
            <a:r>
              <a:rPr sz="1167" i="1" spc="-4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167" i="1" spc="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67" i="1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167" i="1" spc="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εταιρεία</a:t>
            </a:r>
            <a:r>
              <a:rPr sz="1167" i="1" spc="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Arial"/>
                <a:cs typeface="Arial"/>
              </a:rPr>
              <a:t>Colonial</a:t>
            </a:r>
            <a:r>
              <a:rPr sz="1167" i="1" spc="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Arial"/>
                <a:cs typeface="Arial"/>
              </a:rPr>
              <a:t>Pipeline</a:t>
            </a:r>
            <a:r>
              <a:rPr sz="1167" i="1" spc="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Arial"/>
                <a:cs typeface="Arial"/>
              </a:rPr>
              <a:t>Company</a:t>
            </a:r>
            <a:r>
              <a:rPr sz="1167" i="1" spc="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διέκοψε</a:t>
            </a:r>
            <a:r>
              <a:rPr sz="1167" i="1" spc="6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όλες</a:t>
            </a:r>
            <a:r>
              <a:rPr sz="1167" i="1" spc="6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λειτουργίες </a:t>
            </a:r>
            <a:r>
              <a:rPr sz="1167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167" i="1" spc="4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αγωγού</a:t>
            </a:r>
            <a:r>
              <a:rPr sz="1167" i="1" spc="4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δεδομένων</a:t>
            </a:r>
            <a:r>
              <a:rPr sz="1167" i="1" spc="4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67" i="1" spc="4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167" i="1" spc="4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περιορίσει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endParaRPr sz="1167" dirty="0">
              <a:latin typeface="Calibri"/>
              <a:cs typeface="Calibri"/>
            </a:endParaRPr>
          </a:p>
          <a:p>
            <a:pPr marL="10583" marR="48681">
              <a:lnSpc>
                <a:spcPct val="107600"/>
              </a:lnSpc>
              <a:spcBef>
                <a:spcPts val="21"/>
              </a:spcBef>
            </a:pP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επιτιθέμενος</a:t>
            </a:r>
            <a:r>
              <a:rPr sz="1167" i="1" spc="-4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167" i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Υπό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επίβλεψη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Arial"/>
                <a:cs typeface="Arial"/>
              </a:rPr>
              <a:t>FBI,</a:t>
            </a:r>
            <a:r>
              <a:rPr sz="1167" i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67" i="1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167" i="1" spc="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εταιρεία</a:t>
            </a:r>
            <a:r>
              <a:rPr sz="1167" i="1" spc="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κατέβαλε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ποσό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ζητήθηκε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ομάδα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χάκερ </a:t>
            </a:r>
            <a:r>
              <a:rPr sz="1167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Arial"/>
                <a:cs typeface="Arial"/>
              </a:rPr>
              <a:t>(75</a:t>
            </a:r>
            <a:r>
              <a:rPr sz="1167" i="1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Arial"/>
                <a:cs typeface="Arial"/>
              </a:rPr>
              <a:t>Bitcoin</a:t>
            </a:r>
            <a:r>
              <a:rPr sz="1167" i="1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67" i="1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Arial"/>
                <a:cs typeface="Arial"/>
              </a:rPr>
              <a:t>4,4</a:t>
            </a:r>
            <a:r>
              <a:rPr sz="1167" i="1" spc="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εκατομμύρια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δολάρια</a:t>
            </a:r>
            <a:r>
              <a:rPr sz="1167" i="1" spc="-4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sz="1167" i="1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εντός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αρκετών</a:t>
            </a:r>
            <a:r>
              <a:rPr sz="1167" i="1" spc="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ωρών</a:t>
            </a:r>
            <a:r>
              <a:rPr sz="1167" i="1" spc="-4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167" i="1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μετά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παραλαβή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167" i="1" spc="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λύτρων</a:t>
            </a:r>
            <a:r>
              <a:rPr sz="1167" i="1" spc="-4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167" i="1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ένα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εργαλείο </a:t>
            </a:r>
            <a:r>
              <a:rPr sz="1167" i="1" spc="-2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πληροφορικής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παρασχέθηκε</a:t>
            </a:r>
            <a:r>
              <a:rPr sz="1167" i="1" spc="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167" i="1" spc="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Arial"/>
                <a:cs typeface="Arial"/>
              </a:rPr>
              <a:t>Colonial</a:t>
            </a:r>
            <a:r>
              <a:rPr sz="1167" i="1" spc="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Arial"/>
                <a:cs typeface="Arial"/>
              </a:rPr>
              <a:t>Pipeline</a:t>
            </a:r>
            <a:r>
              <a:rPr sz="1167" i="1" spc="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Arial"/>
                <a:cs typeface="Arial"/>
              </a:rPr>
              <a:t>Company</a:t>
            </a:r>
            <a:r>
              <a:rPr sz="1167" i="1" spc="1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167" i="1" spc="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167" i="1" spc="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Arial"/>
                <a:cs typeface="Arial"/>
              </a:rPr>
              <a:t>DarkSide</a:t>
            </a:r>
            <a:r>
              <a:rPr sz="1167" i="1" spc="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67" i="1" spc="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167" i="1" spc="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αποκατάσταση</a:t>
            </a:r>
            <a:r>
              <a:rPr sz="1167" i="1" spc="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του </a:t>
            </a:r>
            <a:r>
              <a:rPr sz="1167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συστήματος</a:t>
            </a:r>
            <a:r>
              <a:rPr sz="1167" i="1" spc="-4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167" i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Ωστόσο</a:t>
            </a:r>
            <a:r>
              <a:rPr sz="1167" i="1" spc="-4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167" i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67" i="1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εργαλείο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είχε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πολύ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μεγάλο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χρόνο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επεξεργασίας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βοηθήσει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έγκαιρη </a:t>
            </a:r>
            <a:r>
              <a:rPr sz="1167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αποκατάσταση</a:t>
            </a:r>
            <a:r>
              <a:rPr sz="1167" i="1" spc="3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167" i="1" spc="4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συστήματος</a:t>
            </a:r>
            <a:endParaRPr sz="1167" dirty="0">
              <a:latin typeface="Calibri"/>
              <a:cs typeface="Calibri"/>
            </a:endParaRPr>
          </a:p>
          <a:p>
            <a:pPr marL="10583">
              <a:spcBef>
                <a:spcPts val="117"/>
              </a:spcBef>
            </a:pPr>
            <a:r>
              <a:rPr sz="1167" i="1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Ομοσπονδιακή</a:t>
            </a:r>
            <a:r>
              <a:rPr sz="1167" i="1" spc="4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Υπηρεσία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Αυτοκινήτων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δωσε</a:t>
            </a:r>
            <a:endParaRPr sz="1167" dirty="0">
              <a:latin typeface="Calibri"/>
              <a:cs typeface="Calibri"/>
            </a:endParaRPr>
          </a:p>
          <a:p>
            <a:pPr marL="10583" marR="4233">
              <a:lnSpc>
                <a:spcPct val="107600"/>
              </a:lnSpc>
              <a:spcBef>
                <a:spcPts val="29"/>
              </a:spcBef>
            </a:pP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κήρυξη</a:t>
            </a:r>
            <a:r>
              <a:rPr sz="1167" i="1" spc="7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περιφερειακής</a:t>
            </a:r>
            <a:r>
              <a:rPr sz="1167" i="1" spc="7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κατάστασης</a:t>
            </a:r>
            <a:r>
              <a:rPr sz="1167" i="1" spc="7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έκτακτης</a:t>
            </a:r>
            <a:r>
              <a:rPr sz="1167" i="1" spc="7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ανάγκης</a:t>
            </a:r>
            <a:r>
              <a:rPr sz="1167" i="1" spc="7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67" i="1" spc="7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Arial"/>
                <a:cs typeface="Arial"/>
              </a:rPr>
              <a:t>17</a:t>
            </a:r>
            <a:r>
              <a:rPr sz="1167" i="1" spc="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πολιτείες</a:t>
            </a:r>
            <a:r>
              <a:rPr sz="1167" i="1" spc="7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167" i="1" spc="8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167" i="1" spc="7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Ουάσινγκτονώστε</a:t>
            </a:r>
            <a:r>
              <a:rPr sz="1167" i="1" spc="7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167" i="1" spc="7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ανοίξουν </a:t>
            </a:r>
            <a:r>
              <a:rPr sz="1167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γραμμές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τροφοδοσίας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καυσίμων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στις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1167" i="1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Μαΐου</a:t>
            </a:r>
            <a:r>
              <a:rPr sz="1167" i="1" spc="-4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167" i="1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Ήταν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167" i="1" spc="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μεγαλύτερη</a:t>
            </a:r>
            <a:r>
              <a:rPr sz="1167" i="1" spc="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κυβερνοεπίθεση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167" i="1" spc="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στόχο</a:t>
            </a:r>
            <a:r>
              <a:rPr sz="1167" i="1" spc="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πετρελαϊκής </a:t>
            </a:r>
            <a:r>
              <a:rPr sz="1167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υποδομής</a:t>
            </a:r>
            <a:r>
              <a:rPr sz="1167" i="1" spc="4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ιστορία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Ηνωμένων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Πολιτειών</a:t>
            </a:r>
            <a:r>
              <a:rPr sz="1167" i="1" spc="-4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167" i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67" i="1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Arial"/>
                <a:cs typeface="Arial"/>
              </a:rPr>
              <a:t>FBI</a:t>
            </a:r>
            <a:r>
              <a:rPr sz="1167" i="1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διάφορες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πηγές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μέσων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επικοινωνίας </a:t>
            </a:r>
            <a:r>
              <a:rPr sz="1167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προσδιόρισαν</a:t>
            </a:r>
            <a:r>
              <a:rPr sz="1167" i="1" spc="4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ως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υπεύθυνη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εγκληματική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ομάδα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παράκαμψης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ασφαλείας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u="sng" spc="-4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5"/>
              </a:rPr>
              <a:t>DarkSide</a:t>
            </a:r>
            <a:r>
              <a:rPr sz="1167" i="1" spc="-4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167" i="1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67" i="1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ίδια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ομάδα </a:t>
            </a:r>
            <a:r>
              <a:rPr sz="1167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πιστεύεται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ότι</a:t>
            </a:r>
            <a:r>
              <a:rPr sz="1167" i="1" spc="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είχε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κλέψει</a:t>
            </a:r>
            <a:r>
              <a:rPr sz="1167" i="1" spc="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Arial"/>
                <a:cs typeface="Arial"/>
              </a:rPr>
              <a:t>100</a:t>
            </a:r>
            <a:r>
              <a:rPr sz="1167" i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Arial"/>
                <a:cs typeface="Arial"/>
              </a:rPr>
              <a:t>gigabytes</a:t>
            </a:r>
            <a:r>
              <a:rPr sz="1167" i="1" spc="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δεδομένων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διακομιστές</a:t>
            </a:r>
            <a:r>
              <a:rPr sz="1167" i="1" spc="-4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Εξυπηρετητές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167" i="1" spc="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εταιρείας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167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προηγούμενη</a:t>
            </a:r>
            <a:r>
              <a:rPr sz="1167" i="1" spc="4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ημέρα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επίθεσης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167" i="1" spc="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κακόβουλο</a:t>
            </a:r>
            <a:r>
              <a:rPr sz="1167" i="1" spc="4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λογισμικό</a:t>
            </a:r>
            <a:r>
              <a:rPr sz="1167" i="1" spc="-4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167" i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Στις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1167" i="1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Ιουνίου</a:t>
            </a:r>
            <a:r>
              <a:rPr sz="1167" i="1" spc="-4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167" i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67" i="1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167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Υπουργείο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Δικαιοσύνης </a:t>
            </a:r>
            <a:r>
              <a:rPr sz="1167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ανακοίνωσε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ότι</a:t>
            </a:r>
            <a:r>
              <a:rPr sz="1167" i="1" spc="6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είχε</a:t>
            </a:r>
            <a:r>
              <a:rPr sz="1167" i="1" spc="6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ανακτήσει</a:t>
            </a:r>
            <a:r>
              <a:rPr sz="1167" i="1" spc="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Arial"/>
                <a:cs typeface="Arial"/>
              </a:rPr>
              <a:t>63,7</a:t>
            </a:r>
            <a:r>
              <a:rPr sz="1167" i="1" spc="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167" i="1" spc="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167" i="1" spc="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Arial"/>
                <a:cs typeface="Arial"/>
              </a:rPr>
              <a:t>Bitcoin</a:t>
            </a:r>
            <a:r>
              <a:rPr sz="1167" i="1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κρυπτονόμισμα</a:t>
            </a:r>
            <a:r>
              <a:rPr sz="1167" i="1" spc="-4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sz="1167" i="1" spc="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περίπου</a:t>
            </a:r>
            <a:r>
              <a:rPr sz="1167" i="1" spc="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Arial"/>
                <a:cs typeface="Arial"/>
              </a:rPr>
              <a:t>2,3</a:t>
            </a:r>
            <a:r>
              <a:rPr sz="1167" i="1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εκατομμύρια</a:t>
            </a:r>
            <a:r>
              <a:rPr sz="1167" i="1" spc="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δολάρια</a:t>
            </a:r>
            <a:r>
              <a:rPr sz="1167" i="1" spc="-4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sz="1167" i="1" spc="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από </a:t>
            </a:r>
            <a:r>
              <a:rPr sz="1167" i="1" spc="-2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167" i="1" spc="4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πληρωμή</a:t>
            </a:r>
            <a:r>
              <a:rPr sz="1167" i="1" spc="4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167" i="1" spc="4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FFFF"/>
                </a:solidFill>
                <a:latin typeface="Calibri"/>
                <a:cs typeface="Calibri"/>
              </a:rPr>
              <a:t>λύτρων</a:t>
            </a:r>
            <a:r>
              <a:rPr sz="1167" i="1" spc="-4" dirty="0">
                <a:solidFill>
                  <a:srgbClr val="FFFFFF"/>
                </a:solidFill>
                <a:latin typeface="Arial"/>
                <a:cs typeface="Arial"/>
              </a:rPr>
              <a:t>[.</a:t>
            </a:r>
            <a:endParaRPr sz="1167" dirty="0">
              <a:latin typeface="Arial"/>
              <a:cs typeface="Arial"/>
            </a:endParaRPr>
          </a:p>
          <a:p>
            <a:pPr marL="10583" marR="34924">
              <a:lnSpc>
                <a:spcPct val="107600"/>
              </a:lnSpc>
              <a:spcBef>
                <a:spcPts val="33"/>
              </a:spcBef>
            </a:pPr>
            <a:r>
              <a:rPr sz="1167" i="1" spc="-4" dirty="0">
                <a:solidFill>
                  <a:srgbClr val="FF0000"/>
                </a:solidFill>
                <a:latin typeface="Calibri"/>
                <a:cs typeface="Calibri"/>
              </a:rPr>
              <a:t>Αυτή</a:t>
            </a:r>
            <a:r>
              <a:rPr sz="1167" i="1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0000"/>
                </a:solidFill>
                <a:latin typeface="Calibri"/>
                <a:cs typeface="Calibri"/>
              </a:rPr>
              <a:t>ήταν</a:t>
            </a:r>
            <a:r>
              <a:rPr sz="1167" i="1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0000"/>
                </a:solidFill>
                <a:latin typeface="Calibri"/>
                <a:cs typeface="Calibri"/>
              </a:rPr>
              <a:t>μία</a:t>
            </a:r>
            <a:r>
              <a:rPr sz="1167" i="1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0000"/>
                </a:solidFill>
                <a:latin typeface="Calibri"/>
                <a:cs typeface="Calibri"/>
              </a:rPr>
              <a:t>από</a:t>
            </a:r>
            <a:r>
              <a:rPr sz="1167" i="1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67" i="1" dirty="0">
                <a:solidFill>
                  <a:srgbClr val="FF0000"/>
                </a:solidFill>
                <a:latin typeface="Calibri"/>
                <a:cs typeface="Calibri"/>
              </a:rPr>
              <a:t>τις</a:t>
            </a:r>
            <a:r>
              <a:rPr sz="1167" i="1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0000"/>
                </a:solidFill>
                <a:latin typeface="Calibri"/>
                <a:cs typeface="Calibri"/>
              </a:rPr>
              <a:t>πρώτες</a:t>
            </a:r>
            <a:r>
              <a:rPr sz="1167" i="1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0000"/>
                </a:solidFill>
                <a:latin typeface="Calibri"/>
                <a:cs typeface="Calibri"/>
              </a:rPr>
              <a:t>υψηλού</a:t>
            </a:r>
            <a:r>
              <a:rPr sz="1167" i="1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0000"/>
                </a:solidFill>
                <a:latin typeface="Calibri"/>
                <a:cs typeface="Calibri"/>
              </a:rPr>
              <a:t>προφίλ</a:t>
            </a:r>
            <a:r>
              <a:rPr sz="1167" i="1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0000"/>
                </a:solidFill>
                <a:latin typeface="Calibri"/>
                <a:cs typeface="Calibri"/>
              </a:rPr>
              <a:t>εταιρικές</a:t>
            </a:r>
            <a:r>
              <a:rPr sz="1167" i="1" spc="54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0000"/>
                </a:solidFill>
                <a:latin typeface="Calibri"/>
                <a:cs typeface="Calibri"/>
              </a:rPr>
              <a:t>κυβερνοεπιθέσεις</a:t>
            </a:r>
            <a:r>
              <a:rPr sz="1167" i="1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0000"/>
                </a:solidFill>
                <a:latin typeface="Calibri"/>
                <a:cs typeface="Calibri"/>
              </a:rPr>
              <a:t>που</a:t>
            </a:r>
            <a:r>
              <a:rPr sz="1167" i="1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0000"/>
                </a:solidFill>
                <a:latin typeface="Calibri"/>
                <a:cs typeface="Calibri"/>
              </a:rPr>
              <a:t>ξεκίνησαν</a:t>
            </a:r>
            <a:r>
              <a:rPr sz="1167" i="1" spc="46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0000"/>
                </a:solidFill>
                <a:latin typeface="Calibri"/>
                <a:cs typeface="Calibri"/>
              </a:rPr>
              <a:t>από</a:t>
            </a:r>
            <a:r>
              <a:rPr sz="1167" i="1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0000"/>
                </a:solidFill>
                <a:latin typeface="Calibri"/>
                <a:cs typeface="Calibri"/>
              </a:rPr>
              <a:t>έναν </a:t>
            </a:r>
            <a:r>
              <a:rPr sz="1167" i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0000"/>
                </a:solidFill>
                <a:latin typeface="Calibri"/>
                <a:cs typeface="Calibri"/>
              </a:rPr>
              <a:t>παραβιασμένο</a:t>
            </a:r>
            <a:r>
              <a:rPr sz="1167" i="1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0000"/>
                </a:solidFill>
                <a:latin typeface="Calibri"/>
                <a:cs typeface="Calibri"/>
              </a:rPr>
              <a:t>προσωπικό</a:t>
            </a:r>
            <a:r>
              <a:rPr sz="1167" i="1" spc="54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0000"/>
                </a:solidFill>
                <a:latin typeface="Calibri"/>
                <a:cs typeface="Calibri"/>
              </a:rPr>
              <a:t>κωδικό</a:t>
            </a:r>
            <a:r>
              <a:rPr sz="1167" i="1" spc="58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0000"/>
                </a:solidFill>
                <a:latin typeface="Calibri"/>
                <a:cs typeface="Calibri"/>
              </a:rPr>
              <a:t>πρόσβασης</a:t>
            </a:r>
            <a:r>
              <a:rPr sz="1167" i="1" spc="54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0000"/>
                </a:solidFill>
                <a:latin typeface="Calibri"/>
                <a:cs typeface="Calibri"/>
              </a:rPr>
              <a:t>υπαλλήλου</a:t>
            </a:r>
            <a:r>
              <a:rPr sz="1167" i="1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0000"/>
                </a:solidFill>
                <a:latin typeface="Calibri"/>
                <a:cs typeface="Calibri"/>
              </a:rPr>
              <a:t>που</a:t>
            </a:r>
            <a:r>
              <a:rPr sz="1167" i="1" spc="58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0000"/>
                </a:solidFill>
                <a:latin typeface="Calibri"/>
                <a:cs typeface="Calibri"/>
              </a:rPr>
              <a:t>πιθανότατα</a:t>
            </a:r>
            <a:r>
              <a:rPr sz="1167" i="1" spc="58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0000"/>
                </a:solidFill>
                <a:latin typeface="Calibri"/>
                <a:cs typeface="Calibri"/>
              </a:rPr>
              <a:t>βρέθηκε</a:t>
            </a:r>
            <a:r>
              <a:rPr sz="1167" i="1" spc="58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0000"/>
                </a:solidFill>
                <a:latin typeface="Calibri"/>
                <a:cs typeface="Calibri"/>
              </a:rPr>
              <a:t>στο</a:t>
            </a:r>
            <a:r>
              <a:rPr sz="1167" i="1" spc="54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0000"/>
                </a:solidFill>
                <a:latin typeface="Arial"/>
                <a:cs typeface="Arial"/>
              </a:rPr>
              <a:t>dark</a:t>
            </a:r>
            <a:r>
              <a:rPr sz="1167" i="1" spc="8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167" i="1" spc="-4" dirty="0">
                <a:solidFill>
                  <a:srgbClr val="FF0000"/>
                </a:solidFill>
                <a:latin typeface="Arial"/>
                <a:cs typeface="Arial"/>
              </a:rPr>
              <a:t>web</a:t>
            </a:r>
            <a:r>
              <a:rPr sz="1167" i="1" spc="12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167" i="1" spc="-4" dirty="0">
                <a:solidFill>
                  <a:srgbClr val="FF0000"/>
                </a:solidFill>
                <a:latin typeface="Calibri"/>
                <a:cs typeface="Calibri"/>
              </a:rPr>
              <a:t>και</a:t>
            </a:r>
            <a:r>
              <a:rPr sz="1167" i="1" spc="62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0000"/>
                </a:solidFill>
                <a:latin typeface="Calibri"/>
                <a:cs typeface="Calibri"/>
              </a:rPr>
              <a:t>όχι</a:t>
            </a:r>
            <a:r>
              <a:rPr sz="1167" i="1" spc="62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0000"/>
                </a:solidFill>
                <a:latin typeface="Calibri"/>
                <a:cs typeface="Calibri"/>
              </a:rPr>
              <a:t>από </a:t>
            </a:r>
            <a:r>
              <a:rPr sz="1167" i="1" spc="-212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0000"/>
                </a:solidFill>
                <a:latin typeface="Calibri"/>
                <a:cs typeface="Calibri"/>
              </a:rPr>
              <a:t>κατευθυνόμενη</a:t>
            </a:r>
            <a:r>
              <a:rPr sz="1167" i="1" spc="46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0000"/>
                </a:solidFill>
                <a:latin typeface="Calibri"/>
                <a:cs typeface="Calibri"/>
              </a:rPr>
              <a:t>επίθεση</a:t>
            </a:r>
            <a:r>
              <a:rPr sz="1167" i="1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0000"/>
                </a:solidFill>
                <a:latin typeface="Calibri"/>
                <a:cs typeface="Calibri"/>
              </a:rPr>
              <a:t>στα</a:t>
            </a:r>
            <a:r>
              <a:rPr sz="1167" i="1" spc="46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0000"/>
                </a:solidFill>
                <a:latin typeface="Calibri"/>
                <a:cs typeface="Calibri"/>
              </a:rPr>
              <a:t>συστήματα</a:t>
            </a:r>
            <a:r>
              <a:rPr sz="1167" i="1" spc="46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0000"/>
                </a:solidFill>
                <a:latin typeface="Calibri"/>
                <a:cs typeface="Calibri"/>
              </a:rPr>
              <a:t>της</a:t>
            </a:r>
            <a:r>
              <a:rPr sz="1167" i="1" spc="46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67" i="1" spc="-4" dirty="0">
                <a:solidFill>
                  <a:srgbClr val="FF0000"/>
                </a:solidFill>
                <a:latin typeface="Calibri"/>
                <a:cs typeface="Calibri"/>
              </a:rPr>
              <a:t>εταιρείας</a:t>
            </a:r>
            <a:r>
              <a:rPr sz="1167" i="1" spc="-4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endParaRPr sz="1167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1391" y="5378714"/>
            <a:ext cx="257704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CSP00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849629" y="5315214"/>
            <a:ext cx="11535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2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93669" y="33867"/>
            <a:ext cx="5347758" cy="6819371"/>
          </a:xfrm>
          <a:custGeom>
            <a:avLst/>
            <a:gdLst/>
            <a:ahLst/>
            <a:cxnLst/>
            <a:rect l="l" t="t" r="r" b="b"/>
            <a:pathLst>
              <a:path w="6417309" h="8183245">
                <a:moveTo>
                  <a:pt x="6416992" y="0"/>
                </a:moveTo>
                <a:lnTo>
                  <a:pt x="2300922" y="0"/>
                </a:lnTo>
                <a:lnTo>
                  <a:pt x="0" y="8183244"/>
                </a:lnTo>
                <a:lnTo>
                  <a:pt x="4116387" y="8183244"/>
                </a:lnTo>
                <a:lnTo>
                  <a:pt x="6416992" y="0"/>
                </a:lnTo>
                <a:close/>
              </a:path>
            </a:pathLst>
          </a:custGeom>
          <a:solidFill>
            <a:srgbClr val="E64472">
              <a:alpha val="12548"/>
            </a:srgbClr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grpSp>
        <p:nvGrpSpPr>
          <p:cNvPr id="3" name="object 3"/>
          <p:cNvGrpSpPr/>
          <p:nvPr/>
        </p:nvGrpSpPr>
        <p:grpSpPr>
          <a:xfrm>
            <a:off x="1" y="0"/>
            <a:ext cx="6988704" cy="6876521"/>
            <a:chOff x="0" y="0"/>
            <a:chExt cx="8386445" cy="8251825"/>
          </a:xfrm>
        </p:grpSpPr>
        <p:sp>
          <p:nvSpPr>
            <p:cNvPr id="4" name="object 4"/>
            <p:cNvSpPr/>
            <p:nvPr/>
          </p:nvSpPr>
          <p:spPr>
            <a:xfrm>
              <a:off x="6541452" y="6136322"/>
              <a:ext cx="959485" cy="2085975"/>
            </a:xfrm>
            <a:custGeom>
              <a:avLst/>
              <a:gdLst/>
              <a:ahLst/>
              <a:cxnLst/>
              <a:rect l="l" t="t" r="r" b="b"/>
              <a:pathLst>
                <a:path w="959484" h="2085975">
                  <a:moveTo>
                    <a:pt x="733425" y="0"/>
                  </a:moveTo>
                  <a:lnTo>
                    <a:pt x="684529" y="5397"/>
                  </a:lnTo>
                  <a:lnTo>
                    <a:pt x="638492" y="21589"/>
                  </a:lnTo>
                  <a:lnTo>
                    <a:pt x="597217" y="46989"/>
                  </a:lnTo>
                  <a:lnTo>
                    <a:pt x="561975" y="80962"/>
                  </a:lnTo>
                  <a:lnTo>
                    <a:pt x="534034" y="122554"/>
                  </a:lnTo>
                  <a:lnTo>
                    <a:pt x="515619" y="170497"/>
                  </a:lnTo>
                  <a:lnTo>
                    <a:pt x="0" y="2085975"/>
                  </a:lnTo>
                  <a:lnTo>
                    <a:pt x="33337" y="2085975"/>
                  </a:lnTo>
                  <a:lnTo>
                    <a:pt x="545782" y="178752"/>
                  </a:lnTo>
                  <a:lnTo>
                    <a:pt x="561975" y="136207"/>
                  </a:lnTo>
                  <a:lnTo>
                    <a:pt x="586739" y="99694"/>
                  </a:lnTo>
                  <a:lnTo>
                    <a:pt x="618489" y="70167"/>
                  </a:lnTo>
                  <a:lnTo>
                    <a:pt x="655637" y="48577"/>
                  </a:lnTo>
                  <a:lnTo>
                    <a:pt x="696594" y="35559"/>
                  </a:lnTo>
                  <a:lnTo>
                    <a:pt x="740092" y="32067"/>
                  </a:lnTo>
                  <a:lnTo>
                    <a:pt x="846304" y="32067"/>
                  </a:lnTo>
                  <a:lnTo>
                    <a:pt x="833754" y="24129"/>
                  </a:lnTo>
                  <a:lnTo>
                    <a:pt x="792479" y="8254"/>
                  </a:lnTo>
                  <a:lnTo>
                    <a:pt x="748029" y="634"/>
                  </a:lnTo>
                  <a:lnTo>
                    <a:pt x="733425" y="0"/>
                  </a:lnTo>
                  <a:close/>
                </a:path>
                <a:path w="959484" h="2085975">
                  <a:moveTo>
                    <a:pt x="846304" y="32067"/>
                  </a:moveTo>
                  <a:lnTo>
                    <a:pt x="740092" y="32067"/>
                  </a:lnTo>
                  <a:lnTo>
                    <a:pt x="784542" y="39052"/>
                  </a:lnTo>
                  <a:lnTo>
                    <a:pt x="820737" y="52387"/>
                  </a:lnTo>
                  <a:lnTo>
                    <a:pt x="852804" y="73025"/>
                  </a:lnTo>
                  <a:lnTo>
                    <a:pt x="880109" y="99694"/>
                  </a:lnTo>
                  <a:lnTo>
                    <a:pt x="902334" y="131444"/>
                  </a:lnTo>
                  <a:lnTo>
                    <a:pt x="917892" y="167004"/>
                  </a:lnTo>
                  <a:lnTo>
                    <a:pt x="926782" y="204787"/>
                  </a:lnTo>
                  <a:lnTo>
                    <a:pt x="928052" y="243522"/>
                  </a:lnTo>
                  <a:lnTo>
                    <a:pt x="921384" y="282575"/>
                  </a:lnTo>
                  <a:lnTo>
                    <a:pt x="435927" y="2085975"/>
                  </a:lnTo>
                  <a:lnTo>
                    <a:pt x="469264" y="2085975"/>
                  </a:lnTo>
                  <a:lnTo>
                    <a:pt x="951547" y="290829"/>
                  </a:lnTo>
                  <a:lnTo>
                    <a:pt x="959167" y="245427"/>
                  </a:lnTo>
                  <a:lnTo>
                    <a:pt x="957579" y="200659"/>
                  </a:lnTo>
                  <a:lnTo>
                    <a:pt x="947737" y="156844"/>
                  </a:lnTo>
                  <a:lnTo>
                    <a:pt x="929322" y="115252"/>
                  </a:lnTo>
                  <a:lnTo>
                    <a:pt x="903287" y="78104"/>
                  </a:lnTo>
                  <a:lnTo>
                    <a:pt x="870902" y="47625"/>
                  </a:lnTo>
                  <a:lnTo>
                    <a:pt x="846304" y="32067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8141017" cy="82295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332412" y="6032"/>
              <a:ext cx="3054350" cy="8204834"/>
            </a:xfrm>
            <a:custGeom>
              <a:avLst/>
              <a:gdLst/>
              <a:ahLst/>
              <a:cxnLst/>
              <a:rect l="l" t="t" r="r" b="b"/>
              <a:pathLst>
                <a:path w="3054350" h="8204834">
                  <a:moveTo>
                    <a:pt x="1603375" y="2740025"/>
                  </a:moveTo>
                  <a:lnTo>
                    <a:pt x="1559559" y="2741929"/>
                  </a:lnTo>
                  <a:lnTo>
                    <a:pt x="1517650" y="2752090"/>
                  </a:lnTo>
                  <a:lnTo>
                    <a:pt x="1478597" y="2770187"/>
                  </a:lnTo>
                  <a:lnTo>
                    <a:pt x="1443990" y="2795904"/>
                  </a:lnTo>
                  <a:lnTo>
                    <a:pt x="1414145" y="2828290"/>
                  </a:lnTo>
                  <a:lnTo>
                    <a:pt x="1391284" y="2866707"/>
                  </a:lnTo>
                  <a:lnTo>
                    <a:pt x="1391284" y="2868294"/>
                  </a:lnTo>
                  <a:lnTo>
                    <a:pt x="982979" y="4390390"/>
                  </a:lnTo>
                  <a:lnTo>
                    <a:pt x="0" y="8203247"/>
                  </a:lnTo>
                  <a:lnTo>
                    <a:pt x="15875" y="8204517"/>
                  </a:lnTo>
                  <a:lnTo>
                    <a:pt x="31750" y="8204517"/>
                  </a:lnTo>
                  <a:lnTo>
                    <a:pt x="1011957" y="4397692"/>
                  </a:lnTo>
                  <a:lnTo>
                    <a:pt x="1419859" y="2877502"/>
                  </a:lnTo>
                  <a:lnTo>
                    <a:pt x="1443990" y="2839402"/>
                  </a:lnTo>
                  <a:lnTo>
                    <a:pt x="1475104" y="2808604"/>
                  </a:lnTo>
                  <a:lnTo>
                    <a:pt x="1511617" y="2786379"/>
                  </a:lnTo>
                  <a:lnTo>
                    <a:pt x="1552575" y="2772727"/>
                  </a:lnTo>
                  <a:lnTo>
                    <a:pt x="1595754" y="2769234"/>
                  </a:lnTo>
                  <a:lnTo>
                    <a:pt x="1699577" y="2769234"/>
                  </a:lnTo>
                  <a:lnTo>
                    <a:pt x="1689100" y="2762567"/>
                  </a:lnTo>
                  <a:lnTo>
                    <a:pt x="1647507" y="2747009"/>
                  </a:lnTo>
                  <a:lnTo>
                    <a:pt x="1603375" y="2740025"/>
                  </a:lnTo>
                  <a:close/>
                </a:path>
                <a:path w="3054350" h="8204834">
                  <a:moveTo>
                    <a:pt x="1699577" y="2769234"/>
                  </a:moveTo>
                  <a:lnTo>
                    <a:pt x="1595754" y="2769234"/>
                  </a:lnTo>
                  <a:lnTo>
                    <a:pt x="1639887" y="2775902"/>
                  </a:lnTo>
                  <a:lnTo>
                    <a:pt x="1686559" y="2795587"/>
                  </a:lnTo>
                  <a:lnTo>
                    <a:pt x="1725295" y="2825750"/>
                  </a:lnTo>
                  <a:lnTo>
                    <a:pt x="1754504" y="2864484"/>
                  </a:lnTo>
                  <a:lnTo>
                    <a:pt x="1773237" y="2909252"/>
                  </a:lnTo>
                  <a:lnTo>
                    <a:pt x="1779904" y="2957829"/>
                  </a:lnTo>
                  <a:lnTo>
                    <a:pt x="1773554" y="3007994"/>
                  </a:lnTo>
                  <a:lnTo>
                    <a:pt x="1463992" y="4149407"/>
                  </a:lnTo>
                  <a:lnTo>
                    <a:pt x="1456690" y="4191952"/>
                  </a:lnTo>
                  <a:lnTo>
                    <a:pt x="1457959" y="4231322"/>
                  </a:lnTo>
                  <a:lnTo>
                    <a:pt x="1457959" y="4234497"/>
                  </a:lnTo>
                  <a:lnTo>
                    <a:pt x="1467484" y="4276090"/>
                  </a:lnTo>
                  <a:lnTo>
                    <a:pt x="1485265" y="4316095"/>
                  </a:lnTo>
                  <a:lnTo>
                    <a:pt x="1510029" y="4351972"/>
                  </a:lnTo>
                  <a:lnTo>
                    <a:pt x="1541145" y="4381182"/>
                  </a:lnTo>
                  <a:lnTo>
                    <a:pt x="1577657" y="4404042"/>
                  </a:lnTo>
                  <a:lnTo>
                    <a:pt x="1618615" y="4419282"/>
                  </a:lnTo>
                  <a:lnTo>
                    <a:pt x="1662429" y="4426584"/>
                  </a:lnTo>
                  <a:lnTo>
                    <a:pt x="1705609" y="4424997"/>
                  </a:lnTo>
                  <a:lnTo>
                    <a:pt x="1747202" y="4415155"/>
                  </a:lnTo>
                  <a:lnTo>
                    <a:pt x="1785302" y="4397692"/>
                  </a:lnTo>
                  <a:lnTo>
                    <a:pt x="1788477" y="4395470"/>
                  </a:lnTo>
                  <a:lnTo>
                    <a:pt x="1674812" y="4395470"/>
                  </a:lnTo>
                  <a:lnTo>
                    <a:pt x="1624965" y="4388802"/>
                  </a:lnTo>
                  <a:lnTo>
                    <a:pt x="1558925" y="4356417"/>
                  </a:lnTo>
                  <a:lnTo>
                    <a:pt x="1510982" y="4300855"/>
                  </a:lnTo>
                  <a:lnTo>
                    <a:pt x="1487170" y="4231322"/>
                  </a:lnTo>
                  <a:lnTo>
                    <a:pt x="1486217" y="4194492"/>
                  </a:lnTo>
                  <a:lnTo>
                    <a:pt x="1492884" y="4157027"/>
                  </a:lnTo>
                  <a:lnTo>
                    <a:pt x="1802129" y="3015297"/>
                  </a:lnTo>
                  <a:lnTo>
                    <a:pt x="1809432" y="2971482"/>
                  </a:lnTo>
                  <a:lnTo>
                    <a:pt x="1807845" y="2928619"/>
                  </a:lnTo>
                  <a:lnTo>
                    <a:pt x="1798002" y="2887027"/>
                  </a:lnTo>
                  <a:lnTo>
                    <a:pt x="1780540" y="2848927"/>
                  </a:lnTo>
                  <a:lnTo>
                    <a:pt x="1756409" y="2814637"/>
                  </a:lnTo>
                  <a:lnTo>
                    <a:pt x="1725612" y="2785427"/>
                  </a:lnTo>
                  <a:lnTo>
                    <a:pt x="1699577" y="2769234"/>
                  </a:lnTo>
                  <a:close/>
                </a:path>
                <a:path w="3054350" h="8204834">
                  <a:moveTo>
                    <a:pt x="3054032" y="0"/>
                  </a:moveTo>
                  <a:lnTo>
                    <a:pt x="3021965" y="0"/>
                  </a:lnTo>
                  <a:lnTo>
                    <a:pt x="2327275" y="2521267"/>
                  </a:lnTo>
                  <a:lnTo>
                    <a:pt x="1857057" y="4255452"/>
                  </a:lnTo>
                  <a:lnTo>
                    <a:pt x="1837372" y="4302125"/>
                  </a:lnTo>
                  <a:lnTo>
                    <a:pt x="1806892" y="4340542"/>
                  </a:lnTo>
                  <a:lnTo>
                    <a:pt x="1768157" y="4370070"/>
                  </a:lnTo>
                  <a:lnTo>
                    <a:pt x="1723390" y="4388802"/>
                  </a:lnTo>
                  <a:lnTo>
                    <a:pt x="1674812" y="4395470"/>
                  </a:lnTo>
                  <a:lnTo>
                    <a:pt x="1788477" y="4395470"/>
                  </a:lnTo>
                  <a:lnTo>
                    <a:pt x="1819909" y="4373245"/>
                  </a:lnTo>
                  <a:lnTo>
                    <a:pt x="1848802" y="4342447"/>
                  </a:lnTo>
                  <a:lnTo>
                    <a:pt x="1871662" y="4305934"/>
                  </a:lnTo>
                  <a:lnTo>
                    <a:pt x="1887220" y="4264659"/>
                  </a:lnTo>
                  <a:lnTo>
                    <a:pt x="2357754" y="2530157"/>
                  </a:lnTo>
                  <a:lnTo>
                    <a:pt x="3048000" y="19684"/>
                  </a:lnTo>
                  <a:lnTo>
                    <a:pt x="3052445" y="4445"/>
                  </a:lnTo>
                  <a:lnTo>
                    <a:pt x="3054032" y="0"/>
                  </a:lnTo>
                  <a:close/>
                </a:path>
              </a:pathLst>
            </a:custGeom>
            <a:solidFill>
              <a:srgbClr val="E8447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" name="object 7"/>
            <p:cNvSpPr/>
            <p:nvPr/>
          </p:nvSpPr>
          <p:spPr>
            <a:xfrm>
              <a:off x="4875847" y="0"/>
              <a:ext cx="2182495" cy="8229600"/>
            </a:xfrm>
            <a:custGeom>
              <a:avLst/>
              <a:gdLst/>
              <a:ahLst/>
              <a:cxnLst/>
              <a:rect l="l" t="t" r="r" b="b"/>
              <a:pathLst>
                <a:path w="2182495" h="8229600">
                  <a:moveTo>
                    <a:pt x="2182177" y="0"/>
                  </a:moveTo>
                  <a:lnTo>
                    <a:pt x="0" y="8229599"/>
                  </a:lnTo>
                </a:path>
              </a:pathLst>
            </a:custGeom>
            <a:ln w="22225">
              <a:solidFill>
                <a:srgbClr val="EBEBEB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25744" y="6328834"/>
            <a:ext cx="2159793" cy="401373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036328" y="1851420"/>
            <a:ext cx="4694767" cy="1395681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4500" spc="-17" dirty="0">
                <a:solidFill>
                  <a:srgbClr val="E84474"/>
                </a:solidFill>
              </a:rPr>
              <a:t>ΣΑΣ</a:t>
            </a:r>
            <a:r>
              <a:rPr sz="4500" spc="-8" dirty="0">
                <a:solidFill>
                  <a:srgbClr val="E84474"/>
                </a:solidFill>
              </a:rPr>
              <a:t> </a:t>
            </a:r>
            <a:r>
              <a:rPr sz="4500" spc="62" dirty="0">
                <a:solidFill>
                  <a:srgbClr val="E84474"/>
                </a:solidFill>
              </a:rPr>
              <a:t>ΕΥΧΑΡΙΣΤΟΥΜΕ</a:t>
            </a:r>
            <a:endParaRPr sz="4500"/>
          </a:p>
        </p:txBody>
      </p:sp>
      <p:sp>
        <p:nvSpPr>
          <p:cNvPr id="10" name="object 10"/>
          <p:cNvSpPr txBox="1"/>
          <p:nvPr/>
        </p:nvSpPr>
        <p:spPr>
          <a:xfrm>
            <a:off x="7036329" y="4486805"/>
            <a:ext cx="3686704" cy="190287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167" spc="-4" dirty="0">
                <a:latin typeface="Calibri"/>
                <a:cs typeface="Calibri"/>
              </a:rPr>
              <a:t>Παρακαλούμε</a:t>
            </a:r>
            <a:r>
              <a:rPr sz="1167" spc="4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στείλτε</a:t>
            </a:r>
            <a:r>
              <a:rPr sz="1167" spc="8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όλες</a:t>
            </a:r>
            <a:r>
              <a:rPr sz="1167" spc="4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τις</a:t>
            </a:r>
            <a:r>
              <a:rPr sz="1167" spc="8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ερωτήσεις</a:t>
            </a:r>
            <a:r>
              <a:rPr sz="1167" spc="8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στους</a:t>
            </a:r>
            <a:r>
              <a:rPr sz="1167" spc="8" dirty="0">
                <a:latin typeface="Calibri"/>
                <a:cs typeface="Calibri"/>
              </a:rPr>
              <a:t> </a:t>
            </a:r>
            <a:r>
              <a:rPr sz="1167" spc="-12" dirty="0">
                <a:latin typeface="Calibri"/>
                <a:cs typeface="Calibri"/>
              </a:rPr>
              <a:t>εκπαιδευτές</a:t>
            </a:r>
            <a:endParaRPr sz="1167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26590" cy="822737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83472" y="360997"/>
              <a:ext cx="10204767" cy="691642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678391" y="6576747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CSP002: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750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 στον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 κυβερνοχώρο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26590" cy="822737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4050" y="1413192"/>
              <a:ext cx="4860290" cy="59461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804659" y="1645285"/>
              <a:ext cx="7527925" cy="4415790"/>
            </a:xfrm>
            <a:custGeom>
              <a:avLst/>
              <a:gdLst/>
              <a:ahLst/>
              <a:cxnLst/>
              <a:rect l="l" t="t" r="r" b="b"/>
              <a:pathLst>
                <a:path w="7527925" h="4415790">
                  <a:moveTo>
                    <a:pt x="0" y="4415790"/>
                  </a:moveTo>
                  <a:lnTo>
                    <a:pt x="516890" y="4415790"/>
                  </a:lnTo>
                </a:path>
                <a:path w="7527925" h="4415790">
                  <a:moveTo>
                    <a:pt x="989330" y="4415790"/>
                  </a:moveTo>
                  <a:lnTo>
                    <a:pt x="2022475" y="4415790"/>
                  </a:lnTo>
                </a:path>
                <a:path w="7527925" h="4415790">
                  <a:moveTo>
                    <a:pt x="2494915" y="4415790"/>
                  </a:moveTo>
                  <a:lnTo>
                    <a:pt x="3528060" y="4415790"/>
                  </a:lnTo>
                </a:path>
                <a:path w="7527925" h="4415790">
                  <a:moveTo>
                    <a:pt x="4000500" y="4415790"/>
                  </a:moveTo>
                  <a:lnTo>
                    <a:pt x="5033962" y="4415790"/>
                  </a:lnTo>
                </a:path>
                <a:path w="7527925" h="4415790">
                  <a:moveTo>
                    <a:pt x="5504815" y="4415790"/>
                  </a:moveTo>
                  <a:lnTo>
                    <a:pt x="6334506" y="4415790"/>
                  </a:lnTo>
                </a:path>
                <a:path w="7527925" h="4415790">
                  <a:moveTo>
                    <a:pt x="7032625" y="4415790"/>
                  </a:moveTo>
                  <a:lnTo>
                    <a:pt x="7527925" y="4415790"/>
                  </a:lnTo>
                </a:path>
                <a:path w="7527925" h="4415790">
                  <a:moveTo>
                    <a:pt x="989330" y="3924935"/>
                  </a:moveTo>
                  <a:lnTo>
                    <a:pt x="2022475" y="3924935"/>
                  </a:lnTo>
                </a:path>
                <a:path w="7527925" h="4415790">
                  <a:moveTo>
                    <a:pt x="2494915" y="3924935"/>
                  </a:moveTo>
                  <a:lnTo>
                    <a:pt x="3528060" y="3924935"/>
                  </a:lnTo>
                </a:path>
                <a:path w="7527925" h="4415790">
                  <a:moveTo>
                    <a:pt x="4000500" y="3924935"/>
                  </a:moveTo>
                  <a:lnTo>
                    <a:pt x="5033962" y="3924935"/>
                  </a:lnTo>
                </a:path>
                <a:path w="7527925" h="4415790">
                  <a:moveTo>
                    <a:pt x="5504815" y="3924935"/>
                  </a:moveTo>
                  <a:lnTo>
                    <a:pt x="6334125" y="3924935"/>
                  </a:lnTo>
                </a:path>
                <a:path w="7527925" h="4415790">
                  <a:moveTo>
                    <a:pt x="0" y="3434397"/>
                  </a:moveTo>
                  <a:lnTo>
                    <a:pt x="516890" y="3434397"/>
                  </a:lnTo>
                </a:path>
                <a:path w="7527925" h="4415790">
                  <a:moveTo>
                    <a:pt x="989330" y="3434397"/>
                  </a:moveTo>
                  <a:lnTo>
                    <a:pt x="2022475" y="3434397"/>
                  </a:lnTo>
                </a:path>
                <a:path w="7527925" h="4415790">
                  <a:moveTo>
                    <a:pt x="2494915" y="3434397"/>
                  </a:moveTo>
                  <a:lnTo>
                    <a:pt x="7527925" y="3434397"/>
                  </a:lnTo>
                </a:path>
                <a:path w="7527925" h="4415790">
                  <a:moveTo>
                    <a:pt x="0" y="2943542"/>
                  </a:moveTo>
                  <a:lnTo>
                    <a:pt x="516890" y="2943542"/>
                  </a:lnTo>
                </a:path>
                <a:path w="7527925" h="4415790">
                  <a:moveTo>
                    <a:pt x="989330" y="2943542"/>
                  </a:moveTo>
                  <a:lnTo>
                    <a:pt x="2022475" y="2943542"/>
                  </a:lnTo>
                </a:path>
                <a:path w="7527925" h="4415790">
                  <a:moveTo>
                    <a:pt x="2494915" y="2943542"/>
                  </a:moveTo>
                  <a:lnTo>
                    <a:pt x="7527925" y="2943542"/>
                  </a:lnTo>
                </a:path>
                <a:path w="7527925" h="4415790">
                  <a:moveTo>
                    <a:pt x="0" y="2453005"/>
                  </a:moveTo>
                  <a:lnTo>
                    <a:pt x="516890" y="2453005"/>
                  </a:lnTo>
                </a:path>
                <a:path w="7527925" h="4415790">
                  <a:moveTo>
                    <a:pt x="989330" y="2453005"/>
                  </a:moveTo>
                  <a:lnTo>
                    <a:pt x="7527925" y="2453005"/>
                  </a:lnTo>
                </a:path>
                <a:path w="7527925" h="4415790">
                  <a:moveTo>
                    <a:pt x="0" y="1962150"/>
                  </a:moveTo>
                  <a:lnTo>
                    <a:pt x="516890" y="1962150"/>
                  </a:lnTo>
                </a:path>
                <a:path w="7527925" h="4415790">
                  <a:moveTo>
                    <a:pt x="989330" y="1962150"/>
                  </a:moveTo>
                  <a:lnTo>
                    <a:pt x="7527925" y="1962150"/>
                  </a:lnTo>
                </a:path>
                <a:path w="7527925" h="4415790">
                  <a:moveTo>
                    <a:pt x="0" y="1471295"/>
                  </a:moveTo>
                  <a:lnTo>
                    <a:pt x="516890" y="1471295"/>
                  </a:lnTo>
                </a:path>
                <a:path w="7527925" h="4415790">
                  <a:moveTo>
                    <a:pt x="989330" y="1471295"/>
                  </a:moveTo>
                  <a:lnTo>
                    <a:pt x="7527925" y="1471295"/>
                  </a:lnTo>
                </a:path>
                <a:path w="7527925" h="4415790">
                  <a:moveTo>
                    <a:pt x="0" y="980757"/>
                  </a:moveTo>
                  <a:lnTo>
                    <a:pt x="516890" y="980757"/>
                  </a:lnTo>
                </a:path>
                <a:path w="7527925" h="4415790">
                  <a:moveTo>
                    <a:pt x="989330" y="980757"/>
                  </a:moveTo>
                  <a:lnTo>
                    <a:pt x="7527925" y="980757"/>
                  </a:lnTo>
                </a:path>
                <a:path w="7527925" h="4415790">
                  <a:moveTo>
                    <a:pt x="0" y="489902"/>
                  </a:moveTo>
                  <a:lnTo>
                    <a:pt x="516890" y="489902"/>
                  </a:lnTo>
                </a:path>
                <a:path w="7527925" h="4415790">
                  <a:moveTo>
                    <a:pt x="989330" y="489902"/>
                  </a:moveTo>
                  <a:lnTo>
                    <a:pt x="7527925" y="489902"/>
                  </a:lnTo>
                </a:path>
                <a:path w="7527925" h="4415790">
                  <a:moveTo>
                    <a:pt x="0" y="0"/>
                  </a:moveTo>
                  <a:lnTo>
                    <a:pt x="7527925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" name="object 6"/>
            <p:cNvSpPr/>
            <p:nvPr/>
          </p:nvSpPr>
          <p:spPr>
            <a:xfrm>
              <a:off x="7321232" y="1939924"/>
              <a:ext cx="6494145" cy="4612005"/>
            </a:xfrm>
            <a:custGeom>
              <a:avLst/>
              <a:gdLst/>
              <a:ahLst/>
              <a:cxnLst/>
              <a:rect l="l" t="t" r="r" b="b"/>
              <a:pathLst>
                <a:path w="6494144" h="4612005">
                  <a:moveTo>
                    <a:pt x="472440" y="0"/>
                  </a:moveTo>
                  <a:lnTo>
                    <a:pt x="0" y="0"/>
                  </a:lnTo>
                  <a:lnTo>
                    <a:pt x="0" y="4611382"/>
                  </a:lnTo>
                  <a:lnTo>
                    <a:pt x="472440" y="4611370"/>
                  </a:lnTo>
                  <a:lnTo>
                    <a:pt x="472440" y="0"/>
                  </a:lnTo>
                  <a:close/>
                </a:path>
                <a:path w="6494144" h="4612005">
                  <a:moveTo>
                    <a:pt x="1978025" y="2452052"/>
                  </a:moveTo>
                  <a:lnTo>
                    <a:pt x="1505585" y="2452052"/>
                  </a:lnTo>
                  <a:lnTo>
                    <a:pt x="1505585" y="4611370"/>
                  </a:lnTo>
                  <a:lnTo>
                    <a:pt x="1978025" y="4611370"/>
                  </a:lnTo>
                  <a:lnTo>
                    <a:pt x="1978025" y="2452052"/>
                  </a:lnTo>
                  <a:close/>
                </a:path>
                <a:path w="6494144" h="4612005">
                  <a:moveTo>
                    <a:pt x="3483927" y="3236912"/>
                  </a:moveTo>
                  <a:lnTo>
                    <a:pt x="3011487" y="3236912"/>
                  </a:lnTo>
                  <a:lnTo>
                    <a:pt x="3011487" y="4611370"/>
                  </a:lnTo>
                  <a:lnTo>
                    <a:pt x="3483927" y="4611370"/>
                  </a:lnTo>
                  <a:lnTo>
                    <a:pt x="3483927" y="3236912"/>
                  </a:lnTo>
                  <a:close/>
                </a:path>
                <a:path w="6494144" h="4612005">
                  <a:moveTo>
                    <a:pt x="4987925" y="3236912"/>
                  </a:moveTo>
                  <a:lnTo>
                    <a:pt x="4517072" y="3236912"/>
                  </a:lnTo>
                  <a:lnTo>
                    <a:pt x="4517072" y="4611370"/>
                  </a:lnTo>
                  <a:lnTo>
                    <a:pt x="4987925" y="4611370"/>
                  </a:lnTo>
                  <a:lnTo>
                    <a:pt x="4987925" y="3236912"/>
                  </a:lnTo>
                  <a:close/>
                </a:path>
                <a:path w="6494144" h="4612005">
                  <a:moveTo>
                    <a:pt x="6493827" y="4317365"/>
                  </a:moveTo>
                  <a:lnTo>
                    <a:pt x="6023038" y="4317365"/>
                  </a:lnTo>
                  <a:lnTo>
                    <a:pt x="6023038" y="4611370"/>
                  </a:lnTo>
                  <a:lnTo>
                    <a:pt x="6493827" y="4611370"/>
                  </a:lnTo>
                  <a:lnTo>
                    <a:pt x="6493827" y="4317365"/>
                  </a:lnTo>
                  <a:close/>
                </a:path>
              </a:pathLst>
            </a:custGeom>
            <a:solidFill>
              <a:srgbClr val="E8447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" name="object 7"/>
            <p:cNvSpPr/>
            <p:nvPr/>
          </p:nvSpPr>
          <p:spPr>
            <a:xfrm>
              <a:off x="6804659" y="6551294"/>
              <a:ext cx="7527925" cy="0"/>
            </a:xfrm>
            <a:custGeom>
              <a:avLst/>
              <a:gdLst/>
              <a:ahLst/>
              <a:cxnLst/>
              <a:rect l="l" t="t" r="r" b="b"/>
              <a:pathLst>
                <a:path w="7527925">
                  <a:moveTo>
                    <a:pt x="0" y="0"/>
                  </a:moveTo>
                  <a:lnTo>
                    <a:pt x="7527925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759046" y="948531"/>
            <a:ext cx="4328583" cy="203047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250" b="1" spc="-4" dirty="0">
                <a:solidFill>
                  <a:srgbClr val="FFFFFF"/>
                </a:solidFill>
                <a:latin typeface="Calibri"/>
                <a:cs typeface="Calibri"/>
              </a:rPr>
              <a:t>Παγκόσμια</a:t>
            </a:r>
            <a:r>
              <a:rPr sz="1250" b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-4" dirty="0">
                <a:solidFill>
                  <a:srgbClr val="FFFFFF"/>
                </a:solidFill>
                <a:latin typeface="Calibri"/>
                <a:cs typeface="Calibri"/>
              </a:rPr>
              <a:t>δαπάνη</a:t>
            </a:r>
            <a:r>
              <a:rPr sz="1250" b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-4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250" b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-4" dirty="0">
                <a:solidFill>
                  <a:srgbClr val="FFFFFF"/>
                </a:solidFill>
                <a:latin typeface="Calibri"/>
                <a:cs typeface="Calibri"/>
              </a:rPr>
              <a:t>προϊόντα</a:t>
            </a:r>
            <a:r>
              <a:rPr sz="1250" b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-4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1250" b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-4" dirty="0">
                <a:solidFill>
                  <a:srgbClr val="FFFFFF"/>
                </a:solidFill>
                <a:latin typeface="Calibri"/>
                <a:cs typeface="Calibri"/>
              </a:rPr>
              <a:t>πληροφορικής</a:t>
            </a:r>
            <a:r>
              <a:rPr sz="1250" b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-17" dirty="0">
                <a:solidFill>
                  <a:srgbClr val="FFFFFF"/>
                </a:solidFill>
                <a:latin typeface="Calibri"/>
                <a:cs typeface="Calibri"/>
              </a:rPr>
              <a:t>$BN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34542" y="1206764"/>
            <a:ext cx="115358" cy="2319011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25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7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50">
              <a:latin typeface="Calibri"/>
              <a:cs typeface="Calibri"/>
            </a:endParaRPr>
          </a:p>
          <a:p>
            <a:pPr>
              <a:spcBef>
                <a:spcPts val="29"/>
              </a:spcBef>
            </a:pPr>
            <a:endParaRPr sz="875">
              <a:latin typeface="Calibri"/>
              <a:cs typeface="Calibri"/>
            </a:endParaRPr>
          </a:p>
          <a:p>
            <a:pPr marL="10583"/>
            <a:r>
              <a:rPr sz="750" spc="-2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7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50">
              <a:latin typeface="Calibri"/>
              <a:cs typeface="Calibri"/>
            </a:endParaRPr>
          </a:p>
          <a:p>
            <a:pPr>
              <a:spcBef>
                <a:spcPts val="29"/>
              </a:spcBef>
            </a:pPr>
            <a:endParaRPr sz="875">
              <a:latin typeface="Calibri"/>
              <a:cs typeface="Calibri"/>
            </a:endParaRPr>
          </a:p>
          <a:p>
            <a:pPr marL="10583">
              <a:spcBef>
                <a:spcPts val="4"/>
              </a:spcBef>
            </a:pPr>
            <a:r>
              <a:rPr sz="750" spc="-2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7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50">
              <a:latin typeface="Calibri"/>
              <a:cs typeface="Calibri"/>
            </a:endParaRPr>
          </a:p>
          <a:p>
            <a:pPr>
              <a:spcBef>
                <a:spcPts val="25"/>
              </a:spcBef>
            </a:pPr>
            <a:endParaRPr sz="875">
              <a:latin typeface="Calibri"/>
              <a:cs typeface="Calibri"/>
            </a:endParaRPr>
          </a:p>
          <a:p>
            <a:pPr marL="10583"/>
            <a:r>
              <a:rPr sz="750" spc="-2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7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50">
              <a:latin typeface="Calibri"/>
              <a:cs typeface="Calibri"/>
            </a:endParaRPr>
          </a:p>
          <a:p>
            <a:pPr>
              <a:spcBef>
                <a:spcPts val="29"/>
              </a:spcBef>
            </a:pPr>
            <a:endParaRPr sz="875">
              <a:latin typeface="Calibri"/>
              <a:cs typeface="Calibri"/>
            </a:endParaRPr>
          </a:p>
          <a:p>
            <a:pPr marL="10583"/>
            <a:r>
              <a:rPr sz="750" spc="-2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7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50">
              <a:latin typeface="Calibri"/>
              <a:cs typeface="Calibri"/>
            </a:endParaRPr>
          </a:p>
          <a:p>
            <a:pPr>
              <a:spcBef>
                <a:spcPts val="33"/>
              </a:spcBef>
            </a:pPr>
            <a:endParaRPr sz="875">
              <a:latin typeface="Calibri"/>
              <a:cs typeface="Calibri"/>
            </a:endParaRPr>
          </a:p>
          <a:p>
            <a:pPr marL="10583"/>
            <a:r>
              <a:rPr sz="750" spc="-2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7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50">
              <a:latin typeface="Calibri"/>
              <a:cs typeface="Calibri"/>
            </a:endParaRPr>
          </a:p>
          <a:p>
            <a:pPr>
              <a:spcBef>
                <a:spcPts val="29"/>
              </a:spcBef>
            </a:pPr>
            <a:endParaRPr sz="875">
              <a:latin typeface="Calibri"/>
              <a:cs typeface="Calibri"/>
            </a:endParaRPr>
          </a:p>
          <a:p>
            <a:pPr marL="10583"/>
            <a:r>
              <a:rPr sz="750" spc="-2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34542" y="3797299"/>
            <a:ext cx="11535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2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54650" y="4166922"/>
            <a:ext cx="11535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2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01216" y="4537075"/>
            <a:ext cx="654050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  <a:tabLst>
                <a:tab pos="168797" algn="l"/>
                <a:tab pos="642912" algn="l"/>
              </a:tabLst>
            </a:pP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5	</a:t>
            </a:r>
            <a:r>
              <a:rPr sz="750" u="sng" spc="208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75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	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490104" y="4907227"/>
            <a:ext cx="69850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34237" y="5058833"/>
            <a:ext cx="147638" cy="164575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>
              <a:spcBef>
                <a:spcPts val="83"/>
              </a:spcBef>
            </a:pPr>
            <a:r>
              <a:rPr sz="1000" b="1" spc="-12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κ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355681" y="3659981"/>
            <a:ext cx="425450" cy="1628651"/>
          </a:xfrm>
          <a:prstGeom prst="rect">
            <a:avLst/>
          </a:prstGeom>
          <a:solidFill>
            <a:srgbClr val="E84474"/>
          </a:solidFill>
        </p:spPr>
        <p:txBody>
          <a:bodyPr vert="horz" wrap="square" lIns="0" tIns="0" rIns="0" bIns="0" rtlCol="0">
            <a:spAutoFit/>
          </a:bodyPr>
          <a:lstStyle/>
          <a:p>
            <a:pPr marR="25399"/>
            <a:endParaRPr sz="1000">
              <a:latin typeface="Times New Roman"/>
              <a:cs typeface="Times New Roman"/>
            </a:endParaRPr>
          </a:p>
          <a:p>
            <a:pPr marR="25399"/>
            <a:endParaRPr sz="1000">
              <a:latin typeface="Times New Roman"/>
              <a:cs typeface="Times New Roman"/>
            </a:endParaRPr>
          </a:p>
          <a:p>
            <a:pPr marR="25399"/>
            <a:endParaRPr sz="1000">
              <a:latin typeface="Times New Roman"/>
              <a:cs typeface="Times New Roman"/>
            </a:endParaRPr>
          </a:p>
          <a:p>
            <a:pPr marR="25399"/>
            <a:endParaRPr sz="1000">
              <a:latin typeface="Times New Roman"/>
              <a:cs typeface="Times New Roman"/>
            </a:endParaRPr>
          </a:p>
          <a:p>
            <a:pPr marR="25399"/>
            <a:endParaRPr sz="1000">
              <a:latin typeface="Times New Roman"/>
              <a:cs typeface="Times New Roman"/>
            </a:endParaRPr>
          </a:p>
          <a:p>
            <a:pPr marR="25399"/>
            <a:endParaRPr sz="1000">
              <a:latin typeface="Times New Roman"/>
              <a:cs typeface="Times New Roman"/>
            </a:endParaRPr>
          </a:p>
          <a:p>
            <a:pPr marR="25399"/>
            <a:endParaRPr sz="1000">
              <a:latin typeface="Times New Roman"/>
              <a:cs typeface="Times New Roman"/>
            </a:endParaRPr>
          </a:p>
          <a:p>
            <a:pPr marR="25399"/>
            <a:endParaRPr sz="1000">
              <a:latin typeface="Times New Roman"/>
              <a:cs typeface="Times New Roman"/>
            </a:endParaRPr>
          </a:p>
          <a:p>
            <a:pPr marR="25399"/>
            <a:endParaRPr sz="1000">
              <a:latin typeface="Times New Roman"/>
              <a:cs typeface="Times New Roman"/>
            </a:endParaRPr>
          </a:p>
          <a:p>
            <a:pPr marL="14287">
              <a:spcBef>
                <a:spcPts val="745"/>
              </a:spcBef>
            </a:pPr>
            <a:r>
              <a:rPr sz="1000" b="1" spc="-8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1000" b="1" spc="-12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000" b="1" spc="-8" dirty="0">
                <a:solidFill>
                  <a:srgbClr val="FFFFFF"/>
                </a:solidFill>
                <a:latin typeface="Calibri"/>
                <a:cs typeface="Calibri"/>
              </a:rPr>
              <a:t>ί</a:t>
            </a: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000" b="1" spc="-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12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76400" y="5058833"/>
            <a:ext cx="242358" cy="164575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>
              <a:spcBef>
                <a:spcPts val="83"/>
              </a:spcBef>
            </a:pPr>
            <a:r>
              <a:rPr sz="1000" b="1" spc="-8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1000" b="1" spc="-12" dirty="0">
                <a:solidFill>
                  <a:srgbClr val="FFFFFF"/>
                </a:solidFill>
                <a:latin typeface="Calibri"/>
                <a:cs typeface="Calibri"/>
              </a:rPr>
              <a:t>εί</a:t>
            </a: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610599" y="4314031"/>
            <a:ext cx="393700" cy="949042"/>
          </a:xfrm>
          <a:prstGeom prst="rect">
            <a:avLst/>
          </a:prstGeom>
          <a:solidFill>
            <a:srgbClr val="E84474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spcBef>
                <a:spcPts val="4"/>
              </a:spcBef>
            </a:pPr>
            <a:endParaRPr sz="1167">
              <a:latin typeface="Times New Roman"/>
              <a:cs typeface="Times New Roman"/>
            </a:endParaRPr>
          </a:p>
          <a:p>
            <a:pPr marL="31749"/>
            <a:r>
              <a:rPr sz="1000" b="1" spc="-17" dirty="0">
                <a:solidFill>
                  <a:srgbClr val="FFFFFF"/>
                </a:solidFill>
                <a:latin typeface="Calibri"/>
                <a:cs typeface="Calibri"/>
              </a:rPr>
              <a:t>Web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786409" y="5058833"/>
            <a:ext cx="572029" cy="164575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>
              <a:spcBef>
                <a:spcPts val="83"/>
              </a:spcBef>
            </a:pPr>
            <a:r>
              <a:rPr sz="1000" b="1" spc="-12" dirty="0">
                <a:solidFill>
                  <a:srgbClr val="FFFFFF"/>
                </a:solidFill>
                <a:latin typeface="Calibri"/>
                <a:cs typeface="Calibri"/>
              </a:rPr>
              <a:t>Ταυτότητα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051646" y="5058833"/>
            <a:ext cx="615421" cy="164575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000" b="1" spc="-12" dirty="0">
                <a:solidFill>
                  <a:srgbClr val="FFFFFF"/>
                </a:solidFill>
                <a:latin typeface="Calibri"/>
                <a:cs typeface="Calibri"/>
              </a:rPr>
              <a:t>Ανθρώπινο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80641" y="5058834"/>
            <a:ext cx="1100138" cy="574815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000" b="1" spc="-8" dirty="0">
                <a:solidFill>
                  <a:srgbClr val="FFFFFF"/>
                </a:solidFill>
                <a:latin typeface="Calibri"/>
                <a:cs typeface="Calibri"/>
              </a:rPr>
              <a:t>Δίκτυο</a:t>
            </a:r>
            <a:endParaRPr sz="1000">
              <a:latin typeface="Calibri"/>
              <a:cs typeface="Calibri"/>
            </a:endParaRPr>
          </a:p>
          <a:p>
            <a:pPr>
              <a:spcBef>
                <a:spcPts val="33"/>
              </a:spcBef>
            </a:pPr>
            <a:endParaRPr sz="1333">
              <a:latin typeface="Calibri"/>
              <a:cs typeface="Calibri"/>
            </a:endParaRPr>
          </a:p>
          <a:p>
            <a:pPr marL="53972"/>
            <a:r>
              <a:rPr sz="1333" spc="-12" dirty="0">
                <a:solidFill>
                  <a:srgbClr val="FFFFFF"/>
                </a:solidFill>
                <a:latin typeface="Calibri"/>
                <a:cs typeface="Calibri"/>
              </a:rPr>
              <a:t>(Verizon,</a:t>
            </a:r>
            <a:r>
              <a:rPr sz="1333" spc="-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8" dirty="0">
                <a:solidFill>
                  <a:srgbClr val="FFFFFF"/>
                </a:solidFill>
                <a:latin typeface="Calibri"/>
                <a:cs typeface="Calibri"/>
              </a:rPr>
              <a:t>2021)</a:t>
            </a:r>
            <a:endParaRPr sz="1333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625138" y="5427149"/>
            <a:ext cx="130704" cy="143138"/>
          </a:xfrm>
          <a:prstGeom prst="rect">
            <a:avLst/>
          </a:prstGeom>
        </p:spPr>
        <p:txBody>
          <a:bodyPr vert="horz" wrap="square" lIns="0" tIns="14817" rIns="0" bIns="0" rtlCol="0">
            <a:spAutoFit/>
          </a:bodyPr>
          <a:lstStyle/>
          <a:p>
            <a:pPr marL="10583">
              <a:spcBef>
                <a:spcPts val="117"/>
              </a:spcBef>
            </a:pPr>
            <a:r>
              <a:rPr sz="833" spc="-8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833" spc="17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833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78391" y="5961327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CSP002: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949304" y="4430712"/>
            <a:ext cx="572558" cy="23397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28575" rIns="0" bIns="0" rtlCol="0">
            <a:spAutoFit/>
          </a:bodyPr>
          <a:lstStyle/>
          <a:p>
            <a:pPr marL="76197">
              <a:spcBef>
                <a:spcPts val="225"/>
              </a:spcBef>
            </a:pPr>
            <a:r>
              <a:rPr sz="1333" spc="-17" dirty="0">
                <a:solidFill>
                  <a:srgbClr val="FFFFFF"/>
                </a:solidFill>
                <a:latin typeface="Calibri"/>
                <a:cs typeface="Calibri"/>
              </a:rPr>
              <a:t>&lt;3%</a:t>
            </a:r>
            <a:endParaRPr sz="1333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520488" y="4448969"/>
            <a:ext cx="514879" cy="215807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  <a:tabLst>
                <a:tab pos="503747" algn="l"/>
              </a:tabLst>
            </a:pPr>
            <a:r>
              <a:rPr sz="1333" u="sng" spc="37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	</a:t>
            </a:r>
            <a:endParaRPr sz="1333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83"/>
            <a:ext cx="6116108" cy="684741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595005" y="2272572"/>
            <a:ext cx="4479396" cy="3347328"/>
          </a:xfrm>
          <a:prstGeom prst="rect">
            <a:avLst/>
          </a:prstGeom>
        </p:spPr>
        <p:txBody>
          <a:bodyPr vert="horz" wrap="square" lIns="0" tIns="80963" rIns="0" bIns="0" rtlCol="0">
            <a:spAutoFit/>
          </a:bodyPr>
          <a:lstStyle/>
          <a:p>
            <a:pPr marL="239174" indent="-228591">
              <a:spcBef>
                <a:spcPts val="637"/>
              </a:spcBef>
              <a:buClr>
                <a:srgbClr val="FFFFFF"/>
              </a:buClr>
              <a:buSzPct val="109090"/>
              <a:buFont typeface="Arial"/>
              <a:buChar char="•"/>
              <a:tabLst>
                <a:tab pos="238645" algn="l"/>
                <a:tab pos="239174" algn="l"/>
              </a:tabLst>
            </a:pP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Σηκώστε</a:t>
            </a:r>
            <a:r>
              <a:rPr sz="1375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375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χέρι σας</a:t>
            </a:r>
            <a:r>
              <a:rPr sz="1375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αν </a:t>
            </a:r>
            <a:r>
              <a:rPr sz="1375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375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17" dirty="0">
                <a:solidFill>
                  <a:srgbClr val="FFFFFF"/>
                </a:solidFill>
                <a:latin typeface="Calibri"/>
                <a:cs typeface="Calibri"/>
              </a:rPr>
              <a:t>έχετε</a:t>
            </a:r>
            <a:r>
              <a:rPr sz="1375" spc="-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17" dirty="0">
                <a:solidFill>
                  <a:srgbClr val="FFFFFF"/>
                </a:solidFill>
                <a:latin typeface="Calibri"/>
                <a:cs typeface="Calibri"/>
              </a:rPr>
              <a:t>κάνει:</a:t>
            </a:r>
            <a:endParaRPr sz="1375">
              <a:latin typeface="Calibri"/>
              <a:cs typeface="Calibri"/>
            </a:endParaRPr>
          </a:p>
          <a:p>
            <a:pPr marL="620159" lvl="1" indent="-228591">
              <a:spcBef>
                <a:spcPts val="733"/>
              </a:spcBef>
              <a:buSzPct val="109090"/>
              <a:buFont typeface="Arial"/>
              <a:buChar char="•"/>
              <a:tabLst>
                <a:tab pos="619629" algn="l"/>
                <a:tab pos="620159" algn="l"/>
              </a:tabLst>
            </a:pP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Κάνατε κλικ</a:t>
            </a:r>
            <a:r>
              <a:rPr sz="13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3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σύνδεσμο</a:t>
            </a:r>
            <a:r>
              <a:rPr sz="1375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375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12" dirty="0">
                <a:solidFill>
                  <a:srgbClr val="FFFFFF"/>
                </a:solidFill>
                <a:latin typeface="Calibri"/>
                <a:cs typeface="Calibri"/>
              </a:rPr>
              <a:t>οποιονδήποτε)</a:t>
            </a:r>
            <a:endParaRPr sz="1375">
              <a:latin typeface="Calibri"/>
              <a:cs typeface="Calibri"/>
            </a:endParaRPr>
          </a:p>
          <a:p>
            <a:pPr marL="620159" lvl="1" indent="-228591">
              <a:spcBef>
                <a:spcPts val="717"/>
              </a:spcBef>
              <a:buSzPct val="109090"/>
              <a:buFont typeface="Arial"/>
              <a:buChar char="•"/>
              <a:tabLst>
                <a:tab pos="619629" algn="l"/>
                <a:tab pos="620159" algn="l"/>
              </a:tabLst>
            </a:pP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Έχετε</a:t>
            </a:r>
            <a:r>
              <a:rPr sz="1375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σύνθετη</a:t>
            </a:r>
            <a:r>
              <a:rPr sz="1375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συνθηματική</a:t>
            </a:r>
            <a:r>
              <a:rPr sz="1375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φράση </a:t>
            </a:r>
            <a:r>
              <a:rPr sz="1375" spc="-12" dirty="0">
                <a:solidFill>
                  <a:srgbClr val="FFFFFF"/>
                </a:solidFill>
                <a:latin typeface="Calibri"/>
                <a:cs typeface="Calibri"/>
              </a:rPr>
              <a:t>?)</a:t>
            </a:r>
            <a:endParaRPr sz="1375">
              <a:latin typeface="Calibri"/>
              <a:cs typeface="Calibri"/>
            </a:endParaRPr>
          </a:p>
          <a:p>
            <a:pPr marL="620159" marR="969395" lvl="1" indent="-228591">
              <a:lnSpc>
                <a:spcPts val="1508"/>
              </a:lnSpc>
              <a:spcBef>
                <a:spcPts val="933"/>
              </a:spcBef>
              <a:buSzPct val="109090"/>
              <a:buFont typeface="Arial"/>
              <a:buChar char="•"/>
              <a:tabLst>
                <a:tab pos="619629" algn="l"/>
                <a:tab pos="620159" algn="l"/>
              </a:tabLst>
            </a:pP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Χρήση </a:t>
            </a:r>
            <a:r>
              <a:rPr sz="1375" dirty="0">
                <a:solidFill>
                  <a:srgbClr val="FFFFFF"/>
                </a:solidFill>
                <a:latin typeface="Calibri"/>
                <a:cs typeface="Calibri"/>
              </a:rPr>
              <a:t>του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ίδιου κωδικού πρόσβασης σε </a:t>
            </a:r>
            <a:r>
              <a:rPr sz="1375" spc="-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διαφορετικούς</a:t>
            </a:r>
            <a:r>
              <a:rPr sz="13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12" dirty="0">
                <a:solidFill>
                  <a:srgbClr val="FFFFFF"/>
                </a:solidFill>
                <a:latin typeface="Calibri"/>
                <a:cs typeface="Calibri"/>
              </a:rPr>
              <a:t>ιστότοπους/εφαρμογές</a:t>
            </a:r>
            <a:endParaRPr sz="1375">
              <a:latin typeface="Calibri"/>
              <a:cs typeface="Calibri"/>
            </a:endParaRPr>
          </a:p>
          <a:p>
            <a:pPr marL="620159" marR="892668" lvl="1" indent="-228591">
              <a:lnSpc>
                <a:spcPct val="131800"/>
              </a:lnSpc>
              <a:spcBef>
                <a:spcPts val="508"/>
              </a:spcBef>
              <a:buSzPct val="109090"/>
              <a:buFont typeface="Arial"/>
              <a:buChar char="•"/>
              <a:tabLst>
                <a:tab pos="619629" algn="l"/>
                <a:tab pos="620159" algn="l"/>
              </a:tabLst>
            </a:pPr>
            <a:r>
              <a:rPr sz="1375" dirty="0">
                <a:solidFill>
                  <a:srgbClr val="FFFFFF"/>
                </a:solidFill>
                <a:latin typeface="Calibri"/>
                <a:cs typeface="Calibri"/>
              </a:rPr>
              <a:t>Δεν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έχετε τον κωδικό πρόσβασής σας στο </a:t>
            </a:r>
            <a:r>
              <a:rPr sz="1375" spc="-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375" spc="-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τελευταίες 30</a:t>
            </a:r>
            <a:r>
              <a:rPr sz="1375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17" dirty="0">
                <a:solidFill>
                  <a:srgbClr val="FFFFFF"/>
                </a:solidFill>
                <a:latin typeface="Calibri"/>
                <a:cs typeface="Calibri"/>
              </a:rPr>
              <a:t>ημέρες</a:t>
            </a:r>
            <a:endParaRPr sz="1375">
              <a:latin typeface="Calibri"/>
              <a:cs typeface="Calibri"/>
            </a:endParaRPr>
          </a:p>
          <a:p>
            <a:pPr marL="620159" marR="4233" lvl="1" indent="-228591">
              <a:lnSpc>
                <a:spcPts val="1508"/>
              </a:lnSpc>
              <a:spcBef>
                <a:spcPts val="987"/>
              </a:spcBef>
              <a:buSzPct val="109090"/>
              <a:buFont typeface="Arial"/>
              <a:buChar char="•"/>
              <a:tabLst>
                <a:tab pos="619629" algn="l"/>
                <a:tab pos="620159" algn="l"/>
              </a:tabLst>
            </a:pP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Δώσατε</a:t>
            </a:r>
            <a:r>
              <a:rPr sz="1375" dirty="0">
                <a:solidFill>
                  <a:srgbClr val="FFFFFF"/>
                </a:solidFill>
                <a:latin typeface="Calibri"/>
                <a:cs typeface="Calibri"/>
              </a:rPr>
              <a:t> το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τηλέφωνο/pc</a:t>
            </a:r>
            <a:r>
              <a:rPr sz="13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σας</a:t>
            </a:r>
            <a:r>
              <a:rPr sz="1375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σε κάποιον άλλον</a:t>
            </a:r>
            <a:r>
              <a:rPr sz="13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375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12" dirty="0">
                <a:solidFill>
                  <a:srgbClr val="FFFFFF"/>
                </a:solidFill>
                <a:latin typeface="Calibri"/>
                <a:cs typeface="Calibri"/>
              </a:rPr>
              <a:t>να </a:t>
            </a:r>
            <a:r>
              <a:rPr sz="1375" spc="-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8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375" spc="-4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21" dirty="0">
                <a:solidFill>
                  <a:srgbClr val="FFFFFF"/>
                </a:solidFill>
                <a:latin typeface="Calibri"/>
                <a:cs typeface="Calibri"/>
              </a:rPr>
              <a:t>χρησιμοποιήσει</a:t>
            </a:r>
            <a:endParaRPr sz="1375">
              <a:latin typeface="Calibri"/>
              <a:cs typeface="Calibri"/>
            </a:endParaRPr>
          </a:p>
          <a:p>
            <a:pPr marL="620159" lvl="1" indent="-228591">
              <a:spcBef>
                <a:spcPts val="708"/>
              </a:spcBef>
              <a:buSzPct val="109090"/>
              <a:buFont typeface="Arial"/>
              <a:buChar char="•"/>
              <a:tabLst>
                <a:tab pos="619629" algn="l"/>
                <a:tab pos="620159" algn="l"/>
              </a:tabLst>
            </a:pP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Απλή</a:t>
            </a:r>
            <a:r>
              <a:rPr sz="1375" spc="-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σύνδεση</a:t>
            </a:r>
            <a:r>
              <a:rPr sz="1375" spc="-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στο</a:t>
            </a:r>
            <a:r>
              <a:rPr sz="1375" spc="-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8" dirty="0">
                <a:solidFill>
                  <a:srgbClr val="FFFFFF"/>
                </a:solidFill>
                <a:latin typeface="Calibri"/>
                <a:cs typeface="Calibri"/>
              </a:rPr>
              <a:t>τηλέφωνο/pc</a:t>
            </a:r>
            <a:endParaRPr sz="1375">
              <a:latin typeface="Calibri"/>
              <a:cs typeface="Calibri"/>
            </a:endParaRPr>
          </a:p>
          <a:p>
            <a:pPr marL="620159" marR="205308" lvl="1" indent="-228591">
              <a:lnSpc>
                <a:spcPct val="101800"/>
              </a:lnSpc>
              <a:spcBef>
                <a:spcPts val="692"/>
              </a:spcBef>
              <a:buSzPct val="109090"/>
              <a:buFont typeface="Arial"/>
              <a:buChar char="•"/>
              <a:tabLst>
                <a:tab pos="619629" algn="l"/>
                <a:tab pos="620159" algn="l"/>
              </a:tabLst>
            </a:pPr>
            <a:r>
              <a:rPr sz="1375" dirty="0">
                <a:solidFill>
                  <a:srgbClr val="FFFFFF"/>
                </a:solidFill>
                <a:latin typeface="Calibri"/>
                <a:cs typeface="Calibri"/>
              </a:rPr>
              <a:t>Δεν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ενημερώσατε</a:t>
            </a:r>
            <a:r>
              <a:rPr sz="1375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375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υπολογιστή/το</a:t>
            </a:r>
            <a:r>
              <a:rPr sz="1375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τηλέφωνο</a:t>
            </a:r>
            <a:r>
              <a:rPr sz="13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τις </a:t>
            </a:r>
            <a:r>
              <a:rPr sz="1375" spc="-29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8" dirty="0">
                <a:solidFill>
                  <a:srgbClr val="FFFFFF"/>
                </a:solidFill>
                <a:latin typeface="Calibri"/>
                <a:cs typeface="Calibri"/>
              </a:rPr>
              <a:t>τελευταίεςημέρες</a:t>
            </a:r>
            <a:endParaRPr sz="13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1391" y="6081447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CSP002: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72800" y="7594600"/>
              <a:ext cx="2591752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4626590" cy="82273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47054" y="1579244"/>
              <a:ext cx="8211184" cy="495045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09084" y="1206234"/>
            <a:ext cx="1893888" cy="267231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1667" spc="-4" dirty="0">
                <a:solidFill>
                  <a:srgbClr val="FFFFFF"/>
                </a:solidFill>
              </a:rPr>
              <a:t>Το</a:t>
            </a:r>
            <a:r>
              <a:rPr sz="1667" spc="-62" dirty="0">
                <a:solidFill>
                  <a:srgbClr val="FFFFFF"/>
                </a:solidFill>
              </a:rPr>
              <a:t> </a:t>
            </a:r>
            <a:r>
              <a:rPr sz="1667" spc="-8" dirty="0">
                <a:solidFill>
                  <a:srgbClr val="FFFFFF"/>
                </a:solidFill>
              </a:rPr>
              <a:t>καθημερινό</a:t>
            </a:r>
            <a:r>
              <a:rPr sz="1667" spc="-50" dirty="0">
                <a:solidFill>
                  <a:srgbClr val="FFFFFF"/>
                </a:solidFill>
              </a:rPr>
              <a:t> </a:t>
            </a:r>
            <a:r>
              <a:rPr sz="1667" spc="-4" dirty="0">
                <a:solidFill>
                  <a:srgbClr val="FFFFFF"/>
                </a:solidFill>
              </a:rPr>
              <a:t>μου!!!</a:t>
            </a:r>
            <a:endParaRPr sz="1667"/>
          </a:p>
        </p:txBody>
      </p:sp>
      <p:sp>
        <p:nvSpPr>
          <p:cNvPr id="8" name="object 8"/>
          <p:cNvSpPr txBox="1"/>
          <p:nvPr/>
        </p:nvSpPr>
        <p:spPr>
          <a:xfrm>
            <a:off x="820738" y="3552824"/>
            <a:ext cx="3934883" cy="510247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4233">
              <a:lnSpc>
                <a:spcPct val="130600"/>
              </a:lnSpc>
              <a:spcBef>
                <a:spcPts val="83"/>
              </a:spcBef>
            </a:pPr>
            <a:r>
              <a:rPr sz="1292" spc="-4" dirty="0">
                <a:solidFill>
                  <a:srgbClr val="FFFFFF"/>
                </a:solidFill>
                <a:latin typeface="Calibri"/>
                <a:cs typeface="Calibri"/>
              </a:rPr>
              <a:t>Ευγενική</a:t>
            </a:r>
            <a:r>
              <a:rPr sz="129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92" spc="-4" dirty="0">
                <a:solidFill>
                  <a:srgbClr val="FFFFFF"/>
                </a:solidFill>
                <a:latin typeface="Calibri"/>
                <a:cs typeface="Calibri"/>
              </a:rPr>
              <a:t>προσφορά:</a:t>
            </a:r>
            <a:r>
              <a:rPr sz="1292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92" spc="-4" dirty="0">
                <a:solidFill>
                  <a:srgbClr val="FFFFFF"/>
                </a:solidFill>
                <a:latin typeface="Calibri"/>
                <a:cs typeface="Calibri"/>
              </a:rPr>
              <a:t>Matthew</a:t>
            </a:r>
            <a:r>
              <a:rPr sz="1292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92" spc="-4" dirty="0">
                <a:solidFill>
                  <a:srgbClr val="FFFFFF"/>
                </a:solidFill>
                <a:latin typeface="Calibri"/>
                <a:cs typeface="Calibri"/>
              </a:rPr>
              <a:t>Canham,</a:t>
            </a:r>
            <a:r>
              <a:rPr sz="1292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92" spc="-4" dirty="0">
                <a:solidFill>
                  <a:srgbClr val="FFFFFF"/>
                </a:solidFill>
                <a:latin typeface="Calibri"/>
                <a:cs typeface="Calibri"/>
              </a:rPr>
              <a:t>πανεπιστήμιο</a:t>
            </a:r>
            <a:r>
              <a:rPr sz="129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92" spc="-4" dirty="0">
                <a:solidFill>
                  <a:srgbClr val="FFFFFF"/>
                </a:solidFill>
                <a:latin typeface="Calibri"/>
                <a:cs typeface="Calibri"/>
              </a:rPr>
              <a:t>του </a:t>
            </a:r>
            <a:r>
              <a:rPr sz="1292" spc="-27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92" spc="-4" dirty="0">
                <a:solidFill>
                  <a:srgbClr val="FFFFFF"/>
                </a:solidFill>
                <a:latin typeface="Calibri"/>
                <a:cs typeface="Calibri"/>
              </a:rPr>
              <a:t>Κεντρική</a:t>
            </a:r>
            <a:r>
              <a:rPr sz="1292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92" spc="-12" dirty="0">
                <a:solidFill>
                  <a:srgbClr val="FFFFFF"/>
                </a:solidFill>
                <a:latin typeface="Calibri"/>
                <a:cs typeface="Calibri"/>
              </a:rPr>
              <a:t>Φλόριντα</a:t>
            </a:r>
            <a:endParaRPr sz="1292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8391" y="6485731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CSP002: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72800" y="7594600"/>
              <a:ext cx="2591752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4626590" cy="822737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78163" y="2812816"/>
            <a:ext cx="5344583" cy="991596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781104" marR="4233" indent="-1771050">
              <a:lnSpc>
                <a:spcPct val="123700"/>
              </a:lnSpc>
              <a:spcBef>
                <a:spcPts val="83"/>
              </a:spcBef>
            </a:pPr>
            <a:r>
              <a:rPr sz="2667" i="1" spc="-4" dirty="0">
                <a:solidFill>
                  <a:srgbClr val="FFFFFF"/>
                </a:solidFill>
                <a:latin typeface="Calibri"/>
                <a:cs typeface="Calibri"/>
              </a:rPr>
              <a:t>"Η γνώση </a:t>
            </a:r>
            <a:r>
              <a:rPr sz="2667" i="1" dirty="0">
                <a:solidFill>
                  <a:srgbClr val="FFFFFF"/>
                </a:solidFill>
                <a:latin typeface="Calibri"/>
                <a:cs typeface="Calibri"/>
              </a:rPr>
              <a:t>δεν </a:t>
            </a:r>
            <a:r>
              <a:rPr sz="2667" i="1" spc="-4" dirty="0">
                <a:solidFill>
                  <a:srgbClr val="FFFFFF"/>
                </a:solidFill>
                <a:latin typeface="Calibri"/>
                <a:cs typeface="Calibri"/>
              </a:rPr>
              <a:t>απέτρεψε ποτέ ούτε μία </a:t>
            </a:r>
            <a:r>
              <a:rPr sz="2667" i="1" spc="-59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667" i="1" spc="-4" dirty="0">
                <a:solidFill>
                  <a:srgbClr val="FFFFFF"/>
                </a:solidFill>
                <a:latin typeface="Calibri"/>
                <a:cs typeface="Calibri"/>
              </a:rPr>
              <a:t>παραβίαση".</a:t>
            </a:r>
            <a:endParaRPr sz="2667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96631" y="4332816"/>
            <a:ext cx="1909233" cy="241519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500" i="1" spc="-4" dirty="0">
                <a:solidFill>
                  <a:srgbClr val="FFFFFF"/>
                </a:solidFill>
                <a:latin typeface="Calibri"/>
                <a:cs typeface="Calibri"/>
              </a:rPr>
              <a:t>(Carpenter</a:t>
            </a:r>
            <a:r>
              <a:rPr sz="1500" i="1" spc="-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i="1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500" i="1" spc="-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i="1" spc="-4" dirty="0">
                <a:solidFill>
                  <a:srgbClr val="FFFFFF"/>
                </a:solidFill>
                <a:latin typeface="Calibri"/>
                <a:cs typeface="Calibri"/>
              </a:rPr>
              <a:t>Roer</a:t>
            </a:r>
            <a:r>
              <a:rPr sz="1500" i="1" spc="-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i="1" spc="-4" dirty="0">
                <a:solidFill>
                  <a:srgbClr val="FFFFFF"/>
                </a:solidFill>
                <a:latin typeface="Calibri"/>
                <a:cs typeface="Calibri"/>
              </a:rPr>
              <a:t>2022)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642070" y="5540375"/>
            <a:ext cx="11535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2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8391" y="6110552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CSP002: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26590" cy="822737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8955" y="1064260"/>
              <a:ext cx="8467090" cy="58327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63672" y="2184717"/>
              <a:ext cx="5340984" cy="416591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78391" y="6576747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CSP002: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67292" y="2316163"/>
            <a:ext cx="2404533" cy="166297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10583" marR="4233" algn="just">
              <a:lnSpc>
                <a:spcPct val="100499"/>
              </a:lnSpc>
              <a:spcBef>
                <a:spcPts val="67"/>
              </a:spcBef>
            </a:pPr>
            <a:r>
              <a:rPr sz="2667" dirty="0">
                <a:solidFill>
                  <a:srgbClr val="FFFFFF"/>
                </a:solidFill>
                <a:latin typeface="Calibri"/>
                <a:cs typeface="Calibri"/>
              </a:rPr>
              <a:t>4 </a:t>
            </a:r>
            <a:r>
              <a:rPr sz="2667" spc="-4" dirty="0">
                <a:solidFill>
                  <a:srgbClr val="FFFFFF"/>
                </a:solidFill>
                <a:latin typeface="Calibri"/>
                <a:cs typeface="Calibri"/>
              </a:rPr>
              <a:t>ΚΑΒΑΛΆΡΗΔΕΣ </a:t>
            </a:r>
            <a:r>
              <a:rPr sz="26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667" spc="-4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2667" spc="-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667" spc="-4" dirty="0">
                <a:solidFill>
                  <a:srgbClr val="FFFFFF"/>
                </a:solidFill>
                <a:latin typeface="Calibri"/>
                <a:cs typeface="Calibri"/>
              </a:rPr>
              <a:t>ΚΟΙΝΩΝΙΚΉΣ </a:t>
            </a:r>
            <a:r>
              <a:rPr sz="2667" spc="-59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667" spc="-8" dirty="0">
                <a:solidFill>
                  <a:srgbClr val="FFFFFF"/>
                </a:solidFill>
                <a:latin typeface="Calibri"/>
                <a:cs typeface="Calibri"/>
              </a:rPr>
              <a:t>ΝΌΗΣΗΣ</a:t>
            </a:r>
            <a:endParaRPr sz="2667">
              <a:latin typeface="Calibri"/>
              <a:cs typeface="Calibri"/>
            </a:endParaRPr>
          </a:p>
          <a:p>
            <a:pPr marL="10583" algn="just">
              <a:spcBef>
                <a:spcPts val="766"/>
              </a:spcBef>
            </a:pPr>
            <a:r>
              <a:rPr sz="2083" spc="-21" dirty="0">
                <a:solidFill>
                  <a:srgbClr val="FFFFFF"/>
                </a:solidFill>
                <a:latin typeface="Calibri"/>
                <a:cs typeface="Calibri"/>
              </a:rPr>
              <a:t>(BARGH,</a:t>
            </a:r>
            <a:r>
              <a:rPr sz="2083" spc="-7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83" spc="-21" dirty="0">
                <a:solidFill>
                  <a:srgbClr val="FFFFFF"/>
                </a:solidFill>
                <a:latin typeface="Calibri"/>
                <a:cs typeface="Calibri"/>
              </a:rPr>
              <a:t>2000)</a:t>
            </a:r>
            <a:endParaRPr sz="2083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14876" y="1643327"/>
            <a:ext cx="1743074" cy="215807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433370" indent="-422787">
              <a:spcBef>
                <a:spcPts val="83"/>
              </a:spcBef>
              <a:buSzPct val="87500"/>
              <a:buFont typeface="Arial"/>
              <a:buChar char="●"/>
              <a:tabLst>
                <a:tab pos="432841" algn="l"/>
                <a:tab pos="433370" algn="l"/>
              </a:tabLst>
            </a:pP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Αφελείς</a:t>
            </a:r>
            <a:r>
              <a:rPr sz="1333" spc="-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12" dirty="0">
                <a:solidFill>
                  <a:srgbClr val="FFFFFF"/>
                </a:solidFill>
                <a:latin typeface="Calibri"/>
                <a:cs typeface="Calibri"/>
              </a:rPr>
              <a:t>ερευνητές</a:t>
            </a:r>
            <a:endParaRPr sz="1333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24475" y="1963738"/>
            <a:ext cx="6434667" cy="48389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432841" marR="4233" indent="-422787">
              <a:lnSpc>
                <a:spcPct val="137500"/>
              </a:lnSpc>
              <a:spcBef>
                <a:spcPts val="83"/>
              </a:spcBef>
              <a:buFont typeface="Arial"/>
              <a:buChar char="○"/>
              <a:tabLst>
                <a:tab pos="432841" algn="l"/>
                <a:tab pos="433370" algn="l"/>
              </a:tabLst>
            </a:pPr>
            <a:r>
              <a:rPr sz="1167" spc="-4" dirty="0">
                <a:solidFill>
                  <a:srgbClr val="FFFFFF"/>
                </a:solidFill>
                <a:latin typeface="Calibri"/>
                <a:cs typeface="Calibri"/>
              </a:rPr>
              <a:t>Χρησιμοποιήστε</a:t>
            </a:r>
            <a:r>
              <a:rPr sz="1167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spc="-4" dirty="0">
                <a:solidFill>
                  <a:srgbClr val="FFFFFF"/>
                </a:solidFill>
                <a:latin typeface="Calibri"/>
                <a:cs typeface="Calibri"/>
              </a:rPr>
              <a:t>ορθολογικές,</a:t>
            </a:r>
            <a:r>
              <a:rPr sz="1167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spc="-4" dirty="0">
                <a:solidFill>
                  <a:srgbClr val="FFFFFF"/>
                </a:solidFill>
                <a:latin typeface="Calibri"/>
                <a:cs typeface="Calibri"/>
              </a:rPr>
              <a:t>επιστημονικές</a:t>
            </a:r>
            <a:r>
              <a:rPr sz="1167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spc="-4" dirty="0">
                <a:solidFill>
                  <a:srgbClr val="FFFFFF"/>
                </a:solidFill>
                <a:latin typeface="Calibri"/>
                <a:cs typeface="Calibri"/>
              </a:rPr>
              <a:t>προσεγγίσεις,</a:t>
            </a:r>
            <a:r>
              <a:rPr sz="1167" spc="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spc="-4" dirty="0">
                <a:solidFill>
                  <a:srgbClr val="FFFFFF"/>
                </a:solidFill>
                <a:latin typeface="Calibri"/>
                <a:cs typeface="Calibri"/>
              </a:rPr>
              <a:t>ανάλυση</a:t>
            </a:r>
            <a:r>
              <a:rPr sz="1167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spc="-4" dirty="0">
                <a:solidFill>
                  <a:srgbClr val="FFFFFF"/>
                </a:solidFill>
                <a:latin typeface="Calibri"/>
                <a:cs typeface="Calibri"/>
              </a:rPr>
              <a:t>αιτίου-αποτελέσματος</a:t>
            </a:r>
            <a:r>
              <a:rPr sz="1167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67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spc="-4" dirty="0">
                <a:solidFill>
                  <a:srgbClr val="FFFFFF"/>
                </a:solidFill>
                <a:latin typeface="Calibri"/>
                <a:cs typeface="Calibri"/>
              </a:rPr>
              <a:t>να </a:t>
            </a:r>
            <a:r>
              <a:rPr sz="1167" spc="-2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spc="-4" dirty="0">
                <a:solidFill>
                  <a:srgbClr val="FFFFFF"/>
                </a:solidFill>
                <a:latin typeface="Calibri"/>
                <a:cs typeface="Calibri"/>
              </a:rPr>
              <a:t>να κατανοήσει</a:t>
            </a:r>
            <a:r>
              <a:rPr sz="11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spc="-8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167" spc="-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spc="-12" dirty="0">
                <a:solidFill>
                  <a:srgbClr val="FFFFFF"/>
                </a:solidFill>
                <a:latin typeface="Calibri"/>
                <a:cs typeface="Calibri"/>
              </a:rPr>
              <a:t>περιβάλλον</a:t>
            </a:r>
            <a:endParaRPr sz="116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14875" y="3245644"/>
            <a:ext cx="111125" cy="190287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167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167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14875" y="3882496"/>
            <a:ext cx="111125" cy="190287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167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167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14875" y="2588154"/>
            <a:ext cx="6298142" cy="1806050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433370" indent="-422787">
              <a:spcBef>
                <a:spcPts val="83"/>
              </a:spcBef>
              <a:buSzPct val="87500"/>
              <a:buFont typeface="Arial"/>
              <a:buChar char="●"/>
              <a:tabLst>
                <a:tab pos="432841" algn="l"/>
                <a:tab pos="433370" algn="l"/>
              </a:tabLst>
            </a:pP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Γνωστικοί</a:t>
            </a:r>
            <a:r>
              <a:rPr sz="1333" spc="-12" dirty="0">
                <a:solidFill>
                  <a:srgbClr val="FFFFFF"/>
                </a:solidFill>
                <a:latin typeface="Calibri"/>
                <a:cs typeface="Calibri"/>
              </a:rPr>
              <a:t> παραβάτες</a:t>
            </a:r>
            <a:endParaRPr sz="1333">
              <a:latin typeface="Calibri"/>
              <a:cs typeface="Calibri"/>
            </a:endParaRPr>
          </a:p>
          <a:p>
            <a:pPr marL="1042946" lvl="1" indent="-422787">
              <a:spcBef>
                <a:spcPts val="1012"/>
              </a:spcBef>
              <a:buFont typeface="Arial"/>
              <a:buChar char="○"/>
              <a:tabLst>
                <a:tab pos="1042417" algn="l"/>
                <a:tab pos="1042946" algn="l"/>
              </a:tabLst>
            </a:pPr>
            <a:r>
              <a:rPr sz="1167" spc="-4" dirty="0">
                <a:solidFill>
                  <a:srgbClr val="FFFFFF"/>
                </a:solidFill>
                <a:latin typeface="Calibri"/>
                <a:cs typeface="Calibri"/>
              </a:rPr>
              <a:t>Χρησιμοποιήστε</a:t>
            </a:r>
            <a:r>
              <a:rPr sz="1167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spc="-4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16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spc="-4" dirty="0">
                <a:solidFill>
                  <a:srgbClr val="FFFFFF"/>
                </a:solidFill>
                <a:latin typeface="Calibri"/>
                <a:cs typeface="Calibri"/>
              </a:rPr>
              <a:t>λιγότερο</a:t>
            </a:r>
            <a:r>
              <a:rPr sz="116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spc="-4" dirty="0">
                <a:solidFill>
                  <a:srgbClr val="FFFFFF"/>
                </a:solidFill>
                <a:latin typeface="Calibri"/>
                <a:cs typeface="Calibri"/>
              </a:rPr>
              <a:t>δυνατό</a:t>
            </a:r>
            <a:r>
              <a:rPr sz="116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67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spc="-8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1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spc="-4" dirty="0">
                <a:solidFill>
                  <a:srgbClr val="FFFFFF"/>
                </a:solidFill>
                <a:latin typeface="Calibri"/>
                <a:cs typeface="Calibri"/>
              </a:rPr>
              <a:t>καλύτερο</a:t>
            </a:r>
            <a:r>
              <a:rPr sz="1167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spc="-12" dirty="0">
                <a:solidFill>
                  <a:srgbClr val="FFFFFF"/>
                </a:solidFill>
                <a:latin typeface="Calibri"/>
                <a:cs typeface="Calibri"/>
              </a:rPr>
              <a:t>αποτέλεσμα</a:t>
            </a:r>
            <a:endParaRPr sz="1167">
              <a:latin typeface="Calibri"/>
              <a:cs typeface="Calibri"/>
            </a:endParaRPr>
          </a:p>
          <a:p>
            <a:pPr marL="432841">
              <a:spcBef>
                <a:spcPts val="996"/>
              </a:spcBef>
            </a:pP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Γνωστική</a:t>
            </a:r>
            <a:r>
              <a:rPr sz="1333" spc="-12" dirty="0">
                <a:solidFill>
                  <a:srgbClr val="FFFFFF"/>
                </a:solidFill>
                <a:latin typeface="Calibri"/>
                <a:cs typeface="Calibri"/>
              </a:rPr>
              <a:t> συνέπεια</a:t>
            </a:r>
            <a:endParaRPr sz="1333">
              <a:latin typeface="Calibri"/>
              <a:cs typeface="Calibri"/>
            </a:endParaRPr>
          </a:p>
          <a:p>
            <a:pPr marL="1042946" lvl="1" indent="-422787">
              <a:spcBef>
                <a:spcPts val="1021"/>
              </a:spcBef>
              <a:buFont typeface="Arial"/>
              <a:buChar char="○"/>
              <a:tabLst>
                <a:tab pos="1042417" algn="l"/>
                <a:tab pos="1042946" algn="l"/>
              </a:tabLst>
            </a:pPr>
            <a:r>
              <a:rPr sz="1167" spc="-4" dirty="0">
                <a:solidFill>
                  <a:srgbClr val="FFFFFF"/>
                </a:solidFill>
                <a:latin typeface="Calibri"/>
                <a:cs typeface="Calibri"/>
              </a:rPr>
              <a:t>Μας αρέσει ό,τι</a:t>
            </a:r>
            <a:r>
              <a:rPr sz="11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spc="-17" dirty="0">
                <a:solidFill>
                  <a:srgbClr val="FFFFFF"/>
                </a:solidFill>
                <a:latin typeface="Calibri"/>
                <a:cs typeface="Calibri"/>
              </a:rPr>
              <a:t>μας</a:t>
            </a:r>
            <a:r>
              <a:rPr sz="1167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spc="-4" dirty="0">
                <a:solidFill>
                  <a:srgbClr val="FFFFFF"/>
                </a:solidFill>
                <a:latin typeface="Calibri"/>
                <a:cs typeface="Calibri"/>
              </a:rPr>
              <a:t>βρίσκει</a:t>
            </a:r>
            <a:r>
              <a:rPr sz="116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spc="-4" dirty="0">
                <a:solidFill>
                  <a:srgbClr val="FFFFFF"/>
                </a:solidFill>
                <a:latin typeface="Calibri"/>
                <a:cs typeface="Calibri"/>
              </a:rPr>
              <a:t>σύμφωνους</a:t>
            </a:r>
            <a:endParaRPr sz="1167">
              <a:latin typeface="Calibri"/>
              <a:cs typeface="Calibri"/>
            </a:endParaRPr>
          </a:p>
          <a:p>
            <a:pPr marL="432841">
              <a:spcBef>
                <a:spcPts val="996"/>
              </a:spcBef>
            </a:pP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Κινητοποιημένοι </a:t>
            </a:r>
            <a:r>
              <a:rPr sz="1333" spc="-12" dirty="0">
                <a:solidFill>
                  <a:srgbClr val="FFFFFF"/>
                </a:solidFill>
                <a:latin typeface="Calibri"/>
                <a:cs typeface="Calibri"/>
              </a:rPr>
              <a:t>τακτικοί</a:t>
            </a:r>
            <a:endParaRPr sz="1333">
              <a:latin typeface="Calibri"/>
              <a:cs typeface="Calibri"/>
            </a:endParaRPr>
          </a:p>
          <a:p>
            <a:pPr marL="1042946" lvl="1" indent="-423316">
              <a:spcBef>
                <a:spcPts val="1017"/>
              </a:spcBef>
              <a:buFont typeface="Arial"/>
              <a:buChar char="○"/>
              <a:tabLst>
                <a:tab pos="1042417" algn="l"/>
                <a:tab pos="1042946" algn="l"/>
              </a:tabLst>
            </a:pPr>
            <a:r>
              <a:rPr sz="1167" spc="-4" dirty="0">
                <a:solidFill>
                  <a:srgbClr val="FFFFFF"/>
                </a:solidFill>
                <a:latin typeface="Calibri"/>
                <a:cs typeface="Calibri"/>
              </a:rPr>
              <a:t>Διάφορες</a:t>
            </a:r>
            <a:r>
              <a:rPr sz="116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spc="-4" dirty="0">
                <a:solidFill>
                  <a:srgbClr val="FFFFFF"/>
                </a:solidFill>
                <a:latin typeface="Calibri"/>
                <a:cs typeface="Calibri"/>
              </a:rPr>
              <a:t>διαθέσιμες</a:t>
            </a:r>
            <a:r>
              <a:rPr sz="1167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spc="-4" dirty="0">
                <a:solidFill>
                  <a:srgbClr val="FFFFFF"/>
                </a:solidFill>
                <a:latin typeface="Calibri"/>
                <a:cs typeface="Calibri"/>
              </a:rPr>
              <a:t>στρατηγικές</a:t>
            </a:r>
            <a:r>
              <a:rPr sz="1167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spc="-4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167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spc="-4" dirty="0">
                <a:solidFill>
                  <a:srgbClr val="FFFFFF"/>
                </a:solidFill>
                <a:latin typeface="Calibri"/>
                <a:cs typeface="Calibri"/>
              </a:rPr>
              <a:t>επιλέγουμε</a:t>
            </a:r>
            <a:r>
              <a:rPr sz="1167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spc="-4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167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spc="-4" dirty="0">
                <a:solidFill>
                  <a:srgbClr val="FFFFFF"/>
                </a:solidFill>
                <a:latin typeface="Calibri"/>
                <a:cs typeface="Calibri"/>
              </a:rPr>
              <a:t>στόχους,</a:t>
            </a:r>
            <a:r>
              <a:rPr sz="1167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spc="-4" dirty="0">
                <a:solidFill>
                  <a:srgbClr val="FFFFFF"/>
                </a:solidFill>
                <a:latin typeface="Calibri"/>
                <a:cs typeface="Calibri"/>
              </a:rPr>
              <a:t>ανάγκες</a:t>
            </a:r>
            <a:r>
              <a:rPr sz="1167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spc="-4" dirty="0">
                <a:solidFill>
                  <a:srgbClr val="FFFFFF"/>
                </a:solidFill>
                <a:latin typeface="Calibri"/>
                <a:cs typeface="Calibri"/>
              </a:rPr>
              <a:t>άλλα</a:t>
            </a:r>
            <a:r>
              <a:rPr sz="1167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spc="-4" dirty="0">
                <a:solidFill>
                  <a:srgbClr val="FFFFFF"/>
                </a:solidFill>
                <a:latin typeface="Calibri"/>
                <a:cs typeface="Calibri"/>
              </a:rPr>
              <a:t>κίνητρα</a:t>
            </a:r>
            <a:endParaRPr sz="1167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1096" y="5695950"/>
            <a:ext cx="3168649" cy="164575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31749">
              <a:spcBef>
                <a:spcPts val="83"/>
              </a:spcBef>
            </a:pPr>
            <a:r>
              <a:rPr sz="1500" b="1" spc="-6" baseline="-16203" dirty="0">
                <a:latin typeface="Arial"/>
                <a:cs typeface="Arial"/>
              </a:rPr>
              <a:t>(18)</a:t>
            </a:r>
            <a:r>
              <a:rPr sz="1500" b="1" spc="12" baseline="-16203" dirty="0">
                <a:latin typeface="Arial"/>
                <a:cs typeface="Arial"/>
              </a:rPr>
              <a:t> </a:t>
            </a:r>
            <a:r>
              <a:rPr sz="1500" b="1" spc="-6" baseline="-16203" dirty="0">
                <a:latin typeface="Arial"/>
                <a:cs typeface="Arial"/>
              </a:rPr>
              <a:t>CSP002:</a:t>
            </a:r>
            <a:r>
              <a:rPr sz="1500" b="1" spc="18" baseline="-16203" dirty="0">
                <a:latin typeface="Arial"/>
                <a:cs typeface="Arial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750" spc="-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72800" y="7594600"/>
              <a:ext cx="2591752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4626590" cy="82273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40202" y="981710"/>
              <a:ext cx="4618037" cy="26349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40202" y="4618037"/>
              <a:ext cx="4618037" cy="264445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27679" y="761729"/>
            <a:ext cx="2738438" cy="1239849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marL="10583" marR="4233">
              <a:lnSpc>
                <a:spcPct val="100499"/>
              </a:lnSpc>
              <a:spcBef>
                <a:spcPts val="67"/>
              </a:spcBef>
            </a:pPr>
            <a:r>
              <a:rPr sz="2667" spc="-12" dirty="0">
                <a:solidFill>
                  <a:srgbClr val="FFFFFF"/>
                </a:solidFill>
              </a:rPr>
              <a:t>ΔΙΑΙΣΘΗΤΙΚΉ</a:t>
            </a:r>
            <a:r>
              <a:rPr sz="2667" spc="-58" dirty="0">
                <a:solidFill>
                  <a:srgbClr val="FFFFFF"/>
                </a:solidFill>
              </a:rPr>
              <a:t> </a:t>
            </a:r>
            <a:r>
              <a:rPr sz="2667" spc="-8" dirty="0">
                <a:solidFill>
                  <a:srgbClr val="FFFFFF"/>
                </a:solidFill>
              </a:rPr>
              <a:t>ΛΉΨΗ </a:t>
            </a:r>
            <a:r>
              <a:rPr sz="2667" spc="-592" dirty="0">
                <a:solidFill>
                  <a:srgbClr val="FFFFFF"/>
                </a:solidFill>
              </a:rPr>
              <a:t> </a:t>
            </a:r>
            <a:r>
              <a:rPr sz="2667" spc="-12" dirty="0">
                <a:solidFill>
                  <a:srgbClr val="FFFFFF"/>
                </a:solidFill>
              </a:rPr>
              <a:t>ΑΠΟΦΆΣΕΩΝ</a:t>
            </a:r>
            <a:endParaRPr sz="2667"/>
          </a:p>
        </p:txBody>
      </p:sp>
      <p:sp>
        <p:nvSpPr>
          <p:cNvPr id="9" name="object 9"/>
          <p:cNvSpPr txBox="1"/>
          <p:nvPr/>
        </p:nvSpPr>
        <p:spPr>
          <a:xfrm>
            <a:off x="1495954" y="3044560"/>
            <a:ext cx="80963" cy="893215"/>
          </a:xfrm>
          <a:prstGeom prst="rect">
            <a:avLst/>
          </a:prstGeom>
        </p:spPr>
        <p:txBody>
          <a:bodyPr vert="horz" wrap="square" lIns="0" tIns="97367" rIns="0" bIns="0" rtlCol="0">
            <a:spAutoFit/>
          </a:bodyPr>
          <a:lstStyle/>
          <a:p>
            <a:pPr marL="11112">
              <a:spcBef>
                <a:spcPts val="767"/>
              </a:spcBef>
            </a:pPr>
            <a:r>
              <a:rPr sz="1333" spc="-4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333">
              <a:latin typeface="Arial"/>
              <a:cs typeface="Arial"/>
            </a:endParaRPr>
          </a:p>
          <a:p>
            <a:pPr marL="11112">
              <a:spcBef>
                <a:spcPts val="683"/>
              </a:spcBef>
            </a:pPr>
            <a:r>
              <a:rPr sz="1333" spc="-4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333">
              <a:latin typeface="Arial"/>
              <a:cs typeface="Arial"/>
            </a:endParaRPr>
          </a:p>
          <a:p>
            <a:pPr marL="10583">
              <a:spcBef>
                <a:spcPts val="717"/>
              </a:spcBef>
            </a:pPr>
            <a:r>
              <a:rPr sz="1333" spc="-4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333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96483" y="4301067"/>
            <a:ext cx="80433" cy="598327"/>
          </a:xfrm>
          <a:prstGeom prst="rect">
            <a:avLst/>
          </a:prstGeom>
        </p:spPr>
        <p:txBody>
          <a:bodyPr vert="horz" wrap="square" lIns="0" tIns="97367" rIns="0" bIns="0" rtlCol="0">
            <a:spAutoFit/>
          </a:bodyPr>
          <a:lstStyle/>
          <a:p>
            <a:pPr marL="10583">
              <a:spcBef>
                <a:spcPts val="767"/>
              </a:spcBef>
            </a:pPr>
            <a:r>
              <a:rPr sz="1333" spc="-4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333">
              <a:latin typeface="Arial"/>
              <a:cs typeface="Arial"/>
            </a:endParaRPr>
          </a:p>
          <a:p>
            <a:pPr marL="10583">
              <a:spcBef>
                <a:spcPts val="683"/>
              </a:spcBef>
            </a:pPr>
            <a:r>
              <a:rPr sz="1333" spc="-4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333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95955" y="2453481"/>
            <a:ext cx="4118504" cy="2442976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451890" marR="79372" indent="-441307">
              <a:lnSpc>
                <a:spcPts val="1508"/>
              </a:lnSpc>
              <a:spcBef>
                <a:spcPts val="250"/>
              </a:spcBef>
              <a:buSzPct val="96969"/>
              <a:buFont typeface="Arial"/>
              <a:buChar char="•"/>
              <a:tabLst>
                <a:tab pos="451361" algn="l"/>
                <a:tab pos="451890" algn="l"/>
              </a:tabLst>
            </a:pP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Γρήγορες</a:t>
            </a:r>
            <a:r>
              <a:rPr sz="1375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("quick</a:t>
            </a:r>
            <a:r>
              <a:rPr sz="1375" dirty="0">
                <a:solidFill>
                  <a:srgbClr val="FFFFFF"/>
                </a:solidFill>
                <a:latin typeface="Calibri"/>
                <a:cs typeface="Calibri"/>
              </a:rPr>
              <a:t> &amp;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dirty")</a:t>
            </a:r>
            <a:r>
              <a:rPr sz="13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αποφάσεις</a:t>
            </a:r>
            <a:r>
              <a:rPr sz="1375" dirty="0">
                <a:solidFill>
                  <a:srgbClr val="FFFFFF"/>
                </a:solidFill>
                <a:latin typeface="Calibri"/>
                <a:cs typeface="Calibri"/>
              </a:rPr>
              <a:t> ή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τάσεις</a:t>
            </a:r>
            <a:r>
              <a:rPr sz="13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για </a:t>
            </a:r>
            <a:r>
              <a:rPr sz="1375" spc="-29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αποφάσεις που προκαλούνται από οικεία </a:t>
            </a:r>
            <a:r>
              <a:rPr sz="13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ερεθίσματα.</a:t>
            </a:r>
            <a:endParaRPr sz="1375">
              <a:latin typeface="Calibri"/>
              <a:cs typeface="Calibri"/>
            </a:endParaRPr>
          </a:p>
          <a:p>
            <a:pPr marL="451890">
              <a:spcBef>
                <a:spcPts val="604"/>
              </a:spcBef>
            </a:pPr>
            <a:r>
              <a:rPr sz="1375" spc="-12" dirty="0">
                <a:solidFill>
                  <a:srgbClr val="FFFFFF"/>
                </a:solidFill>
                <a:latin typeface="Calibri"/>
                <a:cs typeface="Calibri"/>
              </a:rPr>
              <a:t>Ασυνείδητο.</a:t>
            </a:r>
            <a:endParaRPr sz="1375">
              <a:latin typeface="Calibri"/>
              <a:cs typeface="Calibri"/>
            </a:endParaRPr>
          </a:p>
          <a:p>
            <a:pPr marL="451890">
              <a:spcBef>
                <a:spcPts val="633"/>
              </a:spcBef>
            </a:pP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Κυρίως</a:t>
            </a:r>
            <a:r>
              <a:rPr sz="1375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ωφέλιμο</a:t>
            </a:r>
            <a:r>
              <a:rPr sz="13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εξελικτική</a:t>
            </a:r>
            <a:r>
              <a:rPr sz="1375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12" dirty="0">
                <a:solidFill>
                  <a:srgbClr val="FFFFFF"/>
                </a:solidFill>
                <a:latin typeface="Calibri"/>
                <a:cs typeface="Calibri"/>
              </a:rPr>
              <a:t>διαδικασία).</a:t>
            </a:r>
            <a:endParaRPr sz="1375">
              <a:latin typeface="Calibri"/>
              <a:cs typeface="Calibri"/>
            </a:endParaRPr>
          </a:p>
          <a:p>
            <a:pPr marL="451890" marR="4233">
              <a:lnSpc>
                <a:spcPts val="1508"/>
              </a:lnSpc>
              <a:spcBef>
                <a:spcPts val="837"/>
              </a:spcBef>
            </a:pP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Εμπλέκει</a:t>
            </a:r>
            <a:r>
              <a:rPr sz="13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κυρίως υποφλοιώδεις</a:t>
            </a:r>
            <a:r>
              <a:rPr sz="13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εγκεφαλικές</a:t>
            </a:r>
            <a:r>
              <a:rPr sz="1375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δομές </a:t>
            </a:r>
            <a:r>
              <a:rPr sz="1375" spc="-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και εκείνες</a:t>
            </a:r>
            <a:r>
              <a:rPr sz="13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που εμπλέκονται</a:t>
            </a:r>
            <a:r>
              <a:rPr sz="13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στην αντίληψη</a:t>
            </a:r>
            <a:r>
              <a:rPr sz="13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του </a:t>
            </a:r>
            <a:r>
              <a:rPr sz="13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εσωτερικού σώματος ("interoception")</a:t>
            </a:r>
            <a:endParaRPr sz="1375">
              <a:latin typeface="Calibri"/>
              <a:cs typeface="Calibri"/>
            </a:endParaRPr>
          </a:p>
          <a:p>
            <a:pPr marL="451890">
              <a:spcBef>
                <a:spcPts val="596"/>
              </a:spcBef>
            </a:pPr>
            <a:r>
              <a:rPr sz="1375" b="1" spc="-4" dirty="0">
                <a:solidFill>
                  <a:srgbClr val="FFFFFF"/>
                </a:solidFill>
                <a:latin typeface="Calibri"/>
                <a:cs typeface="Calibri"/>
              </a:rPr>
              <a:t>Μπορεί</a:t>
            </a:r>
            <a:r>
              <a:rPr sz="1375" b="1" spc="-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b="1" spc="-4" dirty="0">
                <a:solidFill>
                  <a:srgbClr val="FFFFFF"/>
                </a:solidFill>
                <a:latin typeface="Calibri"/>
                <a:cs typeface="Calibri"/>
              </a:rPr>
              <a:t>να </a:t>
            </a:r>
            <a:r>
              <a:rPr sz="1375" b="1" spc="-12" dirty="0">
                <a:solidFill>
                  <a:srgbClr val="FFFFFF"/>
                </a:solidFill>
                <a:latin typeface="Calibri"/>
                <a:cs typeface="Calibri"/>
              </a:rPr>
              <a:t>εκμεταλλευτεί</a:t>
            </a:r>
            <a:endParaRPr sz="1375">
              <a:latin typeface="Calibri"/>
              <a:cs typeface="Calibri"/>
            </a:endParaRPr>
          </a:p>
          <a:p>
            <a:pPr marL="451890">
              <a:spcBef>
                <a:spcPts val="633"/>
              </a:spcBef>
            </a:pP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"Ενστικτώδες</a:t>
            </a:r>
            <a:r>
              <a:rPr sz="1375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12" dirty="0">
                <a:solidFill>
                  <a:srgbClr val="FFFFFF"/>
                </a:solidFill>
                <a:latin typeface="Calibri"/>
                <a:cs typeface="Calibri"/>
              </a:rPr>
              <a:t>συναίσθημα"</a:t>
            </a:r>
            <a:endParaRPr sz="1375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8391" y="5564452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CSP002: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72800" y="7594600"/>
              <a:ext cx="2591752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4626590" cy="82273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06894" y="3031172"/>
              <a:ext cx="6552565" cy="435324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4182" y="593697"/>
            <a:ext cx="4770967" cy="1113424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3583" spc="-33" dirty="0">
                <a:solidFill>
                  <a:srgbClr val="FFFFFF"/>
                </a:solidFill>
              </a:rPr>
              <a:t>ΣΤΆΣΕΙΣ</a:t>
            </a:r>
            <a:r>
              <a:rPr sz="3583" spc="-79" dirty="0">
                <a:solidFill>
                  <a:srgbClr val="FFFFFF"/>
                </a:solidFill>
              </a:rPr>
              <a:t> </a:t>
            </a:r>
            <a:r>
              <a:rPr sz="3583" spc="-12" dirty="0">
                <a:solidFill>
                  <a:srgbClr val="FFFFFF"/>
                </a:solidFill>
              </a:rPr>
              <a:t>ΚΑΙ</a:t>
            </a:r>
            <a:r>
              <a:rPr sz="3583" spc="-54" dirty="0">
                <a:solidFill>
                  <a:srgbClr val="FFFFFF"/>
                </a:solidFill>
              </a:rPr>
              <a:t> </a:t>
            </a:r>
            <a:r>
              <a:rPr sz="3583" spc="-21" dirty="0">
                <a:solidFill>
                  <a:srgbClr val="FFFFFF"/>
                </a:solidFill>
              </a:rPr>
              <a:t>ΠΕΠΟΙΘΉΣΕΙΣ</a:t>
            </a:r>
            <a:endParaRPr sz="3583"/>
          </a:p>
        </p:txBody>
      </p:sp>
      <p:sp>
        <p:nvSpPr>
          <p:cNvPr id="8" name="object 8"/>
          <p:cNvSpPr txBox="1"/>
          <p:nvPr/>
        </p:nvSpPr>
        <p:spPr>
          <a:xfrm>
            <a:off x="874183" y="2298701"/>
            <a:ext cx="3665538" cy="2046244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500" spc="-12" dirty="0">
                <a:solidFill>
                  <a:srgbClr val="FFFFFF"/>
                </a:solidFill>
                <a:latin typeface="Calibri"/>
                <a:cs typeface="Calibri"/>
              </a:rPr>
              <a:t>Σχηματισμός</a:t>
            </a:r>
            <a:endParaRPr sz="1500">
              <a:latin typeface="Calibri"/>
              <a:cs typeface="Calibri"/>
            </a:endParaRPr>
          </a:p>
          <a:p>
            <a:pPr marL="10583" marR="4233">
              <a:lnSpc>
                <a:spcPct val="176700"/>
              </a:lnSpc>
              <a:spcBef>
                <a:spcPts val="446"/>
              </a:spcBef>
            </a:pP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Γνωστικές και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συναισθηματικές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εξαρτήσεις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Πρωταρχικότητα</a:t>
            </a:r>
            <a:r>
              <a:rPr sz="150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Επιδράσεις</a:t>
            </a:r>
            <a:r>
              <a:rPr sz="150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αναδρομικότητας</a:t>
            </a:r>
            <a:endParaRPr sz="1500">
              <a:latin typeface="Calibri"/>
              <a:cs typeface="Calibri"/>
            </a:endParaRPr>
          </a:p>
          <a:p>
            <a:pPr>
              <a:spcBef>
                <a:spcPts val="21"/>
              </a:spcBef>
            </a:pPr>
            <a:endParaRPr sz="1542">
              <a:latin typeface="Calibri"/>
              <a:cs typeface="Calibri"/>
            </a:endParaRPr>
          </a:p>
          <a:p>
            <a:pPr marL="10583"/>
            <a:r>
              <a:rPr sz="1500" spc="-12" dirty="0">
                <a:solidFill>
                  <a:srgbClr val="FFFFFF"/>
                </a:solidFill>
                <a:latin typeface="Calibri"/>
                <a:cs typeface="Calibri"/>
              </a:rPr>
              <a:t>Έκθεση</a:t>
            </a:r>
            <a:endParaRPr sz="1500">
              <a:latin typeface="Calibri"/>
              <a:cs typeface="Calibri"/>
            </a:endParaRPr>
          </a:p>
          <a:p>
            <a:pPr>
              <a:spcBef>
                <a:spcPts val="33"/>
              </a:spcBef>
            </a:pPr>
            <a:endParaRPr sz="1542">
              <a:latin typeface="Calibri"/>
              <a:cs typeface="Calibri"/>
            </a:endParaRPr>
          </a:p>
          <a:p>
            <a:pPr marL="620159" indent="-422787">
              <a:buSzPct val="77777"/>
              <a:buFont typeface="Arial"/>
              <a:buChar char="●"/>
              <a:tabLst>
                <a:tab pos="619629" algn="l"/>
                <a:tab pos="620159" algn="l"/>
              </a:tabLst>
            </a:pP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Απλό</a:t>
            </a:r>
            <a:r>
              <a:rPr sz="1500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2" dirty="0">
                <a:solidFill>
                  <a:srgbClr val="FFFFFF"/>
                </a:solidFill>
                <a:latin typeface="Calibri"/>
                <a:cs typeface="Calibri"/>
              </a:rPr>
              <a:t>αποτέλεσμα</a:t>
            </a:r>
            <a:r>
              <a:rPr sz="1500" spc="-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έκθεσης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70579" y="4795573"/>
            <a:ext cx="111125" cy="190287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167" dirty="0">
                <a:solidFill>
                  <a:srgbClr val="FFFFFF"/>
                </a:solidFill>
                <a:latin typeface="Arial"/>
                <a:cs typeface="Arial"/>
              </a:rPr>
              <a:t>●</a:t>
            </a:r>
            <a:endParaRPr sz="1167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70579" y="4333610"/>
            <a:ext cx="3987800" cy="635088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433370" marR="4233" indent="-422787">
              <a:lnSpc>
                <a:spcPct val="141800"/>
              </a:lnSpc>
              <a:spcBef>
                <a:spcPts val="83"/>
              </a:spcBef>
              <a:buSzPct val="77777"/>
              <a:buFont typeface="Arial"/>
              <a:buChar char="●"/>
              <a:tabLst>
                <a:tab pos="432841" algn="l"/>
                <a:tab pos="433370" algn="l"/>
              </a:tabLst>
            </a:pP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Μας</a:t>
            </a: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 αρέσει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αυτό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 που</a:t>
            </a:r>
            <a:r>
              <a:rPr sz="1500" spc="-4" dirty="0">
                <a:solidFill>
                  <a:srgbClr val="FFFFFF"/>
                </a:solidFill>
                <a:latin typeface="Calibri"/>
                <a:cs typeface="Calibri"/>
              </a:rPr>
              <a:t> βλέπουμε</a:t>
            </a:r>
            <a:r>
              <a:rPr sz="150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περισσότερο </a:t>
            </a:r>
            <a:r>
              <a:rPr sz="1500" spc="-3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2" dirty="0">
                <a:solidFill>
                  <a:srgbClr val="FFFFFF"/>
                </a:solidFill>
                <a:latin typeface="Calibri"/>
                <a:cs typeface="Calibri"/>
              </a:rPr>
              <a:t>Ψευδείς</a:t>
            </a:r>
            <a:r>
              <a:rPr sz="1500" spc="-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7" dirty="0">
                <a:solidFill>
                  <a:srgbClr val="FFFFFF"/>
                </a:solidFill>
                <a:latin typeface="Calibri"/>
                <a:cs typeface="Calibri"/>
              </a:rPr>
              <a:t>ειδήσεις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8391" y="5808397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CSP002: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72800" y="7594600"/>
              <a:ext cx="2591752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4626590" cy="82273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74129" y="12700"/>
              <a:ext cx="8254364" cy="821690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05379" y="1072437"/>
            <a:ext cx="4170363" cy="1241793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4000" spc="-8" dirty="0">
                <a:solidFill>
                  <a:srgbClr val="FFFFFF"/>
                </a:solidFill>
              </a:rPr>
              <a:t>ΗΜΕΡΗΣΙΑ</a:t>
            </a:r>
            <a:r>
              <a:rPr sz="4000" spc="-87" dirty="0">
                <a:solidFill>
                  <a:srgbClr val="FFFFFF"/>
                </a:solidFill>
              </a:rPr>
              <a:t> </a:t>
            </a:r>
            <a:r>
              <a:rPr sz="4000" spc="-8" dirty="0">
                <a:solidFill>
                  <a:srgbClr val="FFFFFF"/>
                </a:solidFill>
              </a:rPr>
              <a:t>ΔΙΑΤΑΞΗ</a:t>
            </a:r>
            <a:endParaRPr sz="4000"/>
          </a:p>
        </p:txBody>
      </p:sp>
      <p:sp>
        <p:nvSpPr>
          <p:cNvPr id="8" name="object 8"/>
          <p:cNvSpPr txBox="1"/>
          <p:nvPr/>
        </p:nvSpPr>
        <p:spPr>
          <a:xfrm>
            <a:off x="705379" y="2784340"/>
            <a:ext cx="6502400" cy="2367101"/>
          </a:xfrm>
          <a:prstGeom prst="rect">
            <a:avLst/>
          </a:prstGeom>
        </p:spPr>
        <p:txBody>
          <a:bodyPr vert="horz" wrap="square" lIns="0" tIns="96308" rIns="0" bIns="0" rtlCol="0">
            <a:spAutoFit/>
          </a:bodyPr>
          <a:lstStyle/>
          <a:p>
            <a:pPr marL="295792" indent="-285209">
              <a:spcBef>
                <a:spcPts val="758"/>
              </a:spcBef>
              <a:buSzPct val="135897"/>
              <a:buFont typeface="Arial"/>
              <a:buChar char="•"/>
              <a:tabLst>
                <a:tab pos="295263" algn="l"/>
                <a:tab pos="295792" algn="l"/>
              </a:tabLst>
            </a:pPr>
            <a:r>
              <a:rPr sz="1625" spc="-12" dirty="0">
                <a:solidFill>
                  <a:srgbClr val="FFFFFF"/>
                </a:solidFill>
                <a:latin typeface="Calibri"/>
                <a:cs typeface="Calibri"/>
              </a:rPr>
              <a:t>Εισαγωγή</a:t>
            </a:r>
            <a:endParaRPr sz="1625">
              <a:latin typeface="Calibri"/>
              <a:cs typeface="Calibri"/>
            </a:endParaRPr>
          </a:p>
          <a:p>
            <a:pPr marL="295792" indent="-285209">
              <a:spcBef>
                <a:spcPts val="1500"/>
              </a:spcBef>
              <a:buSzPct val="135897"/>
              <a:buFont typeface="Arial"/>
              <a:buChar char="•"/>
              <a:tabLst>
                <a:tab pos="295263" algn="l"/>
                <a:tab pos="295792" algn="l"/>
              </a:tabLst>
            </a:pPr>
            <a:r>
              <a:rPr sz="1625" spc="-8" dirty="0">
                <a:solidFill>
                  <a:srgbClr val="FFFFFF"/>
                </a:solidFill>
                <a:latin typeface="Calibri"/>
                <a:cs typeface="Calibri"/>
              </a:rPr>
              <a:t>Βασικές</a:t>
            </a:r>
            <a:r>
              <a:rPr sz="1625" spc="-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25" spc="-12" dirty="0">
                <a:solidFill>
                  <a:srgbClr val="FFFFFF"/>
                </a:solidFill>
                <a:latin typeface="Calibri"/>
                <a:cs typeface="Calibri"/>
              </a:rPr>
              <a:t>ψυχολογικές</a:t>
            </a:r>
            <a:r>
              <a:rPr sz="1625" spc="-3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25" spc="-8" dirty="0">
                <a:solidFill>
                  <a:srgbClr val="FFFFFF"/>
                </a:solidFill>
                <a:latin typeface="Calibri"/>
                <a:cs typeface="Calibri"/>
              </a:rPr>
              <a:t>αρχές</a:t>
            </a:r>
            <a:endParaRPr sz="1625">
              <a:latin typeface="Calibri"/>
              <a:cs typeface="Calibri"/>
            </a:endParaRPr>
          </a:p>
          <a:p>
            <a:pPr marL="295792" indent="-285209">
              <a:spcBef>
                <a:spcPts val="1500"/>
              </a:spcBef>
              <a:buSzPct val="135897"/>
              <a:buFont typeface="Arial"/>
              <a:buChar char="•"/>
              <a:tabLst>
                <a:tab pos="295263" algn="l"/>
                <a:tab pos="295792" algn="l"/>
              </a:tabLst>
            </a:pPr>
            <a:r>
              <a:rPr sz="1625" spc="-4" dirty="0">
                <a:solidFill>
                  <a:srgbClr val="FFFFFF"/>
                </a:solidFill>
                <a:latin typeface="Calibri"/>
                <a:cs typeface="Calibri"/>
              </a:rPr>
              <a:t>Αρχές</a:t>
            </a:r>
            <a:r>
              <a:rPr sz="1625" spc="-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25" spc="-4" dirty="0">
                <a:solidFill>
                  <a:srgbClr val="FFFFFF"/>
                </a:solidFill>
                <a:latin typeface="Calibri"/>
                <a:cs typeface="Calibri"/>
              </a:rPr>
              <a:t>κοινωνικής</a:t>
            </a:r>
            <a:r>
              <a:rPr sz="1625" spc="-12" dirty="0">
                <a:solidFill>
                  <a:srgbClr val="FFFFFF"/>
                </a:solidFill>
                <a:latin typeface="Calibri"/>
                <a:cs typeface="Calibri"/>
              </a:rPr>
              <a:t> μηχανικής</a:t>
            </a:r>
            <a:endParaRPr sz="1625">
              <a:latin typeface="Calibri"/>
              <a:cs typeface="Calibri"/>
            </a:endParaRPr>
          </a:p>
          <a:p>
            <a:pPr marL="295792" indent="-285209">
              <a:spcBef>
                <a:spcPts val="1500"/>
              </a:spcBef>
              <a:buSzPct val="135897"/>
              <a:buFont typeface="Arial"/>
              <a:buChar char="•"/>
              <a:tabLst>
                <a:tab pos="295263" algn="l"/>
                <a:tab pos="295792" algn="l"/>
              </a:tabLst>
            </a:pPr>
            <a:r>
              <a:rPr sz="1625" spc="-12" dirty="0">
                <a:solidFill>
                  <a:srgbClr val="FFFFFF"/>
                </a:solidFill>
                <a:latin typeface="Calibri"/>
                <a:cs typeface="Calibri"/>
              </a:rPr>
              <a:t>Deepfakes</a:t>
            </a:r>
            <a:r>
              <a:rPr sz="1625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25" spc="-12" dirty="0">
                <a:solidFill>
                  <a:srgbClr val="FFFFFF"/>
                </a:solidFill>
                <a:latin typeface="Calibri"/>
                <a:cs typeface="Calibri"/>
              </a:rPr>
              <a:t>(τεχνητή</a:t>
            </a:r>
            <a:r>
              <a:rPr sz="1625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25" spc="-12" dirty="0">
                <a:solidFill>
                  <a:srgbClr val="FFFFFF"/>
                </a:solidFill>
                <a:latin typeface="Calibri"/>
                <a:cs typeface="Calibri"/>
              </a:rPr>
              <a:t>νοημοσύνη</a:t>
            </a:r>
            <a:r>
              <a:rPr sz="1625" spc="-8" dirty="0">
                <a:solidFill>
                  <a:srgbClr val="FFFFFF"/>
                </a:solidFill>
                <a:latin typeface="Calibri"/>
                <a:cs typeface="Calibri"/>
              </a:rPr>
              <a:t> που</a:t>
            </a:r>
            <a:r>
              <a:rPr sz="1625" spc="-12" dirty="0">
                <a:solidFill>
                  <a:srgbClr val="FFFFFF"/>
                </a:solidFill>
                <a:latin typeface="Calibri"/>
                <a:cs typeface="Calibri"/>
              </a:rPr>
              <a:t> αλλοιώνει</a:t>
            </a:r>
            <a:r>
              <a:rPr sz="1625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25" spc="-12" dirty="0">
                <a:solidFill>
                  <a:srgbClr val="FFFFFF"/>
                </a:solidFill>
                <a:latin typeface="Calibri"/>
                <a:cs typeface="Calibri"/>
              </a:rPr>
              <a:t>βίντεο/ήχο</a:t>
            </a:r>
            <a:r>
              <a:rPr sz="1625" spc="-8" dirty="0">
                <a:solidFill>
                  <a:srgbClr val="FFFFFF"/>
                </a:solidFill>
                <a:latin typeface="Calibri"/>
                <a:cs typeface="Calibri"/>
              </a:rPr>
              <a:t> για</a:t>
            </a:r>
            <a:r>
              <a:rPr sz="1625"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25" spc="-12" dirty="0">
                <a:solidFill>
                  <a:srgbClr val="FFFFFF"/>
                </a:solidFill>
                <a:latin typeface="Calibri"/>
                <a:cs typeface="Calibri"/>
              </a:rPr>
              <a:t>εξαπάτηση)</a:t>
            </a:r>
            <a:endParaRPr sz="1625">
              <a:latin typeface="Calibri"/>
              <a:cs typeface="Calibri"/>
            </a:endParaRPr>
          </a:p>
          <a:p>
            <a:pPr marL="296321" marR="2485396" indent="-285739">
              <a:spcBef>
                <a:spcPts val="1500"/>
              </a:spcBef>
              <a:buSzPct val="135897"/>
              <a:buFont typeface="Arial"/>
              <a:buChar char="•"/>
              <a:tabLst>
                <a:tab pos="295792" algn="l"/>
                <a:tab pos="296321" algn="l"/>
              </a:tabLst>
            </a:pPr>
            <a:r>
              <a:rPr sz="1625" spc="-4" dirty="0">
                <a:solidFill>
                  <a:srgbClr val="FFFFFF"/>
                </a:solidFill>
                <a:latin typeface="Calibri"/>
                <a:cs typeface="Calibri"/>
              </a:rPr>
              <a:t>Χρήση</a:t>
            </a:r>
            <a:r>
              <a:rPr sz="1625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25" spc="-12" dirty="0">
                <a:solidFill>
                  <a:srgbClr val="FFFFFF"/>
                </a:solidFill>
                <a:latin typeface="Calibri"/>
                <a:cs typeface="Calibri"/>
              </a:rPr>
              <a:t>παραδειγμάτων </a:t>
            </a:r>
            <a:r>
              <a:rPr sz="1625" spc="-4" dirty="0">
                <a:solidFill>
                  <a:srgbClr val="FFFFFF"/>
                </a:solidFill>
                <a:latin typeface="Calibri"/>
                <a:cs typeface="Calibri"/>
              </a:rPr>
              <a:t>ενέργειας,</a:t>
            </a:r>
            <a:r>
              <a:rPr sz="16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25" spc="-4" dirty="0">
                <a:solidFill>
                  <a:srgbClr val="FFFFFF"/>
                </a:solidFill>
                <a:latin typeface="Calibri"/>
                <a:cs typeface="Calibri"/>
              </a:rPr>
              <a:t>ναυτιλίας </a:t>
            </a:r>
            <a:r>
              <a:rPr sz="1625" spc="-3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25" spc="-4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25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25" spc="-4" dirty="0">
                <a:solidFill>
                  <a:srgbClr val="FFFFFF"/>
                </a:solidFill>
                <a:latin typeface="Calibri"/>
                <a:cs typeface="Calibri"/>
              </a:rPr>
              <a:t>υγείας</a:t>
            </a:r>
            <a:endParaRPr sz="1625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202988" y="6048375"/>
            <a:ext cx="69850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8391" y="6190192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CSP002: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48" y="3313"/>
            <a:ext cx="5833798" cy="47625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22263" y="6446043"/>
            <a:ext cx="160338" cy="164575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000" b="1" spc="-25" dirty="0">
                <a:latin typeface="Arial"/>
                <a:cs typeface="Arial"/>
              </a:rPr>
              <a:t>2</a:t>
            </a:r>
            <a:r>
              <a:rPr sz="1000" b="1" dirty="0">
                <a:latin typeface="Arial"/>
                <a:cs typeface="Arial"/>
              </a:rPr>
              <a:t>1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D83A7A-BDD4-F545-39F6-BE94A73B52E2}"/>
              </a:ext>
            </a:extLst>
          </p:cNvPr>
          <p:cNvSpPr txBox="1"/>
          <p:nvPr/>
        </p:nvSpPr>
        <p:spPr>
          <a:xfrm>
            <a:off x="5905500" y="571500"/>
            <a:ext cx="5588000" cy="5223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1667" b="1" dirty="0">
                <a:solidFill>
                  <a:schemeClr val="bg1"/>
                </a:solidFill>
              </a:rPr>
              <a:t>🔵 Πολύ Πληροφορία</a:t>
            </a:r>
            <a:br>
              <a:rPr lang="el-GR" sz="1667" b="1" dirty="0">
                <a:solidFill>
                  <a:schemeClr val="bg1"/>
                </a:solidFill>
              </a:rPr>
            </a:br>
            <a:r>
              <a:rPr lang="el-GR" sz="1667" b="1" dirty="0">
                <a:solidFill>
                  <a:schemeClr val="bg1"/>
                </a:solidFill>
              </a:rPr>
              <a:t>Τείνουμε να προσέχουμε υπερβολικά ό,τι επαναλαμβάνεται ή ξεχωρίζει, και παραβλέπουμε το υπόλοιπο. Αναζητούμε επιβεβαίωση των πεποιθήσεών μας και ιστορίες με νόημα, ακόμη και σε άσχετα δεδομένα.</a:t>
            </a:r>
          </a:p>
          <a:p>
            <a:pPr>
              <a:buNone/>
            </a:pPr>
            <a:r>
              <a:rPr lang="el-GR" sz="1667" b="1" dirty="0">
                <a:solidFill>
                  <a:schemeClr val="bg1"/>
                </a:solidFill>
              </a:rPr>
              <a:t>🟣 Λιγότερο Νόημα από Όσο Χρειαζόμαστε</a:t>
            </a:r>
            <a:br>
              <a:rPr lang="el-GR" sz="1667" b="1" dirty="0">
                <a:solidFill>
                  <a:schemeClr val="bg1"/>
                </a:solidFill>
              </a:rPr>
            </a:br>
            <a:r>
              <a:rPr lang="el-GR" sz="1667" b="1" dirty="0">
                <a:solidFill>
                  <a:schemeClr val="bg1"/>
                </a:solidFill>
              </a:rPr>
              <a:t>Απλοποιούμε έννοιες, αριθμούς και πρόσωπα για να τους κατανοήσουμε ευκολότερα. Συμπληρώνουμε κενά με στερεότυπα ή φανταζόμαστε τι σκέφτονται οι άλλοι.</a:t>
            </a:r>
          </a:p>
          <a:p>
            <a:pPr>
              <a:buNone/>
            </a:pPr>
            <a:r>
              <a:rPr lang="el-GR" sz="1667" b="1" dirty="0">
                <a:solidFill>
                  <a:schemeClr val="bg1"/>
                </a:solidFill>
              </a:rPr>
              <a:t>🟢 Χρειάζεται να Δράσουμε Γρήγορα</a:t>
            </a:r>
            <a:br>
              <a:rPr lang="el-GR" sz="1667" b="1" dirty="0">
                <a:solidFill>
                  <a:schemeClr val="bg1"/>
                </a:solidFill>
              </a:rPr>
            </a:br>
            <a:r>
              <a:rPr lang="el-GR" sz="1667" b="1" dirty="0">
                <a:solidFill>
                  <a:schemeClr val="bg1"/>
                </a:solidFill>
              </a:rPr>
              <a:t>Επιλέγουμε το πιο άμεσο και απλό, αποφεύγοντας πολύπλοκες ή μη αναστρέψιμες αποφάσεις. Εμπιστευόμαστε αυτό που έχουμε ήδη επενδύσει χρόνο και ενέργεια.</a:t>
            </a:r>
          </a:p>
          <a:p>
            <a:r>
              <a:rPr lang="el-GR" sz="1667" b="1" dirty="0">
                <a:solidFill>
                  <a:schemeClr val="bg1"/>
                </a:solidFill>
              </a:rPr>
              <a:t>🟡 Περιορισμένη Μνήμη</a:t>
            </a:r>
            <a:br>
              <a:rPr lang="el-GR" sz="1667" b="1" dirty="0">
                <a:solidFill>
                  <a:schemeClr val="bg1"/>
                </a:solidFill>
              </a:rPr>
            </a:br>
            <a:r>
              <a:rPr lang="el-GR" sz="1667" b="1" dirty="0">
                <a:solidFill>
                  <a:schemeClr val="bg1"/>
                </a:solidFill>
              </a:rPr>
              <a:t>Αποθηκεύουμε επιλεκτικά ό,τι ξεχωρίζει ή μας επιβεβαιώνει. Αλλάζουμε ή αναδομούμε τις αναμνήσεις μας μετά το γεγονός. Γενικεύουμε και χάνουμε λεπτομέρειες.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2263" y="6448424"/>
            <a:ext cx="160338" cy="164575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000" b="1" spc="-25" dirty="0">
                <a:latin typeface="Arial"/>
                <a:cs typeface="Arial"/>
              </a:rPr>
              <a:t>2</a:t>
            </a:r>
            <a:r>
              <a:rPr sz="1000" b="1" dirty="0">
                <a:latin typeface="Arial"/>
                <a:cs typeface="Arial"/>
              </a:rPr>
              <a:t>2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1925828" cy="6858000"/>
            <a:chOff x="0" y="0"/>
            <a:chExt cx="14310994" cy="82296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8555355" cy="82295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9512" y="0"/>
              <a:ext cx="12271692" cy="82295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3077" y="0"/>
              <a:ext cx="11414125" cy="79470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4205" y="438150"/>
              <a:ext cx="13686790" cy="752062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825" cy="685614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51417" y="1031611"/>
            <a:ext cx="3762375" cy="421120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2667" spc="-12" dirty="0">
                <a:solidFill>
                  <a:srgbClr val="FFFFFF"/>
                </a:solidFill>
                <a:latin typeface="Calibri"/>
                <a:cs typeface="Calibri"/>
              </a:rPr>
              <a:t>ΔΙΑΔΡΑΣΤΙΚΟ</a:t>
            </a:r>
            <a:r>
              <a:rPr sz="2667" spc="-3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667" spc="-12" dirty="0">
                <a:solidFill>
                  <a:srgbClr val="FFFFFF"/>
                </a:solidFill>
                <a:latin typeface="Calibri"/>
                <a:cs typeface="Calibri"/>
              </a:rPr>
              <a:t>ΠΑΡΆΔΕΙΓΜΑ</a:t>
            </a:r>
            <a:endParaRPr sz="2667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54500" y="3056731"/>
            <a:ext cx="3694642" cy="1113424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166" spc="-4" dirty="0">
                <a:solidFill>
                  <a:srgbClr val="FFFFFF"/>
                </a:solidFill>
                <a:latin typeface="Calibri"/>
                <a:cs typeface="Calibri"/>
              </a:rPr>
              <a:t>B=</a:t>
            </a:r>
            <a:r>
              <a:rPr sz="7166" spc="-4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166" spc="-4" dirty="0">
                <a:solidFill>
                  <a:srgbClr val="FFFFFF"/>
                </a:solidFill>
                <a:latin typeface="Calibri"/>
                <a:cs typeface="Calibri"/>
              </a:rPr>
              <a:t>ƒ(P</a:t>
            </a:r>
            <a:r>
              <a:rPr sz="7166" spc="-4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166" spc="4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7166" spc="-4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166" spc="4" dirty="0">
                <a:solidFill>
                  <a:srgbClr val="FFFFFF"/>
                </a:solidFill>
                <a:latin typeface="Calibri"/>
                <a:cs typeface="Calibri"/>
              </a:rPr>
              <a:t>S)</a:t>
            </a:r>
            <a:endParaRPr sz="7166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8391" y="6059487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CSP002: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500" y="0"/>
            <a:ext cx="12188825" cy="685614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78391" y="6576747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CSP002: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7000" y="-1851"/>
            <a:ext cx="8190177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AD6474-D931-A014-111F-2CF8DE722E14}"/>
              </a:ext>
            </a:extLst>
          </p:cNvPr>
          <p:cNvSpPr txBox="1"/>
          <p:nvPr/>
        </p:nvSpPr>
        <p:spPr>
          <a:xfrm>
            <a:off x="8636000" y="1016000"/>
            <a:ext cx="298450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1500" b="1" dirty="0">
                <a:solidFill>
                  <a:schemeClr val="bg1"/>
                </a:solidFill>
              </a:rPr>
              <a:t>Συσκευή Υψηλής Συχνότητας ως Απωθητικό για Εφήβους</a:t>
            </a:r>
          </a:p>
          <a:p>
            <a:r>
              <a:rPr lang="el-GR" sz="1500" dirty="0">
                <a:solidFill>
                  <a:schemeClr val="bg1"/>
                </a:solidFill>
              </a:rPr>
              <a:t>Μια </a:t>
            </a:r>
            <a:r>
              <a:rPr lang="el-GR" sz="1500" dirty="0" err="1">
                <a:solidFill>
                  <a:schemeClr val="bg1"/>
                </a:solidFill>
              </a:rPr>
              <a:t>επιτοίχια</a:t>
            </a:r>
            <a:r>
              <a:rPr lang="el-GR" sz="1500" dirty="0">
                <a:solidFill>
                  <a:schemeClr val="bg1"/>
                </a:solidFill>
              </a:rPr>
              <a:t> συσκευή σχεδιασμένη να απομακρύνει όσους αράζουν σε δημόσιους χώρους, εκπέμποντας έναν διαπεραστικό ήχο που είναι </a:t>
            </a:r>
            <a:r>
              <a:rPr lang="el-GR" sz="1500" b="1" dirty="0">
                <a:solidFill>
                  <a:schemeClr val="bg1"/>
                </a:solidFill>
              </a:rPr>
              <a:t>ακουστός μόνο σε εφήβους και νέους ενήλικες</a:t>
            </a:r>
            <a:r>
              <a:rPr lang="el-GR" sz="1500" dirty="0">
                <a:solidFill>
                  <a:schemeClr val="bg1"/>
                </a:solidFill>
              </a:rPr>
              <a:t>, προκαλεί </a:t>
            </a:r>
            <a:r>
              <a:rPr lang="el-GR" sz="1500" b="1" dirty="0">
                <a:solidFill>
                  <a:schemeClr val="bg1"/>
                </a:solidFill>
              </a:rPr>
              <a:t>έντονες αντιδράσεις από οργανώσεις πολιτικών ελευθεριών</a:t>
            </a:r>
            <a:r>
              <a:rPr lang="el-GR" sz="1500" dirty="0">
                <a:solidFill>
                  <a:schemeClr val="bg1"/>
                </a:solidFill>
              </a:rPr>
              <a:t> και </a:t>
            </a:r>
            <a:r>
              <a:rPr lang="el-GR" sz="1500" b="1" dirty="0">
                <a:solidFill>
                  <a:schemeClr val="bg1"/>
                </a:solidFill>
              </a:rPr>
              <a:t>βασανίζει τους νέους</a:t>
            </a:r>
            <a:r>
              <a:rPr lang="el-GR" sz="1500" dirty="0">
                <a:solidFill>
                  <a:schemeClr val="bg1"/>
                </a:solidFill>
              </a:rPr>
              <a:t>, αφότου εισήχθη στις Ηνωμένες </a:t>
            </a:r>
            <a:r>
              <a:rPr lang="el-GR" sz="1500" dirty="0" err="1">
                <a:solidFill>
                  <a:schemeClr val="bg1"/>
                </a:solidFill>
              </a:rPr>
              <a:t>Πολιτείε</a:t>
            </a:r>
            <a:endParaRPr lang="el-GR" sz="15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72800" y="7594600"/>
              <a:ext cx="2591752" cy="481647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26521" y="620174"/>
            <a:ext cx="2958042" cy="754608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2417" spc="-8" dirty="0">
                <a:solidFill>
                  <a:srgbClr val="FFFFFF"/>
                </a:solidFill>
              </a:rPr>
              <a:t>ΚΟΙΝΩΝΙΚ</a:t>
            </a:r>
            <a:r>
              <a:rPr lang="el-GR" sz="2417" spc="-8" dirty="0">
                <a:solidFill>
                  <a:srgbClr val="FFFFFF"/>
                </a:solidFill>
              </a:rPr>
              <a:t>Η</a:t>
            </a:r>
            <a:r>
              <a:rPr sz="2417" spc="-104" dirty="0">
                <a:solidFill>
                  <a:srgbClr val="FFFFFF"/>
                </a:solidFill>
              </a:rPr>
              <a:t> </a:t>
            </a:r>
            <a:r>
              <a:rPr sz="2417" spc="-8" dirty="0">
                <a:solidFill>
                  <a:srgbClr val="FFFFFF"/>
                </a:solidFill>
              </a:rPr>
              <a:t>ΜΗΧΑΝΙΚ</a:t>
            </a:r>
            <a:r>
              <a:rPr lang="el-GR" sz="2417" spc="-8" dirty="0">
                <a:solidFill>
                  <a:srgbClr val="FFFFFF"/>
                </a:solidFill>
              </a:rPr>
              <a:t>Ή</a:t>
            </a:r>
            <a:endParaRPr sz="2417" dirty="0"/>
          </a:p>
        </p:txBody>
      </p:sp>
      <p:sp>
        <p:nvSpPr>
          <p:cNvPr id="6" name="object 6"/>
          <p:cNvSpPr txBox="1"/>
          <p:nvPr/>
        </p:nvSpPr>
        <p:spPr>
          <a:xfrm>
            <a:off x="596370" y="1648089"/>
            <a:ext cx="11072283" cy="2398584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4233">
              <a:spcBef>
                <a:spcPts val="83"/>
              </a:spcBef>
            </a:pP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μια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τεχνική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χειραγώγησης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εκμεταλλεύεται</a:t>
            </a:r>
            <a:r>
              <a:rPr sz="1333" i="1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ανθρώπινη</a:t>
            </a:r>
            <a:r>
              <a:rPr sz="1333" i="1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ευπάθεια</a:t>
            </a:r>
            <a:r>
              <a:rPr sz="1333" i="1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αποκτήσει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ιδιωτικές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πληροφορίες,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πρόσβαση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τιμαλφή.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Στο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έγκλημα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κυβερνοχώρο,</a:t>
            </a:r>
            <a:r>
              <a:rPr sz="1333" i="1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αυτές</a:t>
            </a:r>
            <a:r>
              <a:rPr sz="1333" i="1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333" i="1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απάτες</a:t>
            </a:r>
            <a:r>
              <a:rPr sz="1333" i="1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"human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hacking"</a:t>
            </a:r>
            <a:r>
              <a:rPr sz="1333" i="1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τείνουν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333" i="1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παρασύρουν</a:t>
            </a:r>
            <a:r>
              <a:rPr sz="1333" i="1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ανυποψίαστους</a:t>
            </a:r>
            <a:r>
              <a:rPr sz="1333" i="1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χρήστες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dirty="0">
                <a:solidFill>
                  <a:srgbClr val="FFFFFF"/>
                </a:solidFill>
                <a:latin typeface="Calibri"/>
                <a:cs typeface="Calibri"/>
              </a:rPr>
              <a:t>ώστε</a:t>
            </a:r>
            <a:r>
              <a:rPr sz="1333" i="1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εκθέσουν</a:t>
            </a:r>
            <a:r>
              <a:rPr sz="1333" i="1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δεδομένα,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333" i="1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εξαπλώσουν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μολύνσεις</a:t>
            </a:r>
            <a:r>
              <a:rPr sz="1333" i="1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dirty="0">
                <a:solidFill>
                  <a:srgbClr val="FFFFFF"/>
                </a:solidFill>
                <a:latin typeface="Calibri"/>
                <a:cs typeface="Calibri"/>
              </a:rPr>
              <a:t>από </a:t>
            </a:r>
            <a:r>
              <a:rPr sz="1333" i="1" spc="-29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κακόβουλο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λογισμικό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δώσουν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πρόσβαση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περιορισμένα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συστήματα.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επιθέσεις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μπορούν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συμβούν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διαδικτυακά,</a:t>
            </a:r>
            <a:r>
              <a:rPr sz="1333" i="1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προσωπικά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μέσω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άλλων </a:t>
            </a:r>
            <a:r>
              <a:rPr sz="1333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διαδραστικών</a:t>
            </a:r>
            <a:r>
              <a:rPr sz="1333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αλληλεπιδράσεων.</a:t>
            </a:r>
            <a:endParaRPr sz="1333" dirty="0">
              <a:latin typeface="Calibri"/>
              <a:cs typeface="Calibri"/>
            </a:endParaRPr>
          </a:p>
          <a:p>
            <a:pPr>
              <a:spcBef>
                <a:spcPts val="12"/>
              </a:spcBef>
            </a:pPr>
            <a:endParaRPr sz="1292" dirty="0">
              <a:latin typeface="Calibri"/>
              <a:cs typeface="Calibri"/>
            </a:endParaRPr>
          </a:p>
          <a:p>
            <a:pPr marR="2307604" algn="ctr"/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-Kapersky</a:t>
            </a:r>
            <a:r>
              <a:rPr sz="1333" spc="-4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17" dirty="0">
                <a:solidFill>
                  <a:srgbClr val="FFFFFF"/>
                </a:solidFill>
                <a:latin typeface="Calibri"/>
                <a:cs typeface="Calibri"/>
              </a:rPr>
              <a:t>2021</a:t>
            </a:r>
            <a:endParaRPr sz="1333" dirty="0">
              <a:latin typeface="Calibri"/>
              <a:cs typeface="Calibri"/>
            </a:endParaRPr>
          </a:p>
          <a:p>
            <a:pPr>
              <a:spcBef>
                <a:spcPts val="4"/>
              </a:spcBef>
            </a:pPr>
            <a:endParaRPr sz="1292" dirty="0">
              <a:latin typeface="Calibri"/>
              <a:cs typeface="Calibri"/>
            </a:endParaRPr>
          </a:p>
          <a:p>
            <a:pPr marL="10583"/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333" spc="-3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l-GR" sz="1333" spc="-8" dirty="0">
                <a:solidFill>
                  <a:srgbClr val="FFFFFF"/>
                </a:solidFill>
                <a:latin typeface="Calibri"/>
                <a:cs typeface="Calibri"/>
              </a:rPr>
              <a:t>στόχοι</a:t>
            </a:r>
            <a:r>
              <a:rPr sz="1333" spc="-8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endParaRPr sz="1333" dirty="0">
              <a:latin typeface="Calibri"/>
              <a:cs typeface="Calibri"/>
            </a:endParaRPr>
          </a:p>
          <a:p>
            <a:pPr marL="10583" marR="6949797">
              <a:lnSpc>
                <a:spcPct val="198800"/>
              </a:lnSpc>
              <a:spcBef>
                <a:spcPts val="8"/>
              </a:spcBef>
            </a:pP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Σαμποτάζ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ανατροπή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ή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διαφθορά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πρόκληση</a:t>
            </a:r>
            <a:r>
              <a:rPr sz="1333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17" dirty="0">
                <a:solidFill>
                  <a:srgbClr val="FFFFFF"/>
                </a:solidFill>
                <a:latin typeface="Calibri"/>
                <a:cs typeface="Calibri"/>
              </a:rPr>
              <a:t>ζημίας </a:t>
            </a:r>
            <a:r>
              <a:rPr sz="1333" spc="-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Κλοπή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απόκτηση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τιμών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πληροφορίες,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πρόσβαση,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χρήματα)</a:t>
            </a:r>
            <a:endParaRPr sz="1333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1391" y="6156060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CSP002: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72800" y="7594600"/>
              <a:ext cx="2591752" cy="48164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51417" y="2849034"/>
            <a:ext cx="2210858" cy="82941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10583" marR="4233">
              <a:lnSpc>
                <a:spcPct val="100499"/>
              </a:lnSpc>
              <a:spcBef>
                <a:spcPts val="67"/>
              </a:spcBef>
            </a:pPr>
            <a:r>
              <a:rPr sz="2667" spc="-42" dirty="0">
                <a:solidFill>
                  <a:srgbClr val="EBEBEB"/>
                </a:solidFill>
                <a:latin typeface="Calibri"/>
                <a:cs typeface="Calibri"/>
              </a:rPr>
              <a:t>ΣΥΜΠΕΡΙΦΟΡ</a:t>
            </a:r>
            <a:r>
              <a:rPr lang="el-GR" sz="2667" spc="-42" dirty="0">
                <a:solidFill>
                  <a:srgbClr val="EBEBEB"/>
                </a:solidFill>
                <a:latin typeface="Calibri"/>
                <a:cs typeface="Calibri"/>
              </a:rPr>
              <a:t>Ε</a:t>
            </a:r>
            <a:r>
              <a:rPr sz="2667" spc="-42" dirty="0">
                <a:solidFill>
                  <a:srgbClr val="EBEBEB"/>
                </a:solidFill>
                <a:latin typeface="Calibri"/>
                <a:cs typeface="Calibri"/>
              </a:rPr>
              <a:t>Σ </a:t>
            </a:r>
            <a:r>
              <a:rPr sz="2667" spc="-592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2667" spc="-12" dirty="0">
                <a:solidFill>
                  <a:srgbClr val="EBEBEB"/>
                </a:solidFill>
                <a:latin typeface="Calibri"/>
                <a:cs typeface="Calibri"/>
              </a:rPr>
              <a:t>ΕΜΠ</a:t>
            </a:r>
            <a:r>
              <a:rPr sz="2667" spc="-17" dirty="0">
                <a:solidFill>
                  <a:srgbClr val="EBEBEB"/>
                </a:solidFill>
                <a:latin typeface="Calibri"/>
                <a:cs typeface="Calibri"/>
              </a:rPr>
              <a:t>Ι</a:t>
            </a:r>
            <a:r>
              <a:rPr sz="2667" spc="-8" dirty="0">
                <a:solidFill>
                  <a:srgbClr val="EBEBEB"/>
                </a:solidFill>
                <a:latin typeface="Calibri"/>
                <a:cs typeface="Calibri"/>
              </a:rPr>
              <a:t>Σ</a:t>
            </a:r>
            <a:r>
              <a:rPr sz="2667" spc="-12" dirty="0">
                <a:solidFill>
                  <a:srgbClr val="EBEBEB"/>
                </a:solidFill>
                <a:latin typeface="Calibri"/>
                <a:cs typeface="Calibri"/>
              </a:rPr>
              <a:t>Τ</a:t>
            </a:r>
            <a:r>
              <a:rPr sz="2667" spc="-8" dirty="0">
                <a:solidFill>
                  <a:srgbClr val="EBEBEB"/>
                </a:solidFill>
                <a:latin typeface="Calibri"/>
                <a:cs typeface="Calibri"/>
              </a:rPr>
              <a:t>Ο</a:t>
            </a:r>
            <a:r>
              <a:rPr sz="2667" spc="-17" dirty="0">
                <a:solidFill>
                  <a:srgbClr val="EBEBEB"/>
                </a:solidFill>
                <a:latin typeface="Calibri"/>
                <a:cs typeface="Calibri"/>
              </a:rPr>
              <a:t>Σ</a:t>
            </a:r>
            <a:r>
              <a:rPr lang="el-GR" sz="2667" spc="-8" dirty="0">
                <a:solidFill>
                  <a:srgbClr val="EBEBEB"/>
                </a:solidFill>
                <a:latin typeface="Calibri"/>
                <a:cs typeface="Calibri"/>
              </a:rPr>
              <a:t>Υ</a:t>
            </a:r>
            <a:r>
              <a:rPr sz="2667" spc="-17" dirty="0">
                <a:solidFill>
                  <a:srgbClr val="EBEBEB"/>
                </a:solidFill>
                <a:latin typeface="Calibri"/>
                <a:cs typeface="Calibri"/>
              </a:rPr>
              <a:t>Ν</a:t>
            </a:r>
            <a:r>
              <a:rPr sz="2667" spc="-12" dirty="0">
                <a:solidFill>
                  <a:srgbClr val="EBEBEB"/>
                </a:solidFill>
                <a:latin typeface="Calibri"/>
                <a:cs typeface="Calibri"/>
              </a:rPr>
              <a:t>Η</a:t>
            </a:r>
            <a:r>
              <a:rPr sz="2667" dirty="0">
                <a:solidFill>
                  <a:srgbClr val="EBEBEB"/>
                </a:solidFill>
                <a:latin typeface="Calibri"/>
                <a:cs typeface="Calibri"/>
              </a:rPr>
              <a:t>Σ</a:t>
            </a:r>
            <a:endParaRPr sz="2667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434542" y="1150905"/>
            <a:ext cx="5475817" cy="794555"/>
          </a:xfrm>
          <a:prstGeom prst="rect">
            <a:avLst/>
          </a:prstGeom>
        </p:spPr>
        <p:txBody>
          <a:bodyPr vert="horz" wrap="square" lIns="0" tIns="158221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1246"/>
              </a:spcBef>
            </a:pPr>
            <a:r>
              <a:rPr sz="2375" spc="-4" dirty="0">
                <a:solidFill>
                  <a:srgbClr val="EBEBEB"/>
                </a:solidFill>
              </a:rPr>
              <a:t>Απαραίτητη</a:t>
            </a:r>
            <a:r>
              <a:rPr sz="2375" spc="-8" dirty="0">
                <a:solidFill>
                  <a:srgbClr val="EBEBEB"/>
                </a:solidFill>
              </a:rPr>
              <a:t> </a:t>
            </a:r>
            <a:r>
              <a:rPr sz="2375" dirty="0">
                <a:solidFill>
                  <a:srgbClr val="EBEBEB"/>
                </a:solidFill>
              </a:rPr>
              <a:t>για</a:t>
            </a:r>
            <a:r>
              <a:rPr sz="2375" spc="-4" dirty="0">
                <a:solidFill>
                  <a:srgbClr val="EBEBEB"/>
                </a:solidFill>
              </a:rPr>
              <a:t> τη</a:t>
            </a:r>
            <a:r>
              <a:rPr sz="2375" dirty="0">
                <a:solidFill>
                  <a:srgbClr val="EBEBEB"/>
                </a:solidFill>
              </a:rPr>
              <a:t> </a:t>
            </a:r>
            <a:r>
              <a:rPr sz="2375" spc="-4" dirty="0">
                <a:solidFill>
                  <a:srgbClr val="EBEBEB"/>
                </a:solidFill>
              </a:rPr>
              <a:t>λειτουργία</a:t>
            </a:r>
            <a:r>
              <a:rPr sz="2375" spc="4" dirty="0">
                <a:solidFill>
                  <a:srgbClr val="EBEBEB"/>
                </a:solidFill>
              </a:rPr>
              <a:t> </a:t>
            </a:r>
            <a:r>
              <a:rPr sz="2375" spc="-8" dirty="0">
                <a:solidFill>
                  <a:srgbClr val="EBEBEB"/>
                </a:solidFill>
              </a:rPr>
              <a:t>της</a:t>
            </a:r>
            <a:r>
              <a:rPr sz="2375" spc="-25" dirty="0">
                <a:solidFill>
                  <a:srgbClr val="EBEBEB"/>
                </a:solidFill>
              </a:rPr>
              <a:t> </a:t>
            </a:r>
            <a:r>
              <a:rPr sz="2375" spc="-12" dirty="0">
                <a:solidFill>
                  <a:srgbClr val="EBEBEB"/>
                </a:solidFill>
              </a:rPr>
              <a:t>κοινωνίας</a:t>
            </a:r>
            <a:endParaRPr sz="2375"/>
          </a:p>
          <a:p>
            <a:pPr marL="10583">
              <a:lnSpc>
                <a:spcPct val="100000"/>
              </a:lnSpc>
              <a:spcBef>
                <a:spcPts val="612"/>
              </a:spcBef>
            </a:pPr>
            <a:r>
              <a:rPr sz="1250" spc="-4" dirty="0">
                <a:solidFill>
                  <a:srgbClr val="EBEBEB"/>
                </a:solidFill>
              </a:rPr>
              <a:t>(Jones</a:t>
            </a:r>
            <a:r>
              <a:rPr sz="1250" spc="-17" dirty="0">
                <a:solidFill>
                  <a:srgbClr val="EBEBEB"/>
                </a:solidFill>
              </a:rPr>
              <a:t> </a:t>
            </a:r>
            <a:r>
              <a:rPr sz="1250" dirty="0">
                <a:solidFill>
                  <a:srgbClr val="EBEBEB"/>
                </a:solidFill>
              </a:rPr>
              <a:t>&amp;</a:t>
            </a:r>
            <a:r>
              <a:rPr sz="1250" spc="-12" dirty="0">
                <a:solidFill>
                  <a:srgbClr val="EBEBEB"/>
                </a:solidFill>
              </a:rPr>
              <a:t> </a:t>
            </a:r>
            <a:r>
              <a:rPr sz="1250" spc="-4" dirty="0">
                <a:solidFill>
                  <a:srgbClr val="EBEBEB"/>
                </a:solidFill>
              </a:rPr>
              <a:t>Moncur,</a:t>
            </a:r>
            <a:r>
              <a:rPr sz="1250" spc="-12" dirty="0">
                <a:solidFill>
                  <a:srgbClr val="EBEBEB"/>
                </a:solidFill>
              </a:rPr>
              <a:t> </a:t>
            </a:r>
            <a:r>
              <a:rPr sz="1250" spc="-4" dirty="0">
                <a:solidFill>
                  <a:srgbClr val="EBEBEB"/>
                </a:solidFill>
              </a:rPr>
              <a:t>2018)</a:t>
            </a:r>
            <a:endParaRPr sz="1250"/>
          </a:p>
        </p:txBody>
      </p:sp>
      <p:sp>
        <p:nvSpPr>
          <p:cNvPr id="7" name="object 7"/>
          <p:cNvSpPr txBox="1"/>
          <p:nvPr/>
        </p:nvSpPr>
        <p:spPr>
          <a:xfrm>
            <a:off x="5434542" y="2123810"/>
            <a:ext cx="2193925" cy="376171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314842" indent="-304259">
              <a:spcBef>
                <a:spcPts val="83"/>
              </a:spcBef>
              <a:buClr>
                <a:srgbClr val="FFFFFF"/>
              </a:buClr>
              <a:buSzPct val="63157"/>
              <a:buFont typeface="Arial"/>
              <a:buChar char="•"/>
              <a:tabLst>
                <a:tab pos="314312" algn="l"/>
                <a:tab pos="314842" algn="l"/>
              </a:tabLst>
            </a:pPr>
            <a:r>
              <a:rPr sz="2375" b="1" dirty="0">
                <a:solidFill>
                  <a:srgbClr val="EBEBEB"/>
                </a:solidFill>
                <a:latin typeface="Calibri"/>
                <a:cs typeface="Calibri"/>
              </a:rPr>
              <a:t>3</a:t>
            </a:r>
            <a:r>
              <a:rPr sz="2375" b="1" spc="-42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2375" b="1" spc="-12" dirty="0">
                <a:solidFill>
                  <a:srgbClr val="EBEBEB"/>
                </a:solidFill>
                <a:latin typeface="Calibri"/>
                <a:cs typeface="Calibri"/>
              </a:rPr>
              <a:t>πεποιθήσεις:</a:t>
            </a:r>
            <a:endParaRPr sz="2375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39341" y="2693987"/>
            <a:ext cx="5765799" cy="1164848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315371" marR="4233" indent="-304788">
              <a:spcBef>
                <a:spcPts val="83"/>
              </a:spcBef>
              <a:buClr>
                <a:srgbClr val="FFFFFF"/>
              </a:buClr>
              <a:buSzPct val="77777"/>
              <a:buFont typeface="Arial"/>
              <a:buChar char="•"/>
              <a:tabLst>
                <a:tab pos="314842" algn="l"/>
                <a:tab pos="315371" algn="l"/>
              </a:tabLst>
            </a:pPr>
            <a:r>
              <a:rPr sz="1500" u="heavy" spc="-4" dirty="0">
                <a:solidFill>
                  <a:srgbClr val="EBEBEB"/>
                </a:solidFill>
                <a:uFill>
                  <a:solidFill>
                    <a:srgbClr val="EBEBEB"/>
                  </a:solidFill>
                </a:uFill>
                <a:latin typeface="Calibri"/>
                <a:cs typeface="Calibri"/>
              </a:rPr>
              <a:t>Ικανότητα</a:t>
            </a:r>
            <a:r>
              <a:rPr sz="1500" dirty="0">
                <a:solidFill>
                  <a:srgbClr val="EBEBEB"/>
                </a:solidFill>
                <a:latin typeface="Calibri"/>
                <a:cs typeface="Calibri"/>
              </a:rPr>
              <a:t> -</a:t>
            </a:r>
            <a:r>
              <a:rPr sz="1500" spc="4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Με</a:t>
            </a:r>
            <a:r>
              <a:rPr sz="1500" spc="4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βάση</a:t>
            </a:r>
            <a:r>
              <a:rPr sz="1500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τις</a:t>
            </a:r>
            <a:r>
              <a:rPr sz="1500" spc="4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διαθέσιμες</a:t>
            </a:r>
            <a:r>
              <a:rPr sz="1500" spc="8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πληροφορίες</a:t>
            </a:r>
            <a:r>
              <a:rPr sz="1500" dirty="0">
                <a:solidFill>
                  <a:srgbClr val="EBEBEB"/>
                </a:solidFill>
                <a:latin typeface="Calibri"/>
                <a:cs typeface="Calibri"/>
              </a:rPr>
              <a:t> ή</a:t>
            </a:r>
            <a:r>
              <a:rPr sz="1500" spc="4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EBEBEB"/>
                </a:solidFill>
                <a:latin typeface="Calibri"/>
                <a:cs typeface="Calibri"/>
              </a:rPr>
              <a:t>την</a:t>
            </a:r>
            <a:r>
              <a:rPr sz="1500" spc="4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προηγούμενη </a:t>
            </a:r>
            <a:r>
              <a:rPr sz="1500" spc="-329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εμπειρία,</a:t>
            </a:r>
            <a:r>
              <a:rPr sz="1500" spc="4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ερμηνεύονται</a:t>
            </a:r>
            <a:r>
              <a:rPr sz="1500" spc="4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EBEBEB"/>
                </a:solidFill>
                <a:latin typeface="Calibri"/>
                <a:cs typeface="Calibri"/>
              </a:rPr>
              <a:t>οι</a:t>
            </a:r>
            <a:r>
              <a:rPr sz="1500" spc="4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ικανότητες</a:t>
            </a:r>
            <a:r>
              <a:rPr sz="1500" spc="4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και</a:t>
            </a:r>
            <a:r>
              <a:rPr sz="1500" spc="4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οι</a:t>
            </a:r>
            <a:r>
              <a:rPr sz="1500" spc="8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γνώσεις</a:t>
            </a:r>
            <a:r>
              <a:rPr sz="1500" spc="4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EBEBEB"/>
                </a:solidFill>
                <a:latin typeface="Calibri"/>
                <a:cs typeface="Calibri"/>
              </a:rPr>
              <a:t>του</a:t>
            </a:r>
            <a:r>
              <a:rPr sz="1500" spc="4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διαχειριστή. </a:t>
            </a:r>
            <a:r>
              <a:rPr sz="1500" spc="-329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Εάν</a:t>
            </a:r>
            <a:r>
              <a:rPr sz="1500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ένα</a:t>
            </a:r>
            <a:r>
              <a:rPr sz="1500" spc="4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άτομο</a:t>
            </a:r>
            <a:r>
              <a:rPr sz="1500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αισθάνεται</a:t>
            </a:r>
            <a:r>
              <a:rPr sz="1500" spc="4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ότι</a:t>
            </a:r>
            <a:r>
              <a:rPr sz="1500" spc="4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κάποιος</a:t>
            </a:r>
            <a:r>
              <a:rPr sz="1500" spc="4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είναι</a:t>
            </a:r>
            <a:r>
              <a:rPr sz="1500" spc="4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υψηλής</a:t>
            </a:r>
            <a:r>
              <a:rPr sz="1500" spc="4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ικανότητας</a:t>
            </a:r>
            <a:r>
              <a:rPr sz="1500" spc="4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να </a:t>
            </a:r>
            <a:r>
              <a:rPr sz="1500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αποδώσει</a:t>
            </a:r>
            <a:r>
              <a:rPr sz="1500" spc="4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EBEBEB"/>
                </a:solidFill>
                <a:latin typeface="Calibri"/>
                <a:cs typeface="Calibri"/>
              </a:rPr>
              <a:t>την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εκάστοτε</a:t>
            </a:r>
            <a:r>
              <a:rPr sz="1500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εργασία, είναι</a:t>
            </a:r>
            <a:r>
              <a:rPr sz="1500" spc="4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πιο</a:t>
            </a:r>
            <a:r>
              <a:rPr sz="1500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πιθανό</a:t>
            </a:r>
            <a:r>
              <a:rPr sz="1500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να</a:t>
            </a:r>
            <a:r>
              <a:rPr sz="1500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μοιραστεί</a:t>
            </a:r>
            <a:r>
              <a:rPr sz="1500" dirty="0">
                <a:solidFill>
                  <a:srgbClr val="EBEBEB"/>
                </a:solidFill>
                <a:latin typeface="Calibri"/>
                <a:cs typeface="Calibri"/>
              </a:rPr>
              <a:t> τις </a:t>
            </a:r>
            <a:r>
              <a:rPr sz="1500" spc="4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γνώσεις</a:t>
            </a:r>
            <a:r>
              <a:rPr sz="1500" spc="-8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EBEBEB"/>
                </a:solidFill>
                <a:latin typeface="Calibri"/>
                <a:cs typeface="Calibri"/>
              </a:rPr>
              <a:t>του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 με αυτό</a:t>
            </a:r>
            <a:r>
              <a:rPr sz="1500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το άτομο.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38813" y="4037277"/>
            <a:ext cx="4895850" cy="902021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315371" indent="-304788">
              <a:spcBef>
                <a:spcPts val="83"/>
              </a:spcBef>
              <a:buClr>
                <a:srgbClr val="FFFFFF"/>
              </a:buClr>
              <a:buSzPct val="77777"/>
              <a:buFont typeface="Arial"/>
              <a:buChar char="•"/>
              <a:tabLst>
                <a:tab pos="314842" algn="l"/>
                <a:tab pos="315371" algn="l"/>
              </a:tabLst>
            </a:pPr>
            <a:r>
              <a:rPr sz="1500" u="heavy" spc="-4" dirty="0">
                <a:solidFill>
                  <a:srgbClr val="EBEBEB"/>
                </a:solidFill>
                <a:uFill>
                  <a:solidFill>
                    <a:srgbClr val="EBEBEB"/>
                  </a:solidFill>
                </a:uFill>
                <a:latin typeface="Calibri"/>
                <a:cs typeface="Calibri"/>
              </a:rPr>
              <a:t>Καλοσύνη</a:t>
            </a:r>
            <a:r>
              <a:rPr sz="1500" spc="8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EBEBEB"/>
                </a:solidFill>
                <a:latin typeface="Calibri"/>
                <a:cs typeface="Calibri"/>
              </a:rPr>
              <a:t>οι</a:t>
            </a:r>
            <a:r>
              <a:rPr sz="1500" spc="4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προθέσεις</a:t>
            </a:r>
            <a:r>
              <a:rPr sz="1500" spc="4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είναι</a:t>
            </a:r>
            <a:r>
              <a:rPr sz="1500" spc="4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θετικές</a:t>
            </a:r>
            <a:r>
              <a:rPr sz="1500" spc="4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και</a:t>
            </a:r>
            <a:r>
              <a:rPr sz="1500" spc="8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12" dirty="0">
                <a:solidFill>
                  <a:srgbClr val="EBEBEB"/>
                </a:solidFill>
                <a:latin typeface="Calibri"/>
                <a:cs typeface="Calibri"/>
              </a:rPr>
              <a:t>καλοπροαίρετες</a:t>
            </a:r>
            <a:endParaRPr sz="1500">
              <a:latin typeface="Calibri"/>
              <a:cs typeface="Calibri"/>
            </a:endParaRPr>
          </a:p>
          <a:p>
            <a:pPr>
              <a:spcBef>
                <a:spcPts val="12"/>
              </a:spcBef>
              <a:buClr>
                <a:srgbClr val="FFFFFF"/>
              </a:buClr>
              <a:buFont typeface="Arial"/>
              <a:buChar char="•"/>
            </a:pPr>
            <a:endParaRPr sz="1292">
              <a:latin typeface="Calibri"/>
              <a:cs typeface="Calibri"/>
            </a:endParaRPr>
          </a:p>
          <a:p>
            <a:pPr marL="315900" marR="4233" indent="-304788">
              <a:buClr>
                <a:srgbClr val="FFFFFF"/>
              </a:buClr>
              <a:buSzPct val="77777"/>
              <a:buFont typeface="Arial"/>
              <a:buChar char="•"/>
              <a:tabLst>
                <a:tab pos="315371" algn="l"/>
                <a:tab pos="315900" algn="l"/>
              </a:tabLst>
            </a:pPr>
            <a:r>
              <a:rPr sz="1500" u="heavy" spc="-4" dirty="0">
                <a:solidFill>
                  <a:srgbClr val="EBEBEB"/>
                </a:solidFill>
                <a:uFill>
                  <a:solidFill>
                    <a:srgbClr val="EBEBEB"/>
                  </a:solidFill>
                </a:uFill>
                <a:latin typeface="Calibri"/>
                <a:cs typeface="Calibri"/>
              </a:rPr>
              <a:t>Ολοκληρώνω </a:t>
            </a:r>
            <a:r>
              <a:rPr sz="1500" u="heavy" dirty="0">
                <a:solidFill>
                  <a:srgbClr val="EBEBEB"/>
                </a:solidFill>
                <a:uFill>
                  <a:solidFill>
                    <a:srgbClr val="EBEBEB"/>
                  </a:solidFill>
                </a:uFill>
                <a:latin typeface="Calibri"/>
                <a:cs typeface="Calibri"/>
              </a:rPr>
              <a:t>την</a:t>
            </a:r>
            <a:r>
              <a:rPr sz="1500" u="heavy" spc="4" dirty="0">
                <a:solidFill>
                  <a:srgbClr val="EBEBEB"/>
                </a:solidFill>
                <a:uFill>
                  <a:solidFill>
                    <a:srgbClr val="EBEBEB"/>
                  </a:solidFill>
                </a:uFill>
                <a:latin typeface="Calibri"/>
                <a:cs typeface="Calibri"/>
              </a:rPr>
              <a:t> </a:t>
            </a:r>
            <a:r>
              <a:rPr sz="1500" u="heavy" spc="-4" dirty="0">
                <a:solidFill>
                  <a:srgbClr val="EBEBEB"/>
                </a:solidFill>
                <a:uFill>
                  <a:solidFill>
                    <a:srgbClr val="EBEBEB"/>
                  </a:solidFill>
                </a:uFill>
                <a:latin typeface="Calibri"/>
                <a:cs typeface="Calibri"/>
              </a:rPr>
              <a:t>ακεραιότητα</a:t>
            </a:r>
            <a:r>
              <a:rPr sz="1500" spc="8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EBEBEB"/>
                </a:solidFill>
                <a:latin typeface="Calibri"/>
                <a:cs typeface="Calibri"/>
              </a:rPr>
              <a:t>η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αντιληπτή</a:t>
            </a:r>
            <a:r>
              <a:rPr sz="1500" spc="4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προσήλωση</a:t>
            </a:r>
            <a:r>
              <a:rPr sz="1500" spc="4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σε </a:t>
            </a:r>
            <a:r>
              <a:rPr sz="1500" spc="-329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προσωπικές</a:t>
            </a:r>
            <a:r>
              <a:rPr sz="1500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και</a:t>
            </a:r>
            <a:r>
              <a:rPr sz="1500" spc="4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ηθικές</a:t>
            </a:r>
            <a:r>
              <a:rPr sz="1500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αρχές</a:t>
            </a:r>
            <a:r>
              <a:rPr sz="1500" spc="4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EBEBEB"/>
                </a:solidFill>
                <a:latin typeface="Calibri"/>
                <a:cs typeface="Calibri"/>
              </a:rPr>
              <a:t>εκ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μέρους</a:t>
            </a:r>
            <a:r>
              <a:rPr sz="1500" spc="4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του</a:t>
            </a:r>
            <a:r>
              <a:rPr sz="1500" dirty="0">
                <a:solidFill>
                  <a:srgbClr val="EBEBEB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EBEBEB"/>
                </a:solidFill>
                <a:latin typeface="Calibri"/>
                <a:cs typeface="Calibri"/>
              </a:rPr>
              <a:t>εντολοδόχου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1391" y="5709972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CSP002: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72800" y="7594600"/>
              <a:ext cx="2591752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4626590" cy="82273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28800" y="0"/>
              <a:ext cx="10972800" cy="822960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23370" y="570434"/>
            <a:ext cx="7528983" cy="754608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2417" spc="-8" dirty="0">
                <a:solidFill>
                  <a:srgbClr val="FFFFFF"/>
                </a:solidFill>
              </a:rPr>
              <a:t>ΚΟΙΝΩΝΙΚΉ</a:t>
            </a:r>
            <a:r>
              <a:rPr sz="2417" spc="-29" dirty="0">
                <a:solidFill>
                  <a:srgbClr val="FFFFFF"/>
                </a:solidFill>
              </a:rPr>
              <a:t> </a:t>
            </a:r>
            <a:r>
              <a:rPr sz="2417" spc="-8" dirty="0">
                <a:solidFill>
                  <a:srgbClr val="FFFFFF"/>
                </a:solidFill>
              </a:rPr>
              <a:t>ΜΗΧΑΝΙΚΉ</a:t>
            </a:r>
            <a:r>
              <a:rPr sz="2417" spc="-25" dirty="0">
                <a:solidFill>
                  <a:srgbClr val="FFFFFF"/>
                </a:solidFill>
              </a:rPr>
              <a:t> </a:t>
            </a:r>
            <a:r>
              <a:rPr sz="2417" spc="-8" dirty="0">
                <a:solidFill>
                  <a:srgbClr val="FFFFFF"/>
                </a:solidFill>
              </a:rPr>
              <a:t>ΚΑΙ</a:t>
            </a:r>
            <a:r>
              <a:rPr sz="2417" spc="-29" dirty="0">
                <a:solidFill>
                  <a:srgbClr val="FFFFFF"/>
                </a:solidFill>
              </a:rPr>
              <a:t> </a:t>
            </a:r>
            <a:r>
              <a:rPr sz="2417" spc="-8" dirty="0">
                <a:solidFill>
                  <a:srgbClr val="FFFFFF"/>
                </a:solidFill>
              </a:rPr>
              <a:t>ΑΣΦΆΛΕΙΑ</a:t>
            </a:r>
            <a:r>
              <a:rPr sz="2417" spc="-29" dirty="0">
                <a:solidFill>
                  <a:srgbClr val="FFFFFF"/>
                </a:solidFill>
              </a:rPr>
              <a:t> </a:t>
            </a:r>
            <a:r>
              <a:rPr sz="2417" spc="-8" dirty="0">
                <a:solidFill>
                  <a:srgbClr val="FFFFFF"/>
                </a:solidFill>
              </a:rPr>
              <a:t>ΣΤΟΝ</a:t>
            </a:r>
            <a:r>
              <a:rPr sz="2417" spc="-25" dirty="0">
                <a:solidFill>
                  <a:srgbClr val="FFFFFF"/>
                </a:solidFill>
              </a:rPr>
              <a:t> </a:t>
            </a:r>
            <a:r>
              <a:rPr sz="2417" spc="-12" dirty="0">
                <a:solidFill>
                  <a:srgbClr val="FFFFFF"/>
                </a:solidFill>
              </a:rPr>
              <a:t>ΚΥΒΕΡΝΟΧΏΡΟ</a:t>
            </a:r>
            <a:endParaRPr sz="2417"/>
          </a:p>
        </p:txBody>
      </p:sp>
      <p:sp>
        <p:nvSpPr>
          <p:cNvPr id="8" name="object 8"/>
          <p:cNvSpPr txBox="1"/>
          <p:nvPr/>
        </p:nvSpPr>
        <p:spPr>
          <a:xfrm>
            <a:off x="582084" y="2159794"/>
            <a:ext cx="9929283" cy="2986757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296321" marR="4233" indent="-285739">
              <a:lnSpc>
                <a:spcPct val="135900"/>
              </a:lnSpc>
              <a:spcBef>
                <a:spcPts val="83"/>
              </a:spcBef>
              <a:buSzPct val="134375"/>
              <a:buFont typeface="Arial"/>
              <a:buChar char="•"/>
              <a:tabLst>
                <a:tab pos="295792" algn="l"/>
                <a:tab pos="296321" algn="l"/>
              </a:tabLst>
            </a:pP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περισσότερες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επιθέσεις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r>
              <a:rPr sz="1333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εκμεταλλεύονται</a:t>
            </a:r>
            <a:r>
              <a:rPr sz="1333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ανθρώπινες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αδυναμίες,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ιδίως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τάση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μας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εμπιστευόμαστε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άλλους </a:t>
            </a:r>
            <a:r>
              <a:rPr sz="1333" spc="-28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12" dirty="0">
                <a:solidFill>
                  <a:srgbClr val="FFFFFF"/>
                </a:solidFill>
                <a:latin typeface="Calibri"/>
                <a:cs typeface="Calibri"/>
              </a:rPr>
              <a:t>άνθρωποι.</a:t>
            </a:r>
            <a:endParaRPr sz="1333">
              <a:latin typeface="Calibri"/>
              <a:cs typeface="Calibri"/>
            </a:endParaRPr>
          </a:p>
          <a:p>
            <a:pPr>
              <a:spcBef>
                <a:spcPts val="12"/>
              </a:spcBef>
              <a:buClr>
                <a:srgbClr val="FFFFFF"/>
              </a:buClr>
              <a:buFont typeface="Arial"/>
              <a:buChar char="•"/>
            </a:pPr>
            <a:endParaRPr sz="1208">
              <a:latin typeface="Calibri"/>
              <a:cs typeface="Calibri"/>
            </a:endParaRPr>
          </a:p>
          <a:p>
            <a:pPr marL="296321" marR="2582759" indent="-285739">
              <a:buSzPct val="134375"/>
              <a:buFont typeface="Arial"/>
              <a:buChar char="•"/>
              <a:tabLst>
                <a:tab pos="295792" algn="l"/>
                <a:tab pos="296321" algn="l"/>
              </a:tabLst>
            </a:pP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Μία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πιο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αποτελεσματικές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επιθέσεις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δοκιμών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διείσδυσης,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υπεύθυνη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μέρος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συντριπτικής </a:t>
            </a:r>
            <a:r>
              <a:rPr sz="1333" spc="-28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πλειοψηφίας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παραβιάσεων ασφαλείας.</a:t>
            </a:r>
            <a:endParaRPr sz="1333">
              <a:latin typeface="Calibri"/>
              <a:cs typeface="Calibri"/>
            </a:endParaRPr>
          </a:p>
          <a:p>
            <a:pPr>
              <a:spcBef>
                <a:spcPts val="33"/>
              </a:spcBef>
              <a:buClr>
                <a:srgbClr val="FFFFFF"/>
              </a:buClr>
              <a:buFont typeface="Arial"/>
              <a:buChar char="•"/>
            </a:pPr>
            <a:endParaRPr sz="1125">
              <a:latin typeface="Calibri"/>
              <a:cs typeface="Calibri"/>
            </a:endParaRPr>
          </a:p>
          <a:p>
            <a:pPr marL="296321" indent="-285739">
              <a:buSzPct val="134375"/>
              <a:buFont typeface="Arial"/>
              <a:buChar char="•"/>
              <a:tabLst>
                <a:tab pos="295792" algn="l"/>
                <a:tab pos="296321" algn="l"/>
              </a:tabLst>
            </a:pP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Σχεδιασμός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εφαρμογή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δόλιων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τεχνικών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σκόπιμη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χειραγώγηση</a:t>
            </a:r>
            <a:r>
              <a:rPr sz="1333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ανθρώπινων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στόχων.</a:t>
            </a:r>
            <a:endParaRPr sz="1333">
              <a:latin typeface="Calibri"/>
              <a:cs typeface="Calibri"/>
            </a:endParaRPr>
          </a:p>
          <a:p>
            <a:pPr marL="296321" marR="2530374" indent="-285739">
              <a:spcBef>
                <a:spcPts val="1407"/>
              </a:spcBef>
              <a:buSzPct val="134375"/>
              <a:buFont typeface="Arial"/>
              <a:buChar char="•"/>
              <a:tabLst>
                <a:tab pos="295792" algn="l"/>
                <a:tab pos="296321" algn="l"/>
              </a:tabLst>
            </a:pP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Χρησιμοποιείται</a:t>
            </a:r>
            <a:r>
              <a:rPr sz="1333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κυρίως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παρακινήσει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θύματα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αποκαλύψουν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εμπιστευτικά</a:t>
            </a:r>
            <a:r>
              <a:rPr sz="1333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δεδομένα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να </a:t>
            </a:r>
            <a:r>
              <a:rPr sz="1333" spc="-29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αποδώσουν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ενέργειες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παραβιάζουν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τα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πρωτόκολλα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ασφαλείας,</a:t>
            </a:r>
            <a:r>
              <a:rPr sz="1333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εν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αγνοία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τους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ή 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εκδίδοντας ταξινομημένα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δεδομένα.</a:t>
            </a:r>
            <a:endParaRPr sz="1333">
              <a:latin typeface="Calibri"/>
              <a:cs typeface="Calibri"/>
            </a:endParaRPr>
          </a:p>
          <a:p>
            <a:pPr marL="296321" marR="1853068" indent="-285739">
              <a:lnSpc>
                <a:spcPct val="135900"/>
              </a:lnSpc>
              <a:spcBef>
                <a:spcPts val="896"/>
              </a:spcBef>
              <a:buSzPct val="134375"/>
              <a:buFont typeface="Arial"/>
              <a:buChar char="•"/>
              <a:tabLst>
                <a:tab pos="295792" algn="l"/>
                <a:tab pos="296321" algn="l"/>
              </a:tabLst>
            </a:pP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Το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κύριο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σημείο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εφαρμογή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φορέων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επίθεσης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είναι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η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αποφυγή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συστημάτων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CS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η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ανάγκη</a:t>
            </a:r>
            <a:r>
              <a:rPr sz="1333" spc="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12" dirty="0">
                <a:solidFill>
                  <a:srgbClr val="FFFFFF"/>
                </a:solidFill>
                <a:latin typeface="Calibri"/>
                <a:cs typeface="Calibri"/>
              </a:rPr>
              <a:t>να </a:t>
            </a:r>
            <a:r>
              <a:rPr sz="1333" spc="-28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να ξεπεράσουν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8" dirty="0">
                <a:solidFill>
                  <a:srgbClr val="FFFFFF"/>
                </a:solidFill>
                <a:latin typeface="Calibri"/>
                <a:cs typeface="Calibri"/>
              </a:rPr>
              <a:t>τα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τεχνολογικά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8" dirty="0">
                <a:solidFill>
                  <a:srgbClr val="FFFFFF"/>
                </a:solidFill>
                <a:latin typeface="Calibri"/>
                <a:cs typeface="Calibri"/>
              </a:rPr>
              <a:t>μέτρα</a:t>
            </a:r>
            <a:r>
              <a:rPr sz="1333" spc="-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12" dirty="0">
                <a:solidFill>
                  <a:srgbClr val="FFFFFF"/>
                </a:solidFill>
                <a:latin typeface="Calibri"/>
                <a:cs typeface="Calibri"/>
              </a:rPr>
              <a:t>αντιμετώπισης.</a:t>
            </a:r>
            <a:endParaRPr sz="1333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642070" y="5423164"/>
            <a:ext cx="11535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2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1391" y="5861314"/>
            <a:ext cx="2776538" cy="284544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37049" marR="4233" indent="-126995">
              <a:lnSpc>
                <a:spcPct val="123100"/>
              </a:lnSpc>
              <a:spcBef>
                <a:spcPts val="83"/>
              </a:spcBef>
            </a:pP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CSP002: Ανθρώπινοι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750" spc="-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750" spc="-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κυβερνοχώρο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CSP002: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750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72800" y="7594600"/>
              <a:ext cx="2591752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4626590" cy="82273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459422"/>
              <a:ext cx="14630400" cy="731075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84250" y="675250"/>
            <a:ext cx="5299075" cy="376171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2375" spc="46" dirty="0">
                <a:solidFill>
                  <a:srgbClr val="FFFFFF"/>
                </a:solidFill>
              </a:rPr>
              <a:t>Κύριες</a:t>
            </a:r>
            <a:r>
              <a:rPr sz="2375" spc="17" dirty="0">
                <a:solidFill>
                  <a:srgbClr val="FFFFFF"/>
                </a:solidFill>
              </a:rPr>
              <a:t> </a:t>
            </a:r>
            <a:r>
              <a:rPr sz="2375" spc="50" dirty="0">
                <a:solidFill>
                  <a:srgbClr val="FFFFFF"/>
                </a:solidFill>
              </a:rPr>
              <a:t>κατηγορίες</a:t>
            </a:r>
            <a:r>
              <a:rPr sz="2375" spc="21" dirty="0">
                <a:solidFill>
                  <a:srgbClr val="FFFFFF"/>
                </a:solidFill>
              </a:rPr>
              <a:t> </a:t>
            </a:r>
            <a:r>
              <a:rPr sz="2375" spc="50" dirty="0">
                <a:solidFill>
                  <a:srgbClr val="FFFFFF"/>
                </a:solidFill>
              </a:rPr>
              <a:t>κοινωνικής</a:t>
            </a:r>
            <a:r>
              <a:rPr sz="2375" spc="42" dirty="0">
                <a:solidFill>
                  <a:srgbClr val="FFFFFF"/>
                </a:solidFill>
              </a:rPr>
              <a:t> </a:t>
            </a:r>
            <a:r>
              <a:rPr sz="2375" spc="46" dirty="0">
                <a:solidFill>
                  <a:srgbClr val="FFFFFF"/>
                </a:solidFill>
              </a:rPr>
              <a:t>μηχανικής</a:t>
            </a:r>
            <a:endParaRPr sz="2375"/>
          </a:p>
        </p:txBody>
      </p:sp>
      <p:sp>
        <p:nvSpPr>
          <p:cNvPr id="8" name="object 8"/>
          <p:cNvSpPr txBox="1"/>
          <p:nvPr/>
        </p:nvSpPr>
        <p:spPr>
          <a:xfrm>
            <a:off x="641879" y="1808234"/>
            <a:ext cx="8558742" cy="3825770"/>
          </a:xfrm>
          <a:prstGeom prst="rect">
            <a:avLst/>
          </a:prstGeom>
        </p:spPr>
        <p:txBody>
          <a:bodyPr vert="horz" wrap="square" lIns="0" tIns="118533" rIns="0" bIns="0" rtlCol="0">
            <a:spAutoFit/>
          </a:bodyPr>
          <a:lstStyle/>
          <a:p>
            <a:pPr marL="295792" indent="-285209">
              <a:spcBef>
                <a:spcPts val="933"/>
              </a:spcBef>
              <a:buSzPct val="133333"/>
              <a:buFont typeface="Arial"/>
              <a:buChar char="•"/>
              <a:tabLst>
                <a:tab pos="295263" algn="l"/>
                <a:tab pos="295792" algn="l"/>
              </a:tabLst>
            </a:pPr>
            <a:r>
              <a:rPr sz="1625" spc="-12" dirty="0">
                <a:solidFill>
                  <a:srgbClr val="FFFFFF"/>
                </a:solidFill>
                <a:latin typeface="Calibri"/>
                <a:cs typeface="Calibri"/>
              </a:rPr>
              <a:t>Κυνήγι:</a:t>
            </a:r>
            <a:endParaRPr sz="1625">
              <a:latin typeface="Calibri"/>
              <a:cs typeface="Calibri"/>
            </a:endParaRPr>
          </a:p>
          <a:p>
            <a:pPr marL="753503" lvl="1" indent="-286268">
              <a:spcBef>
                <a:spcPts val="1417"/>
              </a:spcBef>
              <a:buSzPct val="133333"/>
              <a:buFont typeface="Arial"/>
              <a:buChar char="•"/>
              <a:tabLst>
                <a:tab pos="752974" algn="l"/>
                <a:tab pos="753503" algn="l"/>
              </a:tabLst>
            </a:pP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Εκτέλεση</a:t>
            </a:r>
            <a:r>
              <a:rPr sz="13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επιθέσεων</a:t>
            </a:r>
            <a:r>
              <a:rPr sz="1375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r>
              <a:rPr sz="13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μέσω</a:t>
            </a:r>
            <a:r>
              <a:rPr sz="1375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ελάχιστης αλληλεπίδρασης</a:t>
            </a:r>
            <a:r>
              <a:rPr sz="1375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3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375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8" dirty="0">
                <a:solidFill>
                  <a:srgbClr val="FFFFFF"/>
                </a:solidFill>
                <a:latin typeface="Calibri"/>
                <a:cs typeface="Calibri"/>
              </a:rPr>
              <a:t>στόχο.</a:t>
            </a:r>
            <a:endParaRPr sz="1375">
              <a:latin typeface="Calibri"/>
              <a:cs typeface="Calibri"/>
            </a:endParaRPr>
          </a:p>
          <a:p>
            <a:pPr marL="753503" lvl="1" indent="-286268">
              <a:spcBef>
                <a:spcPts val="1400"/>
              </a:spcBef>
              <a:buSzPct val="133333"/>
              <a:buFont typeface="Arial"/>
              <a:buChar char="•"/>
              <a:tabLst>
                <a:tab pos="752974" algn="l"/>
                <a:tab pos="753503" algn="l"/>
              </a:tabLst>
            </a:pP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Μόλις</a:t>
            </a:r>
            <a:r>
              <a:rPr sz="13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επιτευχθεί</a:t>
            </a:r>
            <a:r>
              <a:rPr sz="1375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375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στόχος, </a:t>
            </a:r>
            <a:r>
              <a:rPr sz="1375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 επικοινωνία</a:t>
            </a:r>
            <a:r>
              <a:rPr sz="13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θα</a:t>
            </a:r>
            <a:r>
              <a:rPr sz="1375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12" dirty="0">
                <a:solidFill>
                  <a:srgbClr val="FFFFFF"/>
                </a:solidFill>
                <a:latin typeface="Calibri"/>
                <a:cs typeface="Calibri"/>
              </a:rPr>
              <a:t>τερματιστεί.</a:t>
            </a:r>
            <a:endParaRPr sz="1375">
              <a:latin typeface="Calibri"/>
              <a:cs typeface="Calibri"/>
            </a:endParaRPr>
          </a:p>
          <a:p>
            <a:pPr marL="753503" lvl="1" indent="-286268">
              <a:spcBef>
                <a:spcPts val="1404"/>
              </a:spcBef>
              <a:buSzPct val="133333"/>
              <a:buFont typeface="Arial"/>
              <a:buChar char="•"/>
              <a:tabLst>
                <a:tab pos="752974" algn="l"/>
                <a:tab pos="753503" algn="l"/>
              </a:tabLst>
            </a:pP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Πιο</a:t>
            </a:r>
            <a:r>
              <a:rPr sz="1375" spc="-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κοινή</a:t>
            </a:r>
            <a:r>
              <a:rPr sz="1375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12" dirty="0">
                <a:solidFill>
                  <a:srgbClr val="FFFFFF"/>
                </a:solidFill>
                <a:latin typeface="Calibri"/>
                <a:cs typeface="Calibri"/>
              </a:rPr>
              <a:t>μεθοδολογία</a:t>
            </a:r>
            <a:endParaRPr sz="1375">
              <a:latin typeface="Calibri"/>
              <a:cs typeface="Calibri"/>
            </a:endParaRPr>
          </a:p>
          <a:p>
            <a:pPr lvl="1">
              <a:spcBef>
                <a:spcPts val="50"/>
              </a:spcBef>
              <a:buClr>
                <a:srgbClr val="FFFFFF"/>
              </a:buClr>
              <a:buFont typeface="Arial"/>
              <a:buChar char="•"/>
            </a:pPr>
            <a:endParaRPr sz="2958">
              <a:latin typeface="Calibri"/>
              <a:cs typeface="Calibri"/>
            </a:endParaRPr>
          </a:p>
          <a:p>
            <a:pPr marL="295792" indent="-285209">
              <a:buSzPct val="133333"/>
              <a:buFont typeface="Arial"/>
              <a:buChar char="•"/>
              <a:tabLst>
                <a:tab pos="295263" algn="l"/>
                <a:tab pos="295792" algn="l"/>
              </a:tabLst>
            </a:pPr>
            <a:r>
              <a:rPr sz="1625" spc="-8" dirty="0">
                <a:solidFill>
                  <a:srgbClr val="FFFFFF"/>
                </a:solidFill>
                <a:latin typeface="Calibri"/>
                <a:cs typeface="Calibri"/>
              </a:rPr>
              <a:t>Γεωργία:</a:t>
            </a:r>
            <a:endParaRPr sz="1625">
              <a:latin typeface="Calibri"/>
              <a:cs typeface="Calibri"/>
            </a:endParaRPr>
          </a:p>
          <a:p>
            <a:pPr marL="753503" lvl="1" indent="-286268">
              <a:spcBef>
                <a:spcPts val="1417"/>
              </a:spcBef>
              <a:buSzPct val="133333"/>
              <a:buFont typeface="Arial"/>
              <a:buChar char="•"/>
              <a:tabLst>
                <a:tab pos="752974" algn="l"/>
                <a:tab pos="753503" algn="l"/>
              </a:tabLst>
            </a:pP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Δημιουργήστε</a:t>
            </a:r>
            <a:r>
              <a:rPr sz="1375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σχέση</a:t>
            </a:r>
            <a:r>
              <a:rPr sz="1375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375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375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θύμα</a:t>
            </a:r>
            <a:r>
              <a:rPr sz="1375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προκειμένου</a:t>
            </a:r>
            <a:r>
              <a:rPr sz="1375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375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αντλήσετε</a:t>
            </a:r>
            <a:r>
              <a:rPr sz="1375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πληροφορίες</a:t>
            </a:r>
            <a:r>
              <a:rPr sz="1375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375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μεγαλύτερο</a:t>
            </a:r>
            <a:r>
              <a:rPr sz="1375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12" dirty="0">
                <a:solidFill>
                  <a:srgbClr val="FFFFFF"/>
                </a:solidFill>
                <a:latin typeface="Calibri"/>
                <a:cs typeface="Calibri"/>
              </a:rPr>
              <a:t>χρονικό</a:t>
            </a:r>
            <a:r>
              <a:rPr sz="13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διάστημα.</a:t>
            </a:r>
            <a:endParaRPr sz="1375">
              <a:latin typeface="Calibri"/>
              <a:cs typeface="Calibri"/>
            </a:endParaRPr>
          </a:p>
          <a:p>
            <a:pPr marL="753503" lvl="1" indent="-286268">
              <a:spcBef>
                <a:spcPts val="1400"/>
              </a:spcBef>
              <a:buSzPct val="133333"/>
              <a:buFont typeface="Arial"/>
              <a:buChar char="•"/>
              <a:tabLst>
                <a:tab pos="752974" algn="l"/>
                <a:tab pos="753503" algn="l"/>
              </a:tabLst>
            </a:pP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Κερδίστε</a:t>
            </a:r>
            <a:r>
              <a:rPr sz="1375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προσωπική</a:t>
            </a:r>
            <a:r>
              <a:rPr sz="13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εμπιστοσύνη</a:t>
            </a:r>
            <a:r>
              <a:rPr sz="1375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όχι</a:t>
            </a:r>
            <a:r>
              <a:rPr sz="1375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γενική</a:t>
            </a:r>
            <a:r>
              <a:rPr sz="1375" spc="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ανθρώπου</a:t>
            </a:r>
            <a:r>
              <a:rPr sz="1375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προς</a:t>
            </a:r>
            <a:r>
              <a:rPr sz="1375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άνθρωπο).</a:t>
            </a:r>
            <a:endParaRPr sz="1375">
              <a:latin typeface="Calibri"/>
              <a:cs typeface="Calibri"/>
            </a:endParaRPr>
          </a:p>
          <a:p>
            <a:pPr marL="753503" lvl="1" indent="-286268">
              <a:spcBef>
                <a:spcPts val="1404"/>
              </a:spcBef>
              <a:buSzPct val="133333"/>
              <a:buFont typeface="Arial"/>
              <a:buChar char="•"/>
              <a:tabLst>
                <a:tab pos="752974" algn="l"/>
                <a:tab pos="753503" algn="l"/>
              </a:tabLst>
            </a:pPr>
            <a:r>
              <a:rPr sz="1375" dirty="0">
                <a:solidFill>
                  <a:srgbClr val="FFFFFF"/>
                </a:solidFill>
                <a:latin typeface="Calibri"/>
                <a:cs typeface="Calibri"/>
              </a:rPr>
              <a:t>Ο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κίνδυνος</a:t>
            </a:r>
            <a:r>
              <a:rPr sz="13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αυξάνεται</a:t>
            </a:r>
            <a:r>
              <a:rPr sz="1375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375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3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375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δύο</a:t>
            </a:r>
            <a:r>
              <a:rPr sz="1375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πλευρές</a:t>
            </a:r>
            <a:r>
              <a:rPr sz="13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κατά</a:t>
            </a:r>
            <a:r>
              <a:rPr sz="1375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375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διάρκεια</a:t>
            </a:r>
            <a:r>
              <a:rPr sz="1375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375" spc="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12" dirty="0">
                <a:solidFill>
                  <a:srgbClr val="FFFFFF"/>
                </a:solidFill>
                <a:latin typeface="Calibri"/>
                <a:cs typeface="Calibri"/>
              </a:rPr>
              <a:t>διαδικασίας.</a:t>
            </a:r>
            <a:endParaRPr sz="1375">
              <a:latin typeface="Calibri"/>
              <a:cs typeface="Calibri"/>
            </a:endParaRPr>
          </a:p>
          <a:p>
            <a:pPr marL="753503" lvl="1" indent="-286268">
              <a:spcBef>
                <a:spcPts val="1400"/>
              </a:spcBef>
              <a:buSzPct val="133333"/>
              <a:buFont typeface="Arial"/>
              <a:buChar char="•"/>
              <a:tabLst>
                <a:tab pos="752974" algn="l"/>
                <a:tab pos="753503" algn="l"/>
              </a:tabLst>
            </a:pPr>
            <a:r>
              <a:rPr sz="1375" spc="-21" dirty="0">
                <a:solidFill>
                  <a:srgbClr val="FFFFFF"/>
                </a:solidFill>
                <a:latin typeface="Calibri"/>
                <a:cs typeface="Calibri"/>
              </a:rPr>
              <a:t>Χρησιμοποιείται</a:t>
            </a:r>
            <a:r>
              <a:rPr sz="1375" spc="-3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λιγότερο</a:t>
            </a:r>
            <a:r>
              <a:rPr sz="1375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συχνά</a:t>
            </a:r>
            <a:endParaRPr sz="1375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642070" y="5662612"/>
            <a:ext cx="11535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2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8391" y="6232260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CSP002: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3386435" cy="682434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5942" y="377190"/>
              <a:ext cx="13329285" cy="607028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99564" y="1965642"/>
              <a:ext cx="11431587" cy="429831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51391" y="6449747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CSP002: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750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 στον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 κυβερνοχώρο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49629" y="6386247"/>
            <a:ext cx="11535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2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500" y="508000"/>
            <a:ext cx="4956176" cy="40513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51391" y="6449748"/>
            <a:ext cx="1303338" cy="239960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10583" marR="4233">
              <a:lnSpc>
                <a:spcPct val="101600"/>
              </a:lnSpc>
              <a:spcBef>
                <a:spcPts val="67"/>
              </a:spcBef>
            </a:pP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CSP002: Ανθρώπινοι παράγοντες </a:t>
            </a:r>
            <a:r>
              <a:rPr sz="750" spc="-1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38695" y="6442075"/>
            <a:ext cx="1437746" cy="279991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Mouton</a:t>
            </a:r>
            <a:r>
              <a:rPr sz="17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dirty="0">
                <a:solidFill>
                  <a:srgbClr val="FFFFFF"/>
                </a:solidFill>
                <a:latin typeface="Calibri"/>
                <a:cs typeface="Calibri"/>
              </a:rPr>
              <a:t>et</a:t>
            </a:r>
            <a:r>
              <a:rPr sz="1750" spc="-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al.</a:t>
            </a:r>
            <a:r>
              <a:rPr sz="1750" spc="-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dirty="0">
                <a:solidFill>
                  <a:srgbClr val="FFFFFF"/>
                </a:solidFill>
                <a:latin typeface="Calibri"/>
                <a:cs typeface="Calibri"/>
              </a:rPr>
              <a:t>()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13D0E1-47F6-83F5-9830-773258A6CA54}"/>
              </a:ext>
            </a:extLst>
          </p:cNvPr>
          <p:cNvSpPr txBox="1"/>
          <p:nvPr/>
        </p:nvSpPr>
        <p:spPr>
          <a:xfrm>
            <a:off x="5524500" y="698500"/>
            <a:ext cx="6096000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1500" b="1" dirty="0">
                <a:solidFill>
                  <a:schemeClr val="bg1"/>
                </a:solidFill>
              </a:rPr>
              <a:t>Πλαίσιο Επίθεσης Κοινωνικής Μηχανικής</a:t>
            </a:r>
          </a:p>
          <a:p>
            <a:pPr>
              <a:buNone/>
            </a:pPr>
            <a:r>
              <a:rPr lang="el-GR" sz="1500" b="1" dirty="0">
                <a:solidFill>
                  <a:schemeClr val="bg1"/>
                </a:solidFill>
              </a:rPr>
              <a:t>Προετοιμασία</a:t>
            </a:r>
            <a:endParaRPr lang="el-GR" sz="15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schemeClr val="bg1"/>
                </a:solidFill>
              </a:rPr>
              <a:t>Συνδυασμός και ανάλυση των συλλεγμένων πληροφοριών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schemeClr val="bg1"/>
                </a:solidFill>
              </a:rPr>
              <a:t>Ανάπτυξη διαδρομής επίθεσης</a:t>
            </a:r>
          </a:p>
          <a:p>
            <a:pPr>
              <a:buNone/>
            </a:pPr>
            <a:r>
              <a:rPr lang="el-GR" sz="1500" b="1" dirty="0">
                <a:solidFill>
                  <a:schemeClr val="bg1"/>
                </a:solidFill>
              </a:rPr>
              <a:t>Συλλογή Πληροφοριών</a:t>
            </a:r>
            <a:endParaRPr lang="el-GR" sz="15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schemeClr val="bg1"/>
                </a:solidFill>
              </a:rPr>
              <a:t>Εντοπισμός πιθανών πηγών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schemeClr val="bg1"/>
                </a:solidFill>
              </a:rPr>
              <a:t>Συλλογή πληροφοριών από πηγές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schemeClr val="bg1"/>
                </a:solidFill>
              </a:rPr>
              <a:t>Αξιολόγηση των συλλεγμένων πληροφοριών</a:t>
            </a:r>
          </a:p>
          <a:p>
            <a:pPr>
              <a:buNone/>
            </a:pPr>
            <a:r>
              <a:rPr lang="el-GR" sz="1500" b="1" dirty="0">
                <a:solidFill>
                  <a:schemeClr val="bg1"/>
                </a:solidFill>
              </a:rPr>
              <a:t>Διαμόρφωση Επίθεσης</a:t>
            </a:r>
            <a:endParaRPr lang="el-GR" sz="15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schemeClr val="bg1"/>
                </a:solidFill>
              </a:rPr>
              <a:t>Προσδιορισμός στόχου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schemeClr val="bg1"/>
                </a:solidFill>
              </a:rPr>
              <a:t>Προσδιορισμός του επιθυμητού αποτελέσματος</a:t>
            </a:r>
          </a:p>
          <a:p>
            <a:pPr>
              <a:buNone/>
            </a:pPr>
            <a:r>
              <a:rPr lang="el-GR" sz="1500" b="1" dirty="0">
                <a:solidFill>
                  <a:schemeClr val="bg1"/>
                </a:solidFill>
              </a:rPr>
              <a:t>Ανάπτυξη Σχέσης</a:t>
            </a:r>
            <a:endParaRPr lang="el-GR" sz="15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schemeClr val="bg1"/>
                </a:solidFill>
              </a:rPr>
              <a:t>Εγκαθίδρυση επικοινωνίας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schemeClr val="bg1"/>
                </a:solidFill>
              </a:rPr>
              <a:t>Ανάπτυξη εμπιστοσύνης</a:t>
            </a:r>
          </a:p>
          <a:p>
            <a:pPr>
              <a:buNone/>
            </a:pPr>
            <a:r>
              <a:rPr lang="el-GR" sz="1500" b="1" dirty="0">
                <a:solidFill>
                  <a:schemeClr val="bg1"/>
                </a:solidFill>
              </a:rPr>
              <a:t>Εκμετάλλευση Σχέσης</a:t>
            </a:r>
            <a:endParaRPr lang="el-GR" sz="15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schemeClr val="bg1"/>
                </a:solidFill>
              </a:rPr>
              <a:t>Προετοιμασία του στόχου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schemeClr val="bg1"/>
                </a:solidFill>
              </a:rPr>
              <a:t>Απόσπαση πληροφοριών (</a:t>
            </a:r>
            <a:r>
              <a:rPr lang="el-GR" sz="1500" dirty="0" err="1">
                <a:solidFill>
                  <a:schemeClr val="bg1"/>
                </a:solidFill>
              </a:rPr>
              <a:t>elicitation</a:t>
            </a:r>
            <a:r>
              <a:rPr lang="el-GR" sz="1500" dirty="0">
                <a:solidFill>
                  <a:schemeClr val="bg1"/>
                </a:solidFill>
              </a:rPr>
              <a:t>)</a:t>
            </a:r>
          </a:p>
          <a:p>
            <a:pPr>
              <a:buNone/>
            </a:pPr>
            <a:r>
              <a:rPr lang="el-GR" sz="1500" b="1" dirty="0">
                <a:solidFill>
                  <a:schemeClr val="bg1"/>
                </a:solidFill>
              </a:rPr>
              <a:t>Αποτίμηση / Καταγραφή</a:t>
            </a:r>
            <a:endParaRPr lang="el-GR" sz="15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schemeClr val="bg1"/>
                </a:solidFill>
              </a:rPr>
              <a:t>Διατήρηση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schemeClr val="bg1"/>
                </a:solidFill>
              </a:rPr>
              <a:t>Μετάβαση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schemeClr val="bg1"/>
                </a:solidFill>
              </a:rPr>
              <a:t>Ικανοποίηση στόχου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26590" cy="822737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2900" y="6353492"/>
              <a:ext cx="2456179" cy="175037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42291" y="4613275"/>
              <a:ext cx="1430654" cy="71532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38292" y="4434840"/>
              <a:ext cx="955040" cy="9550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21912" y="3987800"/>
              <a:ext cx="1177607" cy="11515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03355" y="3466465"/>
              <a:ext cx="894079" cy="72802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076301" y="3067050"/>
              <a:ext cx="1096327" cy="109632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299825" y="5540057"/>
              <a:ext cx="1018540" cy="101853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328592" y="2518727"/>
              <a:ext cx="704215" cy="109632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97190" y="1081087"/>
              <a:ext cx="704215" cy="70421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129009" y="6789419"/>
              <a:ext cx="948372" cy="94837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344909" y="1701800"/>
              <a:ext cx="728027" cy="123983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611359" y="1005839"/>
              <a:ext cx="979170" cy="113537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716644" y="51117"/>
              <a:ext cx="723900" cy="62166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844144" y="209550"/>
              <a:ext cx="1153160" cy="149383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598717" y="1918652"/>
              <a:ext cx="1801495" cy="134016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834244" y="0"/>
              <a:ext cx="665797" cy="72612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245532" y="79692"/>
              <a:ext cx="1149984" cy="109727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473950" y="104775"/>
              <a:ext cx="1046479" cy="66643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406775" y="2195512"/>
              <a:ext cx="923289" cy="13081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303655" y="5065712"/>
              <a:ext cx="1164590" cy="116458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3180" y="2867660"/>
              <a:ext cx="1345247" cy="134524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6679" y="4447222"/>
              <a:ext cx="1102677" cy="123126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129914" y="4036377"/>
              <a:ext cx="1153794" cy="115379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0" y="6637337"/>
              <a:ext cx="1438910" cy="59118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0" y="143827"/>
              <a:ext cx="1945639" cy="107886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900237" y="325437"/>
              <a:ext cx="1135697" cy="137223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232467" y="0"/>
              <a:ext cx="1563370" cy="150780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441315" y="271462"/>
              <a:ext cx="1112202" cy="143192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598294" y="3269297"/>
              <a:ext cx="1315084" cy="160147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446847" y="1701800"/>
              <a:ext cx="735012" cy="156337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36220" y="1416367"/>
              <a:ext cx="620077" cy="127254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706745" y="6165532"/>
              <a:ext cx="2121217" cy="69024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670425" y="6855777"/>
              <a:ext cx="997902" cy="115443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654165" y="7016432"/>
              <a:ext cx="1965959" cy="104933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986519" y="6202362"/>
              <a:ext cx="1294447" cy="130683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332719" y="2552064"/>
              <a:ext cx="704215" cy="109632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001317" y="1114425"/>
              <a:ext cx="704215" cy="70421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349037" y="1735137"/>
              <a:ext cx="728027" cy="123983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721090" y="84455"/>
              <a:ext cx="723900" cy="62166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848335" y="242570"/>
              <a:ext cx="1153160" cy="149383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838690" y="2857"/>
              <a:ext cx="665797" cy="756284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249659" y="113029"/>
              <a:ext cx="1149984" cy="109727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478077" y="138112"/>
              <a:ext cx="1046479" cy="66643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028040" y="3067050"/>
              <a:ext cx="1096327" cy="1096327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550457" y="1918652"/>
              <a:ext cx="1801495" cy="1340167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284459" y="2552064"/>
              <a:ext cx="704215" cy="1096327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53057" y="1114425"/>
              <a:ext cx="704215" cy="70421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300777" y="1735137"/>
              <a:ext cx="728027" cy="123983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672830" y="84455"/>
              <a:ext cx="723900" cy="621665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800076" y="242570"/>
              <a:ext cx="1153160" cy="1493837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790430" y="2857"/>
              <a:ext cx="665797" cy="756284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201400" y="113029"/>
              <a:ext cx="1149984" cy="1097279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429500" y="138112"/>
              <a:ext cx="1046479" cy="66643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18415" y="4646295"/>
              <a:ext cx="1430655" cy="715327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14162" y="4467859"/>
              <a:ext cx="955040" cy="955039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98100" y="4020820"/>
              <a:ext cx="1177607" cy="115157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579225" y="3499484"/>
              <a:ext cx="894079" cy="728027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003910" y="3100387"/>
              <a:ext cx="1096327" cy="1096327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526327" y="1951672"/>
              <a:ext cx="1801494" cy="1340167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260330" y="2585085"/>
              <a:ext cx="704215" cy="1096327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28927" y="1147444"/>
              <a:ext cx="704215" cy="704214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276647" y="1768157"/>
              <a:ext cx="728027" cy="1239837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648700" y="117475"/>
              <a:ext cx="723900" cy="621665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775945" y="275590"/>
              <a:ext cx="1153159" cy="1493837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766300" y="36194"/>
              <a:ext cx="665797" cy="756284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177269" y="146050"/>
              <a:ext cx="1149984" cy="1097279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405687" y="171132"/>
              <a:ext cx="1046479" cy="66643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446145" y="2195512"/>
              <a:ext cx="923289" cy="130810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342707" y="5065712"/>
              <a:ext cx="1164590" cy="1164589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2232" y="2867660"/>
              <a:ext cx="1345247" cy="1345247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45732" y="4447222"/>
              <a:ext cx="1102677" cy="1231264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169285" y="4036377"/>
              <a:ext cx="1153794" cy="1153794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0" y="6637337"/>
              <a:ext cx="1478280" cy="591185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7622" y="143827"/>
              <a:ext cx="1957387" cy="1078865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939607" y="325437"/>
              <a:ext cx="1135697" cy="1372234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271837" y="0"/>
              <a:ext cx="1563370" cy="1507807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480684" y="271462"/>
              <a:ext cx="1112202" cy="1431925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637347" y="3269297"/>
              <a:ext cx="1315085" cy="1601470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485900" y="1701800"/>
              <a:ext cx="735012" cy="1563370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75272" y="1416367"/>
              <a:ext cx="620077" cy="1272540"/>
            </a:xfrm>
            <a:prstGeom prst="rect">
              <a:avLst/>
            </a:prstGeom>
          </p:spPr>
        </p:pic>
      </p:grpSp>
      <p:sp>
        <p:nvSpPr>
          <p:cNvPr id="84" name="object 84"/>
          <p:cNvSpPr txBox="1"/>
          <p:nvPr/>
        </p:nvSpPr>
        <p:spPr>
          <a:xfrm>
            <a:off x="3925888" y="2804848"/>
            <a:ext cx="4322233" cy="2290798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4233">
              <a:lnSpc>
                <a:spcPct val="136000"/>
              </a:lnSpc>
              <a:spcBef>
                <a:spcPts val="83"/>
              </a:spcBef>
            </a:pPr>
            <a:r>
              <a:rPr sz="1750" spc="170" dirty="0">
                <a:solidFill>
                  <a:srgbClr val="FFFFFF"/>
                </a:solidFill>
                <a:latin typeface="Calibri"/>
                <a:cs typeface="Calibri"/>
              </a:rPr>
              <a:t>Εκπαίδευση </a:t>
            </a:r>
            <a:r>
              <a:rPr sz="1750" spc="162" dirty="0">
                <a:solidFill>
                  <a:srgbClr val="FFFFFF"/>
                </a:solidFill>
                <a:latin typeface="Calibri"/>
                <a:cs typeface="Calibri"/>
              </a:rPr>
              <a:t>εκπαιδευτικών </a:t>
            </a:r>
            <a:r>
              <a:rPr sz="1750" spc="129" dirty="0">
                <a:solidFill>
                  <a:srgbClr val="FFFFFF"/>
                </a:solidFill>
                <a:latin typeface="Calibri"/>
                <a:cs typeface="Calibri"/>
              </a:rPr>
              <a:t>(A.A.) </a:t>
            </a:r>
            <a:r>
              <a:rPr sz="1750" spc="1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158" dirty="0">
                <a:solidFill>
                  <a:srgbClr val="FFFFFF"/>
                </a:solidFill>
                <a:latin typeface="Calibri"/>
                <a:cs typeface="Calibri"/>
              </a:rPr>
              <a:t>Οικογένεια </a:t>
            </a:r>
            <a:r>
              <a:rPr sz="1750" spc="237" dirty="0">
                <a:solidFill>
                  <a:srgbClr val="FFFFFF"/>
                </a:solidFill>
                <a:latin typeface="Calibri"/>
                <a:cs typeface="Calibri"/>
              </a:rPr>
              <a:t>&amp; </a:t>
            </a:r>
            <a:r>
              <a:rPr sz="1750" spc="170" dirty="0">
                <a:solidFill>
                  <a:srgbClr val="FFFFFF"/>
                </a:solidFill>
                <a:latin typeface="Calibri"/>
                <a:cs typeface="Calibri"/>
              </a:rPr>
              <a:t>Ανάπτυξη </a:t>
            </a:r>
            <a:r>
              <a:rPr sz="1750" spc="158" dirty="0">
                <a:solidFill>
                  <a:srgbClr val="FFFFFF"/>
                </a:solidFill>
                <a:latin typeface="Calibri"/>
                <a:cs typeface="Calibri"/>
              </a:rPr>
              <a:t>(BSC </a:t>
            </a:r>
            <a:r>
              <a:rPr sz="1750" spc="150" dirty="0">
                <a:solidFill>
                  <a:srgbClr val="FFFFFF"/>
                </a:solidFill>
                <a:latin typeface="Calibri"/>
                <a:cs typeface="Calibri"/>
              </a:rPr>
              <a:t>(Base </a:t>
            </a:r>
            <a:r>
              <a:rPr sz="1750" spc="1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142" dirty="0">
                <a:solidFill>
                  <a:srgbClr val="FFFFFF"/>
                </a:solidFill>
                <a:latin typeface="Calibri"/>
                <a:cs typeface="Calibri"/>
              </a:rPr>
              <a:t>Station Controller </a:t>
            </a:r>
            <a:r>
              <a:rPr sz="1750" spc="108" dirty="0">
                <a:solidFill>
                  <a:srgbClr val="FFFFFF"/>
                </a:solidFill>
                <a:latin typeface="Calibri"/>
                <a:cs typeface="Calibri"/>
              </a:rPr>
              <a:t>- </a:t>
            </a:r>
            <a:r>
              <a:rPr sz="1750" spc="158" dirty="0">
                <a:solidFill>
                  <a:srgbClr val="FFFFFF"/>
                </a:solidFill>
                <a:latin typeface="Calibri"/>
                <a:cs typeface="Calibri"/>
              </a:rPr>
              <a:t>υπολογιστικό </a:t>
            </a:r>
            <a:r>
              <a:rPr sz="1750" spc="16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179" dirty="0">
                <a:solidFill>
                  <a:srgbClr val="FFFFFF"/>
                </a:solidFill>
                <a:latin typeface="Calibri"/>
                <a:cs typeface="Calibri"/>
              </a:rPr>
              <a:t>σύστημα</a:t>
            </a:r>
            <a:r>
              <a:rPr sz="17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150" dirty="0">
                <a:solidFill>
                  <a:srgbClr val="FFFFFF"/>
                </a:solidFill>
                <a:latin typeface="Calibri"/>
                <a:cs typeface="Calibri"/>
              </a:rPr>
              <a:t>διαχείρισης</a:t>
            </a:r>
            <a:r>
              <a:rPr sz="1750" spc="7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183" dirty="0">
                <a:solidFill>
                  <a:srgbClr val="FFFFFF"/>
                </a:solidFill>
                <a:latin typeface="Calibri"/>
                <a:cs typeface="Calibri"/>
              </a:rPr>
              <a:t>κυψελών</a:t>
            </a:r>
            <a:r>
              <a:rPr sz="1750" spc="7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158" dirty="0">
                <a:solidFill>
                  <a:srgbClr val="FFFFFF"/>
                </a:solidFill>
                <a:latin typeface="Calibri"/>
                <a:cs typeface="Calibri"/>
              </a:rPr>
              <a:t>δικτύου </a:t>
            </a:r>
            <a:r>
              <a:rPr sz="1750" spc="-38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150" dirty="0">
                <a:solidFill>
                  <a:srgbClr val="FFFFFF"/>
                </a:solidFill>
                <a:latin typeface="Calibri"/>
                <a:cs typeface="Calibri"/>
              </a:rPr>
              <a:t>κινητής</a:t>
            </a:r>
            <a:r>
              <a:rPr sz="1750" spc="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162" dirty="0">
                <a:solidFill>
                  <a:srgbClr val="FFFFFF"/>
                </a:solidFill>
                <a:latin typeface="Calibri"/>
                <a:cs typeface="Calibri"/>
              </a:rPr>
              <a:t>τηλεφωνίας)</a:t>
            </a:r>
            <a:endParaRPr sz="1750">
              <a:latin typeface="Calibri"/>
              <a:cs typeface="Calibri"/>
            </a:endParaRPr>
          </a:p>
          <a:p>
            <a:pPr marL="10583">
              <a:spcBef>
                <a:spcPts val="1400"/>
              </a:spcBef>
            </a:pPr>
            <a:r>
              <a:rPr sz="1750" spc="187" dirty="0">
                <a:solidFill>
                  <a:srgbClr val="FFFFFF"/>
                </a:solidFill>
                <a:latin typeface="Calibri"/>
                <a:cs typeface="Calibri"/>
              </a:rPr>
              <a:t>HF</a:t>
            </a:r>
            <a:r>
              <a:rPr sz="1750" spc="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237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750" spc="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167" dirty="0">
                <a:solidFill>
                  <a:srgbClr val="FFFFFF"/>
                </a:solidFill>
                <a:latin typeface="Calibri"/>
                <a:cs typeface="Calibri"/>
              </a:rPr>
              <a:t>CE/Επίδοση</a:t>
            </a:r>
            <a:r>
              <a:rPr sz="1750" spc="6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150" dirty="0">
                <a:solidFill>
                  <a:srgbClr val="FFFFFF"/>
                </a:solidFill>
                <a:latin typeface="Calibri"/>
                <a:cs typeface="Calibri"/>
              </a:rPr>
              <a:t>(PhD)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0689695" y="6301846"/>
            <a:ext cx="69850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86" name="object 86"/>
          <p:cNvGrpSpPr/>
          <p:nvPr/>
        </p:nvGrpSpPr>
        <p:grpSpPr>
          <a:xfrm>
            <a:off x="10384896" y="5008297"/>
            <a:ext cx="1425574" cy="1554692"/>
            <a:chOff x="12461875" y="6009957"/>
            <a:chExt cx="1710689" cy="1865630"/>
          </a:xfrm>
        </p:grpSpPr>
        <p:pic>
          <p:nvPicPr>
            <p:cNvPr id="87" name="object 8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3319125" y="6009957"/>
              <a:ext cx="853440" cy="853440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2461875" y="6856730"/>
              <a:ext cx="1018540" cy="1018539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3295375" y="6042977"/>
              <a:ext cx="853440" cy="8534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867" y="254001"/>
            <a:ext cx="5127097" cy="361076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51391" y="6446044"/>
            <a:ext cx="2105025" cy="239960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10583" marR="4233">
              <a:lnSpc>
                <a:spcPct val="101600"/>
              </a:lnSpc>
              <a:spcBef>
                <a:spcPts val="67"/>
              </a:spcBef>
            </a:pP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CSP002: Ανθρώπινοι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750" spc="-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750" spc="-1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91537" y="6437313"/>
            <a:ext cx="1437746" cy="279991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Mouton</a:t>
            </a:r>
            <a:r>
              <a:rPr sz="17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dirty="0">
                <a:solidFill>
                  <a:srgbClr val="FFFFFF"/>
                </a:solidFill>
                <a:latin typeface="Calibri"/>
                <a:cs typeface="Calibri"/>
              </a:rPr>
              <a:t>et</a:t>
            </a:r>
            <a:r>
              <a:rPr sz="1750" spc="-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al.</a:t>
            </a:r>
            <a:r>
              <a:rPr sz="1750" spc="-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dirty="0">
                <a:solidFill>
                  <a:srgbClr val="FFFFFF"/>
                </a:solidFill>
                <a:latin typeface="Calibri"/>
                <a:cs typeface="Calibri"/>
              </a:rPr>
              <a:t>()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EF08AF-B986-40B8-B257-2287270EA1C9}"/>
              </a:ext>
            </a:extLst>
          </p:cNvPr>
          <p:cNvSpPr txBox="1"/>
          <p:nvPr/>
        </p:nvSpPr>
        <p:spPr>
          <a:xfrm>
            <a:off x="5443537" y="5391"/>
            <a:ext cx="6096000" cy="6737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1167" b="1" dirty="0">
                <a:solidFill>
                  <a:schemeClr val="bg1"/>
                </a:solidFill>
              </a:rPr>
              <a:t>Οντολογικό Μοντέλο Επίθεσης Κοινωνικής Μηχανικής</a:t>
            </a:r>
          </a:p>
          <a:p>
            <a:pPr>
              <a:buNone/>
            </a:pPr>
            <a:r>
              <a:rPr lang="el-GR" sz="1167" b="1" dirty="0">
                <a:solidFill>
                  <a:schemeClr val="bg1"/>
                </a:solidFill>
              </a:rPr>
              <a:t>Κοινωνικός Μηχανικός (Social </a:t>
            </a:r>
            <a:r>
              <a:rPr lang="el-GR" sz="1167" b="1" dirty="0" err="1">
                <a:solidFill>
                  <a:schemeClr val="bg1"/>
                </a:solidFill>
              </a:rPr>
              <a:t>Engineer</a:t>
            </a:r>
            <a:r>
              <a:rPr lang="el-GR" sz="1167" b="1" dirty="0">
                <a:solidFill>
                  <a:schemeClr val="bg1"/>
                </a:solidFill>
              </a:rPr>
              <a:t>)</a:t>
            </a:r>
            <a:endParaRPr lang="el-GR" sz="1167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sz="1167" dirty="0">
                <a:solidFill>
                  <a:schemeClr val="bg1"/>
                </a:solidFill>
              </a:rPr>
              <a:t>Άτομο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167" dirty="0">
                <a:solidFill>
                  <a:schemeClr val="bg1"/>
                </a:solidFill>
              </a:rPr>
              <a:t>Ομάδα ατόμων</a:t>
            </a:r>
          </a:p>
          <a:p>
            <a:pPr>
              <a:buNone/>
            </a:pPr>
            <a:r>
              <a:rPr lang="el-GR" sz="1167" b="1" dirty="0">
                <a:solidFill>
                  <a:schemeClr val="bg1"/>
                </a:solidFill>
              </a:rPr>
              <a:t>Στόχος (</a:t>
            </a:r>
            <a:r>
              <a:rPr lang="el-GR" sz="1167" b="1" dirty="0" err="1">
                <a:solidFill>
                  <a:schemeClr val="bg1"/>
                </a:solidFill>
              </a:rPr>
              <a:t>Target</a:t>
            </a:r>
            <a:r>
              <a:rPr lang="el-GR" sz="1167" b="1" dirty="0">
                <a:solidFill>
                  <a:schemeClr val="bg1"/>
                </a:solidFill>
              </a:rPr>
              <a:t>)</a:t>
            </a:r>
            <a:endParaRPr lang="el-GR" sz="1167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sz="1167" dirty="0">
                <a:solidFill>
                  <a:schemeClr val="bg1"/>
                </a:solidFill>
              </a:rPr>
              <a:t>Άτομο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167" dirty="0">
                <a:solidFill>
                  <a:schemeClr val="bg1"/>
                </a:solidFill>
              </a:rPr>
              <a:t>Οργανισμός</a:t>
            </a:r>
          </a:p>
          <a:p>
            <a:pPr>
              <a:buNone/>
            </a:pPr>
            <a:r>
              <a:rPr lang="el-GR" sz="1167" b="1" dirty="0">
                <a:solidFill>
                  <a:schemeClr val="bg1"/>
                </a:solidFill>
              </a:rPr>
              <a:t>Αρχές Συμμόρφωσης (</a:t>
            </a:r>
            <a:r>
              <a:rPr lang="el-GR" sz="1167" b="1" dirty="0" err="1">
                <a:solidFill>
                  <a:schemeClr val="bg1"/>
                </a:solidFill>
              </a:rPr>
              <a:t>Compliance</a:t>
            </a:r>
            <a:r>
              <a:rPr lang="el-GR" sz="1167" b="1" dirty="0">
                <a:solidFill>
                  <a:schemeClr val="bg1"/>
                </a:solidFill>
              </a:rPr>
              <a:t> </a:t>
            </a:r>
            <a:r>
              <a:rPr lang="el-GR" sz="1167" b="1" dirty="0" err="1">
                <a:solidFill>
                  <a:schemeClr val="bg1"/>
                </a:solidFill>
              </a:rPr>
              <a:t>Principles</a:t>
            </a:r>
            <a:r>
              <a:rPr lang="el-GR" sz="1167" b="1" dirty="0">
                <a:solidFill>
                  <a:schemeClr val="bg1"/>
                </a:solidFill>
              </a:rPr>
              <a:t>)</a:t>
            </a:r>
            <a:endParaRPr lang="el-GR" sz="1167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sz="1167" dirty="0">
                <a:solidFill>
                  <a:schemeClr val="bg1"/>
                </a:solidFill>
              </a:rPr>
              <a:t>Συμπάθεια ή Φιλία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167" dirty="0">
                <a:solidFill>
                  <a:schemeClr val="bg1"/>
                </a:solidFill>
              </a:rPr>
              <a:t>Δέσμευση ή Συνέπεια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167" dirty="0">
                <a:solidFill>
                  <a:schemeClr val="bg1"/>
                </a:solidFill>
              </a:rPr>
              <a:t>Σπανιότητα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167" dirty="0">
                <a:solidFill>
                  <a:schemeClr val="bg1"/>
                </a:solidFill>
              </a:rPr>
              <a:t>Ανταποδοτικότητα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167" dirty="0">
                <a:solidFill>
                  <a:schemeClr val="bg1"/>
                </a:solidFill>
              </a:rPr>
              <a:t>Κοινωνική Επιβεβαίωση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167" dirty="0">
                <a:solidFill>
                  <a:schemeClr val="bg1"/>
                </a:solidFill>
              </a:rPr>
              <a:t>Αυθεντία</a:t>
            </a:r>
          </a:p>
          <a:p>
            <a:pPr>
              <a:buNone/>
            </a:pPr>
            <a:r>
              <a:rPr lang="el-GR" sz="1167" b="1" dirty="0">
                <a:solidFill>
                  <a:schemeClr val="bg1"/>
                </a:solidFill>
              </a:rPr>
              <a:t>Τεχνικές (</a:t>
            </a:r>
            <a:r>
              <a:rPr lang="el-GR" sz="1167" b="1" dirty="0" err="1">
                <a:solidFill>
                  <a:schemeClr val="bg1"/>
                </a:solidFill>
              </a:rPr>
              <a:t>Techniques</a:t>
            </a:r>
            <a:r>
              <a:rPr lang="el-GR" sz="1167" b="1" dirty="0">
                <a:solidFill>
                  <a:schemeClr val="bg1"/>
                </a:solidFill>
              </a:rPr>
              <a:t>)</a:t>
            </a:r>
            <a:endParaRPr lang="el-GR" sz="1167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sz="1167" dirty="0">
                <a:solidFill>
                  <a:schemeClr val="bg1"/>
                </a:solidFill>
              </a:rPr>
              <a:t>Ψάρεμα (</a:t>
            </a:r>
            <a:r>
              <a:rPr lang="el-GR" sz="1167" dirty="0" err="1">
                <a:solidFill>
                  <a:schemeClr val="bg1"/>
                </a:solidFill>
              </a:rPr>
              <a:t>Phishing</a:t>
            </a:r>
            <a:r>
              <a:rPr lang="el-GR" sz="1167" dirty="0">
                <a:solidFill>
                  <a:schemeClr val="bg1"/>
                </a:solidFill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167" dirty="0">
                <a:solidFill>
                  <a:schemeClr val="bg1"/>
                </a:solidFill>
              </a:rPr>
              <a:t>Προσποίηση (</a:t>
            </a:r>
            <a:r>
              <a:rPr lang="el-GR" sz="1167" dirty="0" err="1">
                <a:solidFill>
                  <a:schemeClr val="bg1"/>
                </a:solidFill>
              </a:rPr>
              <a:t>Pretexting</a:t>
            </a:r>
            <a:r>
              <a:rPr lang="el-GR" sz="1167" dirty="0">
                <a:solidFill>
                  <a:schemeClr val="bg1"/>
                </a:solidFill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167" dirty="0">
                <a:solidFill>
                  <a:schemeClr val="bg1"/>
                </a:solidFill>
              </a:rPr>
              <a:t>Δόλωμα (</a:t>
            </a:r>
            <a:r>
              <a:rPr lang="el-GR" sz="1167" dirty="0" err="1">
                <a:solidFill>
                  <a:schemeClr val="bg1"/>
                </a:solidFill>
              </a:rPr>
              <a:t>Baiting</a:t>
            </a:r>
            <a:r>
              <a:rPr lang="el-GR" sz="1167" dirty="0">
                <a:solidFill>
                  <a:schemeClr val="bg1"/>
                </a:solidFill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167" dirty="0">
                <a:solidFill>
                  <a:schemeClr val="bg1"/>
                </a:solidFill>
              </a:rPr>
              <a:t>Ανταλλαγή Υπηρεσιών (</a:t>
            </a:r>
            <a:r>
              <a:rPr lang="el-GR" sz="1167" dirty="0" err="1">
                <a:solidFill>
                  <a:schemeClr val="bg1"/>
                </a:solidFill>
              </a:rPr>
              <a:t>Quid</a:t>
            </a:r>
            <a:r>
              <a:rPr lang="el-GR" sz="1167" dirty="0">
                <a:solidFill>
                  <a:schemeClr val="bg1"/>
                </a:solidFill>
              </a:rPr>
              <a:t> </a:t>
            </a:r>
            <a:r>
              <a:rPr lang="el-GR" sz="1167" dirty="0" err="1">
                <a:solidFill>
                  <a:schemeClr val="bg1"/>
                </a:solidFill>
              </a:rPr>
              <a:t>Pro</a:t>
            </a:r>
            <a:r>
              <a:rPr lang="el-GR" sz="1167" dirty="0">
                <a:solidFill>
                  <a:schemeClr val="bg1"/>
                </a:solidFill>
              </a:rPr>
              <a:t> Quo)</a:t>
            </a:r>
          </a:p>
          <a:p>
            <a:pPr>
              <a:buNone/>
            </a:pPr>
            <a:r>
              <a:rPr lang="el-GR" sz="1167" b="1" dirty="0">
                <a:solidFill>
                  <a:schemeClr val="bg1"/>
                </a:solidFill>
              </a:rPr>
              <a:t>Μέσο (</a:t>
            </a:r>
            <a:r>
              <a:rPr lang="el-GR" sz="1167" b="1" dirty="0" err="1">
                <a:solidFill>
                  <a:schemeClr val="bg1"/>
                </a:solidFill>
              </a:rPr>
              <a:t>Medium</a:t>
            </a:r>
            <a:r>
              <a:rPr lang="el-GR" sz="1167" b="1" dirty="0">
                <a:solidFill>
                  <a:schemeClr val="bg1"/>
                </a:solidFill>
              </a:rPr>
              <a:t>)</a:t>
            </a:r>
            <a:endParaRPr lang="el-GR" sz="1167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sz="1167" dirty="0">
                <a:solidFill>
                  <a:schemeClr val="bg1"/>
                </a:solidFill>
              </a:rPr>
              <a:t>Email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167" dirty="0">
                <a:solidFill>
                  <a:schemeClr val="bg1"/>
                </a:solidFill>
              </a:rPr>
              <a:t>Πρόσωπο με πρόσωπο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167" dirty="0">
                <a:solidFill>
                  <a:schemeClr val="bg1"/>
                </a:solidFill>
              </a:rPr>
              <a:t>Τηλέφωνο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167" dirty="0">
                <a:solidFill>
                  <a:schemeClr val="bg1"/>
                </a:solidFill>
              </a:rPr>
              <a:t>SMS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167" dirty="0">
                <a:solidFill>
                  <a:schemeClr val="bg1"/>
                </a:solidFill>
              </a:rPr>
              <a:t>Ταχυδρομείο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167" dirty="0">
                <a:solidFill>
                  <a:schemeClr val="bg1"/>
                </a:solidFill>
              </a:rPr>
              <a:t>Φορητά Μέσα Αποθήκευσης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167" dirty="0">
                <a:solidFill>
                  <a:schemeClr val="bg1"/>
                </a:solidFill>
              </a:rPr>
              <a:t>Ιστοσελίδες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167" dirty="0">
                <a:solidFill>
                  <a:schemeClr val="bg1"/>
                </a:solidFill>
              </a:rPr>
              <a:t>Φυλλάδια</a:t>
            </a:r>
          </a:p>
          <a:p>
            <a:pPr>
              <a:buNone/>
            </a:pPr>
            <a:r>
              <a:rPr lang="el-GR" sz="1167" b="1" dirty="0">
                <a:solidFill>
                  <a:schemeClr val="bg1"/>
                </a:solidFill>
              </a:rPr>
              <a:t>Στόχος Επίθεσης (</a:t>
            </a:r>
            <a:r>
              <a:rPr lang="el-GR" sz="1167" b="1" dirty="0" err="1">
                <a:solidFill>
                  <a:schemeClr val="bg1"/>
                </a:solidFill>
              </a:rPr>
              <a:t>Goal</a:t>
            </a:r>
            <a:r>
              <a:rPr lang="el-GR" sz="1167" b="1" dirty="0">
                <a:solidFill>
                  <a:schemeClr val="bg1"/>
                </a:solidFill>
              </a:rPr>
              <a:t>)</a:t>
            </a:r>
            <a:endParaRPr lang="el-GR" sz="1167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sz="1167" dirty="0">
                <a:solidFill>
                  <a:schemeClr val="bg1"/>
                </a:solidFill>
              </a:rPr>
              <a:t>Οικονομικό Όφελος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167" dirty="0">
                <a:solidFill>
                  <a:schemeClr val="bg1"/>
                </a:solidFill>
              </a:rPr>
              <a:t>Μη Εξουσιοδοτημένη Πρόσβαση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167" dirty="0">
                <a:solidFill>
                  <a:schemeClr val="bg1"/>
                </a:solidFill>
              </a:rPr>
              <a:t>Διακοπή Υπηρεσιών</a:t>
            </a:r>
          </a:p>
          <a:p>
            <a:pPr>
              <a:buNone/>
            </a:pPr>
            <a:r>
              <a:rPr lang="el-GR" sz="1167" b="1" dirty="0">
                <a:solidFill>
                  <a:schemeClr val="bg1"/>
                </a:solidFill>
              </a:rPr>
              <a:t>Τύπος Επικοινωνίας (Communication </a:t>
            </a:r>
            <a:r>
              <a:rPr lang="el-GR" sz="1167" b="1" dirty="0" err="1">
                <a:solidFill>
                  <a:schemeClr val="bg1"/>
                </a:solidFill>
              </a:rPr>
              <a:t>Type</a:t>
            </a:r>
            <a:r>
              <a:rPr lang="el-GR" sz="1167" b="1" dirty="0">
                <a:solidFill>
                  <a:schemeClr val="bg1"/>
                </a:solidFill>
              </a:rPr>
              <a:t>)</a:t>
            </a:r>
            <a:endParaRPr lang="el-GR" sz="1167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sz="1167" dirty="0">
                <a:solidFill>
                  <a:schemeClr val="bg1"/>
                </a:solidFill>
              </a:rPr>
              <a:t>Άμεση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167" dirty="0">
                <a:solidFill>
                  <a:schemeClr val="bg1"/>
                </a:solidFill>
              </a:rPr>
              <a:t>Διπλής Κατεύθυνσης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167" dirty="0" err="1">
                <a:solidFill>
                  <a:schemeClr val="bg1"/>
                </a:solidFill>
              </a:rPr>
              <a:t>Μονόδρομη</a:t>
            </a:r>
            <a:endParaRPr lang="el-GR" sz="1167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sz="1167" dirty="0">
                <a:solidFill>
                  <a:schemeClr val="bg1"/>
                </a:solidFill>
              </a:rPr>
              <a:t>Έμμεση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26590" cy="822737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28147" y="0"/>
              <a:ext cx="10402252" cy="82296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58800" y="2779712"/>
            <a:ext cx="2870201" cy="1109770"/>
          </a:xfrm>
          <a:prstGeom prst="rect">
            <a:avLst/>
          </a:prstGeom>
        </p:spPr>
        <p:txBody>
          <a:bodyPr vert="horz" wrap="square" lIns="0" tIns="23283" rIns="0" bIns="0" rtlCol="0">
            <a:spAutoFit/>
          </a:bodyPr>
          <a:lstStyle/>
          <a:p>
            <a:pPr marL="10583" marR="4233">
              <a:lnSpc>
                <a:spcPts val="4283"/>
              </a:lnSpc>
              <a:spcBef>
                <a:spcPts val="183"/>
              </a:spcBef>
            </a:pPr>
            <a:r>
              <a:rPr sz="3583" spc="-8" dirty="0">
                <a:latin typeface="Calibri"/>
                <a:cs typeface="Calibri"/>
              </a:rPr>
              <a:t>ΓΝΩΣΤ</a:t>
            </a:r>
            <a:r>
              <a:rPr lang="el-GR" sz="3583" spc="-8" dirty="0">
                <a:latin typeface="Calibri"/>
                <a:cs typeface="Calibri"/>
              </a:rPr>
              <a:t>Α</a:t>
            </a:r>
            <a:r>
              <a:rPr sz="3583" spc="-8" dirty="0">
                <a:latin typeface="Calibri"/>
                <a:cs typeface="Calibri"/>
              </a:rPr>
              <a:t> </a:t>
            </a:r>
            <a:r>
              <a:rPr sz="3583" spc="-4" dirty="0">
                <a:latin typeface="Calibri"/>
                <a:cs typeface="Calibri"/>
              </a:rPr>
              <a:t> </a:t>
            </a:r>
            <a:r>
              <a:rPr sz="3583" spc="-46" dirty="0">
                <a:latin typeface="Calibri"/>
                <a:cs typeface="Calibri"/>
              </a:rPr>
              <a:t>Π</a:t>
            </a:r>
            <a:r>
              <a:rPr sz="3583" spc="-50" dirty="0">
                <a:latin typeface="Calibri"/>
                <a:cs typeface="Calibri"/>
              </a:rPr>
              <a:t>Α</a:t>
            </a:r>
            <a:r>
              <a:rPr sz="3583" spc="-46" dirty="0">
                <a:latin typeface="Calibri"/>
                <a:cs typeface="Calibri"/>
              </a:rPr>
              <a:t>Ρ</a:t>
            </a:r>
            <a:r>
              <a:rPr sz="3583" spc="-42" dirty="0">
                <a:latin typeface="Calibri"/>
                <a:cs typeface="Calibri"/>
              </a:rPr>
              <a:t>Α</a:t>
            </a:r>
            <a:r>
              <a:rPr sz="3583" spc="-50" dirty="0">
                <a:latin typeface="Calibri"/>
                <a:cs typeface="Calibri"/>
              </a:rPr>
              <a:t>Δ</a:t>
            </a:r>
            <a:r>
              <a:rPr sz="3583" spc="-46" dirty="0">
                <a:latin typeface="Calibri"/>
                <a:cs typeface="Calibri"/>
              </a:rPr>
              <a:t>Ε</a:t>
            </a:r>
            <a:r>
              <a:rPr lang="el-GR" sz="3583" spc="-50" dirty="0">
                <a:latin typeface="Calibri"/>
                <a:cs typeface="Calibri"/>
              </a:rPr>
              <a:t>Ι</a:t>
            </a:r>
            <a:r>
              <a:rPr sz="3583" spc="-46" dirty="0">
                <a:latin typeface="Calibri"/>
                <a:cs typeface="Calibri"/>
              </a:rPr>
              <a:t>Γ</a:t>
            </a:r>
            <a:r>
              <a:rPr sz="3583" spc="-50" dirty="0">
                <a:latin typeface="Calibri"/>
                <a:cs typeface="Calibri"/>
              </a:rPr>
              <a:t>Μ</a:t>
            </a:r>
            <a:r>
              <a:rPr sz="3583" dirty="0">
                <a:latin typeface="Calibri"/>
                <a:cs typeface="Calibri"/>
              </a:rPr>
              <a:t>Α</a:t>
            </a:r>
            <a:r>
              <a:rPr sz="3583" spc="-21" dirty="0">
                <a:latin typeface="Calibri"/>
                <a:cs typeface="Calibri"/>
              </a:rPr>
              <a:t>ΤΑ</a:t>
            </a:r>
            <a:endParaRPr sz="3583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483446" y="6646597"/>
            <a:ext cx="11535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25" dirty="0">
                <a:latin typeface="Calibri"/>
                <a:cs typeface="Calibri"/>
              </a:rPr>
              <a:t>3</a:t>
            </a:r>
            <a:r>
              <a:rPr sz="750" dirty="0">
                <a:latin typeface="Calibri"/>
                <a:cs typeface="Calibri"/>
              </a:rPr>
              <a:t>2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4120" y="524933"/>
            <a:ext cx="1879071" cy="421120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2667" spc="-12" dirty="0">
                <a:solidFill>
                  <a:srgbClr val="FFFFFF"/>
                </a:solidFill>
                <a:latin typeface="Calibri"/>
                <a:cs typeface="Calibri"/>
              </a:rPr>
              <a:t>ΕΠΙΒΕΒΑΊΩΣΗ</a:t>
            </a:r>
            <a:endParaRPr sz="2667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2180" y="1216025"/>
            <a:ext cx="3406246" cy="81753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0583" marR="4233">
              <a:lnSpc>
                <a:spcPct val="100400"/>
              </a:lnSpc>
              <a:spcBef>
                <a:spcPts val="75"/>
              </a:spcBef>
            </a:pPr>
            <a:r>
              <a:rPr sz="1750" b="1" u="heavy" spc="-4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Ντροπή:</a:t>
            </a:r>
            <a:r>
              <a:rPr sz="1750" b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Το "κύριο" συναίσθημα. </a:t>
            </a:r>
            <a:r>
              <a:rPr sz="1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Συγκρατεί τους</a:t>
            </a:r>
            <a:r>
              <a:rPr sz="1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κοινωνικούς δεσμούς </a:t>
            </a:r>
            <a:r>
              <a:rPr sz="1750" spc="-38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(Scheff,</a:t>
            </a:r>
            <a:r>
              <a:rPr sz="1750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2002)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2263" y="6156589"/>
            <a:ext cx="160338" cy="164575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000" b="1" spc="-25" dirty="0">
                <a:latin typeface="Arial"/>
                <a:cs typeface="Arial"/>
              </a:rPr>
              <a:t>3</a:t>
            </a:r>
            <a:r>
              <a:rPr sz="1000" b="1" dirty="0"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93422" y="0"/>
            <a:ext cx="11898842" cy="6692900"/>
            <a:chOff x="352107" y="0"/>
            <a:chExt cx="14278610" cy="803148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61467" y="0"/>
              <a:ext cx="7968932" cy="522160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2107" y="3799522"/>
              <a:ext cx="4441507" cy="42316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28210" y="4751070"/>
              <a:ext cx="8242617" cy="328041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72800" y="7594600"/>
              <a:ext cx="2591752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4626590" cy="82273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73277" y="931544"/>
              <a:ext cx="6510337" cy="631126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69925" y="296355"/>
            <a:ext cx="2622021" cy="2042012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pc="-8" dirty="0">
                <a:solidFill>
                  <a:srgbClr val="FFFFFF"/>
                </a:solidFill>
              </a:rPr>
              <a:t>ΕΦ</a:t>
            </a:r>
            <a:r>
              <a:rPr lang="el-GR" spc="-8" dirty="0">
                <a:solidFill>
                  <a:srgbClr val="FFFFFF"/>
                </a:solidFill>
              </a:rPr>
              <a:t>Ε</a:t>
            </a:r>
            <a:r>
              <a:rPr spc="-100" dirty="0">
                <a:solidFill>
                  <a:srgbClr val="FFFFFF"/>
                </a:solidFill>
              </a:rPr>
              <a:t> </a:t>
            </a:r>
            <a:r>
              <a:rPr spc="-21" dirty="0">
                <a:solidFill>
                  <a:srgbClr val="FFFFFF"/>
                </a:solidFill>
              </a:rPr>
              <a:t>ΠΛΑΙΣ</a:t>
            </a:r>
            <a:r>
              <a:rPr lang="el-GR" spc="-21" dirty="0">
                <a:solidFill>
                  <a:srgbClr val="FFFFFF"/>
                </a:solidFill>
              </a:rPr>
              <a:t>Ι</a:t>
            </a:r>
            <a:r>
              <a:rPr spc="-21" dirty="0">
                <a:solidFill>
                  <a:srgbClr val="FFFFFF"/>
                </a:solidFill>
              </a:rPr>
              <a:t>ΩΣΗΣ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71513" y="2200010"/>
            <a:ext cx="4232275" cy="3380199"/>
          </a:xfrm>
          <a:prstGeom prst="rect">
            <a:avLst/>
          </a:prstGeom>
        </p:spPr>
        <p:txBody>
          <a:bodyPr vert="horz" wrap="square" lIns="0" tIns="20108" rIns="0" bIns="0" rtlCol="0">
            <a:spAutoFit/>
          </a:bodyPr>
          <a:lstStyle/>
          <a:p>
            <a:pPr marL="196842" marR="4233" indent="-186788">
              <a:lnSpc>
                <a:spcPts val="2092"/>
              </a:lnSpc>
              <a:spcBef>
                <a:spcPts val="158"/>
              </a:spcBef>
              <a:buClr>
                <a:srgbClr val="FFFFFF"/>
              </a:buClr>
              <a:buSzPct val="133333"/>
              <a:buFont typeface="Arial"/>
              <a:buChar char="•"/>
              <a:tabLst>
                <a:tab pos="295263" algn="l"/>
                <a:tab pos="295792" algn="l"/>
              </a:tabLst>
            </a:pPr>
            <a:r>
              <a:rPr sz="1500" dirty="0"/>
              <a:t>	</a:t>
            </a:r>
            <a:r>
              <a:rPr sz="1750" i="1" spc="-4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750" i="1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i="1" spc="-4" dirty="0">
                <a:solidFill>
                  <a:srgbClr val="FFFFFF"/>
                </a:solidFill>
                <a:latin typeface="Calibri"/>
                <a:cs typeface="Calibri"/>
              </a:rPr>
              <a:t>φαινόμενο</a:t>
            </a:r>
            <a:r>
              <a:rPr sz="1750" i="1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i="1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750" i="1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i="1" spc="-4" dirty="0">
                <a:solidFill>
                  <a:srgbClr val="FFFFFF"/>
                </a:solidFill>
                <a:latin typeface="Calibri"/>
                <a:cs typeface="Calibri"/>
              </a:rPr>
              <a:t>πλαισίωσης</a:t>
            </a:r>
            <a:r>
              <a:rPr sz="1750" i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είναι </a:t>
            </a:r>
            <a:r>
              <a:rPr sz="1750" dirty="0">
                <a:solidFill>
                  <a:srgbClr val="FFFFFF"/>
                </a:solidFill>
                <a:latin typeface="Calibri"/>
                <a:cs typeface="Calibri"/>
              </a:rPr>
              <a:t>όταν</a:t>
            </a:r>
            <a:r>
              <a:rPr sz="1750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οι </a:t>
            </a:r>
            <a:r>
              <a:rPr sz="1750" spc="-38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αποφάσεις</a:t>
            </a:r>
            <a:r>
              <a:rPr sz="1750" spc="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μας</a:t>
            </a:r>
            <a:r>
              <a:rPr sz="1750" spc="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επηρεάζονται</a:t>
            </a:r>
            <a:r>
              <a:rPr sz="1750" spc="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750" spc="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τον </a:t>
            </a:r>
            <a:r>
              <a:rPr sz="1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τρόπο παρουσίασης των πληροφοριών. </a:t>
            </a:r>
            <a:r>
              <a:rPr sz="1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Ισοδύναμες</a:t>
            </a:r>
            <a:r>
              <a:rPr sz="1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πληροφορίες μπορεί να</a:t>
            </a:r>
            <a:r>
              <a:rPr sz="1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είναι </a:t>
            </a:r>
            <a:r>
              <a:rPr sz="1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περισσότερο</a:t>
            </a:r>
            <a:r>
              <a:rPr sz="1750" spc="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750" spc="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λιγότερο</a:t>
            </a:r>
            <a:r>
              <a:rPr sz="1750" spc="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ελκυστικές </a:t>
            </a:r>
            <a:r>
              <a:rPr sz="1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ανάλογα </a:t>
            </a:r>
            <a:r>
              <a:rPr sz="1750" dirty="0">
                <a:solidFill>
                  <a:srgbClr val="FFFFFF"/>
                </a:solidFill>
                <a:latin typeface="Calibri"/>
                <a:cs typeface="Calibri"/>
              </a:rPr>
              <a:t>με </a:t>
            </a: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τα </a:t>
            </a:r>
            <a:r>
              <a:rPr sz="1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χαρακτηριστικά/χαρακτηριστικά </a:t>
            </a:r>
            <a:r>
              <a:rPr sz="1750" dirty="0">
                <a:solidFill>
                  <a:srgbClr val="FFFFFF"/>
                </a:solidFill>
                <a:latin typeface="Calibri"/>
                <a:cs typeface="Calibri"/>
              </a:rPr>
              <a:t>που </a:t>
            </a:r>
            <a:r>
              <a:rPr sz="1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επισημαίνονται.</a:t>
            </a:r>
            <a:endParaRPr sz="1750">
              <a:latin typeface="Calibri"/>
              <a:cs typeface="Calibri"/>
            </a:endParaRPr>
          </a:p>
          <a:p>
            <a:pPr marL="196842" marR="594230" indent="-186788">
              <a:lnSpc>
                <a:spcPts val="2092"/>
              </a:lnSpc>
              <a:spcBef>
                <a:spcPts val="1553"/>
              </a:spcBef>
              <a:buClr>
                <a:srgbClr val="FFFFFF"/>
              </a:buClr>
              <a:buSzPct val="133333"/>
              <a:buFont typeface="Arial"/>
              <a:buChar char="•"/>
              <a:tabLst>
                <a:tab pos="295263" algn="l"/>
                <a:tab pos="295792" algn="l"/>
              </a:tabLst>
            </a:pPr>
            <a:r>
              <a:rPr sz="1500" dirty="0"/>
              <a:t>	</a:t>
            </a: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Επαγωγή</a:t>
            </a:r>
            <a:r>
              <a:rPr sz="1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συστήματος,</a:t>
            </a:r>
            <a:r>
              <a:rPr sz="1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περισσότερες </a:t>
            </a:r>
            <a:r>
              <a:rPr sz="1750" spc="-38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περιφερειακές</a:t>
            </a:r>
            <a:r>
              <a:rPr sz="1750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-12" dirty="0">
                <a:solidFill>
                  <a:srgbClr val="FFFFFF"/>
                </a:solidFill>
                <a:latin typeface="Calibri"/>
                <a:cs typeface="Calibri"/>
              </a:rPr>
              <a:t>αξιολογήσεις</a:t>
            </a:r>
            <a:endParaRPr sz="1750">
              <a:latin typeface="Calibri"/>
              <a:cs typeface="Calibri"/>
            </a:endParaRPr>
          </a:p>
          <a:p>
            <a:pPr marL="295792" indent="-285209">
              <a:spcBef>
                <a:spcPts val="1450"/>
              </a:spcBef>
              <a:buSzPct val="133333"/>
              <a:buFont typeface="Arial"/>
              <a:buChar char="•"/>
              <a:tabLst>
                <a:tab pos="295263" algn="l"/>
                <a:tab pos="295792" algn="l"/>
              </a:tabLst>
            </a:pPr>
            <a:r>
              <a:rPr sz="1750" spc="-12" dirty="0">
                <a:solidFill>
                  <a:srgbClr val="FFFFFF"/>
                </a:solidFill>
                <a:latin typeface="Calibri"/>
                <a:cs typeface="Calibri"/>
              </a:rPr>
              <a:t>Προκαταλήψεις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8391" y="6344972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CSP002: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26590" cy="822737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6890" y="1770062"/>
              <a:ext cx="9033510" cy="59797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437" y="3045460"/>
              <a:ext cx="8327390" cy="443896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66234" y="244151"/>
            <a:ext cx="5017029" cy="1055695"/>
          </a:xfrm>
          <a:prstGeom prst="rect">
            <a:avLst/>
          </a:prstGeom>
        </p:spPr>
        <p:txBody>
          <a:bodyPr vert="horz" wrap="square" lIns="0" tIns="10054" rIns="0" bIns="0" rtlCol="0" anchor="ctr">
            <a:spAutoFit/>
          </a:bodyPr>
          <a:lstStyle/>
          <a:p>
            <a:pPr marL="10583" marR="4233">
              <a:lnSpc>
                <a:spcPct val="133300"/>
              </a:lnSpc>
              <a:spcBef>
                <a:spcPts val="79"/>
              </a:spcBef>
            </a:pPr>
            <a:r>
              <a:rPr sz="2667" spc="-12" dirty="0">
                <a:solidFill>
                  <a:srgbClr val="FFFFFF"/>
                </a:solidFill>
              </a:rPr>
              <a:t>ΕΠΙΔΡΑΣΗ: </a:t>
            </a:r>
            <a:r>
              <a:rPr sz="2667" spc="-8" dirty="0">
                <a:solidFill>
                  <a:srgbClr val="FFFFFF"/>
                </a:solidFill>
              </a:rPr>
              <a:t>ΣΥΝ</a:t>
            </a:r>
            <a:r>
              <a:rPr lang="el-GR" sz="2667" spc="-8" dirty="0">
                <a:solidFill>
                  <a:srgbClr val="FFFFFF"/>
                </a:solidFill>
              </a:rPr>
              <a:t>Ε</a:t>
            </a:r>
            <a:r>
              <a:rPr sz="2667" spc="-8" dirty="0">
                <a:solidFill>
                  <a:srgbClr val="FFFFFF"/>
                </a:solidFill>
              </a:rPr>
              <a:t>ΠΕΙΑ ΚΑΙ </a:t>
            </a:r>
            <a:r>
              <a:rPr sz="2667" spc="-12" dirty="0">
                <a:solidFill>
                  <a:srgbClr val="FFFFFF"/>
                </a:solidFill>
              </a:rPr>
              <a:t>Δ</a:t>
            </a:r>
            <a:r>
              <a:rPr lang="el-GR" sz="2667" spc="-12" dirty="0">
                <a:solidFill>
                  <a:srgbClr val="FFFFFF"/>
                </a:solidFill>
              </a:rPr>
              <a:t>Ε</a:t>
            </a:r>
            <a:r>
              <a:rPr sz="2667" spc="-12" dirty="0">
                <a:solidFill>
                  <a:srgbClr val="FFFFFF"/>
                </a:solidFill>
              </a:rPr>
              <a:t>ΣΜΕΥΣΗ </a:t>
            </a:r>
            <a:r>
              <a:rPr sz="2667" spc="-596" dirty="0">
                <a:solidFill>
                  <a:srgbClr val="FFFFFF"/>
                </a:solidFill>
              </a:rPr>
              <a:t> </a:t>
            </a:r>
            <a:r>
              <a:rPr sz="2667" dirty="0">
                <a:solidFill>
                  <a:srgbClr val="FFFFFF"/>
                </a:solidFill>
              </a:rPr>
              <a:t>&amp;</a:t>
            </a:r>
            <a:r>
              <a:rPr sz="2667" spc="-12" dirty="0">
                <a:solidFill>
                  <a:srgbClr val="FFFFFF"/>
                </a:solidFill>
              </a:rPr>
              <a:t> </a:t>
            </a:r>
            <a:r>
              <a:rPr sz="2667" spc="-4" dirty="0">
                <a:solidFill>
                  <a:srgbClr val="FFFFFF"/>
                </a:solidFill>
              </a:rPr>
              <a:t>ΑΠΛ</a:t>
            </a:r>
            <a:r>
              <a:rPr lang="el-GR" sz="2667" spc="-4" dirty="0">
                <a:solidFill>
                  <a:srgbClr val="FFFFFF"/>
                </a:solidFill>
              </a:rPr>
              <a:t>Ε</a:t>
            </a:r>
            <a:r>
              <a:rPr sz="2667" spc="-4" dirty="0">
                <a:solidFill>
                  <a:srgbClr val="FFFFFF"/>
                </a:solidFill>
              </a:rPr>
              <a:t>Σ</a:t>
            </a:r>
            <a:r>
              <a:rPr sz="2667" dirty="0">
                <a:solidFill>
                  <a:srgbClr val="FFFFFF"/>
                </a:solidFill>
              </a:rPr>
              <a:t> </a:t>
            </a:r>
            <a:r>
              <a:rPr sz="2667" spc="-12" dirty="0">
                <a:solidFill>
                  <a:srgbClr val="FFFFFF"/>
                </a:solidFill>
              </a:rPr>
              <a:t>ΕΠΙΔΡ</a:t>
            </a:r>
            <a:r>
              <a:rPr lang="el-GR" sz="2667" spc="-12" dirty="0">
                <a:solidFill>
                  <a:srgbClr val="FFFFFF"/>
                </a:solidFill>
              </a:rPr>
              <a:t>Α</a:t>
            </a:r>
            <a:r>
              <a:rPr sz="2667" spc="-12" dirty="0">
                <a:solidFill>
                  <a:srgbClr val="FFFFFF"/>
                </a:solidFill>
              </a:rPr>
              <a:t>ΣΕΙΣ </a:t>
            </a:r>
            <a:r>
              <a:rPr lang="el-GR" sz="2667" spc="-4" dirty="0">
                <a:solidFill>
                  <a:srgbClr val="FFFFFF"/>
                </a:solidFill>
              </a:rPr>
              <a:t>Ε</a:t>
            </a:r>
            <a:r>
              <a:rPr sz="2667" spc="-4" dirty="0">
                <a:solidFill>
                  <a:srgbClr val="FFFFFF"/>
                </a:solidFill>
              </a:rPr>
              <a:t>ΚΘΕΣΗΣ</a:t>
            </a:r>
            <a:endParaRPr sz="2667" dirty="0"/>
          </a:p>
        </p:txBody>
      </p:sp>
      <p:sp>
        <p:nvSpPr>
          <p:cNvPr id="7" name="object 7"/>
          <p:cNvSpPr txBox="1"/>
          <p:nvPr/>
        </p:nvSpPr>
        <p:spPr>
          <a:xfrm>
            <a:off x="678391" y="6576747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CSP002: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5365" y="1230048"/>
            <a:ext cx="1240896" cy="124089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26590" cy="822737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84245" y="429894"/>
              <a:ext cx="3381692" cy="768540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15200" y="1561147"/>
              <a:ext cx="6521767" cy="503809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7000" y="2849529"/>
            <a:ext cx="3043767" cy="1101264"/>
          </a:xfrm>
          <a:prstGeom prst="rect">
            <a:avLst/>
          </a:prstGeom>
        </p:spPr>
        <p:txBody>
          <a:bodyPr vert="horz" wrap="square" lIns="0" tIns="23813" rIns="0" bIns="0" rtlCol="0" anchor="ctr">
            <a:spAutoFit/>
          </a:bodyPr>
          <a:lstStyle/>
          <a:p>
            <a:pPr marL="10583" marR="4233">
              <a:lnSpc>
                <a:spcPts val="4183"/>
              </a:lnSpc>
              <a:spcBef>
                <a:spcPts val="187"/>
              </a:spcBef>
            </a:pPr>
            <a:r>
              <a:rPr sz="3500" spc="-12" dirty="0">
                <a:solidFill>
                  <a:srgbClr val="FFFFFF"/>
                </a:solidFill>
              </a:rPr>
              <a:t>ΑΝ</a:t>
            </a:r>
            <a:r>
              <a:rPr sz="3500" spc="-8" dirty="0">
                <a:solidFill>
                  <a:srgbClr val="FFFFFF"/>
                </a:solidFill>
              </a:rPr>
              <a:t>Α</a:t>
            </a:r>
            <a:r>
              <a:rPr sz="3500" spc="-12" dirty="0">
                <a:solidFill>
                  <a:srgbClr val="FFFFFF"/>
                </a:solidFill>
              </a:rPr>
              <a:t>ΓΚΑΣΤ</a:t>
            </a:r>
            <a:r>
              <a:rPr sz="3500" dirty="0">
                <a:solidFill>
                  <a:srgbClr val="FFFFFF"/>
                </a:solidFill>
              </a:rPr>
              <a:t>Ι</a:t>
            </a:r>
            <a:r>
              <a:rPr sz="3500" spc="-8" dirty="0">
                <a:solidFill>
                  <a:srgbClr val="FFFFFF"/>
                </a:solidFill>
              </a:rPr>
              <a:t>ΚΕΣ </a:t>
            </a:r>
            <a:r>
              <a:rPr sz="3500" spc="-4" dirty="0">
                <a:solidFill>
                  <a:srgbClr val="FFFFFF"/>
                </a:solidFill>
              </a:rPr>
              <a:t> </a:t>
            </a:r>
            <a:r>
              <a:rPr sz="3500" spc="-25" dirty="0">
                <a:solidFill>
                  <a:srgbClr val="FFFFFF"/>
                </a:solidFill>
              </a:rPr>
              <a:t>ΕΠΙΛΟΓΕΣ</a:t>
            </a:r>
            <a:endParaRPr sz="35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72800" y="7594600"/>
              <a:ext cx="2591752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4626590" cy="82273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270"/>
              <a:ext cx="7315200" cy="822833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482292" y="616615"/>
            <a:ext cx="4085167" cy="1175536"/>
          </a:xfrm>
          <a:prstGeom prst="rect">
            <a:avLst/>
          </a:prstGeom>
        </p:spPr>
        <p:txBody>
          <a:bodyPr vert="horz" wrap="square" lIns="0" tIns="59267" rIns="0" bIns="0" rtlCol="0" anchor="ctr">
            <a:spAutoFit/>
          </a:bodyPr>
          <a:lstStyle/>
          <a:p>
            <a:pPr marL="10583" marR="4233">
              <a:lnSpc>
                <a:spcPts val="2850"/>
              </a:lnSpc>
              <a:spcBef>
                <a:spcPts val="467"/>
              </a:spcBef>
            </a:pPr>
            <a:r>
              <a:rPr sz="2667" spc="-4" dirty="0">
                <a:solidFill>
                  <a:srgbClr val="FFFFFF"/>
                </a:solidFill>
                <a:latin typeface="Arial"/>
                <a:cs typeface="Arial"/>
              </a:rPr>
              <a:t>SCRATCH MY </a:t>
            </a:r>
            <a:r>
              <a:rPr sz="2667" dirty="0">
                <a:solidFill>
                  <a:srgbClr val="FFFFFF"/>
                </a:solidFill>
                <a:latin typeface="Arial"/>
                <a:cs typeface="Arial"/>
              </a:rPr>
              <a:t>BACK, I </a:t>
            </a:r>
            <a:r>
              <a:rPr sz="2667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67" spc="-4" dirty="0">
                <a:solidFill>
                  <a:srgbClr val="FFFFFF"/>
                </a:solidFill>
                <a:latin typeface="Arial"/>
                <a:cs typeface="Arial"/>
              </a:rPr>
              <a:t>SCRATCH</a:t>
            </a:r>
            <a:r>
              <a:rPr sz="2667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67" spc="-4" dirty="0">
                <a:solidFill>
                  <a:srgbClr val="FFFFFF"/>
                </a:solidFill>
                <a:latin typeface="Arial"/>
                <a:cs typeface="Arial"/>
              </a:rPr>
              <a:t>YOURS</a:t>
            </a:r>
            <a:r>
              <a:rPr sz="2667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67" spc="-4" dirty="0">
                <a:solidFill>
                  <a:srgbClr val="FFFFFF"/>
                </a:solidFill>
                <a:latin typeface="Arial"/>
                <a:cs typeface="Arial"/>
              </a:rPr>
              <a:t>(HAPP </a:t>
            </a:r>
            <a:r>
              <a:rPr sz="2667" spc="-7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67" spc="-4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2667" spc="-1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67" spc="-4" dirty="0">
                <a:solidFill>
                  <a:srgbClr val="FFFFFF"/>
                </a:solidFill>
                <a:latin typeface="Arial"/>
                <a:cs typeface="Arial"/>
              </a:rPr>
              <a:t>AL.,)</a:t>
            </a:r>
            <a:endParaRPr sz="2667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49495" y="1965589"/>
            <a:ext cx="4814358" cy="2899490"/>
          </a:xfrm>
          <a:prstGeom prst="rect">
            <a:avLst/>
          </a:prstGeom>
        </p:spPr>
        <p:txBody>
          <a:bodyPr vert="horz" wrap="square" lIns="0" tIns="62971" rIns="0" bIns="0" rtlCol="0">
            <a:spAutoFit/>
          </a:bodyPr>
          <a:lstStyle/>
          <a:p>
            <a:pPr marL="552957" marR="4233" indent="-542374">
              <a:lnSpc>
                <a:spcPct val="74100"/>
              </a:lnSpc>
              <a:spcBef>
                <a:spcPts val="496"/>
              </a:spcBef>
              <a:buSzPct val="175000"/>
              <a:buFont typeface="MS Gothic"/>
              <a:buChar char="❖"/>
              <a:tabLst>
                <a:tab pos="552957" algn="l"/>
              </a:tabLst>
            </a:pP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 στους 10 ανθρώπους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αποκαλύπτουν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προσωπικές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πληροφορίες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διαδικτυακούς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αγνώστους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όταν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τους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δίνεται </a:t>
            </a:r>
            <a:r>
              <a:rPr sz="1333" spc="-28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333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δυνατότητα</a:t>
            </a:r>
            <a:endParaRPr sz="1333">
              <a:latin typeface="Calibri"/>
              <a:cs typeface="Calibri"/>
            </a:endParaRPr>
          </a:p>
          <a:p>
            <a:pPr marL="665665">
              <a:spcBef>
                <a:spcPts val="25"/>
              </a:spcBef>
            </a:pPr>
            <a:r>
              <a:rPr sz="1333" spc="-12" dirty="0">
                <a:solidFill>
                  <a:srgbClr val="FFFFFF"/>
                </a:solidFill>
                <a:latin typeface="Calibri"/>
                <a:cs typeface="Calibri"/>
              </a:rPr>
              <a:t>σοκολάτα</a:t>
            </a:r>
            <a:endParaRPr sz="1333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92">
              <a:latin typeface="Calibri"/>
              <a:cs typeface="Calibri"/>
            </a:endParaRPr>
          </a:p>
          <a:p>
            <a:pPr marL="1162533" lvl="1" indent="-507980">
              <a:buSzPct val="171428"/>
              <a:buFont typeface="MS Gothic"/>
              <a:buChar char="➢"/>
              <a:tabLst>
                <a:tab pos="1162004" algn="l"/>
                <a:tab pos="1162533" algn="l"/>
              </a:tabLst>
            </a:pPr>
            <a:r>
              <a:rPr sz="1167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1167" spc="-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spc="-4" dirty="0">
                <a:solidFill>
                  <a:srgbClr val="FFFFFF"/>
                </a:solidFill>
                <a:latin typeface="Calibri"/>
                <a:cs typeface="Calibri"/>
              </a:rPr>
              <a:t>στα</a:t>
            </a:r>
            <a:r>
              <a:rPr sz="1167" spc="-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spc="-4" dirty="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r>
              <a:rPr sz="1167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spc="-4" dirty="0">
                <a:solidFill>
                  <a:srgbClr val="FFFFFF"/>
                </a:solidFill>
                <a:latin typeface="Calibri"/>
                <a:cs typeface="Calibri"/>
              </a:rPr>
              <a:t>μέσα</a:t>
            </a:r>
            <a:r>
              <a:rPr sz="1167" spc="-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spc="-8" dirty="0">
                <a:solidFill>
                  <a:srgbClr val="FFFFFF"/>
                </a:solidFill>
                <a:latin typeface="Calibri"/>
                <a:cs typeface="Calibri"/>
              </a:rPr>
              <a:t>σελεπτά</a:t>
            </a:r>
            <a:endParaRPr sz="1167">
              <a:latin typeface="Calibri"/>
              <a:cs typeface="Calibri"/>
            </a:endParaRPr>
          </a:p>
          <a:p>
            <a:pPr marL="1162533" marR="849279" lvl="1" indent="-507980">
              <a:lnSpc>
                <a:spcPct val="129000"/>
              </a:lnSpc>
              <a:spcBef>
                <a:spcPts val="1129"/>
              </a:spcBef>
              <a:buSzPct val="171428"/>
              <a:buFont typeface="MS Gothic"/>
              <a:buChar char="➢"/>
              <a:tabLst>
                <a:tab pos="1162004" algn="l"/>
                <a:tab pos="1162533" algn="l"/>
              </a:tabLst>
            </a:pPr>
            <a:r>
              <a:rPr sz="1167" spc="-4" dirty="0">
                <a:solidFill>
                  <a:srgbClr val="FFFFFF"/>
                </a:solidFill>
                <a:latin typeface="Calibri"/>
                <a:cs typeface="Calibri"/>
              </a:rPr>
              <a:t>Ισχυρότερη</a:t>
            </a:r>
            <a:r>
              <a:rPr sz="116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spc="-4" dirty="0">
                <a:solidFill>
                  <a:srgbClr val="FFFFFF"/>
                </a:solidFill>
                <a:latin typeface="Calibri"/>
                <a:cs typeface="Calibri"/>
              </a:rPr>
              <a:t>όταν</a:t>
            </a:r>
            <a:r>
              <a:rPr sz="11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spc="-4" dirty="0">
                <a:solidFill>
                  <a:srgbClr val="FFFFFF"/>
                </a:solidFill>
                <a:latin typeface="Calibri"/>
                <a:cs typeface="Calibri"/>
              </a:rPr>
              <a:t>δίνεται</a:t>
            </a:r>
            <a:r>
              <a:rPr sz="116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spc="-4" dirty="0">
                <a:solidFill>
                  <a:srgbClr val="FFFFFF"/>
                </a:solidFill>
                <a:latin typeface="Calibri"/>
                <a:cs typeface="Calibri"/>
              </a:rPr>
              <a:t>ακριβώς</a:t>
            </a:r>
            <a:r>
              <a:rPr sz="116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spc="-4" dirty="0">
                <a:solidFill>
                  <a:srgbClr val="FFFFFF"/>
                </a:solidFill>
                <a:latin typeface="Calibri"/>
                <a:cs typeface="Calibri"/>
              </a:rPr>
              <a:t>πριν</a:t>
            </a:r>
            <a:r>
              <a:rPr sz="116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spc="-21" dirty="0">
                <a:solidFill>
                  <a:srgbClr val="FFFFFF"/>
                </a:solidFill>
                <a:latin typeface="Calibri"/>
                <a:cs typeface="Calibri"/>
              </a:rPr>
              <a:t>ζητηθεί </a:t>
            </a:r>
            <a:r>
              <a:rPr sz="1167" spc="-2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spc="-4" dirty="0">
                <a:solidFill>
                  <a:srgbClr val="FFFFFF"/>
                </a:solidFill>
                <a:latin typeface="Calibri"/>
                <a:cs typeface="Calibri"/>
              </a:rPr>
              <a:t>κωδικοί πρόσβασης</a:t>
            </a:r>
            <a:r>
              <a:rPr sz="11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spc="-8" dirty="0">
                <a:solidFill>
                  <a:srgbClr val="FFFFFF"/>
                </a:solidFill>
                <a:latin typeface="Calibri"/>
                <a:cs typeface="Calibri"/>
              </a:rPr>
              <a:t>50%)</a:t>
            </a:r>
            <a:endParaRPr sz="1167">
              <a:latin typeface="Calibri"/>
              <a:cs typeface="Calibri"/>
            </a:endParaRPr>
          </a:p>
          <a:p>
            <a:pPr lvl="1">
              <a:spcBef>
                <a:spcPts val="37"/>
              </a:spcBef>
              <a:buClr>
                <a:srgbClr val="FFFFFF"/>
              </a:buClr>
              <a:buFont typeface="MS Gothic"/>
              <a:buChar char="➢"/>
            </a:pPr>
            <a:endParaRPr sz="1333">
              <a:latin typeface="Calibri"/>
              <a:cs typeface="Calibri"/>
            </a:endParaRPr>
          </a:p>
          <a:p>
            <a:pPr marL="552957" marR="2706579" indent="-552957" algn="r">
              <a:spcBef>
                <a:spcPts val="4"/>
              </a:spcBef>
              <a:buSzPct val="175000"/>
              <a:buFont typeface="MS Gothic"/>
              <a:buChar char="❖"/>
              <a:tabLst>
                <a:tab pos="552957" algn="l"/>
              </a:tabLst>
            </a:pPr>
            <a:r>
              <a:rPr sz="1333" spc="-12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κινδύνου:</a:t>
            </a:r>
            <a:endParaRPr sz="1333">
              <a:latin typeface="Calibri"/>
              <a:cs typeface="Calibri"/>
            </a:endParaRPr>
          </a:p>
          <a:p>
            <a:pPr marL="1162533" lvl="1" indent="-507980">
              <a:spcBef>
                <a:spcPts val="1579"/>
              </a:spcBef>
              <a:buSzPct val="171428"/>
              <a:buFont typeface="MS Gothic"/>
              <a:buChar char="➢"/>
              <a:tabLst>
                <a:tab pos="1162004" algn="l"/>
                <a:tab pos="1162533" algn="l"/>
              </a:tabLst>
            </a:pPr>
            <a:r>
              <a:rPr sz="1167" spc="-21" dirty="0">
                <a:solidFill>
                  <a:srgbClr val="FFFFFF"/>
                </a:solidFill>
                <a:latin typeface="Calibri"/>
                <a:cs typeface="Calibri"/>
              </a:rPr>
              <a:t>Άνδρες</a:t>
            </a:r>
            <a:endParaRPr sz="1167">
              <a:latin typeface="Calibri"/>
              <a:cs typeface="Calibri"/>
            </a:endParaRPr>
          </a:p>
          <a:p>
            <a:pPr marL="507451" marR="2722454" lvl="1" indent="-507451" algn="r">
              <a:spcBef>
                <a:spcPts val="1733"/>
              </a:spcBef>
              <a:buSzPct val="171428"/>
              <a:buFont typeface="MS Gothic"/>
              <a:buChar char="➢"/>
              <a:tabLst>
                <a:tab pos="507451" algn="l"/>
                <a:tab pos="1162533" algn="l"/>
              </a:tabLst>
            </a:pPr>
            <a:r>
              <a:rPr sz="1167" spc="-4" dirty="0">
                <a:solidFill>
                  <a:srgbClr val="FFFFFF"/>
                </a:solidFill>
                <a:latin typeface="Calibri"/>
                <a:cs typeface="Calibri"/>
              </a:rPr>
              <a:t>Νεότερη</a:t>
            </a:r>
            <a:r>
              <a:rPr sz="1167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spc="-21" dirty="0">
                <a:solidFill>
                  <a:srgbClr val="FFFFFF"/>
                </a:solidFill>
                <a:latin typeface="Calibri"/>
                <a:cs typeface="Calibri"/>
              </a:rPr>
              <a:t>ηλικία</a:t>
            </a:r>
            <a:endParaRPr sz="1167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26590" cy="822737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80719" y="2411412"/>
              <a:ext cx="3477895" cy="3416300"/>
            </a:xfrm>
            <a:custGeom>
              <a:avLst/>
              <a:gdLst/>
              <a:ahLst/>
              <a:cxnLst/>
              <a:rect l="l" t="t" r="r" b="b"/>
              <a:pathLst>
                <a:path w="3477895" h="3416300">
                  <a:moveTo>
                    <a:pt x="1914207" y="0"/>
                  </a:moveTo>
                  <a:lnTo>
                    <a:pt x="1558925" y="0"/>
                  </a:lnTo>
                  <a:lnTo>
                    <a:pt x="1472247" y="12700"/>
                  </a:lnTo>
                  <a:lnTo>
                    <a:pt x="1386522" y="38100"/>
                  </a:lnTo>
                  <a:lnTo>
                    <a:pt x="1302702" y="50800"/>
                  </a:lnTo>
                  <a:lnTo>
                    <a:pt x="1220152" y="76200"/>
                  </a:lnTo>
                  <a:lnTo>
                    <a:pt x="1060450" y="127000"/>
                  </a:lnTo>
                  <a:lnTo>
                    <a:pt x="983297" y="165100"/>
                  </a:lnTo>
                  <a:lnTo>
                    <a:pt x="908685" y="203200"/>
                  </a:lnTo>
                  <a:lnTo>
                    <a:pt x="835977" y="241300"/>
                  </a:lnTo>
                  <a:lnTo>
                    <a:pt x="765492" y="292100"/>
                  </a:lnTo>
                  <a:lnTo>
                    <a:pt x="697230" y="342900"/>
                  </a:lnTo>
                  <a:lnTo>
                    <a:pt x="631507" y="393700"/>
                  </a:lnTo>
                  <a:lnTo>
                    <a:pt x="568642" y="444500"/>
                  </a:lnTo>
                  <a:lnTo>
                    <a:pt x="508317" y="495300"/>
                  </a:lnTo>
                  <a:lnTo>
                    <a:pt x="450849" y="558800"/>
                  </a:lnTo>
                  <a:lnTo>
                    <a:pt x="396239" y="622300"/>
                  </a:lnTo>
                  <a:lnTo>
                    <a:pt x="344805" y="685800"/>
                  </a:lnTo>
                  <a:lnTo>
                    <a:pt x="296227" y="749300"/>
                  </a:lnTo>
                  <a:lnTo>
                    <a:pt x="250824" y="825500"/>
                  </a:lnTo>
                  <a:lnTo>
                    <a:pt x="209232" y="889000"/>
                  </a:lnTo>
                  <a:lnTo>
                    <a:pt x="170814" y="965200"/>
                  </a:lnTo>
                  <a:lnTo>
                    <a:pt x="136207" y="1041400"/>
                  </a:lnTo>
                  <a:lnTo>
                    <a:pt x="104775" y="1117600"/>
                  </a:lnTo>
                  <a:lnTo>
                    <a:pt x="77787" y="1206500"/>
                  </a:lnTo>
                  <a:lnTo>
                    <a:pt x="54292" y="1282700"/>
                  </a:lnTo>
                  <a:lnTo>
                    <a:pt x="34925" y="1371600"/>
                  </a:lnTo>
                  <a:lnTo>
                    <a:pt x="19684" y="1447800"/>
                  </a:lnTo>
                  <a:lnTo>
                    <a:pt x="8889" y="1536700"/>
                  </a:lnTo>
                  <a:lnTo>
                    <a:pt x="2222" y="1625600"/>
                  </a:lnTo>
                  <a:lnTo>
                    <a:pt x="0" y="1714500"/>
                  </a:lnTo>
                  <a:lnTo>
                    <a:pt x="2539" y="1803400"/>
                  </a:lnTo>
                  <a:lnTo>
                    <a:pt x="9207" y="1892300"/>
                  </a:lnTo>
                  <a:lnTo>
                    <a:pt x="20320" y="1968500"/>
                  </a:lnTo>
                  <a:lnTo>
                    <a:pt x="35877" y="2057400"/>
                  </a:lnTo>
                  <a:lnTo>
                    <a:pt x="55562" y="2146300"/>
                  </a:lnTo>
                  <a:lnTo>
                    <a:pt x="79057" y="2222500"/>
                  </a:lnTo>
                  <a:lnTo>
                    <a:pt x="106362" y="2298700"/>
                  </a:lnTo>
                  <a:lnTo>
                    <a:pt x="137795" y="2374900"/>
                  </a:lnTo>
                  <a:lnTo>
                    <a:pt x="172720" y="2451100"/>
                  </a:lnTo>
                  <a:lnTo>
                    <a:pt x="211137" y="2527300"/>
                  </a:lnTo>
                  <a:lnTo>
                    <a:pt x="253364" y="2603500"/>
                  </a:lnTo>
                  <a:lnTo>
                    <a:pt x="298449" y="2667000"/>
                  </a:lnTo>
                  <a:lnTo>
                    <a:pt x="347027" y="2730500"/>
                  </a:lnTo>
                  <a:lnTo>
                    <a:pt x="398780" y="2806700"/>
                  </a:lnTo>
                  <a:lnTo>
                    <a:pt x="453707" y="2857500"/>
                  </a:lnTo>
                  <a:lnTo>
                    <a:pt x="511174" y="2921000"/>
                  </a:lnTo>
                  <a:lnTo>
                    <a:pt x="571817" y="2984500"/>
                  </a:lnTo>
                  <a:lnTo>
                    <a:pt x="634999" y="3035300"/>
                  </a:lnTo>
                  <a:lnTo>
                    <a:pt x="700722" y="3086100"/>
                  </a:lnTo>
                  <a:lnTo>
                    <a:pt x="768667" y="3136900"/>
                  </a:lnTo>
                  <a:lnTo>
                    <a:pt x="839469" y="3175000"/>
                  </a:lnTo>
                  <a:lnTo>
                    <a:pt x="912177" y="3213100"/>
                  </a:lnTo>
                  <a:lnTo>
                    <a:pt x="987107" y="3251200"/>
                  </a:lnTo>
                  <a:lnTo>
                    <a:pt x="1064577" y="3289300"/>
                  </a:lnTo>
                  <a:lnTo>
                    <a:pt x="1143317" y="3314700"/>
                  </a:lnTo>
                  <a:lnTo>
                    <a:pt x="1390967" y="3390900"/>
                  </a:lnTo>
                  <a:lnTo>
                    <a:pt x="1563370" y="3416300"/>
                  </a:lnTo>
                  <a:lnTo>
                    <a:pt x="1918652" y="3416300"/>
                  </a:lnTo>
                  <a:lnTo>
                    <a:pt x="2090737" y="3390900"/>
                  </a:lnTo>
                  <a:lnTo>
                    <a:pt x="1652587" y="3390900"/>
                  </a:lnTo>
                  <a:lnTo>
                    <a:pt x="1314450" y="3340100"/>
                  </a:lnTo>
                  <a:lnTo>
                    <a:pt x="1154430" y="3289300"/>
                  </a:lnTo>
                  <a:lnTo>
                    <a:pt x="1076960" y="3251200"/>
                  </a:lnTo>
                  <a:lnTo>
                    <a:pt x="1001394" y="3225800"/>
                  </a:lnTo>
                  <a:lnTo>
                    <a:pt x="928052" y="3187700"/>
                  </a:lnTo>
                  <a:lnTo>
                    <a:pt x="856614" y="3149600"/>
                  </a:lnTo>
                  <a:lnTo>
                    <a:pt x="787399" y="3098800"/>
                  </a:lnTo>
                  <a:lnTo>
                    <a:pt x="720724" y="3060700"/>
                  </a:lnTo>
                  <a:lnTo>
                    <a:pt x="656272" y="3009900"/>
                  </a:lnTo>
                  <a:lnTo>
                    <a:pt x="594360" y="2946400"/>
                  </a:lnTo>
                  <a:lnTo>
                    <a:pt x="535305" y="2895600"/>
                  </a:lnTo>
                  <a:lnTo>
                    <a:pt x="478789" y="2844800"/>
                  </a:lnTo>
                  <a:lnTo>
                    <a:pt x="425132" y="2781300"/>
                  </a:lnTo>
                  <a:lnTo>
                    <a:pt x="374332" y="2717800"/>
                  </a:lnTo>
                  <a:lnTo>
                    <a:pt x="326707" y="2654300"/>
                  </a:lnTo>
                  <a:lnTo>
                    <a:pt x="282574" y="2578100"/>
                  </a:lnTo>
                  <a:lnTo>
                    <a:pt x="241299" y="2514600"/>
                  </a:lnTo>
                  <a:lnTo>
                    <a:pt x="203835" y="2438400"/>
                  </a:lnTo>
                  <a:lnTo>
                    <a:pt x="169545" y="2362200"/>
                  </a:lnTo>
                  <a:lnTo>
                    <a:pt x="138747" y="2286000"/>
                  </a:lnTo>
                  <a:lnTo>
                    <a:pt x="112077" y="2209800"/>
                  </a:lnTo>
                  <a:lnTo>
                    <a:pt x="88900" y="2133600"/>
                  </a:lnTo>
                  <a:lnTo>
                    <a:pt x="69850" y="2044700"/>
                  </a:lnTo>
                  <a:lnTo>
                    <a:pt x="54927" y="1968500"/>
                  </a:lnTo>
                  <a:lnTo>
                    <a:pt x="43814" y="1879600"/>
                  </a:lnTo>
                  <a:lnTo>
                    <a:pt x="37147" y="1803400"/>
                  </a:lnTo>
                  <a:lnTo>
                    <a:pt x="34925" y="1714500"/>
                  </a:lnTo>
                  <a:lnTo>
                    <a:pt x="37147" y="1625600"/>
                  </a:lnTo>
                  <a:lnTo>
                    <a:pt x="43497" y="1536700"/>
                  </a:lnTo>
                  <a:lnTo>
                    <a:pt x="54292" y="1460500"/>
                  </a:lnTo>
                  <a:lnTo>
                    <a:pt x="69214" y="1371600"/>
                  </a:lnTo>
                  <a:lnTo>
                    <a:pt x="88264" y="1295400"/>
                  </a:lnTo>
                  <a:lnTo>
                    <a:pt x="111125" y="1206500"/>
                  </a:lnTo>
                  <a:lnTo>
                    <a:pt x="137795" y="1130300"/>
                  </a:lnTo>
                  <a:lnTo>
                    <a:pt x="168592" y="1054100"/>
                  </a:lnTo>
                  <a:lnTo>
                    <a:pt x="202564" y="977900"/>
                  </a:lnTo>
                  <a:lnTo>
                    <a:pt x="240029" y="914400"/>
                  </a:lnTo>
                  <a:lnTo>
                    <a:pt x="280987" y="838200"/>
                  </a:lnTo>
                  <a:lnTo>
                    <a:pt x="325437" y="774700"/>
                  </a:lnTo>
                  <a:lnTo>
                    <a:pt x="373062" y="711200"/>
                  </a:lnTo>
                  <a:lnTo>
                    <a:pt x="423545" y="647700"/>
                  </a:lnTo>
                  <a:lnTo>
                    <a:pt x="476885" y="584200"/>
                  </a:lnTo>
                  <a:lnTo>
                    <a:pt x="533399" y="520700"/>
                  </a:lnTo>
                  <a:lnTo>
                    <a:pt x="592772" y="469900"/>
                  </a:lnTo>
                  <a:lnTo>
                    <a:pt x="654367" y="419100"/>
                  </a:lnTo>
                  <a:lnTo>
                    <a:pt x="718502" y="368300"/>
                  </a:lnTo>
                  <a:lnTo>
                    <a:pt x="785495" y="317500"/>
                  </a:lnTo>
                  <a:lnTo>
                    <a:pt x="854392" y="279400"/>
                  </a:lnTo>
                  <a:lnTo>
                    <a:pt x="925830" y="228600"/>
                  </a:lnTo>
                  <a:lnTo>
                    <a:pt x="999172" y="203200"/>
                  </a:lnTo>
                  <a:lnTo>
                    <a:pt x="1074737" y="165100"/>
                  </a:lnTo>
                  <a:lnTo>
                    <a:pt x="1152207" y="139700"/>
                  </a:lnTo>
                  <a:lnTo>
                    <a:pt x="1230947" y="101600"/>
                  </a:lnTo>
                  <a:lnTo>
                    <a:pt x="1311910" y="88900"/>
                  </a:lnTo>
                  <a:lnTo>
                    <a:pt x="1394460" y="63500"/>
                  </a:lnTo>
                  <a:lnTo>
                    <a:pt x="1563370" y="38100"/>
                  </a:lnTo>
                  <a:lnTo>
                    <a:pt x="1650047" y="38100"/>
                  </a:lnTo>
                  <a:lnTo>
                    <a:pt x="1737360" y="25400"/>
                  </a:lnTo>
                  <a:lnTo>
                    <a:pt x="2086610" y="25400"/>
                  </a:lnTo>
                  <a:lnTo>
                    <a:pt x="1914207" y="0"/>
                  </a:lnTo>
                  <a:close/>
                </a:path>
                <a:path w="3477895" h="3416300">
                  <a:moveTo>
                    <a:pt x="3442652" y="1371600"/>
                  </a:moveTo>
                  <a:lnTo>
                    <a:pt x="3442652" y="1714500"/>
                  </a:lnTo>
                  <a:lnTo>
                    <a:pt x="3440429" y="1790700"/>
                  </a:lnTo>
                  <a:lnTo>
                    <a:pt x="3433762" y="1879600"/>
                  </a:lnTo>
                  <a:lnTo>
                    <a:pt x="3422967" y="1968500"/>
                  </a:lnTo>
                  <a:lnTo>
                    <a:pt x="3408362" y="2044700"/>
                  </a:lnTo>
                  <a:lnTo>
                    <a:pt x="3389312" y="2133600"/>
                  </a:lnTo>
                  <a:lnTo>
                    <a:pt x="3366134" y="2209800"/>
                  </a:lnTo>
                  <a:lnTo>
                    <a:pt x="3339465" y="2286000"/>
                  </a:lnTo>
                  <a:lnTo>
                    <a:pt x="3308984" y="2362200"/>
                  </a:lnTo>
                  <a:lnTo>
                    <a:pt x="3275012" y="2438400"/>
                  </a:lnTo>
                  <a:lnTo>
                    <a:pt x="3237230" y="2514600"/>
                  </a:lnTo>
                  <a:lnTo>
                    <a:pt x="3196272" y="2578100"/>
                  </a:lnTo>
                  <a:lnTo>
                    <a:pt x="3152140" y="2641600"/>
                  </a:lnTo>
                  <a:lnTo>
                    <a:pt x="3104515" y="2717800"/>
                  </a:lnTo>
                  <a:lnTo>
                    <a:pt x="3054032" y="2781300"/>
                  </a:lnTo>
                  <a:lnTo>
                    <a:pt x="3000692" y="2832100"/>
                  </a:lnTo>
                  <a:lnTo>
                    <a:pt x="2944177" y="2895600"/>
                  </a:lnTo>
                  <a:lnTo>
                    <a:pt x="2884805" y="2946400"/>
                  </a:lnTo>
                  <a:lnTo>
                    <a:pt x="2823210" y="3009900"/>
                  </a:lnTo>
                  <a:lnTo>
                    <a:pt x="2758757" y="3048000"/>
                  </a:lnTo>
                  <a:lnTo>
                    <a:pt x="2692082" y="3098800"/>
                  </a:lnTo>
                  <a:lnTo>
                    <a:pt x="2622867" y="3149600"/>
                  </a:lnTo>
                  <a:lnTo>
                    <a:pt x="2551747" y="3187700"/>
                  </a:lnTo>
                  <a:lnTo>
                    <a:pt x="2478405" y="3225800"/>
                  </a:lnTo>
                  <a:lnTo>
                    <a:pt x="2402840" y="3251200"/>
                  </a:lnTo>
                  <a:lnTo>
                    <a:pt x="2325370" y="3289300"/>
                  </a:lnTo>
                  <a:lnTo>
                    <a:pt x="2165667" y="3340100"/>
                  </a:lnTo>
                  <a:lnTo>
                    <a:pt x="1827530" y="3390900"/>
                  </a:lnTo>
                  <a:lnTo>
                    <a:pt x="2090737" y="3390900"/>
                  </a:lnTo>
                  <a:lnTo>
                    <a:pt x="2257425" y="3340100"/>
                  </a:lnTo>
                  <a:lnTo>
                    <a:pt x="2417127" y="3289300"/>
                  </a:lnTo>
                  <a:lnTo>
                    <a:pt x="2493962" y="3251200"/>
                  </a:lnTo>
                  <a:lnTo>
                    <a:pt x="2568892" y="3213100"/>
                  </a:lnTo>
                  <a:lnTo>
                    <a:pt x="2641600" y="3175000"/>
                  </a:lnTo>
                  <a:lnTo>
                    <a:pt x="2712402" y="3124200"/>
                  </a:lnTo>
                  <a:lnTo>
                    <a:pt x="2780347" y="3086100"/>
                  </a:lnTo>
                  <a:lnTo>
                    <a:pt x="2845752" y="3035300"/>
                  </a:lnTo>
                  <a:lnTo>
                    <a:pt x="2908617" y="2971800"/>
                  </a:lnTo>
                  <a:lnTo>
                    <a:pt x="2969260" y="2921000"/>
                  </a:lnTo>
                  <a:lnTo>
                    <a:pt x="3026727" y="2857500"/>
                  </a:lnTo>
                  <a:lnTo>
                    <a:pt x="3081337" y="2794000"/>
                  </a:lnTo>
                  <a:lnTo>
                    <a:pt x="3132772" y="2730500"/>
                  </a:lnTo>
                  <a:lnTo>
                    <a:pt x="3181350" y="2667000"/>
                  </a:lnTo>
                  <a:lnTo>
                    <a:pt x="3226435" y="2590800"/>
                  </a:lnTo>
                  <a:lnTo>
                    <a:pt x="3268344" y="2527300"/>
                  </a:lnTo>
                  <a:lnTo>
                    <a:pt x="3306762" y="2451100"/>
                  </a:lnTo>
                  <a:lnTo>
                    <a:pt x="3341369" y="2374900"/>
                  </a:lnTo>
                  <a:lnTo>
                    <a:pt x="3372484" y="2298700"/>
                  </a:lnTo>
                  <a:lnTo>
                    <a:pt x="3399790" y="2222500"/>
                  </a:lnTo>
                  <a:lnTo>
                    <a:pt x="3423284" y="2133600"/>
                  </a:lnTo>
                  <a:lnTo>
                    <a:pt x="3442652" y="2057400"/>
                  </a:lnTo>
                  <a:lnTo>
                    <a:pt x="3457892" y="1968500"/>
                  </a:lnTo>
                  <a:lnTo>
                    <a:pt x="3468687" y="1879600"/>
                  </a:lnTo>
                  <a:lnTo>
                    <a:pt x="3475354" y="1790700"/>
                  </a:lnTo>
                  <a:lnTo>
                    <a:pt x="3477577" y="1701800"/>
                  </a:lnTo>
                  <a:lnTo>
                    <a:pt x="3475037" y="1625600"/>
                  </a:lnTo>
                  <a:lnTo>
                    <a:pt x="3468052" y="1536700"/>
                  </a:lnTo>
                  <a:lnTo>
                    <a:pt x="3457257" y="1447800"/>
                  </a:lnTo>
                  <a:lnTo>
                    <a:pt x="3442652" y="1371600"/>
                  </a:lnTo>
                  <a:close/>
                </a:path>
                <a:path w="3477895" h="3416300">
                  <a:moveTo>
                    <a:pt x="1824037" y="63500"/>
                  </a:moveTo>
                  <a:lnTo>
                    <a:pt x="1652587" y="63500"/>
                  </a:lnTo>
                  <a:lnTo>
                    <a:pt x="1321435" y="114300"/>
                  </a:lnTo>
                  <a:lnTo>
                    <a:pt x="1242060" y="139700"/>
                  </a:lnTo>
                  <a:lnTo>
                    <a:pt x="1088707" y="190500"/>
                  </a:lnTo>
                  <a:lnTo>
                    <a:pt x="1015047" y="228600"/>
                  </a:lnTo>
                  <a:lnTo>
                    <a:pt x="942975" y="266700"/>
                  </a:lnTo>
                  <a:lnTo>
                    <a:pt x="873125" y="304800"/>
                  </a:lnTo>
                  <a:lnTo>
                    <a:pt x="805497" y="342900"/>
                  </a:lnTo>
                  <a:lnTo>
                    <a:pt x="740092" y="393700"/>
                  </a:lnTo>
                  <a:lnTo>
                    <a:pt x="676910" y="444500"/>
                  </a:lnTo>
                  <a:lnTo>
                    <a:pt x="616585" y="495300"/>
                  </a:lnTo>
                  <a:lnTo>
                    <a:pt x="558482" y="546100"/>
                  </a:lnTo>
                  <a:lnTo>
                    <a:pt x="503237" y="609600"/>
                  </a:lnTo>
                  <a:lnTo>
                    <a:pt x="450849" y="660400"/>
                  </a:lnTo>
                  <a:lnTo>
                    <a:pt x="401320" y="723900"/>
                  </a:lnTo>
                  <a:lnTo>
                    <a:pt x="354647" y="787400"/>
                  </a:lnTo>
                  <a:lnTo>
                    <a:pt x="311149" y="863600"/>
                  </a:lnTo>
                  <a:lnTo>
                    <a:pt x="271145" y="927100"/>
                  </a:lnTo>
                  <a:lnTo>
                    <a:pt x="234314" y="1003300"/>
                  </a:lnTo>
                  <a:lnTo>
                    <a:pt x="200977" y="1066800"/>
                  </a:lnTo>
                  <a:lnTo>
                    <a:pt x="170814" y="1143000"/>
                  </a:lnTo>
                  <a:lnTo>
                    <a:pt x="144779" y="1219200"/>
                  </a:lnTo>
                  <a:lnTo>
                    <a:pt x="122237" y="1295400"/>
                  </a:lnTo>
                  <a:lnTo>
                    <a:pt x="103504" y="1384300"/>
                  </a:lnTo>
                  <a:lnTo>
                    <a:pt x="88900" y="1460500"/>
                  </a:lnTo>
                  <a:lnTo>
                    <a:pt x="78422" y="1536700"/>
                  </a:lnTo>
                  <a:lnTo>
                    <a:pt x="72072" y="1625600"/>
                  </a:lnTo>
                  <a:lnTo>
                    <a:pt x="69850" y="1714500"/>
                  </a:lnTo>
                  <a:lnTo>
                    <a:pt x="72072" y="1790700"/>
                  </a:lnTo>
                  <a:lnTo>
                    <a:pt x="78422" y="1879600"/>
                  </a:lnTo>
                  <a:lnTo>
                    <a:pt x="89217" y="1955800"/>
                  </a:lnTo>
                  <a:lnTo>
                    <a:pt x="103822" y="2044700"/>
                  </a:lnTo>
                  <a:lnTo>
                    <a:pt x="122554" y="2120900"/>
                  </a:lnTo>
                  <a:lnTo>
                    <a:pt x="145097" y="2197100"/>
                  </a:lnTo>
                  <a:lnTo>
                    <a:pt x="171132" y="2273300"/>
                  </a:lnTo>
                  <a:lnTo>
                    <a:pt x="201295" y="2349500"/>
                  </a:lnTo>
                  <a:lnTo>
                    <a:pt x="234632" y="2425700"/>
                  </a:lnTo>
                  <a:lnTo>
                    <a:pt x="271462" y="2489200"/>
                  </a:lnTo>
                  <a:lnTo>
                    <a:pt x="311785" y="2565400"/>
                  </a:lnTo>
                  <a:lnTo>
                    <a:pt x="355282" y="2628900"/>
                  </a:lnTo>
                  <a:lnTo>
                    <a:pt x="401637" y="2692400"/>
                  </a:lnTo>
                  <a:lnTo>
                    <a:pt x="451167" y="2755900"/>
                  </a:lnTo>
                  <a:lnTo>
                    <a:pt x="503872" y="2819400"/>
                  </a:lnTo>
                  <a:lnTo>
                    <a:pt x="559117" y="2870200"/>
                  </a:lnTo>
                  <a:lnTo>
                    <a:pt x="616902" y="2921000"/>
                  </a:lnTo>
                  <a:lnTo>
                    <a:pt x="677545" y="2971800"/>
                  </a:lnTo>
                  <a:lnTo>
                    <a:pt x="740727" y="3022600"/>
                  </a:lnTo>
                  <a:lnTo>
                    <a:pt x="806132" y="3073400"/>
                  </a:lnTo>
                  <a:lnTo>
                    <a:pt x="873760" y="3111500"/>
                  </a:lnTo>
                  <a:lnTo>
                    <a:pt x="943927" y="3149600"/>
                  </a:lnTo>
                  <a:lnTo>
                    <a:pt x="1015682" y="3187700"/>
                  </a:lnTo>
                  <a:lnTo>
                    <a:pt x="1089660" y="3225800"/>
                  </a:lnTo>
                  <a:lnTo>
                    <a:pt x="1165542" y="3251200"/>
                  </a:lnTo>
                  <a:lnTo>
                    <a:pt x="1322070" y="3302000"/>
                  </a:lnTo>
                  <a:lnTo>
                    <a:pt x="1403032" y="3314700"/>
                  </a:lnTo>
                  <a:lnTo>
                    <a:pt x="1484947" y="3340100"/>
                  </a:lnTo>
                  <a:lnTo>
                    <a:pt x="1568450" y="3340100"/>
                  </a:lnTo>
                  <a:lnTo>
                    <a:pt x="1653222" y="3352800"/>
                  </a:lnTo>
                  <a:lnTo>
                    <a:pt x="1824990" y="3352800"/>
                  </a:lnTo>
                  <a:lnTo>
                    <a:pt x="2156142" y="3302000"/>
                  </a:lnTo>
                  <a:lnTo>
                    <a:pt x="2312987" y="3251200"/>
                  </a:lnTo>
                  <a:lnTo>
                    <a:pt x="2388552" y="3225800"/>
                  </a:lnTo>
                  <a:lnTo>
                    <a:pt x="2462530" y="3187700"/>
                  </a:lnTo>
                  <a:lnTo>
                    <a:pt x="2534602" y="3149600"/>
                  </a:lnTo>
                  <a:lnTo>
                    <a:pt x="2604452" y="3111500"/>
                  </a:lnTo>
                  <a:lnTo>
                    <a:pt x="2672080" y="3073400"/>
                  </a:lnTo>
                  <a:lnTo>
                    <a:pt x="2737485" y="3022600"/>
                  </a:lnTo>
                  <a:lnTo>
                    <a:pt x="2800667" y="2971800"/>
                  </a:lnTo>
                  <a:lnTo>
                    <a:pt x="2860992" y="2921000"/>
                  </a:lnTo>
                  <a:lnTo>
                    <a:pt x="2919095" y="2870200"/>
                  </a:lnTo>
                  <a:lnTo>
                    <a:pt x="2974340" y="2819400"/>
                  </a:lnTo>
                  <a:lnTo>
                    <a:pt x="3026727" y="2755900"/>
                  </a:lnTo>
                  <a:lnTo>
                    <a:pt x="3076257" y="2692400"/>
                  </a:lnTo>
                  <a:lnTo>
                    <a:pt x="3122612" y="2628900"/>
                  </a:lnTo>
                  <a:lnTo>
                    <a:pt x="3166110" y="2565400"/>
                  </a:lnTo>
                  <a:lnTo>
                    <a:pt x="3206432" y="2489200"/>
                  </a:lnTo>
                  <a:lnTo>
                    <a:pt x="3243262" y="2425700"/>
                  </a:lnTo>
                  <a:lnTo>
                    <a:pt x="3276600" y="2349500"/>
                  </a:lnTo>
                  <a:lnTo>
                    <a:pt x="3306444" y="2273300"/>
                  </a:lnTo>
                  <a:lnTo>
                    <a:pt x="3332797" y="2197100"/>
                  </a:lnTo>
                  <a:lnTo>
                    <a:pt x="3355022" y="2120900"/>
                  </a:lnTo>
                  <a:lnTo>
                    <a:pt x="3373754" y="2044700"/>
                  </a:lnTo>
                  <a:lnTo>
                    <a:pt x="3388359" y="1955800"/>
                  </a:lnTo>
                  <a:lnTo>
                    <a:pt x="3399154" y="1879600"/>
                  </a:lnTo>
                  <a:lnTo>
                    <a:pt x="3405504" y="1790700"/>
                  </a:lnTo>
                  <a:lnTo>
                    <a:pt x="3407727" y="1714500"/>
                  </a:lnTo>
                  <a:lnTo>
                    <a:pt x="3405504" y="1625600"/>
                  </a:lnTo>
                  <a:lnTo>
                    <a:pt x="3398837" y="1536700"/>
                  </a:lnTo>
                  <a:lnTo>
                    <a:pt x="3388359" y="1460500"/>
                  </a:lnTo>
                  <a:lnTo>
                    <a:pt x="3373754" y="1384300"/>
                  </a:lnTo>
                  <a:lnTo>
                    <a:pt x="3355022" y="1295400"/>
                  </a:lnTo>
                  <a:lnTo>
                    <a:pt x="3332479" y="1219200"/>
                  </a:lnTo>
                  <a:lnTo>
                    <a:pt x="3306127" y="1143000"/>
                  </a:lnTo>
                  <a:lnTo>
                    <a:pt x="3276282" y="1066800"/>
                  </a:lnTo>
                  <a:lnTo>
                    <a:pt x="3242627" y="990600"/>
                  </a:lnTo>
                  <a:lnTo>
                    <a:pt x="3205797" y="927100"/>
                  </a:lnTo>
                  <a:lnTo>
                    <a:pt x="3165792" y="850900"/>
                  </a:lnTo>
                  <a:lnTo>
                    <a:pt x="3122295" y="787400"/>
                  </a:lnTo>
                  <a:lnTo>
                    <a:pt x="3075622" y="723900"/>
                  </a:lnTo>
                  <a:lnTo>
                    <a:pt x="3026092" y="660400"/>
                  </a:lnTo>
                  <a:lnTo>
                    <a:pt x="2973705" y="609600"/>
                  </a:lnTo>
                  <a:lnTo>
                    <a:pt x="2918460" y="546100"/>
                  </a:lnTo>
                  <a:lnTo>
                    <a:pt x="2860357" y="495300"/>
                  </a:lnTo>
                  <a:lnTo>
                    <a:pt x="2800032" y="444500"/>
                  </a:lnTo>
                  <a:lnTo>
                    <a:pt x="2736850" y="393700"/>
                  </a:lnTo>
                  <a:lnTo>
                    <a:pt x="2671445" y="342900"/>
                  </a:lnTo>
                  <a:lnTo>
                    <a:pt x="2603817" y="304800"/>
                  </a:lnTo>
                  <a:lnTo>
                    <a:pt x="2533650" y="266700"/>
                  </a:lnTo>
                  <a:lnTo>
                    <a:pt x="2461895" y="228600"/>
                  </a:lnTo>
                  <a:lnTo>
                    <a:pt x="2387917" y="190500"/>
                  </a:lnTo>
                  <a:lnTo>
                    <a:pt x="2312035" y="165100"/>
                  </a:lnTo>
                  <a:lnTo>
                    <a:pt x="2155507" y="114300"/>
                  </a:lnTo>
                  <a:lnTo>
                    <a:pt x="1824037" y="63500"/>
                  </a:lnTo>
                  <a:close/>
                </a:path>
                <a:path w="3477895" h="3416300">
                  <a:moveTo>
                    <a:pt x="2086610" y="25400"/>
                  </a:moveTo>
                  <a:lnTo>
                    <a:pt x="1737360" y="25400"/>
                  </a:lnTo>
                  <a:lnTo>
                    <a:pt x="1824990" y="38100"/>
                  </a:lnTo>
                  <a:lnTo>
                    <a:pt x="1911667" y="38100"/>
                  </a:lnTo>
                  <a:lnTo>
                    <a:pt x="2080577" y="63500"/>
                  </a:lnTo>
                  <a:lnTo>
                    <a:pt x="2163127" y="88900"/>
                  </a:lnTo>
                  <a:lnTo>
                    <a:pt x="2244090" y="101600"/>
                  </a:lnTo>
                  <a:lnTo>
                    <a:pt x="2323147" y="127000"/>
                  </a:lnTo>
                  <a:lnTo>
                    <a:pt x="2400617" y="165100"/>
                  </a:lnTo>
                  <a:lnTo>
                    <a:pt x="2476182" y="190500"/>
                  </a:lnTo>
                  <a:lnTo>
                    <a:pt x="2549525" y="228600"/>
                  </a:lnTo>
                  <a:lnTo>
                    <a:pt x="2620962" y="279400"/>
                  </a:lnTo>
                  <a:lnTo>
                    <a:pt x="2690177" y="317500"/>
                  </a:lnTo>
                  <a:lnTo>
                    <a:pt x="2756852" y="368300"/>
                  </a:lnTo>
                  <a:lnTo>
                    <a:pt x="2821305" y="419100"/>
                  </a:lnTo>
                  <a:lnTo>
                    <a:pt x="2883217" y="469900"/>
                  </a:lnTo>
                  <a:lnTo>
                    <a:pt x="2942272" y="520700"/>
                  </a:lnTo>
                  <a:lnTo>
                    <a:pt x="2998787" y="584200"/>
                  </a:lnTo>
                  <a:lnTo>
                    <a:pt x="3052445" y="635000"/>
                  </a:lnTo>
                  <a:lnTo>
                    <a:pt x="3102927" y="698500"/>
                  </a:lnTo>
                  <a:lnTo>
                    <a:pt x="3150552" y="774700"/>
                  </a:lnTo>
                  <a:lnTo>
                    <a:pt x="3195002" y="838200"/>
                  </a:lnTo>
                  <a:lnTo>
                    <a:pt x="3235960" y="914400"/>
                  </a:lnTo>
                  <a:lnTo>
                    <a:pt x="3273742" y="977900"/>
                  </a:lnTo>
                  <a:lnTo>
                    <a:pt x="3308032" y="1054100"/>
                  </a:lnTo>
                  <a:lnTo>
                    <a:pt x="3338512" y="1130300"/>
                  </a:lnTo>
                  <a:lnTo>
                    <a:pt x="3365500" y="1206500"/>
                  </a:lnTo>
                  <a:lnTo>
                    <a:pt x="3388677" y="1282700"/>
                  </a:lnTo>
                  <a:lnTo>
                    <a:pt x="3407727" y="1371600"/>
                  </a:lnTo>
                  <a:lnTo>
                    <a:pt x="3422650" y="1447800"/>
                  </a:lnTo>
                  <a:lnTo>
                    <a:pt x="3433762" y="1536700"/>
                  </a:lnTo>
                  <a:lnTo>
                    <a:pt x="3440112" y="1625600"/>
                  </a:lnTo>
                  <a:lnTo>
                    <a:pt x="3442652" y="1714500"/>
                  </a:lnTo>
                  <a:lnTo>
                    <a:pt x="3442652" y="1371600"/>
                  </a:lnTo>
                  <a:lnTo>
                    <a:pt x="3422015" y="1282700"/>
                  </a:lnTo>
                  <a:lnTo>
                    <a:pt x="3398519" y="1193800"/>
                  </a:lnTo>
                  <a:lnTo>
                    <a:pt x="3370897" y="1117600"/>
                  </a:lnTo>
                  <a:lnTo>
                    <a:pt x="3339782" y="1041400"/>
                  </a:lnTo>
                  <a:lnTo>
                    <a:pt x="3304857" y="965200"/>
                  </a:lnTo>
                  <a:lnTo>
                    <a:pt x="3266122" y="889000"/>
                  </a:lnTo>
                  <a:lnTo>
                    <a:pt x="3224212" y="812800"/>
                  </a:lnTo>
                  <a:lnTo>
                    <a:pt x="3178810" y="749300"/>
                  </a:lnTo>
                  <a:lnTo>
                    <a:pt x="3130232" y="685800"/>
                  </a:lnTo>
                  <a:lnTo>
                    <a:pt x="3078797" y="622300"/>
                  </a:lnTo>
                  <a:lnTo>
                    <a:pt x="3023870" y="558800"/>
                  </a:lnTo>
                  <a:lnTo>
                    <a:pt x="2966402" y="495300"/>
                  </a:lnTo>
                  <a:lnTo>
                    <a:pt x="2905760" y="444500"/>
                  </a:lnTo>
                  <a:lnTo>
                    <a:pt x="2842577" y="381000"/>
                  </a:lnTo>
                  <a:lnTo>
                    <a:pt x="2776855" y="330200"/>
                  </a:lnTo>
                  <a:lnTo>
                    <a:pt x="2708592" y="292100"/>
                  </a:lnTo>
                  <a:lnTo>
                    <a:pt x="2638107" y="241300"/>
                  </a:lnTo>
                  <a:lnTo>
                    <a:pt x="2565082" y="203200"/>
                  </a:lnTo>
                  <a:lnTo>
                    <a:pt x="2490152" y="165100"/>
                  </a:lnTo>
                  <a:lnTo>
                    <a:pt x="2413000" y="127000"/>
                  </a:lnTo>
                  <a:lnTo>
                    <a:pt x="2253297" y="76200"/>
                  </a:lnTo>
                  <a:lnTo>
                    <a:pt x="2086610" y="25400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38700" y="1388427"/>
              <a:ext cx="8638857" cy="544766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35616" y="2993432"/>
            <a:ext cx="1030817" cy="805519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 marR="4233" indent="54502">
              <a:lnSpc>
                <a:spcPct val="134500"/>
              </a:lnSpc>
              <a:spcBef>
                <a:spcPts val="83"/>
              </a:spcBef>
            </a:pPr>
            <a:r>
              <a:rPr sz="2000" spc="-4" dirty="0">
                <a:solidFill>
                  <a:srgbClr val="FFFFFF"/>
                </a:solidFill>
              </a:rPr>
              <a:t>LET'S </a:t>
            </a:r>
            <a:r>
              <a:rPr sz="2000" dirty="0">
                <a:solidFill>
                  <a:srgbClr val="FFFFFF"/>
                </a:solidFill>
              </a:rPr>
              <a:t>OG </a:t>
            </a:r>
            <a:r>
              <a:rPr sz="2000" spc="-442" dirty="0">
                <a:solidFill>
                  <a:srgbClr val="FFFFFF"/>
                </a:solidFill>
              </a:rPr>
              <a:t> </a:t>
            </a:r>
            <a:r>
              <a:rPr sz="2000" spc="-12" dirty="0">
                <a:solidFill>
                  <a:srgbClr val="FFFFFF"/>
                </a:solidFill>
              </a:rPr>
              <a:t>PHISHIN</a:t>
            </a:r>
            <a:r>
              <a:rPr sz="2000" dirty="0">
                <a:solidFill>
                  <a:srgbClr val="FFFFFF"/>
                </a:solidFill>
              </a:rPr>
              <a:t>G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678391" y="6576218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CSP002: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72800" y="7594600"/>
              <a:ext cx="2591752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4626590" cy="82273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15317" y="1546542"/>
              <a:ext cx="3435667" cy="317468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19390" y="4931409"/>
              <a:ext cx="3773487" cy="31267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64980" y="1355407"/>
              <a:ext cx="3090862" cy="331692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90750" y="2292350"/>
              <a:ext cx="3253104" cy="3991292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424642" y="180249"/>
            <a:ext cx="4505325" cy="968769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 marR="4233">
              <a:lnSpc>
                <a:spcPct val="133600"/>
              </a:lnSpc>
              <a:spcBef>
                <a:spcPts val="83"/>
              </a:spcBef>
            </a:pPr>
            <a:r>
              <a:rPr sz="2417" spc="-8" dirty="0">
                <a:solidFill>
                  <a:srgbClr val="FFFFFF"/>
                </a:solidFill>
              </a:rPr>
              <a:t>PHISHING</a:t>
            </a:r>
            <a:r>
              <a:rPr sz="2417" spc="-33" dirty="0">
                <a:solidFill>
                  <a:srgbClr val="FFFFFF"/>
                </a:solidFill>
              </a:rPr>
              <a:t> </a:t>
            </a:r>
            <a:r>
              <a:rPr sz="2417" spc="-8" dirty="0">
                <a:solidFill>
                  <a:srgbClr val="FFFFFF"/>
                </a:solidFill>
              </a:rPr>
              <a:t>ΩΣ</a:t>
            </a:r>
            <a:r>
              <a:rPr sz="2417" spc="-33" dirty="0">
                <a:solidFill>
                  <a:srgbClr val="FFFFFF"/>
                </a:solidFill>
              </a:rPr>
              <a:t> </a:t>
            </a:r>
            <a:r>
              <a:rPr sz="2417" dirty="0">
                <a:solidFill>
                  <a:srgbClr val="FFFFFF"/>
                </a:solidFill>
              </a:rPr>
              <a:t>Η</a:t>
            </a:r>
            <a:r>
              <a:rPr sz="2417" spc="-33" dirty="0">
                <a:solidFill>
                  <a:srgbClr val="FFFFFF"/>
                </a:solidFill>
              </a:rPr>
              <a:t> </a:t>
            </a:r>
            <a:r>
              <a:rPr sz="2417" spc="-8" dirty="0">
                <a:solidFill>
                  <a:srgbClr val="FFFFFF"/>
                </a:solidFill>
              </a:rPr>
              <a:t>ΠΙΟ</a:t>
            </a:r>
            <a:r>
              <a:rPr sz="2417" spc="-33" dirty="0">
                <a:solidFill>
                  <a:srgbClr val="FFFFFF"/>
                </a:solidFill>
              </a:rPr>
              <a:t> </a:t>
            </a:r>
            <a:r>
              <a:rPr sz="2417" spc="-8" dirty="0">
                <a:solidFill>
                  <a:srgbClr val="FFFFFF"/>
                </a:solidFill>
              </a:rPr>
              <a:t>ΚΟΙΝΉ</a:t>
            </a:r>
            <a:r>
              <a:rPr sz="2417" spc="-29" dirty="0">
                <a:solidFill>
                  <a:srgbClr val="FFFFFF"/>
                </a:solidFill>
              </a:rPr>
              <a:t> </a:t>
            </a:r>
            <a:r>
              <a:rPr sz="2417" spc="-8" dirty="0">
                <a:solidFill>
                  <a:srgbClr val="FFFFFF"/>
                </a:solidFill>
              </a:rPr>
              <a:t>ΕΠΊΘΕΣΗ </a:t>
            </a:r>
            <a:r>
              <a:rPr sz="2417" spc="-537" dirty="0">
                <a:solidFill>
                  <a:srgbClr val="FFFFFF"/>
                </a:solidFill>
              </a:rPr>
              <a:t> </a:t>
            </a:r>
            <a:r>
              <a:rPr sz="2417" spc="-12" dirty="0">
                <a:solidFill>
                  <a:srgbClr val="FFFFFF"/>
                </a:solidFill>
              </a:rPr>
              <a:t>VECTOR</a:t>
            </a:r>
            <a:endParaRPr sz="2417"/>
          </a:p>
        </p:txBody>
      </p:sp>
      <p:sp>
        <p:nvSpPr>
          <p:cNvPr id="11" name="object 11"/>
          <p:cNvSpPr txBox="1"/>
          <p:nvPr/>
        </p:nvSpPr>
        <p:spPr>
          <a:xfrm>
            <a:off x="10640484" y="5902589"/>
            <a:ext cx="11535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2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95991" y="5563130"/>
            <a:ext cx="4409546" cy="659454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4233">
              <a:lnSpc>
                <a:spcPct val="108300"/>
              </a:lnSpc>
              <a:spcBef>
                <a:spcPts val="83"/>
              </a:spcBef>
            </a:pPr>
            <a:r>
              <a:rPr sz="625" dirty="0">
                <a:solidFill>
                  <a:srgbClr val="FFFFFF"/>
                </a:solidFill>
                <a:latin typeface="Calibri"/>
                <a:cs typeface="Calibri"/>
              </a:rPr>
              <a:t>Η </a:t>
            </a:r>
            <a:r>
              <a:rPr sz="625" spc="-4" dirty="0">
                <a:solidFill>
                  <a:srgbClr val="FFFFFF"/>
                </a:solidFill>
                <a:latin typeface="Arial"/>
                <a:cs typeface="Arial"/>
              </a:rPr>
              <a:t>Anti-Phishing Working Group (APWG),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6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ιδρύθηκε</a:t>
            </a:r>
            <a:r>
              <a:rPr sz="6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6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Arial"/>
                <a:cs typeface="Arial"/>
              </a:rPr>
              <a:t>2003,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είναι</a:t>
            </a:r>
            <a:r>
              <a:rPr sz="6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μια</a:t>
            </a:r>
            <a:r>
              <a:rPr sz="625" spc="1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μη</a:t>
            </a:r>
            <a:r>
              <a:rPr sz="625" spc="1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κερδοσκοπική ένωση</a:t>
            </a:r>
            <a:r>
              <a:rPr sz="625" spc="1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625" spc="1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κλάδου που </a:t>
            </a:r>
            <a:r>
              <a:rPr sz="6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επικεντρώνεται</a:t>
            </a:r>
            <a:r>
              <a:rPr sz="625" spc="3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625" spc="3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εξάλειψη</a:t>
            </a:r>
            <a:r>
              <a:rPr sz="625" spc="3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625" spc="3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κλοπής</a:t>
            </a:r>
            <a:r>
              <a:rPr sz="625" spc="3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ταυτότητας</a:t>
            </a:r>
            <a:r>
              <a:rPr sz="625" spc="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25" spc="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625" spc="3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απάτης</a:t>
            </a:r>
            <a:r>
              <a:rPr sz="625" spc="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625" spc="3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προκύπτουν</a:t>
            </a:r>
            <a:r>
              <a:rPr sz="625" spc="4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625" spc="3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625" spc="3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αυξανόμενο</a:t>
            </a:r>
            <a:r>
              <a:rPr sz="625" spc="3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πρόβλημα</a:t>
            </a:r>
            <a:r>
              <a:rPr sz="625" spc="3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625" spc="3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Arial"/>
                <a:cs typeface="Arial"/>
              </a:rPr>
              <a:t>phishing, </a:t>
            </a:r>
            <a:r>
              <a:rPr sz="6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625" spc="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Arial"/>
                <a:cs typeface="Arial"/>
              </a:rPr>
              <a:t>crimeware</a:t>
            </a:r>
            <a:r>
              <a:rPr sz="6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25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625" spc="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Arial"/>
                <a:cs typeface="Arial"/>
              </a:rPr>
              <a:t>e-mail</a:t>
            </a:r>
            <a:r>
              <a:rPr sz="6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Arial"/>
                <a:cs typeface="Arial"/>
              </a:rPr>
              <a:t>spoofing.</a:t>
            </a:r>
            <a:r>
              <a:rPr sz="6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25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625" spc="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ιδιότητα</a:t>
            </a:r>
            <a:r>
              <a:rPr sz="625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625" spc="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μέλους</a:t>
            </a:r>
            <a:r>
              <a:rPr sz="625" spc="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είναι</a:t>
            </a:r>
            <a:r>
              <a:rPr sz="625" spc="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ανοικτή</a:t>
            </a:r>
            <a:r>
              <a:rPr sz="625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endParaRPr sz="625">
              <a:latin typeface="Calibri"/>
              <a:cs typeface="Calibri"/>
            </a:endParaRPr>
          </a:p>
          <a:p>
            <a:pPr marL="10583" marR="203721">
              <a:lnSpc>
                <a:spcPct val="110100"/>
              </a:lnSpc>
              <a:spcBef>
                <a:spcPts val="242"/>
              </a:spcBef>
            </a:pP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νόμιμα</a:t>
            </a:r>
            <a:r>
              <a:rPr sz="6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χρηματοπιστωτικά θεσμικά</a:t>
            </a:r>
            <a:r>
              <a:rPr sz="6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όργανα</a:t>
            </a:r>
            <a:r>
              <a:rPr sz="625" spc="-4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διαδικτυακοί έμποροι</a:t>
            </a:r>
            <a:r>
              <a:rPr sz="625" spc="-4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πάροχοι</a:t>
            </a:r>
            <a:r>
              <a:rPr sz="6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υπηρεσιών</a:t>
            </a:r>
            <a:r>
              <a:rPr sz="6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διαδικτύου</a:t>
            </a:r>
            <a:r>
              <a:rPr sz="625" spc="-4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πάροχοι</a:t>
            </a:r>
            <a:r>
              <a:rPr sz="6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λύσεων</a:t>
            </a:r>
            <a:r>
              <a:rPr sz="625" spc="-4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625" dirty="0">
                <a:solidFill>
                  <a:srgbClr val="FFFFFF"/>
                </a:solidFill>
                <a:latin typeface="Calibri"/>
                <a:cs typeface="Calibri"/>
              </a:rPr>
              <a:t>ο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νόμος </a:t>
            </a:r>
            <a:r>
              <a:rPr sz="6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κοινότητα</a:t>
            </a:r>
            <a:r>
              <a:rPr sz="625" spc="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625" spc="3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αρχών</a:t>
            </a:r>
            <a:r>
              <a:rPr sz="625" spc="4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επιβολής</a:t>
            </a:r>
            <a:r>
              <a:rPr sz="625" spc="3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625" spc="3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νόμου</a:t>
            </a:r>
            <a:r>
              <a:rPr sz="625" spc="-4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625" spc="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κυβερνητικές</a:t>
            </a:r>
            <a:r>
              <a:rPr sz="625" spc="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υπηρεσίες</a:t>
            </a:r>
            <a:r>
              <a:rPr sz="625" spc="-4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625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πολυμερείς</a:t>
            </a:r>
            <a:r>
              <a:rPr sz="625" spc="4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συμβατικοί</a:t>
            </a:r>
            <a:r>
              <a:rPr sz="625" spc="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οργανισμοί</a:t>
            </a:r>
            <a:r>
              <a:rPr sz="625" spc="4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625" spc="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ΜΚΟ</a:t>
            </a:r>
            <a:r>
              <a:rPr sz="625" spc="-4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625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625" spc="4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Arial"/>
                <a:cs typeface="Arial"/>
              </a:rPr>
              <a:t>APWG </a:t>
            </a:r>
            <a:r>
              <a:rPr sz="6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συμμετέχουν</a:t>
            </a:r>
            <a:r>
              <a:rPr sz="625" spc="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περισσότερες</a:t>
            </a:r>
            <a:r>
              <a:rPr sz="625" spc="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625" spc="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Arial"/>
                <a:cs typeface="Arial"/>
              </a:rPr>
              <a:t>2.000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επιχειρήσεις</a:t>
            </a:r>
            <a:r>
              <a:rPr sz="625" spc="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παγκοσμίως</a:t>
            </a:r>
            <a:r>
              <a:rPr sz="625" spc="-4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625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78391" y="6403710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CSP002: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89879" y="6319043"/>
            <a:ext cx="1680104" cy="164575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000" spc="-12" dirty="0">
                <a:solidFill>
                  <a:srgbClr val="FFFFFF"/>
                </a:solidFill>
                <a:latin typeface="Calibri"/>
                <a:cs typeface="Calibri"/>
              </a:rPr>
              <a:t>https://apwg.org/trendsreports/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3200" y="203200"/>
            <a:ext cx="11431376" cy="64516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3550" y="6573838"/>
            <a:ext cx="1327679" cy="279991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Canham</a:t>
            </a:r>
            <a:r>
              <a:rPr sz="175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-8" dirty="0">
                <a:solidFill>
                  <a:srgbClr val="FFFFFF"/>
                </a:solidFill>
                <a:latin typeface="Calibri"/>
                <a:cs typeface="Calibri"/>
              </a:rPr>
              <a:t>2019)</a:t>
            </a:r>
            <a:endParaRPr sz="1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37002" y="6038585"/>
            <a:ext cx="1715029" cy="1065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8"/>
              </a:lnSpc>
            </a:pPr>
            <a:r>
              <a:rPr sz="875" spc="92" dirty="0">
                <a:solidFill>
                  <a:srgbClr val="798EF0"/>
                </a:solidFill>
                <a:latin typeface="Calibri"/>
                <a:cs typeface="Calibri"/>
              </a:rPr>
              <a:t>ΕΣΘΟΝΙΚΉ</a:t>
            </a:r>
            <a:r>
              <a:rPr sz="875" spc="29" dirty="0">
                <a:solidFill>
                  <a:srgbClr val="798EF0"/>
                </a:solidFill>
                <a:latin typeface="Calibri"/>
                <a:cs typeface="Calibri"/>
              </a:rPr>
              <a:t> </a:t>
            </a:r>
            <a:r>
              <a:rPr sz="875" spc="87" dirty="0">
                <a:solidFill>
                  <a:srgbClr val="798EF0"/>
                </a:solidFill>
                <a:latin typeface="Calibri"/>
                <a:cs typeface="Calibri"/>
              </a:rPr>
              <a:t>ΝΑΥΤΙΚΉ</a:t>
            </a:r>
            <a:r>
              <a:rPr sz="875" spc="29" dirty="0">
                <a:solidFill>
                  <a:srgbClr val="798EF0"/>
                </a:solidFill>
                <a:latin typeface="Calibri"/>
                <a:cs typeface="Calibri"/>
              </a:rPr>
              <a:t> </a:t>
            </a:r>
            <a:r>
              <a:rPr sz="875" spc="87" dirty="0">
                <a:solidFill>
                  <a:srgbClr val="798EF0"/>
                </a:solidFill>
                <a:latin typeface="Calibri"/>
                <a:cs typeface="Calibri"/>
              </a:rPr>
              <a:t>ΑΚΑΔΗΜΊΑ</a:t>
            </a:r>
            <a:endParaRPr sz="875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72800" y="7594600"/>
              <a:ext cx="2591752" cy="48164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38350" y="6930072"/>
              <a:ext cx="0" cy="684530"/>
            </a:xfrm>
            <a:custGeom>
              <a:avLst/>
              <a:gdLst/>
              <a:ahLst/>
              <a:cxnLst/>
              <a:rect l="l" t="t" r="r" b="b"/>
              <a:pathLst>
                <a:path h="684529">
                  <a:moveTo>
                    <a:pt x="0" y="0"/>
                  </a:moveTo>
                  <a:lnTo>
                    <a:pt x="0" y="684212"/>
                  </a:lnTo>
                </a:path>
              </a:pathLst>
            </a:custGeom>
            <a:ln w="9525">
              <a:solidFill>
                <a:srgbClr val="798EF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9245" y="415925"/>
              <a:ext cx="7005002" cy="441134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47152" y="4591684"/>
              <a:ext cx="5045075" cy="33642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21525" y="865505"/>
              <a:ext cx="5374322" cy="316769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05700" y="3651567"/>
              <a:ext cx="6418262" cy="4277042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551391" y="6449747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CSP002: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750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 στον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 κυβερνοχώρο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6652" y="399785"/>
            <a:ext cx="9038960" cy="585390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3550" y="6574631"/>
            <a:ext cx="1327679" cy="279991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Canham</a:t>
            </a:r>
            <a:r>
              <a:rPr sz="175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-8" dirty="0">
                <a:solidFill>
                  <a:srgbClr val="FFFFFF"/>
                </a:solidFill>
                <a:latin typeface="Calibri"/>
                <a:cs typeface="Calibri"/>
              </a:rPr>
              <a:t>2019)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1391" y="6449747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CSP002: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3201" y="216165"/>
            <a:ext cx="8305800" cy="49273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3550" y="6573838"/>
            <a:ext cx="1327679" cy="279991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Canham</a:t>
            </a:r>
            <a:r>
              <a:rPr sz="175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-8" dirty="0">
                <a:solidFill>
                  <a:srgbClr val="FFFFFF"/>
                </a:solidFill>
                <a:latin typeface="Calibri"/>
                <a:cs typeface="Calibri"/>
              </a:rPr>
              <a:t>2019)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C53934-A6A9-2AEA-53AF-A74434DF3BB0}"/>
              </a:ext>
            </a:extLst>
          </p:cNvPr>
          <p:cNvSpPr txBox="1"/>
          <p:nvPr/>
        </p:nvSpPr>
        <p:spPr>
          <a:xfrm>
            <a:off x="8699500" y="1016000"/>
            <a:ext cx="3365500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500" dirty="0">
                <a:solidFill>
                  <a:schemeClr val="bg1"/>
                </a:solidFill>
              </a:rPr>
              <a:t>Σε μια άλλη συνηθισμένη περίπτωση, ο κακόβουλος δράστης προσποιείται τον CEO ή άλλο υψηλόβαθμο στέλεχος, χρησιμοποιώντας ό,τι έχει ανακαλύψει για το θύμα στο διαδίκτυο.</a:t>
            </a:r>
            <a:br>
              <a:rPr lang="el-GR" sz="1500" dirty="0">
                <a:solidFill>
                  <a:schemeClr val="bg1"/>
                </a:solidFill>
              </a:rPr>
            </a:br>
            <a:r>
              <a:rPr lang="el-GR" sz="1500" b="1" dirty="0">
                <a:solidFill>
                  <a:schemeClr val="bg1"/>
                </a:solidFill>
              </a:rPr>
              <a:t>Ο απατεώνας περιμένει μέχρι το στέλεχος να δημοσιεύσει ότι πρόκειται να φύγει για διακοπές ή να ταξιδέψει με μεγάλη πτήση, και στη συνέχεια στέλνει email σε κάποιον από την οικονομική ομάδα, προσποιούμενος το στέλεχος και ζητώντας επείγουσα πληρωμή.</a:t>
            </a:r>
            <a:br>
              <a:rPr lang="el-GR" sz="1500" dirty="0">
                <a:solidFill>
                  <a:schemeClr val="bg1"/>
                </a:solidFill>
              </a:rPr>
            </a:br>
            <a:r>
              <a:rPr lang="el-GR" sz="1500" dirty="0">
                <a:solidFill>
                  <a:schemeClr val="bg1"/>
                </a:solidFill>
              </a:rPr>
              <a:t>Η προσπάθεια επαλήθευσης του αιτήματος αποτυγχάνει, επειδή ο CEO βρίσκεται σε ταξίδι, και έτσι ο υπάλληλος του οικονομικού τμήματος τρομοκρατείται και προχωράει στην πληρωμή.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1417" y="1082537"/>
            <a:ext cx="1544108" cy="356935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2250" spc="-17" dirty="0">
                <a:solidFill>
                  <a:srgbClr val="FFFFFF"/>
                </a:solidFill>
              </a:rPr>
              <a:t>ΤΙ</a:t>
            </a:r>
            <a:r>
              <a:rPr sz="2250" spc="-79" dirty="0">
                <a:solidFill>
                  <a:srgbClr val="FFFFFF"/>
                </a:solidFill>
              </a:rPr>
              <a:t> </a:t>
            </a:r>
            <a:r>
              <a:rPr sz="2250" spc="-21" dirty="0">
                <a:solidFill>
                  <a:srgbClr val="FFFFFF"/>
                </a:solidFill>
              </a:rPr>
              <a:t>ΕΙΝΑΙ</a:t>
            </a:r>
            <a:r>
              <a:rPr sz="2250" spc="-83" dirty="0">
                <a:solidFill>
                  <a:srgbClr val="FFFFFF"/>
                </a:solidFill>
              </a:rPr>
              <a:t> </a:t>
            </a:r>
            <a:r>
              <a:rPr sz="2250" dirty="0">
                <a:solidFill>
                  <a:srgbClr val="FFFFFF"/>
                </a:solidFill>
              </a:rPr>
              <a:t>Η</a:t>
            </a:r>
            <a:r>
              <a:rPr sz="2250" spc="-79" dirty="0">
                <a:solidFill>
                  <a:srgbClr val="FFFFFF"/>
                </a:solidFill>
              </a:rPr>
              <a:t> </a:t>
            </a:r>
            <a:r>
              <a:rPr sz="2250" spc="-17" dirty="0">
                <a:solidFill>
                  <a:srgbClr val="FFFFFF"/>
                </a:solidFill>
              </a:rPr>
              <a:t>SE;</a:t>
            </a:r>
            <a:endParaRPr sz="2250"/>
          </a:p>
        </p:txBody>
      </p:sp>
      <p:sp>
        <p:nvSpPr>
          <p:cNvPr id="4" name="object 4"/>
          <p:cNvSpPr txBox="1"/>
          <p:nvPr/>
        </p:nvSpPr>
        <p:spPr>
          <a:xfrm>
            <a:off x="751417" y="2108464"/>
            <a:ext cx="9808633" cy="2838127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182555">
              <a:spcBef>
                <a:spcPts val="83"/>
              </a:spcBef>
              <a:buSzPct val="134375"/>
              <a:buFont typeface="Arial"/>
              <a:buChar char="•"/>
              <a:tabLst>
                <a:tab pos="314312" algn="l"/>
                <a:tab pos="314842" algn="l"/>
              </a:tabLst>
            </a:pP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Παρόμοια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όρο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"σκοτεινά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μοτίβα",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όρος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"κοινωνική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μηχανική"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δεν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αναπτύχθηκε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ως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αποτέλεσμα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συστηματικής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έρευνας,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αλλά </a:t>
            </a:r>
            <a:r>
              <a:rPr sz="1333" spc="-28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ως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μια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χαλαρή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χρησιμοποιείται</a:t>
            </a:r>
            <a:r>
              <a:rPr sz="1333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κοινότητα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πληροφορικής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περιγράψει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ψυχολογικά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αποτελέσματα</a:t>
            </a:r>
            <a:r>
              <a:rPr sz="1333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σχετικά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ασφάλεια στον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κυβερνοχώρο.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προσπάθειες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ορισμού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όρου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πραγματοποιήθηκαν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χρόνια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μετά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εξάπλωσή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τους.</a:t>
            </a:r>
            <a:endParaRPr sz="1333">
              <a:latin typeface="Calibri"/>
              <a:cs typeface="Calibri"/>
            </a:endParaRPr>
          </a:p>
          <a:p>
            <a:pPr marL="10583">
              <a:spcBef>
                <a:spcPts val="487"/>
              </a:spcBef>
            </a:pPr>
            <a:r>
              <a:rPr sz="1333" b="1" spc="-4" dirty="0">
                <a:solidFill>
                  <a:srgbClr val="FFFFFF"/>
                </a:solidFill>
                <a:latin typeface="Calibri"/>
                <a:cs typeface="Calibri"/>
              </a:rPr>
              <a:t>Αντί</a:t>
            </a:r>
            <a:r>
              <a:rPr sz="1333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b="1" spc="-4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333" b="1" dirty="0">
                <a:solidFill>
                  <a:srgbClr val="FFFFFF"/>
                </a:solidFill>
                <a:latin typeface="Calibri"/>
                <a:cs typeface="Calibri"/>
              </a:rPr>
              <a:t> SE,</a:t>
            </a:r>
            <a:r>
              <a:rPr sz="1333" b="1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b="1" spc="-4" dirty="0">
                <a:solidFill>
                  <a:srgbClr val="FFFFFF"/>
                </a:solidFill>
                <a:latin typeface="Calibri"/>
                <a:cs typeface="Calibri"/>
              </a:rPr>
              <a:t>κανείς</a:t>
            </a:r>
            <a:r>
              <a:rPr sz="1333" b="1" dirty="0">
                <a:solidFill>
                  <a:srgbClr val="FFFFFF"/>
                </a:solidFill>
                <a:latin typeface="Calibri"/>
                <a:cs typeface="Calibri"/>
              </a:rPr>
              <a:t> να</a:t>
            </a:r>
            <a:r>
              <a:rPr sz="1333" b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b="1" dirty="0">
                <a:solidFill>
                  <a:srgbClr val="FFFFFF"/>
                </a:solidFill>
                <a:latin typeface="Calibri"/>
                <a:cs typeface="Calibri"/>
              </a:rPr>
              <a:t>πει</a:t>
            </a:r>
            <a:r>
              <a:rPr sz="1333" b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b="1" spc="-4" dirty="0">
                <a:solidFill>
                  <a:srgbClr val="FFFFFF"/>
                </a:solidFill>
                <a:latin typeface="Calibri"/>
                <a:cs typeface="Calibri"/>
              </a:rPr>
              <a:t>"εξαπάτηση</a:t>
            </a:r>
            <a:r>
              <a:rPr sz="1333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b="1" spc="-4" dirty="0">
                <a:solidFill>
                  <a:srgbClr val="FFFFFF"/>
                </a:solidFill>
                <a:latin typeface="Calibri"/>
                <a:cs typeface="Calibri"/>
              </a:rPr>
              <a:t>ενός</a:t>
            </a:r>
            <a:r>
              <a:rPr sz="1333" b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b="1" spc="-4" dirty="0">
                <a:solidFill>
                  <a:srgbClr val="FFFFFF"/>
                </a:solidFill>
                <a:latin typeface="Calibri"/>
                <a:cs typeface="Calibri"/>
              </a:rPr>
              <a:t>ατόμου</a:t>
            </a:r>
            <a:r>
              <a:rPr sz="1333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b="1" spc="-4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333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b="1" spc="-12" dirty="0">
                <a:solidFill>
                  <a:srgbClr val="FFFFFF"/>
                </a:solidFill>
                <a:latin typeface="Calibri"/>
                <a:cs typeface="Calibri"/>
              </a:rPr>
              <a:t>πλεονεκτήματος".</a:t>
            </a:r>
            <a:endParaRPr sz="1333">
              <a:latin typeface="Calibri"/>
              <a:cs typeface="Calibri"/>
            </a:endParaRPr>
          </a:p>
          <a:p>
            <a:pPr>
              <a:spcBef>
                <a:spcPts val="46"/>
              </a:spcBef>
            </a:pPr>
            <a:endParaRPr sz="1042">
              <a:latin typeface="Calibri"/>
              <a:cs typeface="Calibri"/>
            </a:endParaRPr>
          </a:p>
          <a:p>
            <a:pPr marL="314842" indent="-304259">
              <a:buSzPct val="134375"/>
              <a:buFont typeface="Arial"/>
              <a:buChar char="•"/>
              <a:tabLst>
                <a:tab pos="314312" algn="l"/>
                <a:tab pos="314842" algn="l"/>
              </a:tabLst>
            </a:pP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Άλλα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παραδείγματα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επιχειρούμενους</a:t>
            </a:r>
            <a:r>
              <a:rPr sz="1333" spc="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12" dirty="0">
                <a:solidFill>
                  <a:srgbClr val="FFFFFF"/>
                </a:solidFill>
                <a:latin typeface="Calibri"/>
                <a:cs typeface="Calibri"/>
              </a:rPr>
              <a:t>ορισμούς:</a:t>
            </a:r>
            <a:endParaRPr sz="1333">
              <a:latin typeface="Calibri"/>
              <a:cs typeface="Calibri"/>
            </a:endParaRPr>
          </a:p>
          <a:p>
            <a:pPr marL="314842" indent="-304259">
              <a:spcBef>
                <a:spcPts val="1242"/>
              </a:spcBef>
              <a:buSzPct val="134375"/>
              <a:buFont typeface="Arial"/>
              <a:buChar char="•"/>
              <a:tabLst>
                <a:tab pos="314312" algn="l"/>
                <a:tab pos="314842" algn="l"/>
              </a:tabLst>
            </a:pP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"Οποιαδήποτε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επηρεάζει</a:t>
            </a:r>
            <a:r>
              <a:rPr sz="1333" i="1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ένα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άτομο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προβεί</a:t>
            </a:r>
            <a:r>
              <a:rPr sz="1333" i="1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μια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ενέργεια</a:t>
            </a:r>
            <a:r>
              <a:rPr sz="1333" i="1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είναι</a:t>
            </a:r>
            <a:r>
              <a:rPr sz="1333" i="1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είναι</a:t>
            </a:r>
            <a:r>
              <a:rPr sz="1333" i="1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προς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συμφέρον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του".</a:t>
            </a:r>
            <a:r>
              <a:rPr sz="1333" i="1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(social-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engineer.org,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2017)</a:t>
            </a:r>
            <a:endParaRPr sz="1333">
              <a:latin typeface="Calibri"/>
              <a:cs typeface="Calibri"/>
            </a:endParaRPr>
          </a:p>
          <a:p>
            <a:pPr marL="10583" marR="1814969">
              <a:lnSpc>
                <a:spcPct val="135900"/>
              </a:lnSpc>
              <a:spcBef>
                <a:spcPts val="729"/>
              </a:spcBef>
              <a:buSzPct val="134375"/>
              <a:buFont typeface="Arial"/>
              <a:buChar char="•"/>
              <a:tabLst>
                <a:tab pos="314312" algn="l"/>
                <a:tab pos="314842" algn="l"/>
              </a:tabLst>
            </a:pPr>
            <a:r>
              <a:rPr sz="1333" i="1" dirty="0">
                <a:solidFill>
                  <a:srgbClr val="FFFFFF"/>
                </a:solidFill>
                <a:latin typeface="Calibri"/>
                <a:cs typeface="Calibri"/>
              </a:rPr>
              <a:t>"Η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κοινωνική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μηχανική,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στο</a:t>
            </a:r>
            <a:r>
              <a:rPr sz="1333" i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πληροφοριών,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αναφέρεται</a:t>
            </a:r>
            <a:r>
              <a:rPr sz="1333" i="1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ψυχολογική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χειραγώγηση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των </a:t>
            </a:r>
            <a:r>
              <a:rPr sz="1333" i="1" spc="-29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ανθρώπους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αποδίδουν</a:t>
            </a:r>
            <a:r>
              <a:rPr sz="1333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ενέργειες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333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αποκαλύπτουν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εμπιστευτικές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πληροφορίες"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(wikipedia.org,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2017)</a:t>
            </a:r>
            <a:endParaRPr sz="1333">
              <a:latin typeface="Calibri"/>
              <a:cs typeface="Calibri"/>
            </a:endParaRPr>
          </a:p>
          <a:p>
            <a:pPr>
              <a:spcBef>
                <a:spcPts val="46"/>
              </a:spcBef>
              <a:buClr>
                <a:srgbClr val="FFFFFF"/>
              </a:buClr>
              <a:buFont typeface="Arial"/>
              <a:buChar char="•"/>
            </a:pPr>
            <a:endParaRPr sz="1042">
              <a:latin typeface="Calibri"/>
              <a:cs typeface="Calibri"/>
            </a:endParaRPr>
          </a:p>
          <a:p>
            <a:pPr marL="10583" marR="650849">
              <a:buSzPct val="134375"/>
              <a:buFont typeface="Arial"/>
              <a:buChar char="•"/>
              <a:tabLst>
                <a:tab pos="314312" algn="l"/>
                <a:tab pos="314842" algn="l"/>
              </a:tabLst>
            </a:pP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Στόχος: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απόκτηση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ανεξουσιοδότητης</a:t>
            </a:r>
            <a:r>
              <a:rPr sz="1333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πρόσβασης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πληροφορίες</a:t>
            </a:r>
            <a:r>
              <a:rPr sz="1333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διάπραξη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πράξεων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όπως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απάτη,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εισβολή </a:t>
            </a:r>
            <a:r>
              <a:rPr sz="1333" spc="-28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στο δίκτυο,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βιομηχανική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κατασκοπεία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ή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 κλοπή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ταυτότητας.</a:t>
            </a:r>
            <a:endParaRPr sz="1333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1417" y="5300927"/>
            <a:ext cx="2209271" cy="106867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CSP002:</a:t>
            </a:r>
            <a:r>
              <a:rPr sz="6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625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625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625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12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625" spc="-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8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625" spc="-12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endParaRPr sz="625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7001" y="1397000"/>
            <a:ext cx="6223000" cy="38735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17547" y="622877"/>
            <a:ext cx="6154737" cy="421120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2667" spc="-25" dirty="0">
                <a:solidFill>
                  <a:srgbClr val="FFFFFF"/>
                </a:solidFill>
              </a:rPr>
              <a:t>ΠΛΑΊΣΙΟ</a:t>
            </a:r>
            <a:r>
              <a:rPr sz="2667" spc="-67" dirty="0">
                <a:solidFill>
                  <a:srgbClr val="FFFFFF"/>
                </a:solidFill>
              </a:rPr>
              <a:t> </a:t>
            </a:r>
            <a:r>
              <a:rPr sz="2667" spc="-25" dirty="0">
                <a:solidFill>
                  <a:srgbClr val="FFFFFF"/>
                </a:solidFill>
              </a:rPr>
              <a:t>ΕΠΊΘΕΣΗΣ</a:t>
            </a:r>
            <a:r>
              <a:rPr sz="2667" spc="-62" dirty="0">
                <a:solidFill>
                  <a:srgbClr val="FFFFFF"/>
                </a:solidFill>
              </a:rPr>
              <a:t> </a:t>
            </a:r>
            <a:r>
              <a:rPr sz="2667" spc="-29" dirty="0">
                <a:solidFill>
                  <a:srgbClr val="FFFFFF"/>
                </a:solidFill>
              </a:rPr>
              <a:t>ΚΟΙΝΩΝΙΚΉΣ</a:t>
            </a:r>
            <a:r>
              <a:rPr sz="2667" spc="-62" dirty="0">
                <a:solidFill>
                  <a:srgbClr val="FFFFFF"/>
                </a:solidFill>
              </a:rPr>
              <a:t> </a:t>
            </a:r>
            <a:r>
              <a:rPr sz="2667" spc="-25" dirty="0">
                <a:solidFill>
                  <a:srgbClr val="FFFFFF"/>
                </a:solidFill>
              </a:rPr>
              <a:t>ΜΗΧΑΝΙΚΉΣ</a:t>
            </a:r>
            <a:endParaRPr sz="2667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F1F71A-FE0B-8EA0-3B3F-E461AD0721DF}"/>
              </a:ext>
            </a:extLst>
          </p:cNvPr>
          <p:cNvSpPr txBox="1"/>
          <p:nvPr/>
        </p:nvSpPr>
        <p:spPr>
          <a:xfrm>
            <a:off x="6540500" y="1659285"/>
            <a:ext cx="5035273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1500" b="1" dirty="0">
                <a:solidFill>
                  <a:schemeClr val="bg1"/>
                </a:solidFill>
              </a:rPr>
              <a:t>Φάσεις</a:t>
            </a:r>
            <a:endParaRPr lang="el-GR" sz="15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l-GR" sz="1500" dirty="0">
                <a:solidFill>
                  <a:schemeClr val="bg1"/>
                </a:solidFill>
              </a:rPr>
              <a:t>🔹 </a:t>
            </a:r>
            <a:r>
              <a:rPr lang="el-GR" sz="1500" b="1" dirty="0">
                <a:solidFill>
                  <a:schemeClr val="bg1"/>
                </a:solidFill>
              </a:rPr>
              <a:t>Έρευνα (Research)</a:t>
            </a:r>
            <a:br>
              <a:rPr lang="el-GR" sz="1500" dirty="0">
                <a:solidFill>
                  <a:schemeClr val="bg1"/>
                </a:solidFill>
              </a:rPr>
            </a:br>
            <a:r>
              <a:rPr lang="el-GR" sz="1500" dirty="0">
                <a:solidFill>
                  <a:schemeClr val="bg1"/>
                </a:solidFill>
              </a:rPr>
              <a:t>• Αναγνώριση (</a:t>
            </a:r>
            <a:r>
              <a:rPr lang="el-GR" sz="1500" dirty="0" err="1">
                <a:solidFill>
                  <a:schemeClr val="bg1"/>
                </a:solidFill>
              </a:rPr>
              <a:t>Reconnaissance</a:t>
            </a:r>
            <a:r>
              <a:rPr lang="el-GR" sz="1500" dirty="0">
                <a:solidFill>
                  <a:schemeClr val="bg1"/>
                </a:solidFill>
              </a:rPr>
              <a:t> – </a:t>
            </a:r>
            <a:r>
              <a:rPr lang="el-GR" sz="1500" dirty="0" err="1">
                <a:solidFill>
                  <a:schemeClr val="bg1"/>
                </a:solidFill>
              </a:rPr>
              <a:t>Aufklärung</a:t>
            </a:r>
            <a:r>
              <a:rPr lang="el-GR" sz="1500" dirty="0">
                <a:solidFill>
                  <a:schemeClr val="bg1"/>
                </a:solidFill>
              </a:rPr>
              <a:t>)</a:t>
            </a:r>
            <a:br>
              <a:rPr lang="el-GR" sz="1500" dirty="0">
                <a:solidFill>
                  <a:schemeClr val="bg1"/>
                </a:solidFill>
              </a:rPr>
            </a:br>
            <a:r>
              <a:rPr lang="el-GR" sz="1500" dirty="0">
                <a:solidFill>
                  <a:schemeClr val="bg1"/>
                </a:solidFill>
              </a:rPr>
              <a:t>• Εντοπισμός ατομικών/</a:t>
            </a:r>
            <a:r>
              <a:rPr lang="el-GR" sz="1500" dirty="0" err="1">
                <a:solidFill>
                  <a:schemeClr val="bg1"/>
                </a:solidFill>
              </a:rPr>
              <a:t>οργανωσιακών</a:t>
            </a:r>
            <a:r>
              <a:rPr lang="el-GR" sz="1500" dirty="0">
                <a:solidFill>
                  <a:schemeClr val="bg1"/>
                </a:solidFill>
              </a:rPr>
              <a:t> ευπαθειών</a:t>
            </a:r>
          </a:p>
          <a:p>
            <a:pPr>
              <a:buNone/>
            </a:pPr>
            <a:r>
              <a:rPr lang="el-GR" sz="1500" dirty="0">
                <a:solidFill>
                  <a:schemeClr val="bg1"/>
                </a:solidFill>
              </a:rPr>
              <a:t>🔹 </a:t>
            </a:r>
            <a:r>
              <a:rPr lang="el-GR" sz="1500" b="1" dirty="0">
                <a:solidFill>
                  <a:schemeClr val="bg1"/>
                </a:solidFill>
              </a:rPr>
              <a:t>Δόλωμα (</a:t>
            </a:r>
            <a:r>
              <a:rPr lang="el-GR" sz="1500" b="1" dirty="0" err="1">
                <a:solidFill>
                  <a:schemeClr val="bg1"/>
                </a:solidFill>
              </a:rPr>
              <a:t>Hook</a:t>
            </a:r>
            <a:r>
              <a:rPr lang="el-GR" sz="1500" b="1" dirty="0">
                <a:solidFill>
                  <a:schemeClr val="bg1"/>
                </a:solidFill>
              </a:rPr>
              <a:t>)</a:t>
            </a:r>
            <a:br>
              <a:rPr lang="el-GR" sz="1500" dirty="0">
                <a:solidFill>
                  <a:schemeClr val="bg1"/>
                </a:solidFill>
              </a:rPr>
            </a:br>
            <a:r>
              <a:rPr lang="el-GR" sz="1500" dirty="0">
                <a:solidFill>
                  <a:schemeClr val="bg1"/>
                </a:solidFill>
              </a:rPr>
              <a:t>• Έναρξη επικοινωνίας με το ενδεχόμενο θύμα</a:t>
            </a:r>
            <a:br>
              <a:rPr lang="el-GR" sz="1500" dirty="0">
                <a:solidFill>
                  <a:schemeClr val="bg1"/>
                </a:solidFill>
              </a:rPr>
            </a:br>
            <a:r>
              <a:rPr lang="el-GR" sz="1500" dirty="0">
                <a:solidFill>
                  <a:schemeClr val="bg1"/>
                </a:solidFill>
              </a:rPr>
              <a:t>• Εμπλοκή, δημιουργία ιστορίας, χτίσιμο εμπιστοσύνης, ανάληψη ελέγχου</a:t>
            </a:r>
          </a:p>
          <a:p>
            <a:pPr>
              <a:buNone/>
            </a:pPr>
            <a:r>
              <a:rPr lang="el-GR" sz="1500" dirty="0">
                <a:solidFill>
                  <a:schemeClr val="bg1"/>
                </a:solidFill>
              </a:rPr>
              <a:t>🔹 </a:t>
            </a:r>
            <a:r>
              <a:rPr lang="el-GR" sz="1500" b="1" dirty="0">
                <a:solidFill>
                  <a:schemeClr val="bg1"/>
                </a:solidFill>
              </a:rPr>
              <a:t>Εκτέλεση (</a:t>
            </a:r>
            <a:r>
              <a:rPr lang="el-GR" sz="1500" b="1" dirty="0" err="1">
                <a:solidFill>
                  <a:schemeClr val="bg1"/>
                </a:solidFill>
              </a:rPr>
              <a:t>Play</a:t>
            </a:r>
            <a:r>
              <a:rPr lang="el-GR" sz="1500" b="1" dirty="0">
                <a:solidFill>
                  <a:schemeClr val="bg1"/>
                </a:solidFill>
              </a:rPr>
              <a:t>)</a:t>
            </a:r>
            <a:br>
              <a:rPr lang="el-GR" sz="1500" dirty="0">
                <a:solidFill>
                  <a:schemeClr val="bg1"/>
                </a:solidFill>
              </a:rPr>
            </a:br>
            <a:r>
              <a:rPr lang="el-GR" sz="1500" dirty="0">
                <a:solidFill>
                  <a:schemeClr val="bg1"/>
                </a:solidFill>
              </a:rPr>
              <a:t>• Επίτευξη σκοπού της επίθεσης</a:t>
            </a:r>
            <a:br>
              <a:rPr lang="el-GR" sz="1500" dirty="0">
                <a:solidFill>
                  <a:schemeClr val="bg1"/>
                </a:solidFill>
              </a:rPr>
            </a:br>
            <a:r>
              <a:rPr lang="el-GR" sz="1500" dirty="0">
                <a:solidFill>
                  <a:schemeClr val="bg1"/>
                </a:solidFill>
              </a:rPr>
              <a:t>• Παραβίαση του συστήματος</a:t>
            </a:r>
          </a:p>
          <a:p>
            <a:r>
              <a:rPr lang="el-GR" sz="1500" dirty="0">
                <a:solidFill>
                  <a:schemeClr val="bg1"/>
                </a:solidFill>
              </a:rPr>
              <a:t>🔹 </a:t>
            </a:r>
            <a:r>
              <a:rPr lang="el-GR" sz="1500" b="1" dirty="0">
                <a:solidFill>
                  <a:schemeClr val="bg1"/>
                </a:solidFill>
              </a:rPr>
              <a:t>Αποχώρηση (</a:t>
            </a:r>
            <a:r>
              <a:rPr lang="el-GR" sz="1500" b="1" dirty="0" err="1">
                <a:solidFill>
                  <a:schemeClr val="bg1"/>
                </a:solidFill>
              </a:rPr>
              <a:t>Exit</a:t>
            </a:r>
            <a:r>
              <a:rPr lang="el-GR" sz="1500" b="1" dirty="0">
                <a:solidFill>
                  <a:schemeClr val="bg1"/>
                </a:solidFill>
              </a:rPr>
              <a:t>)</a:t>
            </a:r>
            <a:br>
              <a:rPr lang="el-GR" sz="1500" dirty="0">
                <a:solidFill>
                  <a:schemeClr val="bg1"/>
                </a:solidFill>
              </a:rPr>
            </a:br>
            <a:r>
              <a:rPr lang="el-GR" sz="1500" dirty="0">
                <a:solidFill>
                  <a:schemeClr val="bg1"/>
                </a:solidFill>
              </a:rPr>
              <a:t>• Ολοκλήρωση της επαφής με το θύμα, κατά προτίμηση χωρίς να εγερθούν υποψίες</a:t>
            </a:r>
            <a:br>
              <a:rPr lang="el-GR" sz="1500" dirty="0">
                <a:solidFill>
                  <a:schemeClr val="bg1"/>
                </a:solidFill>
              </a:rPr>
            </a:br>
            <a:r>
              <a:rPr lang="el-GR" sz="1500" dirty="0">
                <a:solidFill>
                  <a:schemeClr val="bg1"/>
                </a:solidFill>
              </a:rPr>
              <a:t>• Εξαφάνιση, διαγραφή ιχνών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609" y="1333500"/>
            <a:ext cx="4861892" cy="37465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0501" y="761968"/>
            <a:ext cx="1152789" cy="421120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2667" spc="-12" dirty="0">
                <a:solidFill>
                  <a:srgbClr val="FFFFFF"/>
                </a:solidFill>
              </a:rPr>
              <a:t>S</a:t>
            </a:r>
            <a:r>
              <a:rPr sz="2667" spc="-8" dirty="0">
                <a:solidFill>
                  <a:srgbClr val="FFFFFF"/>
                </a:solidFill>
              </a:rPr>
              <a:t>O</a:t>
            </a:r>
            <a:r>
              <a:rPr sz="2667" spc="-17" dirty="0">
                <a:solidFill>
                  <a:srgbClr val="FFFFFF"/>
                </a:solidFill>
              </a:rPr>
              <a:t>C</a:t>
            </a:r>
            <a:r>
              <a:rPr sz="2667" spc="-8" dirty="0">
                <a:solidFill>
                  <a:srgbClr val="FFFFFF"/>
                </a:solidFill>
              </a:rPr>
              <a:t>I</a:t>
            </a:r>
            <a:r>
              <a:rPr sz="2667" dirty="0">
                <a:solidFill>
                  <a:srgbClr val="FFFFFF"/>
                </a:solidFill>
              </a:rPr>
              <a:t>A</a:t>
            </a:r>
            <a:r>
              <a:rPr lang="en-US" sz="2667" dirty="0">
                <a:solidFill>
                  <a:srgbClr val="FFFFFF"/>
                </a:solidFill>
              </a:rPr>
              <a:t>L</a:t>
            </a:r>
            <a:endParaRPr sz="2667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F01837-6A82-A7D3-DEB6-D37810D8F889}"/>
              </a:ext>
            </a:extLst>
          </p:cNvPr>
          <p:cNvSpPr txBox="1"/>
          <p:nvPr/>
        </p:nvSpPr>
        <p:spPr>
          <a:xfrm>
            <a:off x="4953000" y="635000"/>
            <a:ext cx="2603500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1500" b="1" dirty="0">
                <a:solidFill>
                  <a:schemeClr val="bg1"/>
                </a:solidFill>
              </a:rPr>
              <a:t>Επίθεση Κοινωνικής Μηχανικής (Social </a:t>
            </a:r>
            <a:r>
              <a:rPr lang="el-GR" sz="1500" b="1" dirty="0" err="1">
                <a:solidFill>
                  <a:schemeClr val="bg1"/>
                </a:solidFill>
              </a:rPr>
              <a:t>Engineering</a:t>
            </a:r>
            <a:r>
              <a:rPr lang="el-GR" sz="1500" b="1" dirty="0">
                <a:solidFill>
                  <a:schemeClr val="bg1"/>
                </a:solidFill>
              </a:rPr>
              <a:t> </a:t>
            </a:r>
            <a:r>
              <a:rPr lang="el-GR" sz="1500" b="1" dirty="0" err="1">
                <a:solidFill>
                  <a:schemeClr val="bg1"/>
                </a:solidFill>
              </a:rPr>
              <a:t>attack</a:t>
            </a:r>
            <a:r>
              <a:rPr lang="el-GR" sz="1500" b="1" dirty="0">
                <a:solidFill>
                  <a:schemeClr val="bg1"/>
                </a:solidFill>
              </a:rPr>
              <a:t>)</a:t>
            </a:r>
            <a:endParaRPr lang="el-GR" sz="15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l-GR" sz="1500" b="1" dirty="0">
                <a:solidFill>
                  <a:schemeClr val="bg1"/>
                </a:solidFill>
              </a:rPr>
              <a:t>Στρατηγικές (</a:t>
            </a:r>
            <a:r>
              <a:rPr lang="el-GR" sz="1500" b="1" dirty="0" err="1">
                <a:solidFill>
                  <a:schemeClr val="bg1"/>
                </a:solidFill>
              </a:rPr>
              <a:t>Strategy</a:t>
            </a:r>
            <a:r>
              <a:rPr lang="el-GR" sz="1500" b="1" dirty="0">
                <a:solidFill>
                  <a:schemeClr val="bg1"/>
                </a:solidFill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500" b="1" dirty="0">
                <a:solidFill>
                  <a:schemeClr val="bg1"/>
                </a:solidFill>
              </a:rPr>
              <a:t>Συλλογή πληροφοριών</a:t>
            </a:r>
            <a:br>
              <a:rPr lang="el-GR" sz="1500" dirty="0">
                <a:solidFill>
                  <a:schemeClr val="bg1"/>
                </a:solidFill>
              </a:rPr>
            </a:br>
            <a:r>
              <a:rPr lang="el-GR" sz="1500" i="1" dirty="0">
                <a:solidFill>
                  <a:schemeClr val="bg1"/>
                </a:solidFill>
              </a:rPr>
              <a:t>π.χ. τύπος, μηχανές αναζήτησης, έρευνα σε κάδους</a:t>
            </a:r>
            <a:endParaRPr lang="el-GR" sz="15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sz="1500" b="1" dirty="0">
                <a:solidFill>
                  <a:schemeClr val="bg1"/>
                </a:solidFill>
              </a:rPr>
              <a:t>Πλαστοπροσωπία έγκυρου χρήστη</a:t>
            </a:r>
            <a:br>
              <a:rPr lang="el-GR" sz="1500" dirty="0">
                <a:solidFill>
                  <a:schemeClr val="bg1"/>
                </a:solidFill>
              </a:rPr>
            </a:br>
            <a:r>
              <a:rPr lang="el-GR" sz="1500" i="1" dirty="0">
                <a:solidFill>
                  <a:schemeClr val="bg1"/>
                </a:solidFill>
              </a:rPr>
              <a:t>π.χ. κλοπή/απάτη ταυτότητας</a:t>
            </a:r>
            <a:endParaRPr lang="el-GR" sz="15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sz="1500" b="1" dirty="0">
                <a:solidFill>
                  <a:schemeClr val="bg1"/>
                </a:solidFill>
              </a:rPr>
              <a:t>Ανάπτυξη προσωπικής σχέσης</a:t>
            </a:r>
            <a:br>
              <a:rPr lang="el-GR" sz="1500" dirty="0">
                <a:solidFill>
                  <a:schemeClr val="bg1"/>
                </a:solidFill>
              </a:rPr>
            </a:br>
            <a:r>
              <a:rPr lang="el-GR" sz="1500" i="1" dirty="0">
                <a:solidFill>
                  <a:schemeClr val="bg1"/>
                </a:solidFill>
              </a:rPr>
              <a:t>π.χ. χρήση γνωριμιών/συστάσεων</a:t>
            </a:r>
            <a:endParaRPr lang="el-GR" sz="15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l-GR" sz="1500" b="1" dirty="0">
                <a:solidFill>
                  <a:schemeClr val="bg1"/>
                </a:solidFill>
              </a:rPr>
              <a:t>Τακτικές (</a:t>
            </a:r>
            <a:r>
              <a:rPr lang="el-GR" sz="1500" b="1" dirty="0" err="1">
                <a:solidFill>
                  <a:schemeClr val="bg1"/>
                </a:solidFill>
              </a:rPr>
              <a:t>Tactics</a:t>
            </a:r>
            <a:r>
              <a:rPr lang="el-GR" sz="1500" b="1" dirty="0">
                <a:solidFill>
                  <a:schemeClr val="bg1"/>
                </a:solidFill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500" b="1" dirty="0">
                <a:solidFill>
                  <a:schemeClr val="bg1"/>
                </a:solidFill>
              </a:rPr>
              <a:t>Απάτη (</a:t>
            </a:r>
            <a:r>
              <a:rPr lang="el-GR" sz="1500" b="1" dirty="0" err="1">
                <a:solidFill>
                  <a:schemeClr val="bg1"/>
                </a:solidFill>
              </a:rPr>
              <a:t>Deception</a:t>
            </a:r>
            <a:r>
              <a:rPr lang="el-GR" sz="1500" b="1" dirty="0">
                <a:solidFill>
                  <a:schemeClr val="bg1"/>
                </a:solidFill>
              </a:rPr>
              <a:t>)</a:t>
            </a:r>
            <a:br>
              <a:rPr lang="el-GR" sz="1500" dirty="0">
                <a:solidFill>
                  <a:schemeClr val="bg1"/>
                </a:solidFill>
              </a:rPr>
            </a:br>
            <a:r>
              <a:rPr lang="el-GR" sz="1500" i="1" dirty="0">
                <a:solidFill>
                  <a:schemeClr val="bg1"/>
                </a:solidFill>
              </a:rPr>
              <a:t>ειδήμων, γοητευτικός, ευγενικός</a:t>
            </a:r>
            <a:endParaRPr lang="el-GR" sz="15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sz="1500" b="1" dirty="0">
                <a:solidFill>
                  <a:schemeClr val="bg1"/>
                </a:solidFill>
              </a:rPr>
              <a:t>Χειραγώγηση (</a:t>
            </a:r>
            <a:r>
              <a:rPr lang="el-GR" sz="1500" b="1" dirty="0" err="1">
                <a:solidFill>
                  <a:schemeClr val="bg1"/>
                </a:solidFill>
              </a:rPr>
              <a:t>Manipulation</a:t>
            </a:r>
            <a:r>
              <a:rPr lang="el-GR" sz="1500" b="1" dirty="0">
                <a:solidFill>
                  <a:schemeClr val="bg1"/>
                </a:solidFill>
              </a:rPr>
              <a:t>)</a:t>
            </a:r>
            <a:br>
              <a:rPr lang="el-GR" sz="1500" dirty="0">
                <a:solidFill>
                  <a:schemeClr val="bg1"/>
                </a:solidFill>
              </a:rPr>
            </a:br>
            <a:r>
              <a:rPr lang="el-GR" sz="1500" i="1" dirty="0">
                <a:solidFill>
                  <a:schemeClr val="bg1"/>
                </a:solidFill>
              </a:rPr>
              <a:t>επιβλητικός, δημιουργικός</a:t>
            </a:r>
            <a:endParaRPr lang="el-GR" sz="15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sz="1500" b="1" dirty="0">
                <a:solidFill>
                  <a:schemeClr val="bg1"/>
                </a:solidFill>
              </a:rPr>
              <a:t>Πειθώ (</a:t>
            </a:r>
            <a:r>
              <a:rPr lang="el-GR" sz="1500" b="1" dirty="0" err="1">
                <a:solidFill>
                  <a:schemeClr val="bg1"/>
                </a:solidFill>
              </a:rPr>
              <a:t>Persuasion</a:t>
            </a:r>
            <a:r>
              <a:rPr lang="el-GR" sz="1500" b="1" dirty="0">
                <a:solidFill>
                  <a:schemeClr val="bg1"/>
                </a:solidFill>
              </a:rPr>
              <a:t>)</a:t>
            </a:r>
            <a:br>
              <a:rPr lang="el-GR" sz="1500" dirty="0">
                <a:solidFill>
                  <a:schemeClr val="bg1"/>
                </a:solidFill>
              </a:rPr>
            </a:br>
            <a:r>
              <a:rPr lang="el-GR" sz="1500" i="1" dirty="0">
                <a:solidFill>
                  <a:schemeClr val="bg1"/>
                </a:solidFill>
              </a:rPr>
              <a:t>ειδήμων, επίμονος</a:t>
            </a:r>
            <a:endParaRPr lang="el-GR" sz="15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sz="1500" b="1" dirty="0">
                <a:solidFill>
                  <a:schemeClr val="bg1"/>
                </a:solidFill>
              </a:rPr>
              <a:t>Επιρροή (</a:t>
            </a:r>
            <a:r>
              <a:rPr lang="el-GR" sz="1500" b="1" dirty="0" err="1">
                <a:solidFill>
                  <a:schemeClr val="bg1"/>
                </a:solidFill>
              </a:rPr>
              <a:t>Influence</a:t>
            </a:r>
            <a:r>
              <a:rPr lang="el-GR" sz="1500" b="1" dirty="0">
                <a:solidFill>
                  <a:schemeClr val="bg1"/>
                </a:solidFill>
              </a:rPr>
              <a:t>)</a:t>
            </a:r>
            <a:br>
              <a:rPr lang="el-GR" sz="1500" dirty="0">
                <a:solidFill>
                  <a:schemeClr val="bg1"/>
                </a:solidFill>
              </a:rPr>
            </a:br>
            <a:r>
              <a:rPr lang="el-GR" sz="1500" i="1" dirty="0">
                <a:solidFill>
                  <a:schemeClr val="bg1"/>
                </a:solidFill>
              </a:rPr>
              <a:t>σίγουρος, επιθετικός</a:t>
            </a:r>
            <a:endParaRPr lang="el-GR" sz="15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B10B6A-816F-B12B-7925-B2136A8259BC}"/>
              </a:ext>
            </a:extLst>
          </p:cNvPr>
          <p:cNvSpPr txBox="1"/>
          <p:nvPr/>
        </p:nvSpPr>
        <p:spPr>
          <a:xfrm>
            <a:off x="8255001" y="966788"/>
            <a:ext cx="203696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1500" b="1" dirty="0">
                <a:solidFill>
                  <a:schemeClr val="bg1"/>
                </a:solidFill>
              </a:rPr>
              <a:t>Ανθρώπινες Ευπάθειες (Human </a:t>
            </a:r>
            <a:r>
              <a:rPr lang="el-GR" sz="1500" b="1" dirty="0" err="1">
                <a:solidFill>
                  <a:schemeClr val="bg1"/>
                </a:solidFill>
              </a:rPr>
              <a:t>Vulnerability</a:t>
            </a:r>
            <a:r>
              <a:rPr lang="el-GR" sz="1500" b="1" dirty="0">
                <a:solidFill>
                  <a:schemeClr val="bg1"/>
                </a:solidFill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500" b="1" dirty="0">
                <a:solidFill>
                  <a:schemeClr val="bg1"/>
                </a:solidFill>
              </a:rPr>
              <a:t>Να είναι χρήσιμος και ευγενικός</a:t>
            </a:r>
            <a:br>
              <a:rPr lang="el-GR" sz="1500" dirty="0">
                <a:solidFill>
                  <a:schemeClr val="bg1"/>
                </a:solidFill>
              </a:rPr>
            </a:br>
            <a:r>
              <a:rPr lang="el-GR" sz="1500" i="1" dirty="0">
                <a:solidFill>
                  <a:schemeClr val="bg1"/>
                </a:solidFill>
              </a:rPr>
              <a:t>π.χ. </a:t>
            </a:r>
            <a:r>
              <a:rPr lang="el-GR" sz="1500" i="1" dirty="0" err="1">
                <a:solidFill>
                  <a:schemeClr val="bg1"/>
                </a:solidFill>
              </a:rPr>
              <a:t>help</a:t>
            </a:r>
            <a:r>
              <a:rPr lang="el-GR" sz="1500" i="1" dirty="0">
                <a:solidFill>
                  <a:schemeClr val="bg1"/>
                </a:solidFill>
              </a:rPr>
              <a:t> </a:t>
            </a:r>
            <a:r>
              <a:rPr lang="el-GR" sz="1500" i="1" dirty="0" err="1">
                <a:solidFill>
                  <a:schemeClr val="bg1"/>
                </a:solidFill>
              </a:rPr>
              <a:t>desk</a:t>
            </a:r>
            <a:endParaRPr lang="el-GR" sz="15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sz="1500" b="1" dirty="0">
                <a:solidFill>
                  <a:schemeClr val="bg1"/>
                </a:solidFill>
              </a:rPr>
              <a:t>Φόβος απώλειας (μη ολοκλήρωση εργασίας)</a:t>
            </a:r>
            <a:br>
              <a:rPr lang="el-GR" sz="1500" dirty="0">
                <a:solidFill>
                  <a:schemeClr val="bg1"/>
                </a:solidFill>
              </a:rPr>
            </a:br>
            <a:r>
              <a:rPr lang="el-GR" sz="1500" i="1" dirty="0">
                <a:solidFill>
                  <a:schemeClr val="bg1"/>
                </a:solidFill>
              </a:rPr>
              <a:t>π.χ. τήρηση χρονοδιαγράμματος</a:t>
            </a:r>
            <a:endParaRPr lang="el-GR" sz="15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sz="1500" b="1" dirty="0">
                <a:solidFill>
                  <a:schemeClr val="bg1"/>
                </a:solidFill>
              </a:rPr>
              <a:t>Ελπίδα για όφελος</a:t>
            </a:r>
            <a:br>
              <a:rPr lang="el-GR" sz="1500" dirty="0">
                <a:solidFill>
                  <a:schemeClr val="bg1"/>
                </a:solidFill>
              </a:rPr>
            </a:br>
            <a:r>
              <a:rPr lang="el-GR" sz="1500" i="1" dirty="0">
                <a:solidFill>
                  <a:schemeClr val="bg1"/>
                </a:solidFill>
              </a:rPr>
              <a:t>π.χ. μετά από έπαινο ή φιλοφρόνηση</a:t>
            </a:r>
            <a:endParaRPr lang="el-GR" sz="15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sz="1500" b="1" dirty="0">
                <a:solidFill>
                  <a:schemeClr val="bg1"/>
                </a:solidFill>
              </a:rPr>
              <a:t>Αμνησία/Αφηρημάδα</a:t>
            </a:r>
            <a:br>
              <a:rPr lang="el-GR" sz="1500" dirty="0">
                <a:solidFill>
                  <a:schemeClr val="bg1"/>
                </a:solidFill>
              </a:rPr>
            </a:br>
            <a:r>
              <a:rPr lang="el-GR" sz="1500" i="1" dirty="0">
                <a:solidFill>
                  <a:schemeClr val="bg1"/>
                </a:solidFill>
              </a:rPr>
              <a:t>π.χ. υπερφόρτωση με πάρα πολλά ταυτόχρονα</a:t>
            </a:r>
            <a:endParaRPr lang="el-GR" sz="15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sz="1500" b="1" dirty="0">
                <a:solidFill>
                  <a:schemeClr val="bg1"/>
                </a:solidFill>
              </a:rPr>
              <a:t>Υποτίμηση της εξουσίας του ίδιου</a:t>
            </a:r>
            <a:br>
              <a:rPr lang="el-GR" sz="1500" dirty="0">
                <a:solidFill>
                  <a:schemeClr val="bg1"/>
                </a:solidFill>
              </a:rPr>
            </a:br>
            <a:r>
              <a:rPr lang="el-GR" sz="1500" i="1" dirty="0">
                <a:solidFill>
                  <a:schemeClr val="bg1"/>
                </a:solidFill>
              </a:rPr>
              <a:t>π.χ. φόβος να αμφισβητήσει διαπιστευτήρια</a:t>
            </a:r>
            <a:endParaRPr lang="el-GR" sz="15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72800" y="7594600"/>
              <a:ext cx="2591752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4626590" cy="82273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270"/>
              <a:ext cx="5563235" cy="822833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021263" y="1016833"/>
            <a:ext cx="2819399" cy="703184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2250" spc="-37" dirty="0">
                <a:solidFill>
                  <a:srgbClr val="FFFFFF"/>
                </a:solidFill>
              </a:rPr>
              <a:t>ΑΡ</a:t>
            </a:r>
            <a:r>
              <a:rPr sz="2250" spc="-42" dirty="0">
                <a:solidFill>
                  <a:srgbClr val="FFFFFF"/>
                </a:solidFill>
              </a:rPr>
              <a:t>Χ</a:t>
            </a:r>
            <a:r>
              <a:rPr sz="2250" spc="-33" dirty="0">
                <a:solidFill>
                  <a:srgbClr val="FFFFFF"/>
                </a:solidFill>
              </a:rPr>
              <a:t>Έ</a:t>
            </a:r>
            <a:r>
              <a:rPr sz="2250" dirty="0">
                <a:solidFill>
                  <a:srgbClr val="FFFFFF"/>
                </a:solidFill>
              </a:rPr>
              <a:t>Σ</a:t>
            </a:r>
            <a:r>
              <a:rPr sz="2250" spc="-71" dirty="0">
                <a:solidFill>
                  <a:srgbClr val="FFFFFF"/>
                </a:solidFill>
              </a:rPr>
              <a:t> </a:t>
            </a:r>
            <a:r>
              <a:rPr sz="2250" spc="-37" dirty="0">
                <a:solidFill>
                  <a:srgbClr val="FFFFFF"/>
                </a:solidFill>
              </a:rPr>
              <a:t>ST</a:t>
            </a:r>
            <a:r>
              <a:rPr sz="2250" spc="-42" dirty="0">
                <a:solidFill>
                  <a:srgbClr val="FFFFFF"/>
                </a:solidFill>
              </a:rPr>
              <a:t>A</a:t>
            </a:r>
            <a:r>
              <a:rPr sz="2250" spc="-37" dirty="0">
                <a:solidFill>
                  <a:srgbClr val="FFFFFF"/>
                </a:solidFill>
              </a:rPr>
              <a:t>JAN</a:t>
            </a:r>
            <a:r>
              <a:rPr sz="2250" dirty="0">
                <a:solidFill>
                  <a:srgbClr val="FFFFFF"/>
                </a:solidFill>
              </a:rPr>
              <a:t>O</a:t>
            </a:r>
            <a:r>
              <a:rPr sz="2250" spc="-75" dirty="0">
                <a:solidFill>
                  <a:srgbClr val="FFFFFF"/>
                </a:solidFill>
              </a:rPr>
              <a:t> </a:t>
            </a:r>
            <a:r>
              <a:rPr sz="2250" spc="-37" dirty="0">
                <a:solidFill>
                  <a:srgbClr val="FFFFFF"/>
                </a:solidFill>
              </a:rPr>
              <a:t>WILSO</a:t>
            </a:r>
            <a:r>
              <a:rPr sz="2250" dirty="0">
                <a:solidFill>
                  <a:srgbClr val="FFFFFF"/>
                </a:solidFill>
              </a:rPr>
              <a:t>N</a:t>
            </a:r>
            <a:endParaRPr sz="2250"/>
          </a:p>
        </p:txBody>
      </p:sp>
      <p:sp>
        <p:nvSpPr>
          <p:cNvPr id="8" name="object 8"/>
          <p:cNvSpPr txBox="1"/>
          <p:nvPr/>
        </p:nvSpPr>
        <p:spPr>
          <a:xfrm>
            <a:off x="5021263" y="2248429"/>
            <a:ext cx="6881813" cy="3788067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315371" indent="-304788">
              <a:spcBef>
                <a:spcPts val="83"/>
              </a:spcBef>
              <a:buSzPct val="136000"/>
              <a:buFont typeface="Arial"/>
              <a:buChar char="•"/>
              <a:tabLst>
                <a:tab pos="314842" algn="l"/>
                <a:tab pos="315371" algn="l"/>
              </a:tabLst>
            </a:pPr>
            <a:r>
              <a:rPr sz="1042" b="1" spc="-12" dirty="0">
                <a:solidFill>
                  <a:srgbClr val="FFFFFF"/>
                </a:solidFill>
                <a:latin typeface="Calibri"/>
                <a:cs typeface="Calibri"/>
              </a:rPr>
              <a:t>Απόσπαση</a:t>
            </a:r>
            <a:r>
              <a:rPr sz="1042" b="1" spc="-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b="1" spc="-12" dirty="0">
                <a:solidFill>
                  <a:srgbClr val="FFFFFF"/>
                </a:solidFill>
                <a:latin typeface="Calibri"/>
                <a:cs typeface="Calibri"/>
              </a:rPr>
              <a:t>προσοχής</a:t>
            </a:r>
            <a:endParaRPr sz="1042">
              <a:latin typeface="Calibri"/>
              <a:cs typeface="Calibri"/>
            </a:endParaRPr>
          </a:p>
          <a:p>
            <a:pPr marL="10583" marR="1247725">
              <a:lnSpc>
                <a:spcPts val="1117"/>
              </a:lnSpc>
              <a:spcBef>
                <a:spcPts val="154"/>
              </a:spcBef>
            </a:pP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Αποσπάστε</a:t>
            </a:r>
            <a:r>
              <a:rPr sz="1042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προσοχή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αγοράζοντας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κρατάτε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θύμα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απασχολημένο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επαχθές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σημαντικό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έργο. </a:t>
            </a:r>
            <a:r>
              <a:rPr sz="1042" spc="-2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Παράδειγμα: συμπλήρωση διαδικτυακών φόρμων.</a:t>
            </a:r>
            <a:endParaRPr sz="1042">
              <a:latin typeface="Calibri"/>
              <a:cs typeface="Calibri"/>
            </a:endParaRPr>
          </a:p>
          <a:p>
            <a:pPr>
              <a:spcBef>
                <a:spcPts val="4"/>
              </a:spcBef>
            </a:pPr>
            <a:endParaRPr sz="792">
              <a:latin typeface="Calibri"/>
              <a:cs typeface="Calibri"/>
            </a:endParaRPr>
          </a:p>
          <a:p>
            <a:pPr marL="315371" indent="-304788">
              <a:buSzPct val="136000"/>
              <a:buFont typeface="Arial"/>
              <a:buChar char="•"/>
              <a:tabLst>
                <a:tab pos="314842" algn="l"/>
                <a:tab pos="315371" algn="l"/>
              </a:tabLst>
            </a:pPr>
            <a:r>
              <a:rPr sz="1042" b="1" spc="-4" dirty="0">
                <a:solidFill>
                  <a:srgbClr val="FFFFFF"/>
                </a:solidFill>
                <a:latin typeface="Calibri"/>
                <a:cs typeface="Calibri"/>
              </a:rPr>
              <a:t>Κοινωνική</a:t>
            </a:r>
            <a:r>
              <a:rPr sz="1042" b="1" spc="-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b="1" spc="-12" dirty="0">
                <a:solidFill>
                  <a:srgbClr val="FFFFFF"/>
                </a:solidFill>
                <a:latin typeface="Calibri"/>
                <a:cs typeface="Calibri"/>
              </a:rPr>
              <a:t>συμμόρφωση</a:t>
            </a:r>
            <a:endParaRPr sz="1042">
              <a:latin typeface="Calibri"/>
              <a:cs typeface="Calibri"/>
            </a:endParaRPr>
          </a:p>
          <a:p>
            <a:pPr marL="10583" marR="613280">
              <a:lnSpc>
                <a:spcPts val="1608"/>
              </a:lnSpc>
              <a:spcBef>
                <a:spcPts val="50"/>
              </a:spcBef>
            </a:pP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Ακολουθώντας</a:t>
            </a:r>
            <a:r>
              <a:rPr sz="1042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042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εξουσιοδότηση</a:t>
            </a:r>
            <a:r>
              <a:rPr sz="1042" spc="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χρήστη</a:t>
            </a:r>
            <a:r>
              <a:rPr sz="1042" spc="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βλ.</a:t>
            </a:r>
            <a:r>
              <a:rPr sz="1042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consistency&amp;commitment</a:t>
            </a:r>
            <a:r>
              <a:rPr sz="1042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042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Cialdini).</a:t>
            </a:r>
            <a:r>
              <a:rPr sz="1042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Παράδειγμα:</a:t>
            </a:r>
            <a:r>
              <a:rPr sz="1042" spc="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12" dirty="0">
                <a:solidFill>
                  <a:srgbClr val="FFFFFF"/>
                </a:solidFill>
                <a:latin typeface="Calibri"/>
                <a:cs typeface="Calibri"/>
              </a:rPr>
              <a:t>ψαροντούφεκο </a:t>
            </a:r>
            <a:r>
              <a:rPr sz="1042" spc="-2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ένας</a:t>
            </a:r>
            <a:r>
              <a:rPr sz="1042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υφιστάμενος υποδυόμενος </a:t>
            </a:r>
            <a:r>
              <a:rPr sz="1042" spc="-8" dirty="0">
                <a:solidFill>
                  <a:srgbClr val="FFFFFF"/>
                </a:solidFill>
                <a:latin typeface="Calibri"/>
                <a:cs typeface="Calibri"/>
              </a:rPr>
              <a:t>ηγέτη.</a:t>
            </a:r>
            <a:endParaRPr sz="1042">
              <a:latin typeface="Calibri"/>
              <a:cs typeface="Calibri"/>
            </a:endParaRPr>
          </a:p>
          <a:p>
            <a:pPr>
              <a:spcBef>
                <a:spcPts val="37"/>
              </a:spcBef>
            </a:pPr>
            <a:endParaRPr sz="708">
              <a:latin typeface="Calibri"/>
              <a:cs typeface="Calibri"/>
            </a:endParaRPr>
          </a:p>
          <a:p>
            <a:pPr marL="315371" indent="-304788">
              <a:buSzPct val="136000"/>
              <a:buFont typeface="Arial"/>
              <a:buChar char="•"/>
              <a:tabLst>
                <a:tab pos="314842" algn="l"/>
                <a:tab pos="315371" algn="l"/>
              </a:tabLst>
            </a:pPr>
            <a:r>
              <a:rPr sz="1042" b="1" spc="-8" dirty="0">
                <a:solidFill>
                  <a:srgbClr val="FFFFFF"/>
                </a:solidFill>
                <a:latin typeface="Calibri"/>
                <a:cs typeface="Calibri"/>
              </a:rPr>
              <a:t>Αρχή</a:t>
            </a:r>
            <a:r>
              <a:rPr sz="1042" b="1" spc="-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b="1" spc="-4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42" b="1" spc="-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b="1" spc="-4" dirty="0">
                <a:solidFill>
                  <a:srgbClr val="FFFFFF"/>
                </a:solidFill>
                <a:latin typeface="Calibri"/>
                <a:cs typeface="Calibri"/>
              </a:rPr>
              <a:t>αγέλης</a:t>
            </a:r>
            <a:endParaRPr sz="1042">
              <a:latin typeface="Calibri"/>
              <a:cs typeface="Calibri"/>
            </a:endParaRPr>
          </a:p>
          <a:p>
            <a:pPr marL="10583" marR="212716">
              <a:lnSpc>
                <a:spcPts val="1608"/>
              </a:lnSpc>
              <a:spcBef>
                <a:spcPts val="54"/>
              </a:spcBef>
            </a:pP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Χρησιμοποιήστε</a:t>
            </a:r>
            <a:r>
              <a:rPr sz="1042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πλειοψηφία</a:t>
            </a:r>
            <a:r>
              <a:rPr sz="1042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άλλων</a:t>
            </a:r>
            <a:r>
              <a:rPr sz="1042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ως</a:t>
            </a:r>
            <a:r>
              <a:rPr sz="1042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σημείο</a:t>
            </a:r>
            <a:r>
              <a:rPr sz="1042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αναφοράς.</a:t>
            </a:r>
            <a:r>
              <a:rPr sz="1042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Παράδειγμα: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Βαθμολογήστε</a:t>
            </a:r>
            <a:r>
              <a:rPr sz="1042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042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αξιοπιστία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κάποιου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με </a:t>
            </a:r>
            <a:r>
              <a:rPr sz="1042" spc="-2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αριθμός φίλων ψεύτικος </a:t>
            </a:r>
            <a:r>
              <a:rPr sz="1042" spc="-12" dirty="0">
                <a:solidFill>
                  <a:srgbClr val="FFFFFF"/>
                </a:solidFill>
                <a:latin typeface="Calibri"/>
                <a:cs typeface="Calibri"/>
              </a:rPr>
              <a:t>λογαριασμός/απολογισμός.</a:t>
            </a:r>
            <a:endParaRPr sz="1042">
              <a:latin typeface="Calibri"/>
              <a:cs typeface="Calibri"/>
            </a:endParaRPr>
          </a:p>
          <a:p>
            <a:pPr>
              <a:spcBef>
                <a:spcPts val="46"/>
              </a:spcBef>
            </a:pPr>
            <a:endParaRPr sz="708">
              <a:latin typeface="Calibri"/>
              <a:cs typeface="Calibri"/>
            </a:endParaRPr>
          </a:p>
          <a:p>
            <a:pPr marL="315371" indent="-304788">
              <a:buSzPct val="136000"/>
              <a:buFont typeface="Arial"/>
              <a:buChar char="•"/>
              <a:tabLst>
                <a:tab pos="314842" algn="l"/>
                <a:tab pos="315371" algn="l"/>
              </a:tabLst>
            </a:pPr>
            <a:r>
              <a:rPr sz="1042" b="1" spc="-12" dirty="0">
                <a:solidFill>
                  <a:srgbClr val="FFFFFF"/>
                </a:solidFill>
                <a:latin typeface="Calibri"/>
                <a:cs typeface="Calibri"/>
              </a:rPr>
              <a:t>Ανεντιμότητα</a:t>
            </a:r>
            <a:endParaRPr sz="1042">
              <a:latin typeface="Calibri"/>
              <a:cs typeface="Calibri"/>
            </a:endParaRPr>
          </a:p>
          <a:p>
            <a:pPr marL="10583">
              <a:spcBef>
                <a:spcPts val="379"/>
              </a:spcBef>
            </a:pPr>
            <a:r>
              <a:rPr sz="1042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θύματα</a:t>
            </a:r>
            <a:r>
              <a:rPr sz="1042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δεν</a:t>
            </a:r>
            <a:r>
              <a:rPr sz="1042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μπορούν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042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διαμαρτυρηθούν</a:t>
            </a:r>
            <a:r>
              <a:rPr sz="1042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εάν</a:t>
            </a:r>
            <a:r>
              <a:rPr sz="1042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παραβίασαν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τους</a:t>
            </a:r>
            <a:r>
              <a:rPr sz="1042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κανόνες.</a:t>
            </a:r>
            <a:r>
              <a:rPr sz="1042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Παράδειγμα:</a:t>
            </a:r>
            <a:r>
              <a:rPr sz="1042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12" dirty="0">
                <a:solidFill>
                  <a:srgbClr val="FFFFFF"/>
                </a:solidFill>
                <a:latin typeface="Calibri"/>
                <a:cs typeface="Calibri"/>
              </a:rPr>
              <a:t>Γεννήτρια</a:t>
            </a:r>
            <a:r>
              <a:rPr sz="1042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προπληρωμένων</a:t>
            </a:r>
            <a:r>
              <a:rPr sz="1042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καρτών.</a:t>
            </a:r>
            <a:endParaRPr sz="1042">
              <a:latin typeface="Calibri"/>
              <a:cs typeface="Calibri"/>
            </a:endParaRPr>
          </a:p>
          <a:p>
            <a:pPr>
              <a:spcBef>
                <a:spcPts val="46"/>
              </a:spcBef>
            </a:pPr>
            <a:endParaRPr sz="792">
              <a:latin typeface="Calibri"/>
              <a:cs typeface="Calibri"/>
            </a:endParaRPr>
          </a:p>
          <a:p>
            <a:pPr marL="315371" indent="-304788">
              <a:buSzPct val="136000"/>
              <a:buFont typeface="Arial"/>
              <a:buChar char="•"/>
              <a:tabLst>
                <a:tab pos="314842" algn="l"/>
                <a:tab pos="315371" algn="l"/>
              </a:tabLst>
            </a:pPr>
            <a:r>
              <a:rPr sz="1042" b="1" spc="-4" dirty="0">
                <a:solidFill>
                  <a:srgbClr val="FFFFFF"/>
                </a:solidFill>
                <a:latin typeface="Calibri"/>
                <a:cs typeface="Calibri"/>
              </a:rPr>
              <a:t>Ανάγκη</a:t>
            </a:r>
            <a:r>
              <a:rPr sz="1042" b="1" spc="-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b="1" spc="-4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042" b="1" spc="-17" dirty="0">
                <a:solidFill>
                  <a:srgbClr val="FFFFFF"/>
                </a:solidFill>
                <a:latin typeface="Calibri"/>
                <a:cs typeface="Calibri"/>
              </a:rPr>
              <a:t> απληστία</a:t>
            </a:r>
            <a:endParaRPr sz="1042">
              <a:latin typeface="Calibri"/>
              <a:cs typeface="Calibri"/>
            </a:endParaRPr>
          </a:p>
          <a:p>
            <a:pPr marL="10583" marR="157156">
              <a:lnSpc>
                <a:spcPct val="130300"/>
              </a:lnSpc>
            </a:pP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Εκμετάλλευση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αναγκών,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απληστίας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r>
              <a:rPr sz="1042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συμφερόντων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θύματος.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Παράδειγμα:</a:t>
            </a:r>
            <a:r>
              <a:rPr sz="1042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Ψεύτικος</a:t>
            </a:r>
            <a:r>
              <a:rPr sz="1042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12" dirty="0">
                <a:solidFill>
                  <a:srgbClr val="FFFFFF"/>
                </a:solidFill>
                <a:latin typeface="Calibri"/>
                <a:cs typeface="Calibri"/>
              </a:rPr>
              <a:t>διαχειριστής</a:t>
            </a:r>
            <a:r>
              <a:rPr sz="104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κωδικών </a:t>
            </a:r>
            <a:r>
              <a:rPr sz="104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πρόσβασης.</a:t>
            </a:r>
            <a:endParaRPr sz="1042">
              <a:latin typeface="Calibri"/>
              <a:cs typeface="Calibri"/>
            </a:endParaRPr>
          </a:p>
          <a:p>
            <a:pPr>
              <a:spcBef>
                <a:spcPts val="42"/>
              </a:spcBef>
            </a:pPr>
            <a:endParaRPr sz="792">
              <a:latin typeface="Calibri"/>
              <a:cs typeface="Calibri"/>
            </a:endParaRPr>
          </a:p>
          <a:p>
            <a:pPr marL="315371" indent="-304788">
              <a:buSzPct val="136000"/>
              <a:buFont typeface="Arial"/>
              <a:buChar char="•"/>
              <a:tabLst>
                <a:tab pos="314842" algn="l"/>
                <a:tab pos="315371" algn="l"/>
              </a:tabLst>
            </a:pPr>
            <a:r>
              <a:rPr sz="1042" b="1" spc="-17" dirty="0">
                <a:solidFill>
                  <a:srgbClr val="FFFFFF"/>
                </a:solidFill>
                <a:latin typeface="Calibri"/>
                <a:cs typeface="Calibri"/>
              </a:rPr>
              <a:t>Χρόνος</a:t>
            </a:r>
            <a:endParaRPr sz="1042">
              <a:latin typeface="Calibri"/>
              <a:cs typeface="Calibri"/>
            </a:endParaRPr>
          </a:p>
          <a:p>
            <a:pPr marL="10583" marR="273039">
              <a:lnSpc>
                <a:spcPts val="1117"/>
              </a:lnSpc>
              <a:spcBef>
                <a:spcPts val="158"/>
              </a:spcBef>
            </a:pP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Όπως</a:t>
            </a:r>
            <a:r>
              <a:rPr sz="1042" dirty="0">
                <a:solidFill>
                  <a:srgbClr val="FFFFFF"/>
                </a:solidFill>
                <a:latin typeface="Calibri"/>
                <a:cs typeface="Calibri"/>
              </a:rPr>
              <a:t> η</a:t>
            </a:r>
            <a:r>
              <a:rPr sz="1042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"σπανιότητα"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-&gt;</a:t>
            </a:r>
            <a:r>
              <a:rPr sz="1042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χρονική</a:t>
            </a:r>
            <a:r>
              <a:rPr sz="1042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πίεση</a:t>
            </a:r>
            <a:r>
              <a:rPr sz="1042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ανθρώπους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εμποδίζει</a:t>
            </a:r>
            <a:r>
              <a:rPr sz="1042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042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ελκυστική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(engaging</a:t>
            </a:r>
            <a:r>
              <a:rPr sz="1042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UI/UX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042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σχεδιασμός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042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αυξάνει </a:t>
            </a:r>
            <a:r>
              <a:rPr sz="1042" spc="-2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αλληλεπίδραση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χρηστών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λογισμικό)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συμπεριφορά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Συστήματος-2.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Παράδειγμα: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Διάφορα</a:t>
            </a:r>
            <a:r>
              <a:rPr sz="1042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phishing</a:t>
            </a:r>
            <a:r>
              <a:rPr sz="1042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mail </a:t>
            </a:r>
            <a:r>
              <a:rPr sz="104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2" spc="-4" dirty="0">
                <a:solidFill>
                  <a:srgbClr val="FFFFFF"/>
                </a:solidFill>
                <a:latin typeface="Calibri"/>
                <a:cs typeface="Calibri"/>
              </a:rPr>
              <a:t>ex.</a:t>
            </a:r>
            <a:endParaRPr sz="1042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5283" y="6527799"/>
            <a:ext cx="2209271" cy="106867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CSP002:</a:t>
            </a:r>
            <a:r>
              <a:rPr sz="6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625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625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625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12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625" spc="-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25" spc="-8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625" spc="-12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endParaRPr sz="625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72800" y="7594600"/>
              <a:ext cx="2591752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4626590" cy="82273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8805" y="929639"/>
              <a:ext cx="4568190" cy="635888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5192" y="1236344"/>
              <a:ext cx="3970654" cy="57607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4392" y="1185544"/>
              <a:ext cx="4072254" cy="586232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820179" y="761101"/>
            <a:ext cx="5113867" cy="829415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marL="10583" marR="4233">
              <a:lnSpc>
                <a:spcPct val="100499"/>
              </a:lnSpc>
              <a:spcBef>
                <a:spcPts val="67"/>
              </a:spcBef>
            </a:pPr>
            <a:r>
              <a:rPr sz="2667" spc="-4" dirty="0">
                <a:solidFill>
                  <a:srgbClr val="FFFFFF"/>
                </a:solidFill>
              </a:rPr>
              <a:t>ΕΦΑΡΜΟΓΉ ΤΕΧΝΙΚΏΝ ΠΕΙΘΟΎΣ ΣΤΟ </a:t>
            </a:r>
            <a:r>
              <a:rPr sz="2667" spc="-592" dirty="0">
                <a:solidFill>
                  <a:srgbClr val="FFFFFF"/>
                </a:solidFill>
              </a:rPr>
              <a:t> </a:t>
            </a:r>
            <a:r>
              <a:rPr sz="2667" spc="-4" dirty="0">
                <a:solidFill>
                  <a:srgbClr val="FFFFFF"/>
                </a:solidFill>
              </a:rPr>
              <a:t>SE/PHISHING</a:t>
            </a:r>
            <a:endParaRPr sz="2667"/>
          </a:p>
        </p:txBody>
      </p:sp>
      <p:sp>
        <p:nvSpPr>
          <p:cNvPr id="10" name="object 10"/>
          <p:cNvSpPr txBox="1"/>
          <p:nvPr/>
        </p:nvSpPr>
        <p:spPr>
          <a:xfrm>
            <a:off x="4820179" y="2231342"/>
            <a:ext cx="2602442" cy="2608172"/>
          </a:xfrm>
          <a:prstGeom prst="rect">
            <a:avLst/>
          </a:prstGeom>
        </p:spPr>
        <p:txBody>
          <a:bodyPr vert="horz" wrap="square" lIns="0" tIns="100542" rIns="0" bIns="0" rtlCol="0">
            <a:spAutoFit/>
          </a:bodyPr>
          <a:lstStyle/>
          <a:p>
            <a:pPr marL="10583">
              <a:spcBef>
                <a:spcPts val="792"/>
              </a:spcBef>
            </a:pPr>
            <a:r>
              <a:rPr sz="1333" b="1" spc="-4" dirty="0">
                <a:solidFill>
                  <a:srgbClr val="FFFFFF"/>
                </a:solidFill>
                <a:latin typeface="Calibri"/>
                <a:cs typeface="Calibri"/>
              </a:rPr>
              <a:t>Cialdinis</a:t>
            </a:r>
            <a:r>
              <a:rPr sz="1333" b="1" spc="-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b="1" dirty="0">
                <a:solidFill>
                  <a:srgbClr val="FFFFFF"/>
                </a:solidFill>
                <a:latin typeface="Calibri"/>
                <a:cs typeface="Calibri"/>
              </a:rPr>
              <a:t>2007)</a:t>
            </a:r>
            <a:r>
              <a:rPr sz="1333" b="1" spc="-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b="1" spc="-4" dirty="0">
                <a:solidFill>
                  <a:srgbClr val="FFFFFF"/>
                </a:solidFill>
                <a:latin typeface="Calibri"/>
                <a:cs typeface="Calibri"/>
              </a:rPr>
              <a:t>τεχνικές</a:t>
            </a:r>
            <a:r>
              <a:rPr sz="1333" b="1" spc="-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b="1" spc="-8" dirty="0">
                <a:solidFill>
                  <a:srgbClr val="FFFFFF"/>
                </a:solidFill>
                <a:latin typeface="Calibri"/>
                <a:cs typeface="Calibri"/>
              </a:rPr>
              <a:t>πειθούς</a:t>
            </a:r>
            <a:endParaRPr sz="1333">
              <a:latin typeface="Calibri"/>
              <a:cs typeface="Calibri"/>
            </a:endParaRPr>
          </a:p>
          <a:p>
            <a:pPr>
              <a:spcBef>
                <a:spcPts val="42"/>
              </a:spcBef>
            </a:pPr>
            <a:endParaRPr sz="1125">
              <a:latin typeface="Calibri"/>
              <a:cs typeface="Calibri"/>
            </a:endParaRPr>
          </a:p>
          <a:p>
            <a:pPr marL="296321" indent="-285739">
              <a:buSzPct val="134375"/>
              <a:buFont typeface="Arial"/>
              <a:buChar char="•"/>
              <a:tabLst>
                <a:tab pos="295792" algn="l"/>
                <a:tab pos="296321" algn="l"/>
              </a:tabLst>
            </a:pPr>
            <a:r>
              <a:rPr sz="1333" spc="-12" dirty="0">
                <a:solidFill>
                  <a:srgbClr val="FFFFFF"/>
                </a:solidFill>
                <a:latin typeface="Calibri"/>
                <a:cs typeface="Calibri"/>
              </a:rPr>
              <a:t>Επαναλαμβανόμενος</a:t>
            </a:r>
            <a:r>
              <a:rPr sz="1333" spc="-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12" dirty="0">
                <a:solidFill>
                  <a:srgbClr val="FFFFFF"/>
                </a:solidFill>
                <a:latin typeface="Calibri"/>
                <a:cs typeface="Calibri"/>
              </a:rPr>
              <a:t>μηχανισμός</a:t>
            </a:r>
            <a:endParaRPr sz="1333">
              <a:latin typeface="Calibri"/>
              <a:cs typeface="Calibri"/>
            </a:endParaRPr>
          </a:p>
          <a:p>
            <a:pPr marL="296321" indent="-285739">
              <a:spcBef>
                <a:spcPts val="1412"/>
              </a:spcBef>
              <a:buSzPct val="134375"/>
              <a:buFont typeface="Arial"/>
              <a:buChar char="•"/>
              <a:tabLst>
                <a:tab pos="295792" algn="l"/>
                <a:tab pos="296321" algn="l"/>
              </a:tabLst>
            </a:pPr>
            <a:r>
              <a:rPr sz="1333" spc="-12" dirty="0">
                <a:solidFill>
                  <a:srgbClr val="FFFFFF"/>
                </a:solidFill>
                <a:latin typeface="Calibri"/>
                <a:cs typeface="Calibri"/>
              </a:rPr>
              <a:t>Συνέπεια</a:t>
            </a:r>
            <a:endParaRPr sz="1333">
              <a:latin typeface="Calibri"/>
              <a:cs typeface="Calibri"/>
            </a:endParaRPr>
          </a:p>
          <a:p>
            <a:pPr marL="296321" indent="-285739">
              <a:spcBef>
                <a:spcPts val="1412"/>
              </a:spcBef>
              <a:buSzPct val="134375"/>
              <a:buFont typeface="Arial"/>
              <a:buChar char="•"/>
              <a:tabLst>
                <a:tab pos="295792" algn="l"/>
                <a:tab pos="296321" algn="l"/>
              </a:tabLst>
            </a:pPr>
            <a:r>
              <a:rPr sz="1333" spc="-12" dirty="0">
                <a:solidFill>
                  <a:srgbClr val="FFFFFF"/>
                </a:solidFill>
                <a:latin typeface="Calibri"/>
                <a:cs typeface="Calibri"/>
              </a:rPr>
              <a:t>Liking</a:t>
            </a:r>
            <a:endParaRPr sz="1333">
              <a:latin typeface="Calibri"/>
              <a:cs typeface="Calibri"/>
            </a:endParaRPr>
          </a:p>
          <a:p>
            <a:pPr marL="296321" indent="-285739">
              <a:spcBef>
                <a:spcPts val="1417"/>
              </a:spcBef>
              <a:buSzPct val="134375"/>
              <a:buFont typeface="Arial"/>
              <a:buChar char="•"/>
              <a:tabLst>
                <a:tab pos="295792" algn="l"/>
                <a:tab pos="296321" algn="l"/>
              </a:tabLst>
            </a:pP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Κοινωνική</a:t>
            </a:r>
            <a:r>
              <a:rPr sz="1333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17" dirty="0">
                <a:solidFill>
                  <a:srgbClr val="FFFFFF"/>
                </a:solidFill>
                <a:latin typeface="Calibri"/>
                <a:cs typeface="Calibri"/>
              </a:rPr>
              <a:t>απόδειξη</a:t>
            </a:r>
            <a:endParaRPr sz="1333">
              <a:latin typeface="Calibri"/>
              <a:cs typeface="Calibri"/>
            </a:endParaRPr>
          </a:p>
          <a:p>
            <a:pPr marL="296321" indent="-285739">
              <a:spcBef>
                <a:spcPts val="1407"/>
              </a:spcBef>
              <a:buSzPct val="134375"/>
              <a:buFont typeface="Arial"/>
              <a:buChar char="•"/>
              <a:tabLst>
                <a:tab pos="295792" algn="l"/>
                <a:tab pos="296321" algn="l"/>
              </a:tabLst>
            </a:pPr>
            <a:r>
              <a:rPr sz="1333" spc="-12" dirty="0">
                <a:solidFill>
                  <a:srgbClr val="FFFFFF"/>
                </a:solidFill>
                <a:latin typeface="Calibri"/>
                <a:cs typeface="Calibri"/>
              </a:rPr>
              <a:t>Σπανιότητα</a:t>
            </a:r>
            <a:endParaRPr sz="1333">
              <a:latin typeface="Calibri"/>
              <a:cs typeface="Calibri"/>
            </a:endParaRPr>
          </a:p>
          <a:p>
            <a:pPr marL="296321" indent="-285739">
              <a:spcBef>
                <a:spcPts val="1417"/>
              </a:spcBef>
              <a:buSzPct val="134375"/>
              <a:buFont typeface="Arial"/>
              <a:buChar char="•"/>
              <a:tabLst>
                <a:tab pos="295792" algn="l"/>
                <a:tab pos="296321" algn="l"/>
              </a:tabLst>
            </a:pPr>
            <a:r>
              <a:rPr sz="1333" spc="-12" dirty="0">
                <a:solidFill>
                  <a:srgbClr val="FFFFFF"/>
                </a:solidFill>
                <a:latin typeface="Calibri"/>
                <a:cs typeface="Calibri"/>
              </a:rPr>
              <a:t>Εξουσιοδότηση</a:t>
            </a:r>
            <a:r>
              <a:rPr sz="1333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12" dirty="0">
                <a:solidFill>
                  <a:srgbClr val="FFFFFF"/>
                </a:solidFill>
                <a:latin typeface="Calibri"/>
                <a:cs typeface="Calibri"/>
              </a:rPr>
              <a:t>χρήστη</a:t>
            </a:r>
            <a:endParaRPr sz="1333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642070" y="5500687"/>
            <a:ext cx="11535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2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8391" y="6070864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CSP002: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878E38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grpSp>
        <p:nvGrpSpPr>
          <p:cNvPr id="3" name="object 3"/>
          <p:cNvGrpSpPr/>
          <p:nvPr/>
        </p:nvGrpSpPr>
        <p:grpSpPr>
          <a:xfrm>
            <a:off x="468841" y="476250"/>
            <a:ext cx="11253787" cy="5913966"/>
            <a:chOff x="562609" y="571500"/>
            <a:chExt cx="13504544" cy="7096759"/>
          </a:xfrm>
        </p:grpSpPr>
        <p:sp>
          <p:nvSpPr>
            <p:cNvPr id="4" name="object 4"/>
            <p:cNvSpPr/>
            <p:nvPr/>
          </p:nvSpPr>
          <p:spPr>
            <a:xfrm>
              <a:off x="572134" y="581025"/>
              <a:ext cx="13485494" cy="7077709"/>
            </a:xfrm>
            <a:custGeom>
              <a:avLst/>
              <a:gdLst/>
              <a:ahLst/>
              <a:cxnLst/>
              <a:rect l="l" t="t" r="r" b="b"/>
              <a:pathLst>
                <a:path w="13485494" h="7077709">
                  <a:moveTo>
                    <a:pt x="13485495" y="0"/>
                  </a:moveTo>
                  <a:lnTo>
                    <a:pt x="0" y="0"/>
                  </a:lnTo>
                  <a:lnTo>
                    <a:pt x="0" y="7077392"/>
                  </a:lnTo>
                  <a:lnTo>
                    <a:pt x="13485495" y="7077392"/>
                  </a:lnTo>
                  <a:lnTo>
                    <a:pt x="13485495" y="0"/>
                  </a:lnTo>
                  <a:close/>
                </a:path>
              </a:pathLst>
            </a:custGeom>
            <a:solidFill>
              <a:srgbClr val="000000">
                <a:alpha val="14509"/>
              </a:srgbClr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" name="object 5"/>
            <p:cNvSpPr/>
            <p:nvPr/>
          </p:nvSpPr>
          <p:spPr>
            <a:xfrm>
              <a:off x="572134" y="581025"/>
              <a:ext cx="13485494" cy="7077709"/>
            </a:xfrm>
            <a:custGeom>
              <a:avLst/>
              <a:gdLst/>
              <a:ahLst/>
              <a:cxnLst/>
              <a:rect l="l" t="t" r="r" b="b"/>
              <a:pathLst>
                <a:path w="13485494" h="7077709">
                  <a:moveTo>
                    <a:pt x="0" y="7077392"/>
                  </a:moveTo>
                  <a:lnTo>
                    <a:pt x="13485495" y="7077392"/>
                  </a:lnTo>
                  <a:lnTo>
                    <a:pt x="13485495" y="0"/>
                  </a:lnTo>
                  <a:lnTo>
                    <a:pt x="0" y="0"/>
                  </a:lnTo>
                  <a:lnTo>
                    <a:pt x="0" y="7077392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0889" y="775970"/>
              <a:ext cx="13087096" cy="66862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0780" y="1358900"/>
              <a:ext cx="9764077" cy="551656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51391" y="6448424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latin typeface="Calibri"/>
                <a:cs typeface="Calibri"/>
              </a:rPr>
              <a:t>CSP002: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Ανθρώπινοι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παράγοντες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στην</a:t>
            </a:r>
            <a:r>
              <a:rPr sz="750" spc="4" dirty="0">
                <a:latin typeface="Calibri"/>
                <a:cs typeface="Calibri"/>
              </a:rPr>
              <a:t> </a:t>
            </a:r>
            <a:r>
              <a:rPr sz="750" spc="-12" dirty="0">
                <a:latin typeface="Calibri"/>
                <a:cs typeface="Calibri"/>
              </a:rPr>
              <a:t>ασφάλεια </a:t>
            </a:r>
            <a:r>
              <a:rPr sz="750" spc="-8" dirty="0">
                <a:latin typeface="Calibri"/>
                <a:cs typeface="Calibri"/>
              </a:rPr>
              <a:t>στον </a:t>
            </a:r>
            <a:r>
              <a:rPr sz="750" spc="-12" dirty="0"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657945" y="6565635"/>
            <a:ext cx="99483" cy="106867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625" spc="-25" dirty="0">
                <a:solidFill>
                  <a:srgbClr val="3F3F3F"/>
                </a:solidFill>
                <a:latin typeface="Calibri"/>
                <a:cs typeface="Calibri"/>
              </a:rPr>
              <a:t>4</a:t>
            </a:r>
            <a:r>
              <a:rPr sz="625" dirty="0">
                <a:solidFill>
                  <a:srgbClr val="3F3F3F"/>
                </a:solidFill>
                <a:latin typeface="Calibri"/>
                <a:cs typeface="Calibri"/>
              </a:rPr>
              <a:t>8</a:t>
            </a:r>
            <a:endParaRPr sz="625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72800" y="7594600"/>
              <a:ext cx="2591752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4626590" cy="82273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66110" y="1184592"/>
              <a:ext cx="11464290" cy="641318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166110" y="1871979"/>
              <a:ext cx="11327765" cy="5476240"/>
            </a:xfrm>
            <a:custGeom>
              <a:avLst/>
              <a:gdLst/>
              <a:ahLst/>
              <a:cxnLst/>
              <a:rect l="l" t="t" r="r" b="b"/>
              <a:pathLst>
                <a:path w="11327765" h="5476240">
                  <a:moveTo>
                    <a:pt x="2484119" y="1175702"/>
                  </a:moveTo>
                  <a:lnTo>
                    <a:pt x="2491104" y="1134110"/>
                  </a:lnTo>
                  <a:lnTo>
                    <a:pt x="2512060" y="1093152"/>
                  </a:lnTo>
                  <a:lnTo>
                    <a:pt x="2546032" y="1052830"/>
                  </a:lnTo>
                  <a:lnTo>
                    <a:pt x="2576194" y="1026477"/>
                  </a:lnTo>
                  <a:lnTo>
                    <a:pt x="2612072" y="1000442"/>
                  </a:lnTo>
                  <a:lnTo>
                    <a:pt x="2653347" y="975042"/>
                  </a:lnTo>
                  <a:lnTo>
                    <a:pt x="2699702" y="949960"/>
                  </a:lnTo>
                  <a:lnTo>
                    <a:pt x="2751772" y="925195"/>
                  </a:lnTo>
                  <a:lnTo>
                    <a:pt x="2808922" y="901065"/>
                  </a:lnTo>
                  <a:lnTo>
                    <a:pt x="2870835" y="877570"/>
                  </a:lnTo>
                  <a:lnTo>
                    <a:pt x="2937827" y="854392"/>
                  </a:lnTo>
                  <a:lnTo>
                    <a:pt x="3009582" y="831850"/>
                  </a:lnTo>
                  <a:lnTo>
                    <a:pt x="3047047" y="820737"/>
                  </a:lnTo>
                  <a:lnTo>
                    <a:pt x="3085782" y="809942"/>
                  </a:lnTo>
                  <a:lnTo>
                    <a:pt x="3125787" y="799147"/>
                  </a:lnTo>
                  <a:lnTo>
                    <a:pt x="3166744" y="788352"/>
                  </a:lnTo>
                  <a:lnTo>
                    <a:pt x="3208972" y="777875"/>
                  </a:lnTo>
                  <a:lnTo>
                    <a:pt x="3252152" y="767715"/>
                  </a:lnTo>
                  <a:lnTo>
                    <a:pt x="3296285" y="757555"/>
                  </a:lnTo>
                  <a:lnTo>
                    <a:pt x="3341687" y="747712"/>
                  </a:lnTo>
                  <a:lnTo>
                    <a:pt x="3388042" y="737870"/>
                  </a:lnTo>
                  <a:lnTo>
                    <a:pt x="3435349" y="728345"/>
                  </a:lnTo>
                  <a:lnTo>
                    <a:pt x="3483927" y="718820"/>
                  </a:lnTo>
                  <a:lnTo>
                    <a:pt x="3533140" y="709612"/>
                  </a:lnTo>
                  <a:lnTo>
                    <a:pt x="3583622" y="700405"/>
                  </a:lnTo>
                  <a:lnTo>
                    <a:pt x="3635057" y="691515"/>
                  </a:lnTo>
                  <a:lnTo>
                    <a:pt x="3687127" y="682942"/>
                  </a:lnTo>
                  <a:lnTo>
                    <a:pt x="3740467" y="674370"/>
                  </a:lnTo>
                  <a:lnTo>
                    <a:pt x="3794442" y="665797"/>
                  </a:lnTo>
                  <a:lnTo>
                    <a:pt x="3849369" y="657860"/>
                  </a:lnTo>
                  <a:lnTo>
                    <a:pt x="3905249" y="649922"/>
                  </a:lnTo>
                  <a:lnTo>
                    <a:pt x="3962082" y="641985"/>
                  </a:lnTo>
                  <a:lnTo>
                    <a:pt x="4019549" y="634682"/>
                  </a:lnTo>
                  <a:lnTo>
                    <a:pt x="4077969" y="627062"/>
                  </a:lnTo>
                  <a:lnTo>
                    <a:pt x="4137342" y="620077"/>
                  </a:lnTo>
                  <a:lnTo>
                    <a:pt x="4197349" y="613092"/>
                  </a:lnTo>
                  <a:lnTo>
                    <a:pt x="4258310" y="606425"/>
                  </a:lnTo>
                  <a:lnTo>
                    <a:pt x="4319905" y="600075"/>
                  </a:lnTo>
                  <a:lnTo>
                    <a:pt x="4382135" y="593725"/>
                  </a:lnTo>
                  <a:lnTo>
                    <a:pt x="4445317" y="587692"/>
                  </a:lnTo>
                  <a:lnTo>
                    <a:pt x="4509135" y="581660"/>
                  </a:lnTo>
                  <a:lnTo>
                    <a:pt x="4573905" y="576262"/>
                  </a:lnTo>
                  <a:lnTo>
                    <a:pt x="4638992" y="570865"/>
                  </a:lnTo>
                  <a:lnTo>
                    <a:pt x="4705032" y="565785"/>
                  </a:lnTo>
                  <a:lnTo>
                    <a:pt x="4771707" y="560705"/>
                  </a:lnTo>
                  <a:lnTo>
                    <a:pt x="4839017" y="556260"/>
                  </a:lnTo>
                  <a:lnTo>
                    <a:pt x="4906645" y="551815"/>
                  </a:lnTo>
                  <a:lnTo>
                    <a:pt x="4975224" y="547687"/>
                  </a:lnTo>
                  <a:lnTo>
                    <a:pt x="5044440" y="543560"/>
                  </a:lnTo>
                  <a:lnTo>
                    <a:pt x="5113972" y="540067"/>
                  </a:lnTo>
                  <a:lnTo>
                    <a:pt x="5184457" y="536575"/>
                  </a:lnTo>
                  <a:lnTo>
                    <a:pt x="5255260" y="533400"/>
                  </a:lnTo>
                  <a:lnTo>
                    <a:pt x="5326380" y="530542"/>
                  </a:lnTo>
                  <a:lnTo>
                    <a:pt x="5398452" y="527685"/>
                  </a:lnTo>
                  <a:lnTo>
                    <a:pt x="5470842" y="525462"/>
                  </a:lnTo>
                  <a:lnTo>
                    <a:pt x="5543549" y="523240"/>
                  </a:lnTo>
                  <a:lnTo>
                    <a:pt x="5616892" y="521652"/>
                  </a:lnTo>
                  <a:lnTo>
                    <a:pt x="5690870" y="520065"/>
                  </a:lnTo>
                  <a:lnTo>
                    <a:pt x="5765165" y="518795"/>
                  </a:lnTo>
                  <a:lnTo>
                    <a:pt x="5839777" y="517525"/>
                  </a:lnTo>
                  <a:lnTo>
                    <a:pt x="5915024" y="516890"/>
                  </a:lnTo>
                  <a:lnTo>
                    <a:pt x="5990590" y="516572"/>
                  </a:lnTo>
                  <a:lnTo>
                    <a:pt x="6066472" y="516255"/>
                  </a:lnTo>
                  <a:lnTo>
                    <a:pt x="6142355" y="516572"/>
                  </a:lnTo>
                  <a:lnTo>
                    <a:pt x="6217920" y="516890"/>
                  </a:lnTo>
                  <a:lnTo>
                    <a:pt x="6292849" y="517525"/>
                  </a:lnTo>
                  <a:lnTo>
                    <a:pt x="6367780" y="518795"/>
                  </a:lnTo>
                  <a:lnTo>
                    <a:pt x="6442074" y="520065"/>
                  </a:lnTo>
                  <a:lnTo>
                    <a:pt x="6515734" y="521652"/>
                  </a:lnTo>
                  <a:lnTo>
                    <a:pt x="6589077" y="523240"/>
                  </a:lnTo>
                  <a:lnTo>
                    <a:pt x="6662102" y="525462"/>
                  </a:lnTo>
                  <a:lnTo>
                    <a:pt x="6734492" y="527685"/>
                  </a:lnTo>
                  <a:lnTo>
                    <a:pt x="6806247" y="530542"/>
                  </a:lnTo>
                  <a:lnTo>
                    <a:pt x="6877684" y="533400"/>
                  </a:lnTo>
                  <a:lnTo>
                    <a:pt x="6948487" y="536575"/>
                  </a:lnTo>
                  <a:lnTo>
                    <a:pt x="7018972" y="540067"/>
                  </a:lnTo>
                  <a:lnTo>
                    <a:pt x="7088505" y="543560"/>
                  </a:lnTo>
                  <a:lnTo>
                    <a:pt x="7157719" y="547687"/>
                  </a:lnTo>
                  <a:lnTo>
                    <a:pt x="7225982" y="551815"/>
                  </a:lnTo>
                  <a:lnTo>
                    <a:pt x="7293927" y="556260"/>
                  </a:lnTo>
                  <a:lnTo>
                    <a:pt x="7361237" y="560705"/>
                  </a:lnTo>
                  <a:lnTo>
                    <a:pt x="7427912" y="565785"/>
                  </a:lnTo>
                  <a:lnTo>
                    <a:pt x="7493952" y="570865"/>
                  </a:lnTo>
                  <a:lnTo>
                    <a:pt x="7559040" y="576262"/>
                  </a:lnTo>
                  <a:lnTo>
                    <a:pt x="7623492" y="581660"/>
                  </a:lnTo>
                  <a:lnTo>
                    <a:pt x="7687627" y="587692"/>
                  </a:lnTo>
                  <a:lnTo>
                    <a:pt x="7750492" y="593725"/>
                  </a:lnTo>
                  <a:lnTo>
                    <a:pt x="7813040" y="600075"/>
                  </a:lnTo>
                  <a:lnTo>
                    <a:pt x="7874634" y="606425"/>
                  </a:lnTo>
                  <a:lnTo>
                    <a:pt x="7935594" y="613092"/>
                  </a:lnTo>
                  <a:lnTo>
                    <a:pt x="7995602" y="620077"/>
                  </a:lnTo>
                  <a:lnTo>
                    <a:pt x="8054657" y="627062"/>
                  </a:lnTo>
                  <a:lnTo>
                    <a:pt x="8113077" y="634682"/>
                  </a:lnTo>
                  <a:lnTo>
                    <a:pt x="8170862" y="641985"/>
                  </a:lnTo>
                  <a:lnTo>
                    <a:pt x="8227694" y="649922"/>
                  </a:lnTo>
                  <a:lnTo>
                    <a:pt x="8283575" y="657860"/>
                  </a:lnTo>
                  <a:lnTo>
                    <a:pt x="8338502" y="665797"/>
                  </a:lnTo>
                  <a:lnTo>
                    <a:pt x="8392477" y="674370"/>
                  </a:lnTo>
                  <a:lnTo>
                    <a:pt x="8445817" y="682942"/>
                  </a:lnTo>
                  <a:lnTo>
                    <a:pt x="8497887" y="691515"/>
                  </a:lnTo>
                  <a:lnTo>
                    <a:pt x="8549322" y="700405"/>
                  </a:lnTo>
                  <a:lnTo>
                    <a:pt x="8599805" y="709612"/>
                  </a:lnTo>
                  <a:lnTo>
                    <a:pt x="8649017" y="718820"/>
                  </a:lnTo>
                  <a:lnTo>
                    <a:pt x="8697594" y="728345"/>
                  </a:lnTo>
                  <a:lnTo>
                    <a:pt x="8744902" y="737870"/>
                  </a:lnTo>
                  <a:lnTo>
                    <a:pt x="8791257" y="747712"/>
                  </a:lnTo>
                  <a:lnTo>
                    <a:pt x="8836660" y="757555"/>
                  </a:lnTo>
                  <a:lnTo>
                    <a:pt x="8880792" y="767715"/>
                  </a:lnTo>
                  <a:lnTo>
                    <a:pt x="8923972" y="777875"/>
                  </a:lnTo>
                  <a:lnTo>
                    <a:pt x="8966200" y="788352"/>
                  </a:lnTo>
                  <a:lnTo>
                    <a:pt x="9007157" y="799147"/>
                  </a:lnTo>
                  <a:lnTo>
                    <a:pt x="9046844" y="809942"/>
                  </a:lnTo>
                  <a:lnTo>
                    <a:pt x="9085897" y="820737"/>
                  </a:lnTo>
                  <a:lnTo>
                    <a:pt x="9123362" y="831850"/>
                  </a:lnTo>
                  <a:lnTo>
                    <a:pt x="9159875" y="842962"/>
                  </a:lnTo>
                  <a:lnTo>
                    <a:pt x="9229090" y="865822"/>
                  </a:lnTo>
                  <a:lnTo>
                    <a:pt x="9293860" y="889317"/>
                  </a:lnTo>
                  <a:lnTo>
                    <a:pt x="9353232" y="913130"/>
                  </a:lnTo>
                  <a:lnTo>
                    <a:pt x="9407842" y="937577"/>
                  </a:lnTo>
                  <a:lnTo>
                    <a:pt x="9457055" y="962342"/>
                  </a:lnTo>
                  <a:lnTo>
                    <a:pt x="9501187" y="987742"/>
                  </a:lnTo>
                  <a:lnTo>
                    <a:pt x="9539605" y="1013460"/>
                  </a:lnTo>
                  <a:lnTo>
                    <a:pt x="9572371" y="1039495"/>
                  </a:lnTo>
                  <a:lnTo>
                    <a:pt x="9611106" y="1079500"/>
                  </a:lnTo>
                  <a:lnTo>
                    <a:pt x="9636506" y="1120457"/>
                  </a:lnTo>
                  <a:lnTo>
                    <a:pt x="9648190" y="1161732"/>
                  </a:lnTo>
                  <a:lnTo>
                    <a:pt x="9648825" y="1175702"/>
                  </a:lnTo>
                  <a:lnTo>
                    <a:pt x="9648190" y="1189672"/>
                  </a:lnTo>
                  <a:lnTo>
                    <a:pt x="9636506" y="1231265"/>
                  </a:lnTo>
                  <a:lnTo>
                    <a:pt x="9611106" y="1271905"/>
                  </a:lnTo>
                  <a:lnTo>
                    <a:pt x="9572371" y="1311910"/>
                  </a:lnTo>
                  <a:lnTo>
                    <a:pt x="9539605" y="1338262"/>
                  </a:lnTo>
                  <a:lnTo>
                    <a:pt x="9501187" y="1363980"/>
                  </a:lnTo>
                  <a:lnTo>
                    <a:pt x="9457055" y="1389380"/>
                  </a:lnTo>
                  <a:lnTo>
                    <a:pt x="9407842" y="1414145"/>
                  </a:lnTo>
                  <a:lnTo>
                    <a:pt x="9353232" y="1438592"/>
                  </a:lnTo>
                  <a:lnTo>
                    <a:pt x="9293860" y="1462405"/>
                  </a:lnTo>
                  <a:lnTo>
                    <a:pt x="9229090" y="1485900"/>
                  </a:lnTo>
                  <a:lnTo>
                    <a:pt x="9159875" y="1508442"/>
                  </a:lnTo>
                  <a:lnTo>
                    <a:pt x="9123362" y="1519872"/>
                  </a:lnTo>
                  <a:lnTo>
                    <a:pt x="9085897" y="1530985"/>
                  </a:lnTo>
                  <a:lnTo>
                    <a:pt x="9046844" y="1541780"/>
                  </a:lnTo>
                  <a:lnTo>
                    <a:pt x="9007157" y="1552575"/>
                  </a:lnTo>
                  <a:lnTo>
                    <a:pt x="8966200" y="1563052"/>
                  </a:lnTo>
                  <a:lnTo>
                    <a:pt x="8923972" y="1573530"/>
                  </a:lnTo>
                  <a:lnTo>
                    <a:pt x="8880792" y="1583690"/>
                  </a:lnTo>
                  <a:lnTo>
                    <a:pt x="8836660" y="1593850"/>
                  </a:lnTo>
                  <a:lnTo>
                    <a:pt x="8791257" y="1604010"/>
                  </a:lnTo>
                  <a:lnTo>
                    <a:pt x="8744902" y="1613852"/>
                  </a:lnTo>
                  <a:lnTo>
                    <a:pt x="8697594" y="1623377"/>
                  </a:lnTo>
                  <a:lnTo>
                    <a:pt x="8649017" y="1632902"/>
                  </a:lnTo>
                  <a:lnTo>
                    <a:pt x="8599805" y="1642110"/>
                  </a:lnTo>
                  <a:lnTo>
                    <a:pt x="8549322" y="1651000"/>
                  </a:lnTo>
                  <a:lnTo>
                    <a:pt x="8497887" y="1659890"/>
                  </a:lnTo>
                  <a:lnTo>
                    <a:pt x="8445817" y="1668780"/>
                  </a:lnTo>
                  <a:lnTo>
                    <a:pt x="8392477" y="1677352"/>
                  </a:lnTo>
                  <a:lnTo>
                    <a:pt x="8338502" y="1685607"/>
                  </a:lnTo>
                  <a:lnTo>
                    <a:pt x="8283575" y="1693862"/>
                  </a:lnTo>
                  <a:lnTo>
                    <a:pt x="8227694" y="1701800"/>
                  </a:lnTo>
                  <a:lnTo>
                    <a:pt x="8170862" y="1709420"/>
                  </a:lnTo>
                  <a:lnTo>
                    <a:pt x="8113077" y="1717040"/>
                  </a:lnTo>
                  <a:lnTo>
                    <a:pt x="8054657" y="1724342"/>
                  </a:lnTo>
                  <a:lnTo>
                    <a:pt x="7995602" y="1731645"/>
                  </a:lnTo>
                  <a:lnTo>
                    <a:pt x="7935594" y="1738312"/>
                  </a:lnTo>
                  <a:lnTo>
                    <a:pt x="7874634" y="1745297"/>
                  </a:lnTo>
                  <a:lnTo>
                    <a:pt x="7813040" y="1751647"/>
                  </a:lnTo>
                  <a:lnTo>
                    <a:pt x="7750492" y="1757997"/>
                  </a:lnTo>
                  <a:lnTo>
                    <a:pt x="7687627" y="1764030"/>
                  </a:lnTo>
                  <a:lnTo>
                    <a:pt x="7623492" y="1769745"/>
                  </a:lnTo>
                  <a:lnTo>
                    <a:pt x="7559040" y="1775460"/>
                  </a:lnTo>
                  <a:lnTo>
                    <a:pt x="7493952" y="1780857"/>
                  </a:lnTo>
                  <a:lnTo>
                    <a:pt x="7427912" y="1785937"/>
                  </a:lnTo>
                  <a:lnTo>
                    <a:pt x="7361237" y="1790700"/>
                  </a:lnTo>
                  <a:lnTo>
                    <a:pt x="7293927" y="1795462"/>
                  </a:lnTo>
                  <a:lnTo>
                    <a:pt x="7225982" y="1799907"/>
                  </a:lnTo>
                  <a:lnTo>
                    <a:pt x="7157719" y="1804035"/>
                  </a:lnTo>
                  <a:lnTo>
                    <a:pt x="7088505" y="1807845"/>
                  </a:lnTo>
                  <a:lnTo>
                    <a:pt x="7018972" y="1811655"/>
                  </a:lnTo>
                  <a:lnTo>
                    <a:pt x="6948487" y="1815147"/>
                  </a:lnTo>
                  <a:lnTo>
                    <a:pt x="6877684" y="1818322"/>
                  </a:lnTo>
                  <a:lnTo>
                    <a:pt x="6806247" y="1821180"/>
                  </a:lnTo>
                  <a:lnTo>
                    <a:pt x="6734492" y="1823720"/>
                  </a:lnTo>
                  <a:lnTo>
                    <a:pt x="6662102" y="1825942"/>
                  </a:lnTo>
                  <a:lnTo>
                    <a:pt x="6589077" y="1828165"/>
                  </a:lnTo>
                  <a:lnTo>
                    <a:pt x="6515734" y="1830070"/>
                  </a:lnTo>
                  <a:lnTo>
                    <a:pt x="6442074" y="1831657"/>
                  </a:lnTo>
                  <a:lnTo>
                    <a:pt x="6367780" y="1832927"/>
                  </a:lnTo>
                  <a:lnTo>
                    <a:pt x="6292849" y="1833880"/>
                  </a:lnTo>
                  <a:lnTo>
                    <a:pt x="6217920" y="1834515"/>
                  </a:lnTo>
                  <a:lnTo>
                    <a:pt x="6142355" y="1835150"/>
                  </a:lnTo>
                  <a:lnTo>
                    <a:pt x="6066472" y="1835150"/>
                  </a:lnTo>
                  <a:lnTo>
                    <a:pt x="5990590" y="1835150"/>
                  </a:lnTo>
                  <a:lnTo>
                    <a:pt x="5915024" y="1834515"/>
                  </a:lnTo>
                  <a:lnTo>
                    <a:pt x="5839777" y="1833880"/>
                  </a:lnTo>
                  <a:lnTo>
                    <a:pt x="5765165" y="1832927"/>
                  </a:lnTo>
                  <a:lnTo>
                    <a:pt x="5690870" y="1831657"/>
                  </a:lnTo>
                  <a:lnTo>
                    <a:pt x="5616892" y="1830070"/>
                  </a:lnTo>
                  <a:lnTo>
                    <a:pt x="5543549" y="1828165"/>
                  </a:lnTo>
                  <a:lnTo>
                    <a:pt x="5470842" y="1825942"/>
                  </a:lnTo>
                  <a:lnTo>
                    <a:pt x="5398452" y="1823720"/>
                  </a:lnTo>
                  <a:lnTo>
                    <a:pt x="5326380" y="1821180"/>
                  </a:lnTo>
                  <a:lnTo>
                    <a:pt x="5255260" y="1818322"/>
                  </a:lnTo>
                  <a:lnTo>
                    <a:pt x="5184457" y="1815147"/>
                  </a:lnTo>
                  <a:lnTo>
                    <a:pt x="5113972" y="1811655"/>
                  </a:lnTo>
                  <a:lnTo>
                    <a:pt x="5044440" y="1807845"/>
                  </a:lnTo>
                  <a:lnTo>
                    <a:pt x="4975224" y="1804035"/>
                  </a:lnTo>
                  <a:lnTo>
                    <a:pt x="4906645" y="1799907"/>
                  </a:lnTo>
                  <a:lnTo>
                    <a:pt x="4839017" y="1795462"/>
                  </a:lnTo>
                  <a:lnTo>
                    <a:pt x="4771707" y="1790700"/>
                  </a:lnTo>
                  <a:lnTo>
                    <a:pt x="4705032" y="1785937"/>
                  </a:lnTo>
                  <a:lnTo>
                    <a:pt x="4638992" y="1780857"/>
                  </a:lnTo>
                  <a:lnTo>
                    <a:pt x="4573905" y="1775460"/>
                  </a:lnTo>
                  <a:lnTo>
                    <a:pt x="4509135" y="1769745"/>
                  </a:lnTo>
                  <a:lnTo>
                    <a:pt x="4445317" y="1764030"/>
                  </a:lnTo>
                  <a:lnTo>
                    <a:pt x="4382135" y="1757997"/>
                  </a:lnTo>
                  <a:lnTo>
                    <a:pt x="4319905" y="1751647"/>
                  </a:lnTo>
                  <a:lnTo>
                    <a:pt x="4258310" y="1745297"/>
                  </a:lnTo>
                  <a:lnTo>
                    <a:pt x="4197349" y="1738312"/>
                  </a:lnTo>
                  <a:lnTo>
                    <a:pt x="4137342" y="1731645"/>
                  </a:lnTo>
                  <a:lnTo>
                    <a:pt x="4077969" y="1724342"/>
                  </a:lnTo>
                  <a:lnTo>
                    <a:pt x="4019549" y="1717040"/>
                  </a:lnTo>
                  <a:lnTo>
                    <a:pt x="3962082" y="1709420"/>
                  </a:lnTo>
                  <a:lnTo>
                    <a:pt x="3905249" y="1701800"/>
                  </a:lnTo>
                  <a:lnTo>
                    <a:pt x="3849369" y="1693862"/>
                  </a:lnTo>
                  <a:lnTo>
                    <a:pt x="3794442" y="1685607"/>
                  </a:lnTo>
                  <a:lnTo>
                    <a:pt x="3740467" y="1677352"/>
                  </a:lnTo>
                  <a:lnTo>
                    <a:pt x="3687127" y="1668780"/>
                  </a:lnTo>
                  <a:lnTo>
                    <a:pt x="3635057" y="1659890"/>
                  </a:lnTo>
                  <a:lnTo>
                    <a:pt x="3583622" y="1651000"/>
                  </a:lnTo>
                  <a:lnTo>
                    <a:pt x="3533140" y="1642110"/>
                  </a:lnTo>
                  <a:lnTo>
                    <a:pt x="3483927" y="1632902"/>
                  </a:lnTo>
                  <a:lnTo>
                    <a:pt x="3435349" y="1623377"/>
                  </a:lnTo>
                  <a:lnTo>
                    <a:pt x="3388042" y="1613852"/>
                  </a:lnTo>
                  <a:lnTo>
                    <a:pt x="3341687" y="1604010"/>
                  </a:lnTo>
                  <a:lnTo>
                    <a:pt x="3296285" y="1593850"/>
                  </a:lnTo>
                  <a:lnTo>
                    <a:pt x="3252152" y="1583690"/>
                  </a:lnTo>
                  <a:lnTo>
                    <a:pt x="3208972" y="1573530"/>
                  </a:lnTo>
                  <a:lnTo>
                    <a:pt x="3166744" y="1563052"/>
                  </a:lnTo>
                  <a:lnTo>
                    <a:pt x="3125787" y="1552575"/>
                  </a:lnTo>
                  <a:lnTo>
                    <a:pt x="3085782" y="1541780"/>
                  </a:lnTo>
                  <a:lnTo>
                    <a:pt x="3047047" y="1530985"/>
                  </a:lnTo>
                  <a:lnTo>
                    <a:pt x="3009582" y="1519872"/>
                  </a:lnTo>
                  <a:lnTo>
                    <a:pt x="2973069" y="1508442"/>
                  </a:lnTo>
                  <a:lnTo>
                    <a:pt x="2903854" y="1485900"/>
                  </a:lnTo>
                  <a:lnTo>
                    <a:pt x="2839085" y="1462405"/>
                  </a:lnTo>
                  <a:lnTo>
                    <a:pt x="2779712" y="1438592"/>
                  </a:lnTo>
                  <a:lnTo>
                    <a:pt x="2725102" y="1414145"/>
                  </a:lnTo>
                  <a:lnTo>
                    <a:pt x="2675890" y="1389380"/>
                  </a:lnTo>
                  <a:lnTo>
                    <a:pt x="2631757" y="1363980"/>
                  </a:lnTo>
                  <a:lnTo>
                    <a:pt x="2593340" y="1338262"/>
                  </a:lnTo>
                  <a:lnTo>
                    <a:pt x="2560637" y="1311910"/>
                  </a:lnTo>
                  <a:lnTo>
                    <a:pt x="2521902" y="1271905"/>
                  </a:lnTo>
                  <a:lnTo>
                    <a:pt x="2496502" y="1231265"/>
                  </a:lnTo>
                  <a:lnTo>
                    <a:pt x="2484754" y="1189672"/>
                  </a:lnTo>
                  <a:lnTo>
                    <a:pt x="2484119" y="1175702"/>
                  </a:lnTo>
                </a:path>
                <a:path w="11327765" h="5476240">
                  <a:moveTo>
                    <a:pt x="0" y="4285932"/>
                  </a:moveTo>
                  <a:lnTo>
                    <a:pt x="952" y="4240212"/>
                  </a:lnTo>
                  <a:lnTo>
                    <a:pt x="3809" y="4195127"/>
                  </a:lnTo>
                  <a:lnTo>
                    <a:pt x="8572" y="4150360"/>
                  </a:lnTo>
                  <a:lnTo>
                    <a:pt x="15239" y="4105910"/>
                  </a:lnTo>
                  <a:lnTo>
                    <a:pt x="23812" y="4062412"/>
                  </a:lnTo>
                  <a:lnTo>
                    <a:pt x="33972" y="4019232"/>
                  </a:lnTo>
                  <a:lnTo>
                    <a:pt x="46037" y="3976687"/>
                  </a:lnTo>
                  <a:lnTo>
                    <a:pt x="59689" y="3934460"/>
                  </a:lnTo>
                  <a:lnTo>
                    <a:pt x="75247" y="3893185"/>
                  </a:lnTo>
                  <a:lnTo>
                    <a:pt x="92392" y="3852545"/>
                  </a:lnTo>
                  <a:lnTo>
                    <a:pt x="111125" y="3812857"/>
                  </a:lnTo>
                  <a:lnTo>
                    <a:pt x="131127" y="3773487"/>
                  </a:lnTo>
                  <a:lnTo>
                    <a:pt x="153035" y="3735070"/>
                  </a:lnTo>
                  <a:lnTo>
                    <a:pt x="176529" y="3697605"/>
                  </a:lnTo>
                  <a:lnTo>
                    <a:pt x="201294" y="3660775"/>
                  </a:lnTo>
                  <a:lnTo>
                    <a:pt x="227329" y="3624897"/>
                  </a:lnTo>
                  <a:lnTo>
                    <a:pt x="254952" y="3589972"/>
                  </a:lnTo>
                  <a:lnTo>
                    <a:pt x="284162" y="3556000"/>
                  </a:lnTo>
                  <a:lnTo>
                    <a:pt x="314325" y="3522662"/>
                  </a:lnTo>
                  <a:lnTo>
                    <a:pt x="346075" y="3490595"/>
                  </a:lnTo>
                  <a:lnTo>
                    <a:pt x="378777" y="3459480"/>
                  </a:lnTo>
                  <a:lnTo>
                    <a:pt x="413067" y="3429317"/>
                  </a:lnTo>
                  <a:lnTo>
                    <a:pt x="448310" y="3400425"/>
                  </a:lnTo>
                  <a:lnTo>
                    <a:pt x="484822" y="3372485"/>
                  </a:lnTo>
                  <a:lnTo>
                    <a:pt x="522287" y="3345815"/>
                  </a:lnTo>
                  <a:lnTo>
                    <a:pt x="561022" y="3320415"/>
                  </a:lnTo>
                  <a:lnTo>
                    <a:pt x="600710" y="3295967"/>
                  </a:lnTo>
                  <a:lnTo>
                    <a:pt x="641667" y="3272790"/>
                  </a:lnTo>
                  <a:lnTo>
                    <a:pt x="683260" y="3251200"/>
                  </a:lnTo>
                  <a:lnTo>
                    <a:pt x="725804" y="3230562"/>
                  </a:lnTo>
                  <a:lnTo>
                    <a:pt x="769619" y="3211512"/>
                  </a:lnTo>
                  <a:lnTo>
                    <a:pt x="814069" y="3193415"/>
                  </a:lnTo>
                  <a:lnTo>
                    <a:pt x="859472" y="3177222"/>
                  </a:lnTo>
                  <a:lnTo>
                    <a:pt x="905510" y="3161982"/>
                  </a:lnTo>
                  <a:lnTo>
                    <a:pt x="952500" y="3148330"/>
                  </a:lnTo>
                  <a:lnTo>
                    <a:pt x="1000125" y="3136265"/>
                  </a:lnTo>
                  <a:lnTo>
                    <a:pt x="1048385" y="3125787"/>
                  </a:lnTo>
                  <a:lnTo>
                    <a:pt x="1097279" y="3116580"/>
                  </a:lnTo>
                  <a:lnTo>
                    <a:pt x="1146810" y="3109277"/>
                  </a:lnTo>
                  <a:lnTo>
                    <a:pt x="1197292" y="3103245"/>
                  </a:lnTo>
                  <a:lnTo>
                    <a:pt x="1248092" y="3099117"/>
                  </a:lnTo>
                  <a:lnTo>
                    <a:pt x="1299210" y="3096577"/>
                  </a:lnTo>
                  <a:lnTo>
                    <a:pt x="1351279" y="3095625"/>
                  </a:lnTo>
                  <a:lnTo>
                    <a:pt x="1403032" y="3096577"/>
                  </a:lnTo>
                  <a:lnTo>
                    <a:pt x="1454467" y="3099117"/>
                  </a:lnTo>
                  <a:lnTo>
                    <a:pt x="1505267" y="3103245"/>
                  </a:lnTo>
                  <a:lnTo>
                    <a:pt x="1555432" y="3109277"/>
                  </a:lnTo>
                  <a:lnTo>
                    <a:pt x="1604962" y="3116580"/>
                  </a:lnTo>
                  <a:lnTo>
                    <a:pt x="1654175" y="3125787"/>
                  </a:lnTo>
                  <a:lnTo>
                    <a:pt x="1702435" y="3136265"/>
                  </a:lnTo>
                  <a:lnTo>
                    <a:pt x="1750060" y="3148330"/>
                  </a:lnTo>
                  <a:lnTo>
                    <a:pt x="1797050" y="3161982"/>
                  </a:lnTo>
                  <a:lnTo>
                    <a:pt x="1843087" y="3177222"/>
                  </a:lnTo>
                  <a:lnTo>
                    <a:pt x="1888489" y="3193415"/>
                  </a:lnTo>
                  <a:lnTo>
                    <a:pt x="1932939" y="3211512"/>
                  </a:lnTo>
                  <a:lnTo>
                    <a:pt x="1976437" y="3230562"/>
                  </a:lnTo>
                  <a:lnTo>
                    <a:pt x="2018982" y="3251200"/>
                  </a:lnTo>
                  <a:lnTo>
                    <a:pt x="2060892" y="3272790"/>
                  </a:lnTo>
                  <a:lnTo>
                    <a:pt x="2101532" y="3295967"/>
                  </a:lnTo>
                  <a:lnTo>
                    <a:pt x="2141219" y="3320415"/>
                  </a:lnTo>
                  <a:lnTo>
                    <a:pt x="2179954" y="3345815"/>
                  </a:lnTo>
                  <a:lnTo>
                    <a:pt x="2217737" y="3372485"/>
                  </a:lnTo>
                  <a:lnTo>
                    <a:pt x="2253932" y="3400425"/>
                  </a:lnTo>
                  <a:lnTo>
                    <a:pt x="2289492" y="3429317"/>
                  </a:lnTo>
                  <a:lnTo>
                    <a:pt x="2323465" y="3459480"/>
                  </a:lnTo>
                  <a:lnTo>
                    <a:pt x="2356485" y="3490595"/>
                  </a:lnTo>
                  <a:lnTo>
                    <a:pt x="2387917" y="3522662"/>
                  </a:lnTo>
                  <a:lnTo>
                    <a:pt x="2418397" y="3556000"/>
                  </a:lnTo>
                  <a:lnTo>
                    <a:pt x="2447290" y="3589972"/>
                  </a:lnTo>
                  <a:lnTo>
                    <a:pt x="2474912" y="3624897"/>
                  </a:lnTo>
                  <a:lnTo>
                    <a:pt x="2501265" y="3660775"/>
                  </a:lnTo>
                  <a:lnTo>
                    <a:pt x="2526029" y="3697605"/>
                  </a:lnTo>
                  <a:lnTo>
                    <a:pt x="2549207" y="3735070"/>
                  </a:lnTo>
                  <a:lnTo>
                    <a:pt x="2571115" y="3773487"/>
                  </a:lnTo>
                  <a:lnTo>
                    <a:pt x="2591435" y="3812857"/>
                  </a:lnTo>
                  <a:lnTo>
                    <a:pt x="2609850" y="3852545"/>
                  </a:lnTo>
                  <a:lnTo>
                    <a:pt x="2626994" y="3893185"/>
                  </a:lnTo>
                  <a:lnTo>
                    <a:pt x="2642552" y="3934460"/>
                  </a:lnTo>
                  <a:lnTo>
                    <a:pt x="2656204" y="3976687"/>
                  </a:lnTo>
                  <a:lnTo>
                    <a:pt x="2668269" y="4019232"/>
                  </a:lnTo>
                  <a:lnTo>
                    <a:pt x="2678429" y="4062412"/>
                  </a:lnTo>
                  <a:lnTo>
                    <a:pt x="2687002" y="4105910"/>
                  </a:lnTo>
                  <a:lnTo>
                    <a:pt x="2693669" y="4150360"/>
                  </a:lnTo>
                  <a:lnTo>
                    <a:pt x="2698432" y="4195127"/>
                  </a:lnTo>
                  <a:lnTo>
                    <a:pt x="2701290" y="4240212"/>
                  </a:lnTo>
                  <a:lnTo>
                    <a:pt x="2702242" y="4285932"/>
                  </a:lnTo>
                  <a:lnTo>
                    <a:pt x="2701290" y="4331652"/>
                  </a:lnTo>
                  <a:lnTo>
                    <a:pt x="2698432" y="4376737"/>
                  </a:lnTo>
                  <a:lnTo>
                    <a:pt x="2693669" y="4421505"/>
                  </a:lnTo>
                  <a:lnTo>
                    <a:pt x="2687002" y="4465637"/>
                  </a:lnTo>
                  <a:lnTo>
                    <a:pt x="2678429" y="4509452"/>
                  </a:lnTo>
                  <a:lnTo>
                    <a:pt x="2668269" y="4552632"/>
                  </a:lnTo>
                  <a:lnTo>
                    <a:pt x="2656204" y="4595177"/>
                  </a:lnTo>
                  <a:lnTo>
                    <a:pt x="2642552" y="4637087"/>
                  </a:lnTo>
                  <a:lnTo>
                    <a:pt x="2626994" y="4678362"/>
                  </a:lnTo>
                  <a:lnTo>
                    <a:pt x="2609850" y="4719002"/>
                  </a:lnTo>
                  <a:lnTo>
                    <a:pt x="2591435" y="4759007"/>
                  </a:lnTo>
                  <a:lnTo>
                    <a:pt x="2571115" y="4798060"/>
                  </a:lnTo>
                  <a:lnTo>
                    <a:pt x="2549207" y="4836477"/>
                  </a:lnTo>
                  <a:lnTo>
                    <a:pt x="2526029" y="4874260"/>
                  </a:lnTo>
                  <a:lnTo>
                    <a:pt x="2501265" y="4910772"/>
                  </a:lnTo>
                  <a:lnTo>
                    <a:pt x="2474912" y="4946967"/>
                  </a:lnTo>
                  <a:lnTo>
                    <a:pt x="2447290" y="4981892"/>
                  </a:lnTo>
                  <a:lnTo>
                    <a:pt x="2418397" y="5015865"/>
                  </a:lnTo>
                  <a:lnTo>
                    <a:pt x="2387917" y="5048885"/>
                  </a:lnTo>
                  <a:lnTo>
                    <a:pt x="2356485" y="5081270"/>
                  </a:lnTo>
                  <a:lnTo>
                    <a:pt x="2323465" y="5112067"/>
                  </a:lnTo>
                  <a:lnTo>
                    <a:pt x="2289492" y="5142230"/>
                  </a:lnTo>
                  <a:lnTo>
                    <a:pt x="2253932" y="5171122"/>
                  </a:lnTo>
                  <a:lnTo>
                    <a:pt x="2217737" y="5199062"/>
                  </a:lnTo>
                  <a:lnTo>
                    <a:pt x="2179954" y="5225732"/>
                  </a:lnTo>
                  <a:lnTo>
                    <a:pt x="2141219" y="5251450"/>
                  </a:lnTo>
                  <a:lnTo>
                    <a:pt x="2101532" y="5275580"/>
                  </a:lnTo>
                  <a:lnTo>
                    <a:pt x="2060892" y="5298757"/>
                  </a:lnTo>
                  <a:lnTo>
                    <a:pt x="2018982" y="5320665"/>
                  </a:lnTo>
                  <a:lnTo>
                    <a:pt x="1976437" y="5341302"/>
                  </a:lnTo>
                  <a:lnTo>
                    <a:pt x="1932939" y="5360352"/>
                  </a:lnTo>
                  <a:lnTo>
                    <a:pt x="1888489" y="5378132"/>
                  </a:lnTo>
                  <a:lnTo>
                    <a:pt x="1843087" y="5394642"/>
                  </a:lnTo>
                  <a:lnTo>
                    <a:pt x="1797050" y="5409565"/>
                  </a:lnTo>
                  <a:lnTo>
                    <a:pt x="1750060" y="5423217"/>
                  </a:lnTo>
                  <a:lnTo>
                    <a:pt x="1702435" y="5435282"/>
                  </a:lnTo>
                  <a:lnTo>
                    <a:pt x="1654175" y="5446077"/>
                  </a:lnTo>
                  <a:lnTo>
                    <a:pt x="1604962" y="5454967"/>
                  </a:lnTo>
                  <a:lnTo>
                    <a:pt x="1555432" y="5462587"/>
                  </a:lnTo>
                  <a:lnTo>
                    <a:pt x="1505267" y="5468302"/>
                  </a:lnTo>
                  <a:lnTo>
                    <a:pt x="1454467" y="5472430"/>
                  </a:lnTo>
                  <a:lnTo>
                    <a:pt x="1403032" y="5474970"/>
                  </a:lnTo>
                  <a:lnTo>
                    <a:pt x="1351279" y="5475922"/>
                  </a:lnTo>
                  <a:lnTo>
                    <a:pt x="1299210" y="5474970"/>
                  </a:lnTo>
                  <a:lnTo>
                    <a:pt x="1248092" y="5472430"/>
                  </a:lnTo>
                  <a:lnTo>
                    <a:pt x="1197292" y="5468302"/>
                  </a:lnTo>
                  <a:lnTo>
                    <a:pt x="1146810" y="5462587"/>
                  </a:lnTo>
                  <a:lnTo>
                    <a:pt x="1097279" y="5454967"/>
                  </a:lnTo>
                  <a:lnTo>
                    <a:pt x="1048385" y="5446077"/>
                  </a:lnTo>
                  <a:lnTo>
                    <a:pt x="1000125" y="5435282"/>
                  </a:lnTo>
                  <a:lnTo>
                    <a:pt x="952500" y="5423217"/>
                  </a:lnTo>
                  <a:lnTo>
                    <a:pt x="905510" y="5409565"/>
                  </a:lnTo>
                  <a:lnTo>
                    <a:pt x="859472" y="5394642"/>
                  </a:lnTo>
                  <a:lnTo>
                    <a:pt x="814069" y="5378132"/>
                  </a:lnTo>
                  <a:lnTo>
                    <a:pt x="769619" y="5360352"/>
                  </a:lnTo>
                  <a:lnTo>
                    <a:pt x="725804" y="5341302"/>
                  </a:lnTo>
                  <a:lnTo>
                    <a:pt x="683260" y="5320665"/>
                  </a:lnTo>
                  <a:lnTo>
                    <a:pt x="641667" y="5298757"/>
                  </a:lnTo>
                  <a:lnTo>
                    <a:pt x="600710" y="5275580"/>
                  </a:lnTo>
                  <a:lnTo>
                    <a:pt x="561022" y="5251450"/>
                  </a:lnTo>
                  <a:lnTo>
                    <a:pt x="522287" y="5225732"/>
                  </a:lnTo>
                  <a:lnTo>
                    <a:pt x="484822" y="5199062"/>
                  </a:lnTo>
                  <a:lnTo>
                    <a:pt x="448310" y="5171122"/>
                  </a:lnTo>
                  <a:lnTo>
                    <a:pt x="413067" y="5142230"/>
                  </a:lnTo>
                  <a:lnTo>
                    <a:pt x="378777" y="5112067"/>
                  </a:lnTo>
                  <a:lnTo>
                    <a:pt x="346075" y="5081270"/>
                  </a:lnTo>
                  <a:lnTo>
                    <a:pt x="314325" y="5048885"/>
                  </a:lnTo>
                  <a:lnTo>
                    <a:pt x="284162" y="5015865"/>
                  </a:lnTo>
                  <a:lnTo>
                    <a:pt x="254952" y="4981892"/>
                  </a:lnTo>
                  <a:lnTo>
                    <a:pt x="227329" y="4946967"/>
                  </a:lnTo>
                  <a:lnTo>
                    <a:pt x="201294" y="4910772"/>
                  </a:lnTo>
                  <a:lnTo>
                    <a:pt x="176529" y="4874260"/>
                  </a:lnTo>
                  <a:lnTo>
                    <a:pt x="153035" y="4836477"/>
                  </a:lnTo>
                  <a:lnTo>
                    <a:pt x="131127" y="4798060"/>
                  </a:lnTo>
                  <a:lnTo>
                    <a:pt x="111125" y="4759007"/>
                  </a:lnTo>
                  <a:lnTo>
                    <a:pt x="92392" y="4719002"/>
                  </a:lnTo>
                  <a:lnTo>
                    <a:pt x="75247" y="4678362"/>
                  </a:lnTo>
                  <a:lnTo>
                    <a:pt x="59689" y="4637087"/>
                  </a:lnTo>
                  <a:lnTo>
                    <a:pt x="46037" y="4595177"/>
                  </a:lnTo>
                  <a:lnTo>
                    <a:pt x="33972" y="4552632"/>
                  </a:lnTo>
                  <a:lnTo>
                    <a:pt x="23812" y="4509452"/>
                  </a:lnTo>
                  <a:lnTo>
                    <a:pt x="15239" y="4465637"/>
                  </a:lnTo>
                  <a:lnTo>
                    <a:pt x="8572" y="4421505"/>
                  </a:lnTo>
                  <a:lnTo>
                    <a:pt x="3809" y="4376737"/>
                  </a:lnTo>
                  <a:lnTo>
                    <a:pt x="952" y="4331652"/>
                  </a:lnTo>
                  <a:lnTo>
                    <a:pt x="0" y="4285932"/>
                  </a:lnTo>
                </a:path>
                <a:path w="11327765" h="5476240">
                  <a:moveTo>
                    <a:pt x="2149475" y="334327"/>
                  </a:moveTo>
                  <a:lnTo>
                    <a:pt x="2174240" y="299402"/>
                  </a:lnTo>
                  <a:lnTo>
                    <a:pt x="2217419" y="276860"/>
                  </a:lnTo>
                  <a:lnTo>
                    <a:pt x="2263457" y="260032"/>
                  </a:lnTo>
                  <a:lnTo>
                    <a:pt x="2300287" y="249237"/>
                  </a:lnTo>
                  <a:lnTo>
                    <a:pt x="2341879" y="238442"/>
                  </a:lnTo>
                  <a:lnTo>
                    <a:pt x="2388552" y="227647"/>
                  </a:lnTo>
                  <a:lnTo>
                    <a:pt x="2439669" y="217170"/>
                  </a:lnTo>
                  <a:lnTo>
                    <a:pt x="2495550" y="206692"/>
                  </a:lnTo>
                  <a:lnTo>
                    <a:pt x="2555875" y="196532"/>
                  </a:lnTo>
                  <a:lnTo>
                    <a:pt x="2620962" y="186690"/>
                  </a:lnTo>
                  <a:lnTo>
                    <a:pt x="2690177" y="176847"/>
                  </a:lnTo>
                  <a:lnTo>
                    <a:pt x="2763519" y="167322"/>
                  </a:lnTo>
                  <a:lnTo>
                    <a:pt x="2801937" y="162560"/>
                  </a:lnTo>
                  <a:lnTo>
                    <a:pt x="2840990" y="157797"/>
                  </a:lnTo>
                  <a:lnTo>
                    <a:pt x="2881629" y="153035"/>
                  </a:lnTo>
                  <a:lnTo>
                    <a:pt x="2922904" y="148590"/>
                  </a:lnTo>
                  <a:lnTo>
                    <a:pt x="2965132" y="144145"/>
                  </a:lnTo>
                  <a:lnTo>
                    <a:pt x="3008629" y="139700"/>
                  </a:lnTo>
                  <a:lnTo>
                    <a:pt x="3052762" y="135255"/>
                  </a:lnTo>
                  <a:lnTo>
                    <a:pt x="3098165" y="130810"/>
                  </a:lnTo>
                  <a:lnTo>
                    <a:pt x="3144519" y="126365"/>
                  </a:lnTo>
                  <a:lnTo>
                    <a:pt x="3191510" y="122237"/>
                  </a:lnTo>
                  <a:lnTo>
                    <a:pt x="3239769" y="118110"/>
                  </a:lnTo>
                  <a:lnTo>
                    <a:pt x="3288665" y="113982"/>
                  </a:lnTo>
                  <a:lnTo>
                    <a:pt x="3338512" y="109855"/>
                  </a:lnTo>
                  <a:lnTo>
                    <a:pt x="3389312" y="105727"/>
                  </a:lnTo>
                  <a:lnTo>
                    <a:pt x="3441065" y="101917"/>
                  </a:lnTo>
                  <a:lnTo>
                    <a:pt x="3493769" y="97790"/>
                  </a:lnTo>
                  <a:lnTo>
                    <a:pt x="3547110" y="93980"/>
                  </a:lnTo>
                  <a:lnTo>
                    <a:pt x="3601402" y="90487"/>
                  </a:lnTo>
                  <a:lnTo>
                    <a:pt x="3656647" y="86677"/>
                  </a:lnTo>
                  <a:lnTo>
                    <a:pt x="3712527" y="82867"/>
                  </a:lnTo>
                  <a:lnTo>
                    <a:pt x="3769360" y="79375"/>
                  </a:lnTo>
                  <a:lnTo>
                    <a:pt x="3826827" y="75882"/>
                  </a:lnTo>
                  <a:lnTo>
                    <a:pt x="3885247" y="72390"/>
                  </a:lnTo>
                  <a:lnTo>
                    <a:pt x="3944302" y="69215"/>
                  </a:lnTo>
                  <a:lnTo>
                    <a:pt x="4004310" y="65722"/>
                  </a:lnTo>
                  <a:lnTo>
                    <a:pt x="4064952" y="62547"/>
                  </a:lnTo>
                  <a:lnTo>
                    <a:pt x="4126230" y="59372"/>
                  </a:lnTo>
                  <a:lnTo>
                    <a:pt x="4188460" y="56197"/>
                  </a:lnTo>
                  <a:lnTo>
                    <a:pt x="4251324" y="53340"/>
                  </a:lnTo>
                  <a:lnTo>
                    <a:pt x="4314824" y="50482"/>
                  </a:lnTo>
                  <a:lnTo>
                    <a:pt x="4379277" y="47625"/>
                  </a:lnTo>
                  <a:lnTo>
                    <a:pt x="4444047" y="44767"/>
                  </a:lnTo>
                  <a:lnTo>
                    <a:pt x="4509770" y="41910"/>
                  </a:lnTo>
                  <a:lnTo>
                    <a:pt x="4576127" y="39370"/>
                  </a:lnTo>
                  <a:lnTo>
                    <a:pt x="4643120" y="36830"/>
                  </a:lnTo>
                  <a:lnTo>
                    <a:pt x="4710747" y="34290"/>
                  </a:lnTo>
                  <a:lnTo>
                    <a:pt x="4779010" y="32067"/>
                  </a:lnTo>
                  <a:lnTo>
                    <a:pt x="4847907" y="29527"/>
                  </a:lnTo>
                  <a:lnTo>
                    <a:pt x="4917440" y="27305"/>
                  </a:lnTo>
                  <a:lnTo>
                    <a:pt x="4987607" y="25082"/>
                  </a:lnTo>
                  <a:lnTo>
                    <a:pt x="5058092" y="23177"/>
                  </a:lnTo>
                  <a:lnTo>
                    <a:pt x="5129530" y="21272"/>
                  </a:lnTo>
                  <a:lnTo>
                    <a:pt x="5201285" y="19367"/>
                  </a:lnTo>
                  <a:lnTo>
                    <a:pt x="5273674" y="17462"/>
                  </a:lnTo>
                  <a:lnTo>
                    <a:pt x="5346382" y="15557"/>
                  </a:lnTo>
                  <a:lnTo>
                    <a:pt x="5420042" y="13970"/>
                  </a:lnTo>
                  <a:lnTo>
                    <a:pt x="5494020" y="12382"/>
                  </a:lnTo>
                  <a:lnTo>
                    <a:pt x="5568315" y="11112"/>
                  </a:lnTo>
                  <a:lnTo>
                    <a:pt x="5643245" y="9525"/>
                  </a:lnTo>
                  <a:lnTo>
                    <a:pt x="5718810" y="8255"/>
                  </a:lnTo>
                  <a:lnTo>
                    <a:pt x="5794692" y="6985"/>
                  </a:lnTo>
                  <a:lnTo>
                    <a:pt x="5871210" y="6032"/>
                  </a:lnTo>
                  <a:lnTo>
                    <a:pt x="5948045" y="5080"/>
                  </a:lnTo>
                  <a:lnTo>
                    <a:pt x="6025197" y="4127"/>
                  </a:lnTo>
                  <a:lnTo>
                    <a:pt x="6102985" y="3175"/>
                  </a:lnTo>
                  <a:lnTo>
                    <a:pt x="6181090" y="2540"/>
                  </a:lnTo>
                  <a:lnTo>
                    <a:pt x="6259512" y="1905"/>
                  </a:lnTo>
                  <a:lnTo>
                    <a:pt x="6338570" y="1270"/>
                  </a:lnTo>
                  <a:lnTo>
                    <a:pt x="6417945" y="952"/>
                  </a:lnTo>
                  <a:lnTo>
                    <a:pt x="6497637" y="317"/>
                  </a:lnTo>
                  <a:lnTo>
                    <a:pt x="6577647" y="317"/>
                  </a:lnTo>
                  <a:lnTo>
                    <a:pt x="6657975" y="0"/>
                  </a:lnTo>
                  <a:lnTo>
                    <a:pt x="6738619" y="0"/>
                  </a:lnTo>
                  <a:lnTo>
                    <a:pt x="6819265" y="0"/>
                  </a:lnTo>
                  <a:lnTo>
                    <a:pt x="6899592" y="317"/>
                  </a:lnTo>
                  <a:lnTo>
                    <a:pt x="6979602" y="317"/>
                  </a:lnTo>
                  <a:lnTo>
                    <a:pt x="7059294" y="952"/>
                  </a:lnTo>
                  <a:lnTo>
                    <a:pt x="7138669" y="1270"/>
                  </a:lnTo>
                  <a:lnTo>
                    <a:pt x="7217727" y="1905"/>
                  </a:lnTo>
                  <a:lnTo>
                    <a:pt x="7296150" y="2540"/>
                  </a:lnTo>
                  <a:lnTo>
                    <a:pt x="7374255" y="3175"/>
                  </a:lnTo>
                  <a:lnTo>
                    <a:pt x="7452042" y="4127"/>
                  </a:lnTo>
                  <a:lnTo>
                    <a:pt x="7529194" y="5080"/>
                  </a:lnTo>
                  <a:lnTo>
                    <a:pt x="7606030" y="6032"/>
                  </a:lnTo>
                  <a:lnTo>
                    <a:pt x="7682547" y="6985"/>
                  </a:lnTo>
                  <a:lnTo>
                    <a:pt x="7758430" y="8255"/>
                  </a:lnTo>
                  <a:lnTo>
                    <a:pt x="7833994" y="9525"/>
                  </a:lnTo>
                  <a:lnTo>
                    <a:pt x="7908925" y="11112"/>
                  </a:lnTo>
                  <a:lnTo>
                    <a:pt x="7983219" y="12382"/>
                  </a:lnTo>
                  <a:lnTo>
                    <a:pt x="8057197" y="13970"/>
                  </a:lnTo>
                  <a:lnTo>
                    <a:pt x="8130857" y="15557"/>
                  </a:lnTo>
                  <a:lnTo>
                    <a:pt x="8203565" y="17462"/>
                  </a:lnTo>
                  <a:lnTo>
                    <a:pt x="8275955" y="19367"/>
                  </a:lnTo>
                  <a:lnTo>
                    <a:pt x="8347709" y="21272"/>
                  </a:lnTo>
                  <a:lnTo>
                    <a:pt x="8419147" y="23177"/>
                  </a:lnTo>
                  <a:lnTo>
                    <a:pt x="8489632" y="25082"/>
                  </a:lnTo>
                  <a:lnTo>
                    <a:pt x="8559800" y="27305"/>
                  </a:lnTo>
                  <a:lnTo>
                    <a:pt x="8629332" y="29527"/>
                  </a:lnTo>
                  <a:lnTo>
                    <a:pt x="8698230" y="32067"/>
                  </a:lnTo>
                  <a:lnTo>
                    <a:pt x="8766492" y="34290"/>
                  </a:lnTo>
                  <a:lnTo>
                    <a:pt x="8834119" y="36830"/>
                  </a:lnTo>
                  <a:lnTo>
                    <a:pt x="8901112" y="39370"/>
                  </a:lnTo>
                  <a:lnTo>
                    <a:pt x="8967469" y="41910"/>
                  </a:lnTo>
                  <a:lnTo>
                    <a:pt x="9033192" y="44767"/>
                  </a:lnTo>
                  <a:lnTo>
                    <a:pt x="9097962" y="47625"/>
                  </a:lnTo>
                  <a:lnTo>
                    <a:pt x="9162415" y="50482"/>
                  </a:lnTo>
                  <a:lnTo>
                    <a:pt x="9225915" y="53340"/>
                  </a:lnTo>
                  <a:lnTo>
                    <a:pt x="9288780" y="56197"/>
                  </a:lnTo>
                  <a:lnTo>
                    <a:pt x="9351010" y="59372"/>
                  </a:lnTo>
                  <a:lnTo>
                    <a:pt x="9412287" y="62547"/>
                  </a:lnTo>
                  <a:lnTo>
                    <a:pt x="9472930" y="65722"/>
                  </a:lnTo>
                  <a:lnTo>
                    <a:pt x="9532937" y="69215"/>
                  </a:lnTo>
                  <a:lnTo>
                    <a:pt x="9592056" y="72390"/>
                  </a:lnTo>
                  <a:lnTo>
                    <a:pt x="9650348" y="75882"/>
                  </a:lnTo>
                  <a:lnTo>
                    <a:pt x="9707880" y="79375"/>
                  </a:lnTo>
                  <a:lnTo>
                    <a:pt x="9764775" y="82867"/>
                  </a:lnTo>
                  <a:lnTo>
                    <a:pt x="9820656" y="86677"/>
                  </a:lnTo>
                  <a:lnTo>
                    <a:pt x="9875774" y="90487"/>
                  </a:lnTo>
                  <a:lnTo>
                    <a:pt x="9930130" y="93980"/>
                  </a:lnTo>
                  <a:lnTo>
                    <a:pt x="9983470" y="97790"/>
                  </a:lnTo>
                  <a:lnTo>
                    <a:pt x="10036175" y="101917"/>
                  </a:lnTo>
                  <a:lnTo>
                    <a:pt x="10087991" y="105727"/>
                  </a:lnTo>
                  <a:lnTo>
                    <a:pt x="10138791" y="109855"/>
                  </a:lnTo>
                  <a:lnTo>
                    <a:pt x="10188575" y="113982"/>
                  </a:lnTo>
                  <a:lnTo>
                    <a:pt x="10237470" y="118110"/>
                  </a:lnTo>
                  <a:lnTo>
                    <a:pt x="10285730" y="122237"/>
                  </a:lnTo>
                  <a:lnTo>
                    <a:pt x="10332720" y="126365"/>
                  </a:lnTo>
                  <a:lnTo>
                    <a:pt x="10379075" y="130810"/>
                  </a:lnTo>
                  <a:lnTo>
                    <a:pt x="10424541" y="135255"/>
                  </a:lnTo>
                  <a:lnTo>
                    <a:pt x="10468610" y="139700"/>
                  </a:lnTo>
                  <a:lnTo>
                    <a:pt x="10512171" y="144145"/>
                  </a:lnTo>
                  <a:lnTo>
                    <a:pt x="10554335" y="148590"/>
                  </a:lnTo>
                  <a:lnTo>
                    <a:pt x="10595610" y="153035"/>
                  </a:lnTo>
                  <a:lnTo>
                    <a:pt x="10636250" y="157797"/>
                  </a:lnTo>
                  <a:lnTo>
                    <a:pt x="10675366" y="162560"/>
                  </a:lnTo>
                  <a:lnTo>
                    <a:pt x="10713720" y="167322"/>
                  </a:lnTo>
                  <a:lnTo>
                    <a:pt x="10787126" y="176847"/>
                  </a:lnTo>
                  <a:lnTo>
                    <a:pt x="10856341" y="186690"/>
                  </a:lnTo>
                  <a:lnTo>
                    <a:pt x="10921365" y="196532"/>
                  </a:lnTo>
                  <a:lnTo>
                    <a:pt x="10981690" y="206692"/>
                  </a:lnTo>
                  <a:lnTo>
                    <a:pt x="11037570" y="217170"/>
                  </a:lnTo>
                  <a:lnTo>
                    <a:pt x="11088751" y="227647"/>
                  </a:lnTo>
                  <a:lnTo>
                    <a:pt x="11135360" y="238442"/>
                  </a:lnTo>
                  <a:lnTo>
                    <a:pt x="11177016" y="249237"/>
                  </a:lnTo>
                  <a:lnTo>
                    <a:pt x="11213846" y="260032"/>
                  </a:lnTo>
                  <a:lnTo>
                    <a:pt x="11259820" y="276860"/>
                  </a:lnTo>
                  <a:lnTo>
                    <a:pt x="11294110" y="293687"/>
                  </a:lnTo>
                  <a:lnTo>
                    <a:pt x="11324971" y="322580"/>
                  </a:lnTo>
                  <a:lnTo>
                    <a:pt x="11327765" y="334327"/>
                  </a:lnTo>
                  <a:lnTo>
                    <a:pt x="11326876" y="340360"/>
                  </a:lnTo>
                  <a:lnTo>
                    <a:pt x="11294110" y="374967"/>
                  </a:lnTo>
                  <a:lnTo>
                    <a:pt x="11259820" y="392112"/>
                  </a:lnTo>
                  <a:lnTo>
                    <a:pt x="11213846" y="408622"/>
                  </a:lnTo>
                  <a:lnTo>
                    <a:pt x="11177016" y="419735"/>
                  </a:lnTo>
                  <a:lnTo>
                    <a:pt x="11135360" y="430530"/>
                  </a:lnTo>
                  <a:lnTo>
                    <a:pt x="11088751" y="441007"/>
                  </a:lnTo>
                  <a:lnTo>
                    <a:pt x="11037570" y="451485"/>
                  </a:lnTo>
                  <a:lnTo>
                    <a:pt x="10981690" y="461962"/>
                  </a:lnTo>
                  <a:lnTo>
                    <a:pt x="10921365" y="472122"/>
                  </a:lnTo>
                  <a:lnTo>
                    <a:pt x="10856341" y="482282"/>
                  </a:lnTo>
                  <a:lnTo>
                    <a:pt x="10787126" y="491807"/>
                  </a:lnTo>
                  <a:lnTo>
                    <a:pt x="10713720" y="501650"/>
                  </a:lnTo>
                  <a:lnTo>
                    <a:pt x="10675239" y="506412"/>
                  </a:lnTo>
                  <a:lnTo>
                    <a:pt x="10636250" y="510857"/>
                  </a:lnTo>
                  <a:lnTo>
                    <a:pt x="10595610" y="515620"/>
                  </a:lnTo>
                  <a:lnTo>
                    <a:pt x="10554335" y="520065"/>
                  </a:lnTo>
                  <a:lnTo>
                    <a:pt x="10512044" y="524827"/>
                  </a:lnTo>
                  <a:lnTo>
                    <a:pt x="10468610" y="529272"/>
                  </a:lnTo>
                  <a:lnTo>
                    <a:pt x="10424541" y="533717"/>
                  </a:lnTo>
                  <a:lnTo>
                    <a:pt x="10379075" y="537845"/>
                  </a:lnTo>
                  <a:lnTo>
                    <a:pt x="10332720" y="542290"/>
                  </a:lnTo>
                  <a:lnTo>
                    <a:pt x="10285730" y="546417"/>
                  </a:lnTo>
                  <a:lnTo>
                    <a:pt x="10237470" y="550862"/>
                  </a:lnTo>
                  <a:lnTo>
                    <a:pt x="10188575" y="554990"/>
                  </a:lnTo>
                  <a:lnTo>
                    <a:pt x="10138791" y="559117"/>
                  </a:lnTo>
                  <a:lnTo>
                    <a:pt x="10087991" y="562927"/>
                  </a:lnTo>
                  <a:lnTo>
                    <a:pt x="10036175" y="567055"/>
                  </a:lnTo>
                  <a:lnTo>
                    <a:pt x="9983470" y="570865"/>
                  </a:lnTo>
                  <a:lnTo>
                    <a:pt x="9930130" y="574675"/>
                  </a:lnTo>
                  <a:lnTo>
                    <a:pt x="9875774" y="578485"/>
                  </a:lnTo>
                  <a:lnTo>
                    <a:pt x="9820529" y="581977"/>
                  </a:lnTo>
                  <a:lnTo>
                    <a:pt x="9764648" y="585787"/>
                  </a:lnTo>
                  <a:lnTo>
                    <a:pt x="9707880" y="589280"/>
                  </a:lnTo>
                  <a:lnTo>
                    <a:pt x="9650348" y="592772"/>
                  </a:lnTo>
                  <a:lnTo>
                    <a:pt x="9591929" y="596265"/>
                  </a:lnTo>
                  <a:lnTo>
                    <a:pt x="9532937" y="599757"/>
                  </a:lnTo>
                  <a:lnTo>
                    <a:pt x="9472930" y="602932"/>
                  </a:lnTo>
                  <a:lnTo>
                    <a:pt x="9412287" y="606107"/>
                  </a:lnTo>
                  <a:lnTo>
                    <a:pt x="9351010" y="609282"/>
                  </a:lnTo>
                  <a:lnTo>
                    <a:pt x="9288780" y="612457"/>
                  </a:lnTo>
                  <a:lnTo>
                    <a:pt x="9225915" y="615315"/>
                  </a:lnTo>
                  <a:lnTo>
                    <a:pt x="9162415" y="618490"/>
                  </a:lnTo>
                  <a:lnTo>
                    <a:pt x="9097962" y="621347"/>
                  </a:lnTo>
                  <a:lnTo>
                    <a:pt x="9033192" y="623887"/>
                  </a:lnTo>
                  <a:lnTo>
                    <a:pt x="8967469" y="626745"/>
                  </a:lnTo>
                  <a:lnTo>
                    <a:pt x="8901112" y="629285"/>
                  </a:lnTo>
                  <a:lnTo>
                    <a:pt x="8834119" y="631825"/>
                  </a:lnTo>
                  <a:lnTo>
                    <a:pt x="8766492" y="634365"/>
                  </a:lnTo>
                  <a:lnTo>
                    <a:pt x="8698230" y="636905"/>
                  </a:lnTo>
                  <a:lnTo>
                    <a:pt x="8629332" y="639127"/>
                  </a:lnTo>
                  <a:lnTo>
                    <a:pt x="8559800" y="641350"/>
                  </a:lnTo>
                  <a:lnTo>
                    <a:pt x="8489632" y="643572"/>
                  </a:lnTo>
                  <a:lnTo>
                    <a:pt x="8419147" y="645795"/>
                  </a:lnTo>
                  <a:lnTo>
                    <a:pt x="8347709" y="647700"/>
                  </a:lnTo>
                  <a:lnTo>
                    <a:pt x="8275955" y="649605"/>
                  </a:lnTo>
                  <a:lnTo>
                    <a:pt x="8203565" y="651510"/>
                  </a:lnTo>
                  <a:lnTo>
                    <a:pt x="8130857" y="653097"/>
                  </a:lnTo>
                  <a:lnTo>
                    <a:pt x="8057197" y="654685"/>
                  </a:lnTo>
                  <a:lnTo>
                    <a:pt x="7983219" y="656272"/>
                  </a:lnTo>
                  <a:lnTo>
                    <a:pt x="7908925" y="657860"/>
                  </a:lnTo>
                  <a:lnTo>
                    <a:pt x="7833994" y="659130"/>
                  </a:lnTo>
                  <a:lnTo>
                    <a:pt x="7758430" y="660400"/>
                  </a:lnTo>
                  <a:lnTo>
                    <a:pt x="7682547" y="661670"/>
                  </a:lnTo>
                  <a:lnTo>
                    <a:pt x="7606030" y="662940"/>
                  </a:lnTo>
                  <a:lnTo>
                    <a:pt x="7529194" y="663892"/>
                  </a:lnTo>
                  <a:lnTo>
                    <a:pt x="7452042" y="664845"/>
                  </a:lnTo>
                  <a:lnTo>
                    <a:pt x="7374255" y="665480"/>
                  </a:lnTo>
                  <a:lnTo>
                    <a:pt x="7296150" y="666432"/>
                  </a:lnTo>
                  <a:lnTo>
                    <a:pt x="7217727" y="667067"/>
                  </a:lnTo>
                  <a:lnTo>
                    <a:pt x="7138669" y="667385"/>
                  </a:lnTo>
                  <a:lnTo>
                    <a:pt x="7059294" y="668020"/>
                  </a:lnTo>
                  <a:lnTo>
                    <a:pt x="6979602" y="668337"/>
                  </a:lnTo>
                  <a:lnTo>
                    <a:pt x="6899592" y="668655"/>
                  </a:lnTo>
                  <a:lnTo>
                    <a:pt x="6819265" y="668655"/>
                  </a:lnTo>
                  <a:lnTo>
                    <a:pt x="6738619" y="668655"/>
                  </a:lnTo>
                  <a:lnTo>
                    <a:pt x="6657975" y="668655"/>
                  </a:lnTo>
                  <a:lnTo>
                    <a:pt x="6577647" y="668655"/>
                  </a:lnTo>
                  <a:lnTo>
                    <a:pt x="6497637" y="668337"/>
                  </a:lnTo>
                  <a:lnTo>
                    <a:pt x="6417945" y="668020"/>
                  </a:lnTo>
                  <a:lnTo>
                    <a:pt x="6338570" y="667385"/>
                  </a:lnTo>
                  <a:lnTo>
                    <a:pt x="6259512" y="667067"/>
                  </a:lnTo>
                  <a:lnTo>
                    <a:pt x="6181090" y="666432"/>
                  </a:lnTo>
                  <a:lnTo>
                    <a:pt x="6102985" y="665480"/>
                  </a:lnTo>
                  <a:lnTo>
                    <a:pt x="6025197" y="664845"/>
                  </a:lnTo>
                  <a:lnTo>
                    <a:pt x="5948045" y="663892"/>
                  </a:lnTo>
                  <a:lnTo>
                    <a:pt x="5871210" y="662940"/>
                  </a:lnTo>
                  <a:lnTo>
                    <a:pt x="5794692" y="661670"/>
                  </a:lnTo>
                  <a:lnTo>
                    <a:pt x="5718810" y="660400"/>
                  </a:lnTo>
                  <a:lnTo>
                    <a:pt x="5643245" y="659130"/>
                  </a:lnTo>
                  <a:lnTo>
                    <a:pt x="5568315" y="657860"/>
                  </a:lnTo>
                  <a:lnTo>
                    <a:pt x="5494020" y="656272"/>
                  </a:lnTo>
                  <a:lnTo>
                    <a:pt x="5420042" y="654685"/>
                  </a:lnTo>
                  <a:lnTo>
                    <a:pt x="5346382" y="653097"/>
                  </a:lnTo>
                  <a:lnTo>
                    <a:pt x="5273674" y="651510"/>
                  </a:lnTo>
                  <a:lnTo>
                    <a:pt x="5201285" y="649605"/>
                  </a:lnTo>
                  <a:lnTo>
                    <a:pt x="5129530" y="647700"/>
                  </a:lnTo>
                  <a:lnTo>
                    <a:pt x="5058092" y="645795"/>
                  </a:lnTo>
                  <a:lnTo>
                    <a:pt x="4987607" y="643572"/>
                  </a:lnTo>
                  <a:lnTo>
                    <a:pt x="4917440" y="641350"/>
                  </a:lnTo>
                  <a:lnTo>
                    <a:pt x="4847907" y="639127"/>
                  </a:lnTo>
                  <a:lnTo>
                    <a:pt x="4779010" y="636905"/>
                  </a:lnTo>
                  <a:lnTo>
                    <a:pt x="4710747" y="634365"/>
                  </a:lnTo>
                  <a:lnTo>
                    <a:pt x="4643120" y="631825"/>
                  </a:lnTo>
                  <a:lnTo>
                    <a:pt x="4576127" y="629285"/>
                  </a:lnTo>
                  <a:lnTo>
                    <a:pt x="4509770" y="626745"/>
                  </a:lnTo>
                  <a:lnTo>
                    <a:pt x="4444047" y="623887"/>
                  </a:lnTo>
                  <a:lnTo>
                    <a:pt x="4379277" y="621347"/>
                  </a:lnTo>
                  <a:lnTo>
                    <a:pt x="4314824" y="618490"/>
                  </a:lnTo>
                  <a:lnTo>
                    <a:pt x="4251324" y="615315"/>
                  </a:lnTo>
                  <a:lnTo>
                    <a:pt x="4188460" y="612457"/>
                  </a:lnTo>
                  <a:lnTo>
                    <a:pt x="4126230" y="609282"/>
                  </a:lnTo>
                  <a:lnTo>
                    <a:pt x="4064952" y="606107"/>
                  </a:lnTo>
                  <a:lnTo>
                    <a:pt x="4004310" y="602932"/>
                  </a:lnTo>
                  <a:lnTo>
                    <a:pt x="3944302" y="599757"/>
                  </a:lnTo>
                  <a:lnTo>
                    <a:pt x="3885247" y="596265"/>
                  </a:lnTo>
                  <a:lnTo>
                    <a:pt x="3826827" y="592772"/>
                  </a:lnTo>
                  <a:lnTo>
                    <a:pt x="3769360" y="589280"/>
                  </a:lnTo>
                  <a:lnTo>
                    <a:pt x="3712527" y="585787"/>
                  </a:lnTo>
                  <a:lnTo>
                    <a:pt x="3656647" y="581977"/>
                  </a:lnTo>
                  <a:lnTo>
                    <a:pt x="3601402" y="578485"/>
                  </a:lnTo>
                  <a:lnTo>
                    <a:pt x="3547110" y="574675"/>
                  </a:lnTo>
                  <a:lnTo>
                    <a:pt x="3493769" y="570865"/>
                  </a:lnTo>
                  <a:lnTo>
                    <a:pt x="3441065" y="567055"/>
                  </a:lnTo>
                  <a:lnTo>
                    <a:pt x="3389312" y="562927"/>
                  </a:lnTo>
                  <a:lnTo>
                    <a:pt x="3338512" y="559117"/>
                  </a:lnTo>
                  <a:lnTo>
                    <a:pt x="3288665" y="554990"/>
                  </a:lnTo>
                  <a:lnTo>
                    <a:pt x="3239769" y="550862"/>
                  </a:lnTo>
                  <a:lnTo>
                    <a:pt x="3191510" y="546417"/>
                  </a:lnTo>
                  <a:lnTo>
                    <a:pt x="3144519" y="542290"/>
                  </a:lnTo>
                  <a:lnTo>
                    <a:pt x="3098165" y="537845"/>
                  </a:lnTo>
                  <a:lnTo>
                    <a:pt x="3052762" y="533717"/>
                  </a:lnTo>
                  <a:lnTo>
                    <a:pt x="3008629" y="529272"/>
                  </a:lnTo>
                  <a:lnTo>
                    <a:pt x="2965132" y="524827"/>
                  </a:lnTo>
                  <a:lnTo>
                    <a:pt x="2922904" y="520065"/>
                  </a:lnTo>
                  <a:lnTo>
                    <a:pt x="2881629" y="515620"/>
                  </a:lnTo>
                  <a:lnTo>
                    <a:pt x="2840990" y="510857"/>
                  </a:lnTo>
                  <a:lnTo>
                    <a:pt x="2801937" y="506412"/>
                  </a:lnTo>
                  <a:lnTo>
                    <a:pt x="2763519" y="501650"/>
                  </a:lnTo>
                  <a:lnTo>
                    <a:pt x="2690177" y="491807"/>
                  </a:lnTo>
                  <a:lnTo>
                    <a:pt x="2620962" y="482282"/>
                  </a:lnTo>
                  <a:lnTo>
                    <a:pt x="2555875" y="472122"/>
                  </a:lnTo>
                  <a:lnTo>
                    <a:pt x="2495550" y="461962"/>
                  </a:lnTo>
                  <a:lnTo>
                    <a:pt x="2439669" y="451485"/>
                  </a:lnTo>
                  <a:lnTo>
                    <a:pt x="2388552" y="441007"/>
                  </a:lnTo>
                  <a:lnTo>
                    <a:pt x="2341879" y="430530"/>
                  </a:lnTo>
                  <a:lnTo>
                    <a:pt x="2300287" y="419735"/>
                  </a:lnTo>
                  <a:lnTo>
                    <a:pt x="2263457" y="408622"/>
                  </a:lnTo>
                  <a:lnTo>
                    <a:pt x="2217419" y="392112"/>
                  </a:lnTo>
                  <a:lnTo>
                    <a:pt x="2183129" y="374967"/>
                  </a:lnTo>
                  <a:lnTo>
                    <a:pt x="2152332" y="346075"/>
                  </a:lnTo>
                  <a:lnTo>
                    <a:pt x="2149475" y="334327"/>
                  </a:lnTo>
                </a:path>
              </a:pathLst>
            </a:custGeom>
            <a:ln w="57150">
              <a:solidFill>
                <a:srgbClr val="00AF4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403195" y="327174"/>
            <a:ext cx="3387725" cy="831552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2667" dirty="0">
                <a:solidFill>
                  <a:srgbClr val="FFFFFF"/>
                </a:solidFill>
              </a:rPr>
              <a:t>ΑΣ</a:t>
            </a:r>
            <a:r>
              <a:rPr sz="2667" spc="-37" dirty="0">
                <a:solidFill>
                  <a:srgbClr val="FFFFFF"/>
                </a:solidFill>
              </a:rPr>
              <a:t> </a:t>
            </a:r>
            <a:r>
              <a:rPr sz="2667" spc="-4" dirty="0">
                <a:solidFill>
                  <a:srgbClr val="FFFFFF"/>
                </a:solidFill>
              </a:rPr>
              <a:t>ΠΡΟΣΠΑΘΉΣΟΥΜΕ!!!</a:t>
            </a:r>
            <a:endParaRPr sz="2667"/>
          </a:p>
        </p:txBody>
      </p:sp>
      <p:sp>
        <p:nvSpPr>
          <p:cNvPr id="9" name="object 9"/>
          <p:cNvSpPr txBox="1"/>
          <p:nvPr/>
        </p:nvSpPr>
        <p:spPr>
          <a:xfrm>
            <a:off x="341841" y="1731500"/>
            <a:ext cx="2738967" cy="2971433"/>
          </a:xfrm>
          <a:prstGeom prst="rect">
            <a:avLst/>
          </a:prstGeom>
        </p:spPr>
        <p:txBody>
          <a:bodyPr vert="horz" wrap="square" lIns="0" tIns="97896" rIns="0" bIns="0" rtlCol="0">
            <a:spAutoFit/>
          </a:bodyPr>
          <a:lstStyle/>
          <a:p>
            <a:pPr marL="295792" indent="-285209">
              <a:spcBef>
                <a:spcPts val="771"/>
              </a:spcBef>
              <a:buSzPct val="133333"/>
              <a:buFont typeface="Arial"/>
              <a:buChar char="•"/>
              <a:tabLst>
                <a:tab pos="295263" algn="l"/>
                <a:tab pos="295792" algn="l"/>
              </a:tabLst>
            </a:pPr>
            <a:r>
              <a:rPr sz="2000" b="1" spc="-12" dirty="0">
                <a:solidFill>
                  <a:srgbClr val="FFFFFF"/>
                </a:solidFill>
                <a:latin typeface="Calibri"/>
                <a:cs typeface="Calibri"/>
              </a:rPr>
              <a:t>Εμβολοφόρος</a:t>
            </a:r>
            <a:endParaRPr sz="2000">
              <a:latin typeface="Calibri"/>
              <a:cs typeface="Calibri"/>
            </a:endParaRPr>
          </a:p>
          <a:p>
            <a:pPr marL="295792" indent="-285209">
              <a:spcBef>
                <a:spcPts val="1587"/>
              </a:spcBef>
              <a:buSzPct val="133333"/>
              <a:buFont typeface="Arial"/>
              <a:buChar char="•"/>
              <a:tabLst>
                <a:tab pos="295263" algn="l"/>
                <a:tab pos="295792" algn="l"/>
              </a:tabLst>
            </a:pPr>
            <a:r>
              <a:rPr sz="2000" b="1" spc="-8" dirty="0">
                <a:solidFill>
                  <a:srgbClr val="FFFFFF"/>
                </a:solidFill>
                <a:latin typeface="Calibri"/>
                <a:cs typeface="Calibri"/>
              </a:rPr>
              <a:t>Συνέπεια</a:t>
            </a:r>
            <a:endParaRPr sz="2000">
              <a:latin typeface="Calibri"/>
              <a:cs typeface="Calibri"/>
            </a:endParaRPr>
          </a:p>
          <a:p>
            <a:pPr marL="295792" indent="-285209">
              <a:spcBef>
                <a:spcPts val="1583"/>
              </a:spcBef>
              <a:buSzPct val="133333"/>
              <a:buFont typeface="Arial"/>
              <a:buChar char="•"/>
              <a:tabLst>
                <a:tab pos="295263" algn="l"/>
                <a:tab pos="295792" algn="l"/>
              </a:tabLst>
            </a:pPr>
            <a:r>
              <a:rPr sz="2000" b="1" spc="-8" dirty="0">
                <a:solidFill>
                  <a:srgbClr val="FFFFFF"/>
                </a:solidFill>
                <a:latin typeface="Calibri"/>
                <a:cs typeface="Calibri"/>
              </a:rPr>
              <a:t>Liking</a:t>
            </a:r>
            <a:endParaRPr sz="2000">
              <a:latin typeface="Calibri"/>
              <a:cs typeface="Calibri"/>
            </a:endParaRPr>
          </a:p>
          <a:p>
            <a:pPr marL="295792" indent="-285209">
              <a:spcBef>
                <a:spcPts val="1583"/>
              </a:spcBef>
              <a:buSzPct val="133333"/>
              <a:buFont typeface="Arial"/>
              <a:buChar char="•"/>
              <a:tabLst>
                <a:tab pos="295263" algn="l"/>
                <a:tab pos="295792" algn="l"/>
              </a:tabLst>
            </a:pPr>
            <a:r>
              <a:rPr sz="2000" b="1" spc="-4" dirty="0">
                <a:solidFill>
                  <a:srgbClr val="FFFFFF"/>
                </a:solidFill>
                <a:latin typeface="Calibri"/>
                <a:cs typeface="Calibri"/>
              </a:rPr>
              <a:t>Κοινωνική</a:t>
            </a:r>
            <a:r>
              <a:rPr sz="2000" b="1" spc="-12" dirty="0">
                <a:solidFill>
                  <a:srgbClr val="FFFFFF"/>
                </a:solidFill>
                <a:latin typeface="Calibri"/>
                <a:cs typeface="Calibri"/>
              </a:rPr>
              <a:t> απόδειξη</a:t>
            </a:r>
            <a:endParaRPr sz="2000">
              <a:latin typeface="Calibri"/>
              <a:cs typeface="Calibri"/>
            </a:endParaRPr>
          </a:p>
          <a:p>
            <a:pPr marL="295792" indent="-285209">
              <a:spcBef>
                <a:spcPts val="1587"/>
              </a:spcBef>
              <a:buSzPct val="133333"/>
              <a:buFont typeface="Arial"/>
              <a:buChar char="•"/>
              <a:tabLst>
                <a:tab pos="295263" algn="l"/>
                <a:tab pos="295792" algn="l"/>
              </a:tabLst>
            </a:pPr>
            <a:r>
              <a:rPr sz="2000" b="1" spc="-12" dirty="0">
                <a:solidFill>
                  <a:srgbClr val="FFFFFF"/>
                </a:solidFill>
                <a:latin typeface="Calibri"/>
                <a:cs typeface="Calibri"/>
              </a:rPr>
              <a:t>Σπανιότητα</a:t>
            </a:r>
            <a:endParaRPr sz="2000">
              <a:latin typeface="Calibri"/>
              <a:cs typeface="Calibri"/>
            </a:endParaRPr>
          </a:p>
          <a:p>
            <a:pPr marL="295792" indent="-285209">
              <a:spcBef>
                <a:spcPts val="1583"/>
              </a:spcBef>
              <a:buSzPct val="133333"/>
              <a:buFont typeface="Arial"/>
              <a:buChar char="•"/>
              <a:tabLst>
                <a:tab pos="295263" algn="l"/>
                <a:tab pos="295792" algn="l"/>
              </a:tabLst>
            </a:pPr>
            <a:r>
              <a:rPr sz="2000" b="1" spc="-12" dirty="0">
                <a:solidFill>
                  <a:srgbClr val="FFFFFF"/>
                </a:solidFill>
                <a:latin typeface="Calibri"/>
                <a:cs typeface="Calibri"/>
              </a:rPr>
              <a:t>Εξουσιοδότηση</a:t>
            </a:r>
            <a:r>
              <a:rPr sz="2000" b="1" spc="-4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8" dirty="0">
                <a:solidFill>
                  <a:srgbClr val="FFFFFF"/>
                </a:solidFill>
                <a:latin typeface="Calibri"/>
                <a:cs typeface="Calibri"/>
              </a:rPr>
              <a:t>χρήστη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8391" y="6412177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CSP002: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501" y="1263084"/>
            <a:ext cx="6384924" cy="227541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4001" y="384223"/>
            <a:ext cx="6654799" cy="421120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2667" spc="-33" dirty="0">
                <a:solidFill>
                  <a:srgbClr val="FFFFFF"/>
                </a:solidFill>
              </a:rPr>
              <a:t>ΓΝΩΣΤΙΚ</a:t>
            </a:r>
            <a:r>
              <a:rPr lang="en-US" sz="2667" spc="-33" dirty="0">
                <a:solidFill>
                  <a:srgbClr val="FFFFFF"/>
                </a:solidFill>
              </a:rPr>
              <a:t>A</a:t>
            </a:r>
            <a:r>
              <a:rPr sz="2667" spc="-79" dirty="0">
                <a:solidFill>
                  <a:srgbClr val="FFFFFF"/>
                </a:solidFill>
              </a:rPr>
              <a:t> </a:t>
            </a:r>
            <a:r>
              <a:rPr sz="2667" spc="-33" dirty="0">
                <a:solidFill>
                  <a:srgbClr val="FFFFFF"/>
                </a:solidFill>
              </a:rPr>
              <a:t>ΕΚΜΕΤΑΛΛΕΥΣΗ</a:t>
            </a:r>
            <a:r>
              <a:rPr sz="2667" spc="-71" dirty="0">
                <a:solidFill>
                  <a:srgbClr val="FFFFFF"/>
                </a:solidFill>
              </a:rPr>
              <a:t> </a:t>
            </a:r>
            <a:r>
              <a:rPr sz="2667" spc="-25" dirty="0">
                <a:solidFill>
                  <a:srgbClr val="FFFFFF"/>
                </a:solidFill>
              </a:rPr>
              <a:t>ΚΑΙ</a:t>
            </a:r>
            <a:r>
              <a:rPr sz="2667" spc="-71" dirty="0">
                <a:solidFill>
                  <a:srgbClr val="FFFFFF"/>
                </a:solidFill>
              </a:rPr>
              <a:t> </a:t>
            </a:r>
            <a:r>
              <a:rPr sz="2667" spc="-29" dirty="0">
                <a:solidFill>
                  <a:srgbClr val="FFFFFF"/>
                </a:solidFill>
              </a:rPr>
              <a:t>ΦΟΡΕ</a:t>
            </a:r>
            <a:r>
              <a:rPr lang="en-US" sz="2667" spc="-29" dirty="0">
                <a:solidFill>
                  <a:srgbClr val="FFFFFF"/>
                </a:solidFill>
              </a:rPr>
              <a:t>I</a:t>
            </a:r>
            <a:r>
              <a:rPr sz="2667" spc="-29" dirty="0">
                <a:solidFill>
                  <a:srgbClr val="FFFFFF"/>
                </a:solidFill>
              </a:rPr>
              <a:t>Σ</a:t>
            </a:r>
            <a:r>
              <a:rPr sz="2667" spc="-71" dirty="0">
                <a:solidFill>
                  <a:srgbClr val="FFFFFF"/>
                </a:solidFill>
              </a:rPr>
              <a:t> </a:t>
            </a:r>
            <a:r>
              <a:rPr sz="2667" spc="-33" dirty="0">
                <a:solidFill>
                  <a:srgbClr val="FFFFFF"/>
                </a:solidFill>
              </a:rPr>
              <a:t>ΕΠ</a:t>
            </a:r>
            <a:r>
              <a:rPr lang="en-US" sz="2667" spc="-33" dirty="0">
                <a:solidFill>
                  <a:srgbClr val="FFFFFF"/>
                </a:solidFill>
              </a:rPr>
              <a:t>I</a:t>
            </a:r>
            <a:r>
              <a:rPr sz="2667" spc="-33" dirty="0">
                <a:solidFill>
                  <a:srgbClr val="FFFFFF"/>
                </a:solidFill>
              </a:rPr>
              <a:t>ΘΕΣΗΣ</a:t>
            </a:r>
            <a:endParaRPr sz="2667" dirty="0"/>
          </a:p>
        </p:txBody>
      </p:sp>
      <p:sp>
        <p:nvSpPr>
          <p:cNvPr id="4" name="object 4"/>
          <p:cNvSpPr txBox="1"/>
          <p:nvPr/>
        </p:nvSpPr>
        <p:spPr>
          <a:xfrm>
            <a:off x="551391" y="6450277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CSP002: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B0BED3-BB8B-8658-FCBE-ED8B01B139B4}"/>
              </a:ext>
            </a:extLst>
          </p:cNvPr>
          <p:cNvSpPr txBox="1"/>
          <p:nvPr/>
        </p:nvSpPr>
        <p:spPr>
          <a:xfrm>
            <a:off x="7112000" y="-317500"/>
            <a:ext cx="5397500" cy="6701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67"/>
              </a:spcAft>
            </a:pPr>
            <a:r>
              <a:rPr lang="en-US" sz="1333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l-GR" sz="1333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667"/>
              </a:spcAft>
            </a:pPr>
            <a:r>
              <a:rPr lang="el-GR" sz="1333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Παράγοντες Γνωστικής Επεξεργασίας</a:t>
            </a:r>
            <a:endParaRPr lang="el-GR" sz="1333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667"/>
              </a:spcAft>
            </a:pPr>
            <a:r>
              <a:rPr lang="el-GR" sz="1333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Βραχυπρόθεσμοι Παράγοντες:</a:t>
            </a:r>
            <a:endParaRPr lang="el-GR" sz="1333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333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Φόρτος Εργασίας</a:t>
            </a: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333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Άγχος</a:t>
            </a: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333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Επαγρύπνηση</a:t>
            </a:r>
          </a:p>
          <a:p>
            <a:pPr>
              <a:lnSpc>
                <a:spcPct val="107000"/>
              </a:lnSpc>
              <a:spcAft>
                <a:spcPts val="667"/>
              </a:spcAft>
            </a:pPr>
            <a:r>
              <a:rPr lang="el-GR" sz="1333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Μακροπρόθεσμοι Παράγοντες:</a:t>
            </a:r>
            <a:endParaRPr lang="el-GR" sz="1333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333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Προσωπικότητα</a:t>
            </a: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333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Εξειδίκευση</a:t>
            </a: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333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Ατομικές διαφορές</a:t>
            </a: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333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Πολιτισμικό υπόβαθρο</a:t>
            </a:r>
          </a:p>
          <a:p>
            <a:pPr>
              <a:lnSpc>
                <a:spcPct val="107000"/>
              </a:lnSpc>
              <a:spcAft>
                <a:spcPts val="667"/>
              </a:spcAft>
            </a:pPr>
            <a:r>
              <a:rPr lang="el-GR" sz="1333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Εσωτερική Γνωστική Δομή (Επιρρεπής σε επίθεση)</a:t>
            </a:r>
            <a:endParaRPr lang="el-GR" sz="1333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333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Αντίληψη (</a:t>
            </a:r>
            <a:r>
              <a:rPr lang="el-GR" sz="1333" kern="100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Perception</a:t>
            </a:r>
            <a:r>
              <a:rPr lang="el-GR" sz="1333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</a:t>
            </a: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333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Λήψη Απόφασης (</a:t>
            </a:r>
            <a:r>
              <a:rPr lang="el-GR" sz="1333" kern="100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Decision</a:t>
            </a:r>
            <a:r>
              <a:rPr lang="el-GR" sz="1333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l-GR" sz="1333" kern="100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Making</a:t>
            </a:r>
            <a:r>
              <a:rPr lang="el-GR" sz="1333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</a:t>
            </a: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333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Μνήμη Εργασίας (</a:t>
            </a:r>
            <a:r>
              <a:rPr lang="el-GR" sz="1333" kern="100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Working</a:t>
            </a:r>
            <a:r>
              <a:rPr lang="el-GR" sz="1333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Memory)</a:t>
            </a: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333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Δράση (</a:t>
            </a:r>
            <a:r>
              <a:rPr lang="el-GR" sz="1333" kern="100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Action</a:t>
            </a:r>
            <a:r>
              <a:rPr lang="el-GR" sz="1333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667"/>
              </a:spcAft>
            </a:pPr>
            <a:r>
              <a:rPr lang="el-GR" sz="1333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Εξωτερικές Επιδράσεις</a:t>
            </a:r>
            <a:endParaRPr lang="el-GR" sz="1333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333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Επιτιθέμενος</a:t>
            </a:r>
            <a:r>
              <a:rPr lang="el-GR" sz="1333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→ επιτίθεται στη γνωστική δομή</a:t>
            </a: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333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Ροή Πληροφορίας</a:t>
            </a:r>
            <a:r>
              <a:rPr lang="el-GR" sz="1333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→ μεταξύ γνωστικών παραγόντων και συμπεριφοράς</a:t>
            </a: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333" b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Αλληλεπιδράσεις</a:t>
            </a:r>
            <a:r>
              <a:rPr lang="el-GR" sz="1333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→ εντός της δομής (διπλής κατεύθυνσης)</a:t>
            </a:r>
          </a:p>
          <a:p>
            <a:pPr>
              <a:buNone/>
            </a:pPr>
            <a:r>
              <a:rPr lang="el-GR" sz="1333" b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Συμπεριφορά (σχετιζόμενη με πειθώ)</a:t>
            </a:r>
            <a:endParaRPr lang="el-GR" sz="1333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6668" y="238389"/>
            <a:ext cx="7078662" cy="57517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90058" y="754959"/>
            <a:ext cx="9402233" cy="696708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4458" b="1" spc="-4" dirty="0">
                <a:solidFill>
                  <a:srgbClr val="FF706B"/>
                </a:solidFill>
                <a:latin typeface="Calibri"/>
                <a:cs typeface="Calibri"/>
              </a:rPr>
              <a:t>Αναμενόμενα</a:t>
            </a:r>
            <a:r>
              <a:rPr sz="4458" b="1" spc="208" dirty="0">
                <a:solidFill>
                  <a:srgbClr val="FF706B"/>
                </a:solidFill>
                <a:latin typeface="Calibri"/>
                <a:cs typeface="Calibri"/>
              </a:rPr>
              <a:t> </a:t>
            </a:r>
            <a:r>
              <a:rPr sz="4458" b="1" spc="-12" dirty="0">
                <a:solidFill>
                  <a:srgbClr val="FF706B"/>
                </a:solidFill>
                <a:latin typeface="Calibri"/>
                <a:cs typeface="Calibri"/>
              </a:rPr>
              <a:t>αποτελέσματα</a:t>
            </a:r>
            <a:r>
              <a:rPr sz="4458" b="1" spc="200" dirty="0">
                <a:solidFill>
                  <a:srgbClr val="FF706B"/>
                </a:solidFill>
                <a:latin typeface="Calibri"/>
                <a:cs typeface="Calibri"/>
              </a:rPr>
              <a:t> </a:t>
            </a:r>
            <a:r>
              <a:rPr sz="4458" b="1" spc="-4" dirty="0">
                <a:solidFill>
                  <a:srgbClr val="FF706B"/>
                </a:solidFill>
                <a:latin typeface="Calibri"/>
                <a:cs typeface="Calibri"/>
              </a:rPr>
              <a:t>μάθησης</a:t>
            </a:r>
            <a:r>
              <a:rPr sz="4458" b="1" spc="-4" dirty="0">
                <a:solidFill>
                  <a:srgbClr val="FF706B"/>
                </a:solidFill>
                <a:latin typeface="Arial"/>
                <a:cs typeface="Arial"/>
              </a:rPr>
              <a:t>:</a:t>
            </a:r>
            <a:endParaRPr sz="4458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9529" y="1537229"/>
            <a:ext cx="9358313" cy="2402367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249228" indent="-238645">
              <a:spcBef>
                <a:spcPts val="83"/>
              </a:spcBef>
              <a:buSzPct val="133333"/>
              <a:buFont typeface="Arial"/>
              <a:buChar char="•"/>
              <a:tabLst>
                <a:tab pos="248698" algn="l"/>
                <a:tab pos="249228" algn="l"/>
              </a:tabLst>
            </a:pPr>
            <a:r>
              <a:rPr sz="1750" spc="87" dirty="0">
                <a:solidFill>
                  <a:srgbClr val="DAD1E6"/>
                </a:solidFill>
                <a:latin typeface="Calibri"/>
                <a:cs typeface="Calibri"/>
              </a:rPr>
              <a:t>Κατανόηση</a:t>
            </a:r>
            <a:r>
              <a:rPr sz="1750" spc="37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750" spc="75" dirty="0">
                <a:solidFill>
                  <a:srgbClr val="DAD1E6"/>
                </a:solidFill>
                <a:latin typeface="Calibri"/>
                <a:cs typeface="Calibri"/>
              </a:rPr>
              <a:t>της</a:t>
            </a:r>
            <a:r>
              <a:rPr sz="1750" spc="37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750" spc="83" dirty="0">
                <a:solidFill>
                  <a:srgbClr val="DAD1E6"/>
                </a:solidFill>
                <a:latin typeface="Calibri"/>
                <a:cs typeface="Calibri"/>
              </a:rPr>
              <a:t>σημασίας</a:t>
            </a:r>
            <a:r>
              <a:rPr sz="1750" spc="42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750" spc="87" dirty="0">
                <a:solidFill>
                  <a:srgbClr val="DAD1E6"/>
                </a:solidFill>
                <a:latin typeface="Calibri"/>
                <a:cs typeface="Calibri"/>
              </a:rPr>
              <a:t>των</a:t>
            </a:r>
            <a:r>
              <a:rPr sz="1750" spc="42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750" spc="87" dirty="0">
                <a:solidFill>
                  <a:srgbClr val="DAD1E6"/>
                </a:solidFill>
                <a:latin typeface="Calibri"/>
                <a:cs typeface="Calibri"/>
              </a:rPr>
              <a:t>ανθρώπινων</a:t>
            </a:r>
            <a:r>
              <a:rPr sz="1750" spc="42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750" spc="87" dirty="0">
                <a:solidFill>
                  <a:srgbClr val="DAD1E6"/>
                </a:solidFill>
                <a:latin typeface="Calibri"/>
                <a:cs typeface="Calibri"/>
              </a:rPr>
              <a:t>παραγόντων</a:t>
            </a:r>
            <a:r>
              <a:rPr sz="1750" spc="37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750" spc="79" dirty="0">
                <a:solidFill>
                  <a:srgbClr val="DAD1E6"/>
                </a:solidFill>
                <a:latin typeface="Calibri"/>
                <a:cs typeface="Calibri"/>
              </a:rPr>
              <a:t>στην</a:t>
            </a:r>
            <a:r>
              <a:rPr sz="1750" spc="71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750" spc="79" dirty="0">
                <a:solidFill>
                  <a:srgbClr val="DAD1E6"/>
                </a:solidFill>
                <a:latin typeface="Calibri"/>
                <a:cs typeface="Calibri"/>
              </a:rPr>
              <a:t>ασφάλεια</a:t>
            </a:r>
            <a:r>
              <a:rPr sz="1750" spc="25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750" spc="75" dirty="0">
                <a:solidFill>
                  <a:srgbClr val="DAD1E6"/>
                </a:solidFill>
                <a:latin typeface="Calibri"/>
                <a:cs typeface="Calibri"/>
              </a:rPr>
              <a:t>στον</a:t>
            </a:r>
            <a:r>
              <a:rPr sz="1750" spc="21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750" spc="79" dirty="0">
                <a:solidFill>
                  <a:srgbClr val="DAD1E6"/>
                </a:solidFill>
                <a:latin typeface="Calibri"/>
                <a:cs typeface="Calibri"/>
              </a:rPr>
              <a:t>κυβερνοχώρο</a:t>
            </a:r>
            <a:endParaRPr sz="1750">
              <a:latin typeface="Calibri"/>
              <a:cs typeface="Calibri"/>
            </a:endParaRPr>
          </a:p>
          <a:p>
            <a:pPr>
              <a:spcBef>
                <a:spcPts val="25"/>
              </a:spcBef>
              <a:buClr>
                <a:srgbClr val="DAD1E6"/>
              </a:buClr>
              <a:buFont typeface="Arial"/>
              <a:buChar char="•"/>
            </a:pPr>
            <a:endParaRPr sz="2500">
              <a:latin typeface="Calibri"/>
              <a:cs typeface="Calibri"/>
            </a:endParaRPr>
          </a:p>
          <a:p>
            <a:pPr marL="249757" marR="1498011" indent="-239174">
              <a:lnSpc>
                <a:spcPts val="1942"/>
              </a:lnSpc>
              <a:buSzPct val="133333"/>
              <a:buFont typeface="Arial"/>
              <a:buChar char="•"/>
              <a:tabLst>
                <a:tab pos="249228" algn="l"/>
                <a:tab pos="249757" algn="l"/>
              </a:tabLst>
            </a:pPr>
            <a:r>
              <a:rPr sz="1750" spc="83" dirty="0">
                <a:solidFill>
                  <a:srgbClr val="DAD1E6"/>
                </a:solidFill>
                <a:latin typeface="Calibri"/>
                <a:cs typeface="Calibri"/>
              </a:rPr>
              <a:t>Προσδιορισμός</a:t>
            </a:r>
            <a:r>
              <a:rPr sz="1750" spc="33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750" spc="83" dirty="0">
                <a:solidFill>
                  <a:srgbClr val="DAD1E6"/>
                </a:solidFill>
                <a:latin typeface="Calibri"/>
                <a:cs typeface="Calibri"/>
              </a:rPr>
              <a:t>συγκεκριμένων</a:t>
            </a:r>
            <a:r>
              <a:rPr sz="1750" spc="37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750" spc="79" dirty="0">
                <a:solidFill>
                  <a:srgbClr val="DAD1E6"/>
                </a:solidFill>
                <a:latin typeface="Calibri"/>
                <a:cs typeface="Calibri"/>
              </a:rPr>
              <a:t>κινδύνων</a:t>
            </a:r>
            <a:r>
              <a:rPr sz="1750" spc="33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750" spc="71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750" spc="42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750" spc="87" dirty="0">
                <a:solidFill>
                  <a:srgbClr val="DAD1E6"/>
                </a:solidFill>
                <a:latin typeface="Calibri"/>
                <a:cs typeface="Calibri"/>
              </a:rPr>
              <a:t>Ευπαθειών</a:t>
            </a:r>
            <a:r>
              <a:rPr sz="1750" spc="33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750" spc="92" dirty="0">
                <a:solidFill>
                  <a:srgbClr val="DAD1E6"/>
                </a:solidFill>
                <a:latin typeface="Calibri"/>
                <a:cs typeface="Calibri"/>
              </a:rPr>
              <a:t>που</a:t>
            </a:r>
            <a:r>
              <a:rPr sz="1750" spc="33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750" spc="71" dirty="0">
                <a:solidFill>
                  <a:srgbClr val="DAD1E6"/>
                </a:solidFill>
                <a:latin typeface="Calibri"/>
                <a:cs typeface="Calibri"/>
              </a:rPr>
              <a:t>σχετίζονται</a:t>
            </a:r>
            <a:r>
              <a:rPr sz="1750" spc="37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750" spc="83" dirty="0">
                <a:solidFill>
                  <a:srgbClr val="DAD1E6"/>
                </a:solidFill>
                <a:latin typeface="Calibri"/>
                <a:cs typeface="Calibri"/>
              </a:rPr>
              <a:t>με </a:t>
            </a:r>
            <a:r>
              <a:rPr sz="1750" spc="-382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750" spc="83" dirty="0">
                <a:solidFill>
                  <a:srgbClr val="DAD1E6"/>
                </a:solidFill>
                <a:latin typeface="Calibri"/>
                <a:cs typeface="Calibri"/>
              </a:rPr>
              <a:t>ανθρώπινους</a:t>
            </a:r>
            <a:r>
              <a:rPr sz="1750" spc="33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750" spc="83" dirty="0">
                <a:solidFill>
                  <a:srgbClr val="DAD1E6"/>
                </a:solidFill>
                <a:latin typeface="Calibri"/>
                <a:cs typeface="Calibri"/>
              </a:rPr>
              <a:t>παράγοντες</a:t>
            </a:r>
            <a:endParaRPr sz="1750">
              <a:latin typeface="Calibri"/>
              <a:cs typeface="Calibri"/>
            </a:endParaRPr>
          </a:p>
          <a:p>
            <a:pPr>
              <a:spcBef>
                <a:spcPts val="46"/>
              </a:spcBef>
              <a:buClr>
                <a:srgbClr val="DAD1E6"/>
              </a:buClr>
              <a:buFont typeface="Arial"/>
              <a:buChar char="•"/>
            </a:pPr>
            <a:endParaRPr sz="2292">
              <a:latin typeface="Calibri"/>
              <a:cs typeface="Calibri"/>
            </a:endParaRPr>
          </a:p>
          <a:p>
            <a:pPr marL="249228" indent="-238645">
              <a:buSzPct val="133333"/>
              <a:buFont typeface="Arial"/>
              <a:buChar char="•"/>
              <a:tabLst>
                <a:tab pos="248698" algn="l"/>
                <a:tab pos="249228" algn="l"/>
              </a:tabLst>
            </a:pPr>
            <a:r>
              <a:rPr sz="1750" spc="87" dirty="0">
                <a:solidFill>
                  <a:srgbClr val="DAD1E6"/>
                </a:solidFill>
                <a:latin typeface="Calibri"/>
                <a:cs typeface="Calibri"/>
              </a:rPr>
              <a:t>Κατανόηση</a:t>
            </a:r>
            <a:r>
              <a:rPr sz="1750" spc="37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750" spc="87" dirty="0">
                <a:solidFill>
                  <a:srgbClr val="DAD1E6"/>
                </a:solidFill>
                <a:latin typeface="Calibri"/>
                <a:cs typeface="Calibri"/>
              </a:rPr>
              <a:t>των</a:t>
            </a:r>
            <a:r>
              <a:rPr sz="1750" spc="42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750" spc="79" dirty="0">
                <a:solidFill>
                  <a:srgbClr val="DAD1E6"/>
                </a:solidFill>
                <a:latin typeface="Calibri"/>
                <a:cs typeface="Calibri"/>
              </a:rPr>
              <a:t>διαδικασιών</a:t>
            </a:r>
            <a:r>
              <a:rPr sz="1750" spc="46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750" spc="75" dirty="0">
                <a:solidFill>
                  <a:srgbClr val="DAD1E6"/>
                </a:solidFill>
                <a:latin typeface="Calibri"/>
                <a:cs typeface="Calibri"/>
              </a:rPr>
              <a:t>κοινωνικής</a:t>
            </a:r>
            <a:r>
              <a:rPr sz="1750" spc="37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750" spc="79" dirty="0">
                <a:solidFill>
                  <a:srgbClr val="DAD1E6"/>
                </a:solidFill>
                <a:latin typeface="Calibri"/>
                <a:cs typeface="Calibri"/>
              </a:rPr>
              <a:t>μηχανικής</a:t>
            </a:r>
            <a:r>
              <a:rPr sz="1750" spc="42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750" spc="71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750" spc="67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750" spc="79" dirty="0">
                <a:solidFill>
                  <a:srgbClr val="DAD1E6"/>
                </a:solidFill>
                <a:latin typeface="Calibri"/>
                <a:cs typeface="Calibri"/>
              </a:rPr>
              <a:t>των</a:t>
            </a:r>
            <a:r>
              <a:rPr sz="1750" spc="21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750" spc="75" dirty="0">
                <a:solidFill>
                  <a:srgbClr val="DAD1E6"/>
                </a:solidFill>
                <a:latin typeface="Calibri"/>
                <a:cs typeface="Calibri"/>
              </a:rPr>
              <a:t>εκμεταλλεύσεων</a:t>
            </a:r>
            <a:r>
              <a:rPr sz="1750" spc="33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750" spc="75" dirty="0">
                <a:solidFill>
                  <a:srgbClr val="DAD1E6"/>
                </a:solidFill>
                <a:latin typeface="Calibri"/>
                <a:cs typeface="Calibri"/>
              </a:rPr>
              <a:t>ευπάθειας</a:t>
            </a:r>
            <a:endParaRPr sz="1750">
              <a:latin typeface="Calibri"/>
              <a:cs typeface="Calibri"/>
            </a:endParaRPr>
          </a:p>
          <a:p>
            <a:pPr>
              <a:spcBef>
                <a:spcPts val="37"/>
              </a:spcBef>
              <a:buClr>
                <a:srgbClr val="DAD1E6"/>
              </a:buClr>
              <a:buFont typeface="Arial"/>
              <a:buChar char="•"/>
            </a:pPr>
            <a:endParaRPr sz="2333">
              <a:latin typeface="Calibri"/>
              <a:cs typeface="Calibri"/>
            </a:endParaRPr>
          </a:p>
          <a:p>
            <a:pPr marL="249228" indent="-238645">
              <a:buSzPct val="133333"/>
              <a:buFont typeface="Arial"/>
              <a:buChar char="•"/>
              <a:tabLst>
                <a:tab pos="248698" algn="l"/>
                <a:tab pos="249228" algn="l"/>
              </a:tabLst>
            </a:pPr>
            <a:r>
              <a:rPr sz="1750" spc="87" dirty="0">
                <a:solidFill>
                  <a:srgbClr val="DAD1E6"/>
                </a:solidFill>
                <a:latin typeface="Calibri"/>
                <a:cs typeface="Calibri"/>
              </a:rPr>
              <a:t>Κατανόηση</a:t>
            </a:r>
            <a:r>
              <a:rPr sz="1750" spc="37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750" spc="87" dirty="0">
                <a:solidFill>
                  <a:srgbClr val="DAD1E6"/>
                </a:solidFill>
                <a:latin typeface="Calibri"/>
                <a:cs typeface="Calibri"/>
              </a:rPr>
              <a:t>των</a:t>
            </a:r>
            <a:r>
              <a:rPr sz="1750" spc="37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750" spc="79" dirty="0">
                <a:solidFill>
                  <a:srgbClr val="DAD1E6"/>
                </a:solidFill>
                <a:latin typeface="Calibri"/>
                <a:cs typeface="Calibri"/>
              </a:rPr>
              <a:t>κινδύνων</a:t>
            </a:r>
            <a:r>
              <a:rPr sz="1750" spc="37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750" spc="71" dirty="0">
                <a:solidFill>
                  <a:srgbClr val="DAD1E6"/>
                </a:solidFill>
                <a:latin typeface="Calibri"/>
                <a:cs typeface="Calibri"/>
              </a:rPr>
              <a:t>και</a:t>
            </a:r>
            <a:r>
              <a:rPr sz="1750" spc="58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750" spc="79" dirty="0">
                <a:solidFill>
                  <a:srgbClr val="DAD1E6"/>
                </a:solidFill>
                <a:latin typeface="Calibri"/>
                <a:cs typeface="Calibri"/>
              </a:rPr>
              <a:t>των</a:t>
            </a:r>
            <a:r>
              <a:rPr sz="1750" spc="21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750" spc="75" dirty="0">
                <a:solidFill>
                  <a:srgbClr val="DAD1E6"/>
                </a:solidFill>
                <a:latin typeface="Calibri"/>
                <a:cs typeface="Calibri"/>
              </a:rPr>
              <a:t>Ευπαθειών</a:t>
            </a:r>
            <a:r>
              <a:rPr sz="1750" spc="21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750" spc="83" dirty="0">
                <a:solidFill>
                  <a:srgbClr val="DAD1E6"/>
                </a:solidFill>
                <a:latin typeface="Calibri"/>
                <a:cs typeface="Calibri"/>
              </a:rPr>
              <a:t>του</a:t>
            </a:r>
            <a:r>
              <a:rPr sz="1750" spc="37" dirty="0">
                <a:solidFill>
                  <a:srgbClr val="DAD1E6"/>
                </a:solidFill>
                <a:latin typeface="Calibri"/>
                <a:cs typeface="Calibri"/>
              </a:rPr>
              <a:t> </a:t>
            </a:r>
            <a:r>
              <a:rPr sz="1750" spc="87" dirty="0">
                <a:solidFill>
                  <a:srgbClr val="DAD1E6"/>
                </a:solidFill>
                <a:latin typeface="Calibri"/>
                <a:cs typeface="Calibri"/>
              </a:rPr>
              <a:t>ατόμου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1391" y="6295760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CSP002: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125743" y="6175375"/>
            <a:ext cx="2178050" cy="401638"/>
            <a:chOff x="10950892" y="7410450"/>
            <a:chExt cx="2613660" cy="48196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72800" y="7410450"/>
              <a:ext cx="2591752" cy="48164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0892" y="7410450"/>
              <a:ext cx="2591752" cy="4816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825" cy="685614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78391" y="6576747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CSP002: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750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 στον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 κυβερνοχώρο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92729" y="0"/>
            <a:ext cx="10006542" cy="6858000"/>
            <a:chOff x="1311275" y="0"/>
            <a:chExt cx="12007850" cy="82296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1275" y="0"/>
              <a:ext cx="12007850" cy="82295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7170" y="2028825"/>
              <a:ext cx="11831955" cy="46412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6521" y="778933"/>
            <a:ext cx="2628900" cy="279991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750" i="1" spc="-4" dirty="0">
                <a:solidFill>
                  <a:srgbClr val="3D2869"/>
                </a:solidFill>
                <a:latin typeface="Calibri"/>
                <a:cs typeface="Calibri"/>
              </a:rPr>
              <a:t>(ΠΟΛΎ)</a:t>
            </a:r>
            <a:r>
              <a:rPr sz="1750" i="1" spc="-17" dirty="0">
                <a:solidFill>
                  <a:srgbClr val="3D2869"/>
                </a:solidFill>
                <a:latin typeface="Calibri"/>
                <a:cs typeface="Calibri"/>
              </a:rPr>
              <a:t> </a:t>
            </a:r>
            <a:r>
              <a:rPr sz="1750" i="1" spc="-4" dirty="0">
                <a:solidFill>
                  <a:srgbClr val="3D2869"/>
                </a:solidFill>
                <a:latin typeface="Calibri"/>
                <a:cs typeface="Calibri"/>
              </a:rPr>
              <a:t>ΛΊΓΑ</a:t>
            </a:r>
            <a:r>
              <a:rPr sz="1750" i="1" spc="-12" dirty="0">
                <a:solidFill>
                  <a:srgbClr val="3D2869"/>
                </a:solidFill>
                <a:latin typeface="Calibri"/>
                <a:cs typeface="Calibri"/>
              </a:rPr>
              <a:t> </a:t>
            </a:r>
            <a:r>
              <a:rPr sz="1750" i="1" spc="-4" dirty="0">
                <a:solidFill>
                  <a:srgbClr val="3D2869"/>
                </a:solidFill>
                <a:latin typeface="Calibri"/>
                <a:cs typeface="Calibri"/>
              </a:rPr>
              <a:t>ΠΑΡΑΔΕΊΓΜΑΤΑ</a:t>
            </a:r>
            <a:endParaRPr sz="17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15875" y="194468"/>
            <a:ext cx="12207875" cy="6537325"/>
            <a:chOff x="-19050" y="233362"/>
            <a:chExt cx="14649450" cy="78447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603875"/>
              <a:ext cx="8454072" cy="23923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43290" y="5603875"/>
              <a:ext cx="6087109" cy="24742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71750" y="233362"/>
              <a:ext cx="9486900" cy="53365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5231129"/>
              <a:ext cx="14206219" cy="1165860"/>
            </a:xfrm>
            <a:custGeom>
              <a:avLst/>
              <a:gdLst/>
              <a:ahLst/>
              <a:cxnLst/>
              <a:rect l="l" t="t" r="r" b="b"/>
              <a:pathLst>
                <a:path w="14206219" h="1165860">
                  <a:moveTo>
                    <a:pt x="0" y="366077"/>
                  </a:moveTo>
                  <a:lnTo>
                    <a:pt x="33337" y="330200"/>
                  </a:lnTo>
                  <a:lnTo>
                    <a:pt x="90487" y="280670"/>
                  </a:lnTo>
                  <a:lnTo>
                    <a:pt x="122872" y="256857"/>
                  </a:lnTo>
                  <a:lnTo>
                    <a:pt x="157162" y="233997"/>
                  </a:lnTo>
                  <a:lnTo>
                    <a:pt x="193992" y="212090"/>
                  </a:lnTo>
                  <a:lnTo>
                    <a:pt x="233045" y="191135"/>
                  </a:lnTo>
                  <a:lnTo>
                    <a:pt x="274002" y="170815"/>
                  </a:lnTo>
                  <a:lnTo>
                    <a:pt x="317182" y="151447"/>
                  </a:lnTo>
                  <a:lnTo>
                    <a:pt x="361950" y="133032"/>
                  </a:lnTo>
                  <a:lnTo>
                    <a:pt x="408940" y="115887"/>
                  </a:lnTo>
                  <a:lnTo>
                    <a:pt x="457517" y="99695"/>
                  </a:lnTo>
                  <a:lnTo>
                    <a:pt x="507682" y="84455"/>
                  </a:lnTo>
                  <a:lnTo>
                    <a:pt x="559752" y="70485"/>
                  </a:lnTo>
                  <a:lnTo>
                    <a:pt x="613092" y="57467"/>
                  </a:lnTo>
                  <a:lnTo>
                    <a:pt x="668020" y="45720"/>
                  </a:lnTo>
                  <a:lnTo>
                    <a:pt x="724217" y="35242"/>
                  </a:lnTo>
                  <a:lnTo>
                    <a:pt x="782002" y="26352"/>
                  </a:lnTo>
                  <a:lnTo>
                    <a:pt x="840740" y="18415"/>
                  </a:lnTo>
                  <a:lnTo>
                    <a:pt x="900747" y="11747"/>
                  </a:lnTo>
                  <a:lnTo>
                    <a:pt x="961707" y="6667"/>
                  </a:lnTo>
                  <a:lnTo>
                    <a:pt x="1023619" y="2857"/>
                  </a:lnTo>
                  <a:lnTo>
                    <a:pt x="1086802" y="635"/>
                  </a:lnTo>
                  <a:lnTo>
                    <a:pt x="1150302" y="0"/>
                  </a:lnTo>
                  <a:lnTo>
                    <a:pt x="1214120" y="635"/>
                  </a:lnTo>
                  <a:lnTo>
                    <a:pt x="1277302" y="2857"/>
                  </a:lnTo>
                  <a:lnTo>
                    <a:pt x="1339215" y="6667"/>
                  </a:lnTo>
                  <a:lnTo>
                    <a:pt x="1400175" y="11747"/>
                  </a:lnTo>
                  <a:lnTo>
                    <a:pt x="1460182" y="18415"/>
                  </a:lnTo>
                  <a:lnTo>
                    <a:pt x="1518920" y="26352"/>
                  </a:lnTo>
                  <a:lnTo>
                    <a:pt x="1576705" y="35242"/>
                  </a:lnTo>
                  <a:lnTo>
                    <a:pt x="1632902" y="45720"/>
                  </a:lnTo>
                  <a:lnTo>
                    <a:pt x="1687830" y="57467"/>
                  </a:lnTo>
                  <a:lnTo>
                    <a:pt x="1741170" y="70485"/>
                  </a:lnTo>
                  <a:lnTo>
                    <a:pt x="1792922" y="84455"/>
                  </a:lnTo>
                  <a:lnTo>
                    <a:pt x="1843405" y="99695"/>
                  </a:lnTo>
                  <a:lnTo>
                    <a:pt x="1891982" y="115887"/>
                  </a:lnTo>
                  <a:lnTo>
                    <a:pt x="1938655" y="133032"/>
                  </a:lnTo>
                  <a:lnTo>
                    <a:pt x="1983739" y="151447"/>
                  </a:lnTo>
                  <a:lnTo>
                    <a:pt x="2026920" y="170815"/>
                  </a:lnTo>
                  <a:lnTo>
                    <a:pt x="2067877" y="191135"/>
                  </a:lnTo>
                  <a:lnTo>
                    <a:pt x="2106612" y="212090"/>
                  </a:lnTo>
                  <a:lnTo>
                    <a:pt x="2143442" y="233997"/>
                  </a:lnTo>
                  <a:lnTo>
                    <a:pt x="2178050" y="256857"/>
                  </a:lnTo>
                  <a:lnTo>
                    <a:pt x="2210435" y="280670"/>
                  </a:lnTo>
                  <a:lnTo>
                    <a:pt x="2240280" y="305117"/>
                  </a:lnTo>
                  <a:lnTo>
                    <a:pt x="2292350" y="355917"/>
                  </a:lnTo>
                  <a:lnTo>
                    <a:pt x="2333942" y="409575"/>
                  </a:lnTo>
                  <a:lnTo>
                    <a:pt x="2364422" y="465455"/>
                  </a:lnTo>
                  <a:lnTo>
                    <a:pt x="2383472" y="523240"/>
                  </a:lnTo>
                  <a:lnTo>
                    <a:pt x="2389822" y="582930"/>
                  </a:lnTo>
                  <a:lnTo>
                    <a:pt x="2388235" y="612775"/>
                  </a:lnTo>
                  <a:lnTo>
                    <a:pt x="2375535" y="671830"/>
                  </a:lnTo>
                  <a:lnTo>
                    <a:pt x="2350770" y="728662"/>
                  </a:lnTo>
                  <a:lnTo>
                    <a:pt x="2314575" y="783272"/>
                  </a:lnTo>
                  <a:lnTo>
                    <a:pt x="2267585" y="835660"/>
                  </a:lnTo>
                  <a:lnTo>
                    <a:pt x="2210435" y="885190"/>
                  </a:lnTo>
                  <a:lnTo>
                    <a:pt x="2178050" y="909002"/>
                  </a:lnTo>
                  <a:lnTo>
                    <a:pt x="2143442" y="931862"/>
                  </a:lnTo>
                  <a:lnTo>
                    <a:pt x="2106612" y="953770"/>
                  </a:lnTo>
                  <a:lnTo>
                    <a:pt x="2067877" y="974725"/>
                  </a:lnTo>
                  <a:lnTo>
                    <a:pt x="2026920" y="995045"/>
                  </a:lnTo>
                  <a:lnTo>
                    <a:pt x="1983739" y="1014412"/>
                  </a:lnTo>
                  <a:lnTo>
                    <a:pt x="1938655" y="1032827"/>
                  </a:lnTo>
                  <a:lnTo>
                    <a:pt x="1891982" y="1049972"/>
                  </a:lnTo>
                  <a:lnTo>
                    <a:pt x="1843405" y="1066165"/>
                  </a:lnTo>
                  <a:lnTo>
                    <a:pt x="1792922" y="1081405"/>
                  </a:lnTo>
                  <a:lnTo>
                    <a:pt x="1741170" y="1095375"/>
                  </a:lnTo>
                  <a:lnTo>
                    <a:pt x="1687830" y="1108392"/>
                  </a:lnTo>
                  <a:lnTo>
                    <a:pt x="1632902" y="1120140"/>
                  </a:lnTo>
                  <a:lnTo>
                    <a:pt x="1576705" y="1130617"/>
                  </a:lnTo>
                  <a:lnTo>
                    <a:pt x="1518920" y="1139507"/>
                  </a:lnTo>
                  <a:lnTo>
                    <a:pt x="1460182" y="1147445"/>
                  </a:lnTo>
                  <a:lnTo>
                    <a:pt x="1400175" y="1154112"/>
                  </a:lnTo>
                  <a:lnTo>
                    <a:pt x="1339215" y="1159192"/>
                  </a:lnTo>
                  <a:lnTo>
                    <a:pt x="1277302" y="1163002"/>
                  </a:lnTo>
                  <a:lnTo>
                    <a:pt x="1214120" y="1165225"/>
                  </a:lnTo>
                  <a:lnTo>
                    <a:pt x="1150302" y="1165860"/>
                  </a:lnTo>
                  <a:lnTo>
                    <a:pt x="1086802" y="1165225"/>
                  </a:lnTo>
                  <a:lnTo>
                    <a:pt x="1023619" y="1163002"/>
                  </a:lnTo>
                  <a:lnTo>
                    <a:pt x="961707" y="1159192"/>
                  </a:lnTo>
                  <a:lnTo>
                    <a:pt x="900747" y="1154112"/>
                  </a:lnTo>
                  <a:lnTo>
                    <a:pt x="840740" y="1147445"/>
                  </a:lnTo>
                  <a:lnTo>
                    <a:pt x="782002" y="1139507"/>
                  </a:lnTo>
                  <a:lnTo>
                    <a:pt x="724217" y="1130617"/>
                  </a:lnTo>
                  <a:lnTo>
                    <a:pt x="668020" y="1120140"/>
                  </a:lnTo>
                  <a:lnTo>
                    <a:pt x="613092" y="1108392"/>
                  </a:lnTo>
                  <a:lnTo>
                    <a:pt x="559752" y="1095375"/>
                  </a:lnTo>
                  <a:lnTo>
                    <a:pt x="507682" y="1081405"/>
                  </a:lnTo>
                  <a:lnTo>
                    <a:pt x="457517" y="1066165"/>
                  </a:lnTo>
                  <a:lnTo>
                    <a:pt x="408940" y="1049972"/>
                  </a:lnTo>
                  <a:lnTo>
                    <a:pt x="361950" y="1032827"/>
                  </a:lnTo>
                  <a:lnTo>
                    <a:pt x="317182" y="1014412"/>
                  </a:lnTo>
                  <a:lnTo>
                    <a:pt x="274002" y="995045"/>
                  </a:lnTo>
                  <a:lnTo>
                    <a:pt x="233045" y="974725"/>
                  </a:lnTo>
                  <a:lnTo>
                    <a:pt x="193992" y="953770"/>
                  </a:lnTo>
                  <a:lnTo>
                    <a:pt x="157162" y="931862"/>
                  </a:lnTo>
                  <a:lnTo>
                    <a:pt x="122872" y="909002"/>
                  </a:lnTo>
                  <a:lnTo>
                    <a:pt x="90487" y="885190"/>
                  </a:lnTo>
                  <a:lnTo>
                    <a:pt x="60642" y="860742"/>
                  </a:lnTo>
                  <a:lnTo>
                    <a:pt x="8572" y="809942"/>
                  </a:lnTo>
                  <a:lnTo>
                    <a:pt x="0" y="799782"/>
                  </a:lnTo>
                </a:path>
                <a:path w="14206219" h="1165860">
                  <a:moveTo>
                    <a:pt x="12018010" y="784225"/>
                  </a:moveTo>
                  <a:lnTo>
                    <a:pt x="12026265" y="736282"/>
                  </a:lnTo>
                  <a:lnTo>
                    <a:pt x="12051347" y="689927"/>
                  </a:lnTo>
                  <a:lnTo>
                    <a:pt x="12091352" y="646112"/>
                  </a:lnTo>
                  <a:lnTo>
                    <a:pt x="12145962" y="604520"/>
                  </a:lnTo>
                  <a:lnTo>
                    <a:pt x="12213907" y="565785"/>
                  </a:lnTo>
                  <a:lnTo>
                    <a:pt x="12252325" y="547687"/>
                  </a:lnTo>
                  <a:lnTo>
                    <a:pt x="12293917" y="530542"/>
                  </a:lnTo>
                  <a:lnTo>
                    <a:pt x="12338367" y="514032"/>
                  </a:lnTo>
                  <a:lnTo>
                    <a:pt x="12385357" y="498475"/>
                  </a:lnTo>
                  <a:lnTo>
                    <a:pt x="12434887" y="484187"/>
                  </a:lnTo>
                  <a:lnTo>
                    <a:pt x="12486957" y="470535"/>
                  </a:lnTo>
                  <a:lnTo>
                    <a:pt x="12541250" y="458152"/>
                  </a:lnTo>
                  <a:lnTo>
                    <a:pt x="12597447" y="447040"/>
                  </a:lnTo>
                  <a:lnTo>
                    <a:pt x="12656185" y="436880"/>
                  </a:lnTo>
                  <a:lnTo>
                    <a:pt x="12716510" y="427990"/>
                  </a:lnTo>
                  <a:lnTo>
                    <a:pt x="12778740" y="420370"/>
                  </a:lnTo>
                  <a:lnTo>
                    <a:pt x="12842494" y="414020"/>
                  </a:lnTo>
                  <a:lnTo>
                    <a:pt x="12907899" y="408940"/>
                  </a:lnTo>
                  <a:lnTo>
                    <a:pt x="12974574" y="405130"/>
                  </a:lnTo>
                  <a:lnTo>
                    <a:pt x="13042646" y="402907"/>
                  </a:lnTo>
                  <a:lnTo>
                    <a:pt x="13111734" y="402272"/>
                  </a:lnTo>
                  <a:lnTo>
                    <a:pt x="13181076" y="402907"/>
                  </a:lnTo>
                  <a:lnTo>
                    <a:pt x="13248894" y="405130"/>
                  </a:lnTo>
                  <a:lnTo>
                    <a:pt x="13315950" y="408940"/>
                  </a:lnTo>
                  <a:lnTo>
                    <a:pt x="13381355" y="414020"/>
                  </a:lnTo>
                  <a:lnTo>
                    <a:pt x="13445236" y="420370"/>
                  </a:lnTo>
                  <a:lnTo>
                    <a:pt x="13507085" y="427990"/>
                  </a:lnTo>
                  <a:lnTo>
                    <a:pt x="13567791" y="436880"/>
                  </a:lnTo>
                  <a:lnTo>
                    <a:pt x="13626211" y="447040"/>
                  </a:lnTo>
                  <a:lnTo>
                    <a:pt x="13682726" y="458152"/>
                  </a:lnTo>
                  <a:lnTo>
                    <a:pt x="13736955" y="470535"/>
                  </a:lnTo>
                  <a:lnTo>
                    <a:pt x="13788771" y="484187"/>
                  </a:lnTo>
                  <a:lnTo>
                    <a:pt x="13838301" y="498475"/>
                  </a:lnTo>
                  <a:lnTo>
                    <a:pt x="13885544" y="514032"/>
                  </a:lnTo>
                  <a:lnTo>
                    <a:pt x="13929741" y="530542"/>
                  </a:lnTo>
                  <a:lnTo>
                    <a:pt x="13971269" y="547687"/>
                  </a:lnTo>
                  <a:lnTo>
                    <a:pt x="14009751" y="565785"/>
                  </a:lnTo>
                  <a:lnTo>
                    <a:pt x="14045311" y="584835"/>
                  </a:lnTo>
                  <a:lnTo>
                    <a:pt x="14106525" y="624840"/>
                  </a:lnTo>
                  <a:lnTo>
                    <a:pt x="14154150" y="667702"/>
                  </a:lnTo>
                  <a:lnTo>
                    <a:pt x="14186916" y="712787"/>
                  </a:lnTo>
                  <a:lnTo>
                    <a:pt x="14203680" y="760095"/>
                  </a:lnTo>
                  <a:lnTo>
                    <a:pt x="14205966" y="784225"/>
                  </a:lnTo>
                  <a:lnTo>
                    <a:pt x="14203680" y="808355"/>
                  </a:lnTo>
                  <a:lnTo>
                    <a:pt x="14186916" y="855345"/>
                  </a:lnTo>
                  <a:lnTo>
                    <a:pt x="14154150" y="900430"/>
                  </a:lnTo>
                  <a:lnTo>
                    <a:pt x="14106525" y="943292"/>
                  </a:lnTo>
                  <a:lnTo>
                    <a:pt x="14045311" y="983297"/>
                  </a:lnTo>
                  <a:lnTo>
                    <a:pt x="14009751" y="1002347"/>
                  </a:lnTo>
                  <a:lnTo>
                    <a:pt x="13971269" y="1020445"/>
                  </a:lnTo>
                  <a:lnTo>
                    <a:pt x="13929741" y="1037590"/>
                  </a:lnTo>
                  <a:lnTo>
                    <a:pt x="13885544" y="1054100"/>
                  </a:lnTo>
                  <a:lnTo>
                    <a:pt x="13838301" y="1069657"/>
                  </a:lnTo>
                  <a:lnTo>
                    <a:pt x="13788771" y="1083945"/>
                  </a:lnTo>
                  <a:lnTo>
                    <a:pt x="13736955" y="1097597"/>
                  </a:lnTo>
                  <a:lnTo>
                    <a:pt x="13682726" y="1109980"/>
                  </a:lnTo>
                  <a:lnTo>
                    <a:pt x="13626211" y="1121092"/>
                  </a:lnTo>
                  <a:lnTo>
                    <a:pt x="13567791" y="1131252"/>
                  </a:lnTo>
                  <a:lnTo>
                    <a:pt x="13507085" y="1140142"/>
                  </a:lnTo>
                  <a:lnTo>
                    <a:pt x="13445236" y="1147762"/>
                  </a:lnTo>
                  <a:lnTo>
                    <a:pt x="13381355" y="1154112"/>
                  </a:lnTo>
                  <a:lnTo>
                    <a:pt x="13315950" y="1159192"/>
                  </a:lnTo>
                  <a:lnTo>
                    <a:pt x="13248894" y="1163002"/>
                  </a:lnTo>
                  <a:lnTo>
                    <a:pt x="13181076" y="1165225"/>
                  </a:lnTo>
                  <a:lnTo>
                    <a:pt x="13111734" y="1165860"/>
                  </a:lnTo>
                  <a:lnTo>
                    <a:pt x="13042646" y="1165225"/>
                  </a:lnTo>
                  <a:lnTo>
                    <a:pt x="12974574" y="1163002"/>
                  </a:lnTo>
                  <a:lnTo>
                    <a:pt x="12907899" y="1159192"/>
                  </a:lnTo>
                  <a:lnTo>
                    <a:pt x="12842494" y="1154112"/>
                  </a:lnTo>
                  <a:lnTo>
                    <a:pt x="12778740" y="1147762"/>
                  </a:lnTo>
                  <a:lnTo>
                    <a:pt x="12716510" y="1140142"/>
                  </a:lnTo>
                  <a:lnTo>
                    <a:pt x="12656185" y="1131252"/>
                  </a:lnTo>
                  <a:lnTo>
                    <a:pt x="12597447" y="1121092"/>
                  </a:lnTo>
                  <a:lnTo>
                    <a:pt x="12541250" y="1109980"/>
                  </a:lnTo>
                  <a:lnTo>
                    <a:pt x="12486957" y="1097597"/>
                  </a:lnTo>
                  <a:lnTo>
                    <a:pt x="12434887" y="1083945"/>
                  </a:lnTo>
                  <a:lnTo>
                    <a:pt x="12385357" y="1069657"/>
                  </a:lnTo>
                  <a:lnTo>
                    <a:pt x="12338367" y="1054100"/>
                  </a:lnTo>
                  <a:lnTo>
                    <a:pt x="12293917" y="1037590"/>
                  </a:lnTo>
                  <a:lnTo>
                    <a:pt x="12252325" y="1020445"/>
                  </a:lnTo>
                  <a:lnTo>
                    <a:pt x="12213907" y="1002347"/>
                  </a:lnTo>
                  <a:lnTo>
                    <a:pt x="12178347" y="983297"/>
                  </a:lnTo>
                  <a:lnTo>
                    <a:pt x="12117070" y="943292"/>
                  </a:lnTo>
                  <a:lnTo>
                    <a:pt x="12069445" y="900430"/>
                  </a:lnTo>
                  <a:lnTo>
                    <a:pt x="12036742" y="855345"/>
                  </a:lnTo>
                  <a:lnTo>
                    <a:pt x="12019915" y="808355"/>
                  </a:lnTo>
                  <a:lnTo>
                    <a:pt x="12018010" y="784225"/>
                  </a:lnTo>
                </a:path>
              </a:pathLst>
            </a:custGeom>
            <a:ln w="38100">
              <a:solidFill>
                <a:srgbClr val="F63FC1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26590" cy="822737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0987" y="348615"/>
              <a:ext cx="4576445" cy="331977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3865" y="4389120"/>
              <a:ext cx="7666037" cy="29225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60975" y="348615"/>
              <a:ext cx="5374005" cy="350234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19490" y="4095115"/>
              <a:ext cx="5445125" cy="3532187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78391" y="6576747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CSP002: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750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 στον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 κυβερνοχώρο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50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72800" y="7594600"/>
              <a:ext cx="2591752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80605" y="81914"/>
              <a:ext cx="7082789" cy="814768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561589" y="1170622"/>
              <a:ext cx="2449830" cy="2449830"/>
            </a:xfrm>
            <a:custGeom>
              <a:avLst/>
              <a:gdLst/>
              <a:ahLst/>
              <a:cxnLst/>
              <a:rect l="l" t="t" r="r" b="b"/>
              <a:pathLst>
                <a:path w="2449829" h="2449829">
                  <a:moveTo>
                    <a:pt x="2449512" y="1592262"/>
                  </a:moveTo>
                  <a:lnTo>
                    <a:pt x="0" y="1592262"/>
                  </a:lnTo>
                  <a:lnTo>
                    <a:pt x="1224914" y="2449512"/>
                  </a:lnTo>
                  <a:lnTo>
                    <a:pt x="2449512" y="1592262"/>
                  </a:lnTo>
                  <a:close/>
                </a:path>
                <a:path w="2449829" h="2449829">
                  <a:moveTo>
                    <a:pt x="1837055" y="0"/>
                  </a:moveTo>
                  <a:lnTo>
                    <a:pt x="612457" y="0"/>
                  </a:lnTo>
                  <a:lnTo>
                    <a:pt x="612457" y="1592262"/>
                  </a:lnTo>
                  <a:lnTo>
                    <a:pt x="1837055" y="1592262"/>
                  </a:lnTo>
                  <a:lnTo>
                    <a:pt x="1837055" y="0"/>
                  </a:lnTo>
                  <a:close/>
                </a:path>
              </a:pathLst>
            </a:custGeom>
            <a:solidFill>
              <a:srgbClr val="E8447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" name="object 7"/>
            <p:cNvSpPr/>
            <p:nvPr/>
          </p:nvSpPr>
          <p:spPr>
            <a:xfrm>
              <a:off x="2561589" y="1170622"/>
              <a:ext cx="2449830" cy="2449830"/>
            </a:xfrm>
            <a:custGeom>
              <a:avLst/>
              <a:gdLst/>
              <a:ahLst/>
              <a:cxnLst/>
              <a:rect l="l" t="t" r="r" b="b"/>
              <a:pathLst>
                <a:path w="2449829" h="2449829">
                  <a:moveTo>
                    <a:pt x="0" y="1592262"/>
                  </a:moveTo>
                  <a:lnTo>
                    <a:pt x="612457" y="1592262"/>
                  </a:lnTo>
                  <a:lnTo>
                    <a:pt x="612457" y="0"/>
                  </a:lnTo>
                  <a:lnTo>
                    <a:pt x="1837055" y="0"/>
                  </a:lnTo>
                  <a:lnTo>
                    <a:pt x="1837055" y="1592262"/>
                  </a:lnTo>
                  <a:lnTo>
                    <a:pt x="2449512" y="1592262"/>
                  </a:lnTo>
                  <a:lnTo>
                    <a:pt x="1224914" y="2449512"/>
                  </a:lnTo>
                  <a:lnTo>
                    <a:pt x="0" y="1592262"/>
                  </a:lnTo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" name="object 8"/>
            <p:cNvSpPr/>
            <p:nvPr/>
          </p:nvSpPr>
          <p:spPr>
            <a:xfrm>
              <a:off x="4406265" y="3015297"/>
              <a:ext cx="2449830" cy="2449830"/>
            </a:xfrm>
            <a:custGeom>
              <a:avLst/>
              <a:gdLst/>
              <a:ahLst/>
              <a:cxnLst/>
              <a:rect l="l" t="t" r="r" b="b"/>
              <a:pathLst>
                <a:path w="2449829" h="2449829">
                  <a:moveTo>
                    <a:pt x="857250" y="0"/>
                  </a:moveTo>
                  <a:lnTo>
                    <a:pt x="0" y="1224914"/>
                  </a:lnTo>
                  <a:lnTo>
                    <a:pt x="857250" y="2449512"/>
                  </a:lnTo>
                  <a:lnTo>
                    <a:pt x="857250" y="1837054"/>
                  </a:lnTo>
                  <a:lnTo>
                    <a:pt x="2449512" y="1837054"/>
                  </a:lnTo>
                  <a:lnTo>
                    <a:pt x="2449512" y="612457"/>
                  </a:lnTo>
                  <a:lnTo>
                    <a:pt x="857250" y="612457"/>
                  </a:lnTo>
                  <a:lnTo>
                    <a:pt x="857250" y="0"/>
                  </a:lnTo>
                  <a:close/>
                </a:path>
              </a:pathLst>
            </a:custGeom>
            <a:solidFill>
              <a:srgbClr val="E8447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" name="object 9"/>
            <p:cNvSpPr/>
            <p:nvPr/>
          </p:nvSpPr>
          <p:spPr>
            <a:xfrm>
              <a:off x="4406265" y="3015297"/>
              <a:ext cx="2449830" cy="2449830"/>
            </a:xfrm>
            <a:custGeom>
              <a:avLst/>
              <a:gdLst/>
              <a:ahLst/>
              <a:cxnLst/>
              <a:rect l="l" t="t" r="r" b="b"/>
              <a:pathLst>
                <a:path w="2449829" h="2449829">
                  <a:moveTo>
                    <a:pt x="857250" y="0"/>
                  </a:moveTo>
                  <a:lnTo>
                    <a:pt x="857250" y="612457"/>
                  </a:lnTo>
                  <a:lnTo>
                    <a:pt x="2449512" y="612457"/>
                  </a:lnTo>
                  <a:lnTo>
                    <a:pt x="2449512" y="1837054"/>
                  </a:lnTo>
                  <a:lnTo>
                    <a:pt x="857250" y="1837054"/>
                  </a:lnTo>
                  <a:lnTo>
                    <a:pt x="857250" y="2449512"/>
                  </a:lnTo>
                  <a:lnTo>
                    <a:pt x="0" y="1224914"/>
                  </a:lnTo>
                  <a:lnTo>
                    <a:pt x="857250" y="0"/>
                  </a:lnTo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2561589" y="4860290"/>
              <a:ext cx="2449830" cy="2449830"/>
            </a:xfrm>
            <a:custGeom>
              <a:avLst/>
              <a:gdLst/>
              <a:ahLst/>
              <a:cxnLst/>
              <a:rect l="l" t="t" r="r" b="b"/>
              <a:pathLst>
                <a:path w="2449829" h="2449829">
                  <a:moveTo>
                    <a:pt x="1837055" y="857250"/>
                  </a:moveTo>
                  <a:lnTo>
                    <a:pt x="612457" y="857250"/>
                  </a:lnTo>
                  <a:lnTo>
                    <a:pt x="612457" y="2449512"/>
                  </a:lnTo>
                  <a:lnTo>
                    <a:pt x="1837055" y="2449512"/>
                  </a:lnTo>
                  <a:lnTo>
                    <a:pt x="1837055" y="857250"/>
                  </a:lnTo>
                  <a:close/>
                </a:path>
                <a:path w="2449829" h="2449829">
                  <a:moveTo>
                    <a:pt x="1224914" y="0"/>
                  </a:moveTo>
                  <a:lnTo>
                    <a:pt x="0" y="857250"/>
                  </a:lnTo>
                  <a:lnTo>
                    <a:pt x="2449512" y="857250"/>
                  </a:lnTo>
                  <a:lnTo>
                    <a:pt x="1224914" y="0"/>
                  </a:lnTo>
                  <a:close/>
                </a:path>
              </a:pathLst>
            </a:custGeom>
            <a:solidFill>
              <a:srgbClr val="E8447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2561589" y="4860290"/>
              <a:ext cx="2449830" cy="2449830"/>
            </a:xfrm>
            <a:custGeom>
              <a:avLst/>
              <a:gdLst/>
              <a:ahLst/>
              <a:cxnLst/>
              <a:rect l="l" t="t" r="r" b="b"/>
              <a:pathLst>
                <a:path w="2449829" h="2449829">
                  <a:moveTo>
                    <a:pt x="2449512" y="857250"/>
                  </a:moveTo>
                  <a:lnTo>
                    <a:pt x="1837055" y="857250"/>
                  </a:lnTo>
                  <a:lnTo>
                    <a:pt x="1837055" y="2449512"/>
                  </a:lnTo>
                  <a:lnTo>
                    <a:pt x="612457" y="2449512"/>
                  </a:lnTo>
                  <a:lnTo>
                    <a:pt x="612457" y="857250"/>
                  </a:lnTo>
                  <a:lnTo>
                    <a:pt x="0" y="857250"/>
                  </a:lnTo>
                  <a:lnTo>
                    <a:pt x="1224914" y="0"/>
                  </a:lnTo>
                  <a:lnTo>
                    <a:pt x="2449512" y="85725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716597" y="3015297"/>
              <a:ext cx="2449830" cy="2449830"/>
            </a:xfrm>
            <a:custGeom>
              <a:avLst/>
              <a:gdLst/>
              <a:ahLst/>
              <a:cxnLst/>
              <a:rect l="l" t="t" r="r" b="b"/>
              <a:pathLst>
                <a:path w="2449830" h="2449829">
                  <a:moveTo>
                    <a:pt x="1592262" y="0"/>
                  </a:moveTo>
                  <a:lnTo>
                    <a:pt x="1592262" y="612457"/>
                  </a:lnTo>
                  <a:lnTo>
                    <a:pt x="0" y="612457"/>
                  </a:lnTo>
                  <a:lnTo>
                    <a:pt x="0" y="1837054"/>
                  </a:lnTo>
                  <a:lnTo>
                    <a:pt x="1592262" y="1837054"/>
                  </a:lnTo>
                  <a:lnTo>
                    <a:pt x="1592262" y="2449512"/>
                  </a:lnTo>
                  <a:lnTo>
                    <a:pt x="2449512" y="1224914"/>
                  </a:lnTo>
                  <a:lnTo>
                    <a:pt x="1592262" y="0"/>
                  </a:lnTo>
                  <a:close/>
                </a:path>
              </a:pathLst>
            </a:custGeom>
            <a:solidFill>
              <a:srgbClr val="E8447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16597" y="3015297"/>
              <a:ext cx="2449830" cy="2449830"/>
            </a:xfrm>
            <a:custGeom>
              <a:avLst/>
              <a:gdLst/>
              <a:ahLst/>
              <a:cxnLst/>
              <a:rect l="l" t="t" r="r" b="b"/>
              <a:pathLst>
                <a:path w="2449830" h="2449829">
                  <a:moveTo>
                    <a:pt x="1592262" y="2449512"/>
                  </a:moveTo>
                  <a:lnTo>
                    <a:pt x="1592262" y="1837054"/>
                  </a:lnTo>
                  <a:lnTo>
                    <a:pt x="0" y="1837054"/>
                  </a:lnTo>
                  <a:lnTo>
                    <a:pt x="0" y="612457"/>
                  </a:lnTo>
                  <a:lnTo>
                    <a:pt x="1592262" y="612457"/>
                  </a:lnTo>
                  <a:lnTo>
                    <a:pt x="1592262" y="0"/>
                  </a:lnTo>
                  <a:lnTo>
                    <a:pt x="2449512" y="1224914"/>
                  </a:lnTo>
                  <a:lnTo>
                    <a:pt x="1592262" y="2449512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05846" y="230541"/>
            <a:ext cx="2894013" cy="857072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2750" spc="-25" dirty="0">
                <a:solidFill>
                  <a:srgbClr val="FFFFFF"/>
                </a:solidFill>
              </a:rPr>
              <a:t>ΑΤΟΜΙΚΆ</a:t>
            </a:r>
            <a:r>
              <a:rPr sz="2750" spc="-121" dirty="0">
                <a:solidFill>
                  <a:srgbClr val="FFFFFF"/>
                </a:solidFill>
              </a:rPr>
              <a:t> </a:t>
            </a:r>
            <a:r>
              <a:rPr sz="2750" spc="-8" dirty="0">
                <a:solidFill>
                  <a:srgbClr val="FFFFFF"/>
                </a:solidFill>
              </a:rPr>
              <a:t>ΕΥΠΑΘΕΙΑ</a:t>
            </a:r>
            <a:endParaRPr sz="2750"/>
          </a:p>
        </p:txBody>
      </p:sp>
      <p:sp>
        <p:nvSpPr>
          <p:cNvPr id="15" name="object 15"/>
          <p:cNvSpPr txBox="1"/>
          <p:nvPr/>
        </p:nvSpPr>
        <p:spPr>
          <a:xfrm>
            <a:off x="2747962" y="1136650"/>
            <a:ext cx="818092" cy="922260"/>
          </a:xfrm>
          <a:prstGeom prst="rect">
            <a:avLst/>
          </a:prstGeom>
        </p:spPr>
        <p:txBody>
          <a:bodyPr vert="horz" wrap="square" lIns="0" tIns="24341" rIns="0" bIns="0" rtlCol="0">
            <a:spAutoFit/>
          </a:bodyPr>
          <a:lstStyle/>
          <a:p>
            <a:pPr marL="10583" marR="4233" indent="-2117" algn="ctr">
              <a:lnSpc>
                <a:spcPts val="958"/>
              </a:lnSpc>
              <a:spcBef>
                <a:spcPts val="191"/>
              </a:spcBef>
            </a:pPr>
            <a:r>
              <a:rPr sz="875" spc="-4" dirty="0">
                <a:solidFill>
                  <a:srgbClr val="FFFFFF"/>
                </a:solidFill>
                <a:latin typeface="Calibri"/>
                <a:cs typeface="Calibri"/>
              </a:rPr>
              <a:t>Προσωπικότητα </a:t>
            </a:r>
            <a:r>
              <a:rPr sz="8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75" spc="-4" dirty="0">
                <a:solidFill>
                  <a:srgbClr val="FFFFFF"/>
                </a:solidFill>
                <a:latin typeface="Calibri"/>
                <a:cs typeface="Calibri"/>
              </a:rPr>
              <a:t>τα </a:t>
            </a:r>
            <a:r>
              <a:rPr sz="875" spc="-12" dirty="0">
                <a:solidFill>
                  <a:srgbClr val="FFFFFF"/>
                </a:solidFill>
                <a:latin typeface="Calibri"/>
                <a:cs typeface="Calibri"/>
              </a:rPr>
              <a:t>σχετικά </a:t>
            </a:r>
            <a:r>
              <a:rPr sz="875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75" spc="-12" dirty="0">
                <a:solidFill>
                  <a:srgbClr val="FFFFFF"/>
                </a:solidFill>
                <a:latin typeface="Calibri"/>
                <a:cs typeface="Calibri"/>
              </a:rPr>
              <a:t>σταθερά </a:t>
            </a:r>
            <a:r>
              <a:rPr sz="875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75" spc="-12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875" spc="-8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875" spc="-12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875" spc="-8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875" spc="-12" dirty="0">
                <a:solidFill>
                  <a:srgbClr val="FFFFFF"/>
                </a:solidFill>
                <a:latin typeface="Calibri"/>
                <a:cs typeface="Calibri"/>
              </a:rPr>
              <a:t>ισθήματα</a:t>
            </a:r>
            <a:r>
              <a:rPr sz="875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875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75" spc="-8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875" dirty="0">
                <a:solidFill>
                  <a:srgbClr val="FFFFFF"/>
                </a:solidFill>
                <a:latin typeface="Calibri"/>
                <a:cs typeface="Calibri"/>
              </a:rPr>
              <a:t>ι  </a:t>
            </a:r>
            <a:r>
              <a:rPr sz="875" spc="-12" dirty="0">
                <a:solidFill>
                  <a:srgbClr val="FFFFFF"/>
                </a:solidFill>
                <a:latin typeface="Calibri"/>
                <a:cs typeface="Calibri"/>
              </a:rPr>
              <a:t>σκέψεις </a:t>
            </a:r>
            <a:r>
              <a:rPr sz="875" spc="-4" dirty="0">
                <a:solidFill>
                  <a:srgbClr val="FFFFFF"/>
                </a:solidFill>
                <a:latin typeface="Calibri"/>
                <a:cs typeface="Calibri"/>
              </a:rPr>
              <a:t>και τα </a:t>
            </a:r>
            <a:r>
              <a:rPr sz="8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75" spc="-12" dirty="0">
                <a:solidFill>
                  <a:srgbClr val="FFFFFF"/>
                </a:solidFill>
                <a:latin typeface="Calibri"/>
                <a:cs typeface="Calibri"/>
              </a:rPr>
              <a:t>πρότυπα </a:t>
            </a:r>
            <a:r>
              <a:rPr sz="875" spc="-8" dirty="0">
                <a:solidFill>
                  <a:srgbClr val="FFFFFF"/>
                </a:solidFill>
                <a:latin typeface="Calibri"/>
                <a:cs typeface="Calibri"/>
              </a:rPr>
              <a:t>ενός </a:t>
            </a:r>
            <a:r>
              <a:rPr sz="875"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75" spc="-8" dirty="0">
                <a:solidFill>
                  <a:srgbClr val="FFFFFF"/>
                </a:solidFill>
                <a:latin typeface="Calibri"/>
                <a:cs typeface="Calibri"/>
              </a:rPr>
              <a:t>ατόμου</a:t>
            </a:r>
            <a:endParaRPr sz="875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36084" y="3324753"/>
            <a:ext cx="1232429" cy="281059"/>
          </a:xfrm>
          <a:prstGeom prst="rect">
            <a:avLst/>
          </a:prstGeom>
        </p:spPr>
        <p:txBody>
          <a:bodyPr vert="horz" wrap="square" lIns="0" tIns="24341" rIns="0" bIns="0" rtlCol="0">
            <a:spAutoFit/>
          </a:bodyPr>
          <a:lstStyle/>
          <a:p>
            <a:pPr marL="48681" marR="4233" indent="-38098">
              <a:lnSpc>
                <a:spcPts val="958"/>
              </a:lnSpc>
              <a:spcBef>
                <a:spcPts val="191"/>
              </a:spcBef>
            </a:pPr>
            <a:r>
              <a:rPr sz="875" spc="-4" dirty="0">
                <a:solidFill>
                  <a:srgbClr val="FFFFFF"/>
                </a:solidFill>
                <a:latin typeface="Calibri"/>
                <a:cs typeface="Calibri"/>
              </a:rPr>
              <a:t>Μεγαλύτερες διαφορές σε </a:t>
            </a:r>
            <a:r>
              <a:rPr sz="875" spc="-18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75" spc="-4" dirty="0">
                <a:solidFill>
                  <a:srgbClr val="FFFFFF"/>
                </a:solidFill>
                <a:latin typeface="Calibri"/>
                <a:cs typeface="Calibri"/>
              </a:rPr>
              <a:t>εξισωτικούς</a:t>
            </a:r>
            <a:r>
              <a:rPr sz="875" spc="-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75" spc="-4" dirty="0">
                <a:solidFill>
                  <a:srgbClr val="FFFFFF"/>
                </a:solidFill>
                <a:latin typeface="Calibri"/>
                <a:cs typeface="Calibri"/>
              </a:rPr>
              <a:t>πολιτισμούς</a:t>
            </a:r>
            <a:endParaRPr sz="875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06548" y="3281817"/>
            <a:ext cx="1717953" cy="53121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054" marR="4233" algn="ctr">
              <a:lnSpc>
                <a:spcPct val="128600"/>
              </a:lnSpc>
              <a:spcBef>
                <a:spcPts val="83"/>
              </a:spcBef>
            </a:pPr>
            <a:r>
              <a:rPr sz="875" spc="-4" dirty="0">
                <a:solidFill>
                  <a:srgbClr val="FFFFFF"/>
                </a:solidFill>
                <a:latin typeface="Calibri"/>
                <a:cs typeface="Calibri"/>
              </a:rPr>
              <a:t>OCEAN (Big</a:t>
            </a:r>
            <a:r>
              <a:rPr sz="8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75" spc="-4" dirty="0">
                <a:solidFill>
                  <a:srgbClr val="FFFFFF"/>
                </a:solidFill>
                <a:latin typeface="Calibri"/>
                <a:cs typeface="Calibri"/>
              </a:rPr>
              <a:t>Data πλατφόρμα</a:t>
            </a:r>
            <a:r>
              <a:rPr sz="875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75" spc="-4" dirty="0">
                <a:solidFill>
                  <a:srgbClr val="FFFFFF"/>
                </a:solidFill>
                <a:latin typeface="Calibri"/>
                <a:cs typeface="Calibri"/>
              </a:rPr>
              <a:t>αποκεντρωμένης </a:t>
            </a:r>
            <a:r>
              <a:rPr sz="875" spc="-18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75" spc="-4" dirty="0">
                <a:solidFill>
                  <a:srgbClr val="FFFFFF"/>
                </a:solidFill>
                <a:latin typeface="Calibri"/>
                <a:cs typeface="Calibri"/>
              </a:rPr>
              <a:t>ανταλλαγής</a:t>
            </a:r>
            <a:r>
              <a:rPr sz="875" spc="-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75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875" dirty="0">
              <a:latin typeface="Calibri"/>
              <a:cs typeface="Calibri"/>
            </a:endParaRPr>
          </a:p>
          <a:p>
            <a:pPr algn="ctr">
              <a:spcBef>
                <a:spcPts val="299"/>
              </a:spcBef>
            </a:pPr>
            <a:r>
              <a:rPr sz="875" spc="-4" dirty="0">
                <a:solidFill>
                  <a:srgbClr val="FFFFFF"/>
                </a:solidFill>
                <a:latin typeface="Calibri"/>
                <a:cs typeface="Calibri"/>
              </a:rPr>
              <a:t>(Costa</a:t>
            </a:r>
            <a:r>
              <a:rPr sz="875" spc="-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75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875" spc="-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75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875" spc="-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75" spc="-4" dirty="0">
                <a:solidFill>
                  <a:srgbClr val="FFFFFF"/>
                </a:solidFill>
                <a:latin typeface="Calibri"/>
                <a:cs typeface="Calibri"/>
              </a:rPr>
              <a:t>1990)</a:t>
            </a:r>
            <a:endParaRPr sz="875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831570" y="4700587"/>
            <a:ext cx="648758" cy="279991"/>
          </a:xfrm>
          <a:prstGeom prst="rect">
            <a:avLst/>
          </a:prstGeom>
        </p:spPr>
        <p:txBody>
          <a:bodyPr vert="horz" wrap="square" lIns="0" tIns="23283" rIns="0" bIns="0" rtlCol="0">
            <a:spAutoFit/>
          </a:bodyPr>
          <a:lstStyle/>
          <a:p>
            <a:pPr marL="10583" marR="4233" indent="119587">
              <a:lnSpc>
                <a:spcPts val="967"/>
              </a:lnSpc>
              <a:spcBef>
                <a:spcPts val="183"/>
              </a:spcBef>
            </a:pPr>
            <a:r>
              <a:rPr sz="875" spc="-12" dirty="0">
                <a:solidFill>
                  <a:srgbClr val="FFFFFF"/>
                </a:solidFill>
                <a:latin typeface="Calibri"/>
                <a:cs typeface="Calibri"/>
              </a:rPr>
              <a:t>Γυναίκες </a:t>
            </a:r>
            <a:r>
              <a:rPr sz="875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75" spc="-4" dirty="0">
                <a:solidFill>
                  <a:srgbClr val="FFFFFF"/>
                </a:solidFill>
                <a:latin typeface="Calibri"/>
                <a:cs typeface="Calibri"/>
              </a:rPr>
              <a:t>ανώτερα</a:t>
            </a:r>
            <a:r>
              <a:rPr sz="875" spc="-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75" spc="-4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875" spc="-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75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endParaRPr sz="875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51391" y="5930635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CSP002: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501" y="127000"/>
            <a:ext cx="5143499" cy="36722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DDC1CF-8FF5-47B8-65C4-D62A1855FCE2}"/>
              </a:ext>
            </a:extLst>
          </p:cNvPr>
          <p:cNvSpPr txBox="1"/>
          <p:nvPr/>
        </p:nvSpPr>
        <p:spPr>
          <a:xfrm>
            <a:off x="5461000" y="127000"/>
            <a:ext cx="6096000" cy="6557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167" b="1" dirty="0">
                <a:solidFill>
                  <a:schemeClr val="bg1"/>
                </a:solidFill>
              </a:rPr>
              <a:t>2. </a:t>
            </a:r>
            <a:r>
              <a:rPr lang="el-GR" sz="1167" b="1" dirty="0" err="1">
                <a:solidFill>
                  <a:schemeClr val="bg1"/>
                </a:solidFill>
              </a:rPr>
              <a:t>Συνεργατικότητα</a:t>
            </a:r>
            <a:r>
              <a:rPr lang="el-GR" sz="1167" b="1" dirty="0">
                <a:solidFill>
                  <a:schemeClr val="bg1"/>
                </a:solidFill>
              </a:rPr>
              <a:t> (</a:t>
            </a:r>
            <a:r>
              <a:rPr lang="en-US" sz="1167" b="1" dirty="0">
                <a:solidFill>
                  <a:schemeClr val="bg1"/>
                </a:solidFill>
              </a:rPr>
              <a:t>Agreeableness)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167" b="1" dirty="0">
                <a:solidFill>
                  <a:schemeClr val="bg1"/>
                </a:solidFill>
              </a:rPr>
              <a:t>Συμπόνια (</a:t>
            </a:r>
            <a:r>
              <a:rPr lang="en-US" sz="1167" b="1" dirty="0">
                <a:solidFill>
                  <a:schemeClr val="bg1"/>
                </a:solidFill>
              </a:rPr>
              <a:t>Compassion)</a:t>
            </a:r>
            <a:br>
              <a:rPr lang="en-US" sz="1167" dirty="0">
                <a:solidFill>
                  <a:schemeClr val="bg1"/>
                </a:solidFill>
              </a:rPr>
            </a:br>
            <a:r>
              <a:rPr lang="en-US" sz="1167" dirty="0">
                <a:solidFill>
                  <a:schemeClr val="bg1"/>
                </a:solidFill>
              </a:rPr>
              <a:t>• </a:t>
            </a:r>
            <a:r>
              <a:rPr lang="el-GR" sz="1167" dirty="0">
                <a:solidFill>
                  <a:schemeClr val="bg1"/>
                </a:solidFill>
              </a:rPr>
              <a:t>Ευαισθησία (</a:t>
            </a:r>
            <a:r>
              <a:rPr lang="en-US" sz="1167" dirty="0">
                <a:solidFill>
                  <a:schemeClr val="bg1"/>
                </a:solidFill>
              </a:rPr>
              <a:t>Tender-Mindedness)</a:t>
            </a:r>
            <a:br>
              <a:rPr lang="en-US" sz="1167" dirty="0">
                <a:solidFill>
                  <a:schemeClr val="bg1"/>
                </a:solidFill>
              </a:rPr>
            </a:br>
            <a:r>
              <a:rPr lang="en-US" sz="1167" dirty="0">
                <a:solidFill>
                  <a:schemeClr val="bg1"/>
                </a:solidFill>
              </a:rPr>
              <a:t>• </a:t>
            </a:r>
            <a:r>
              <a:rPr lang="el-GR" sz="1167" dirty="0">
                <a:solidFill>
                  <a:schemeClr val="bg1"/>
                </a:solidFill>
              </a:rPr>
              <a:t>Αλτρουισμός (</a:t>
            </a:r>
            <a:r>
              <a:rPr lang="en-US" sz="1167" dirty="0">
                <a:solidFill>
                  <a:schemeClr val="bg1"/>
                </a:solidFill>
              </a:rPr>
              <a:t>Altruism)</a:t>
            </a:r>
            <a:br>
              <a:rPr lang="en-US" sz="1167" dirty="0">
                <a:solidFill>
                  <a:schemeClr val="bg1"/>
                </a:solidFill>
              </a:rPr>
            </a:br>
            <a:r>
              <a:rPr lang="en-US" sz="1167" dirty="0">
                <a:solidFill>
                  <a:schemeClr val="bg1"/>
                </a:solidFill>
              </a:rPr>
              <a:t>• </a:t>
            </a:r>
            <a:r>
              <a:rPr lang="el-GR" sz="1167" dirty="0">
                <a:solidFill>
                  <a:schemeClr val="bg1"/>
                </a:solidFill>
              </a:rPr>
              <a:t>Εμπιστοσύνη (</a:t>
            </a:r>
            <a:r>
              <a:rPr lang="en-US" sz="1167" dirty="0">
                <a:solidFill>
                  <a:schemeClr val="bg1"/>
                </a:solidFill>
              </a:rPr>
              <a:t>Trust)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167" b="1" dirty="0">
                <a:solidFill>
                  <a:schemeClr val="bg1"/>
                </a:solidFill>
              </a:rPr>
              <a:t>Ευγένεια (</a:t>
            </a:r>
            <a:r>
              <a:rPr lang="en-US" sz="1167" b="1" dirty="0">
                <a:solidFill>
                  <a:schemeClr val="bg1"/>
                </a:solidFill>
              </a:rPr>
              <a:t>Politeness)</a:t>
            </a:r>
            <a:br>
              <a:rPr lang="en-US" sz="1167" dirty="0">
                <a:solidFill>
                  <a:schemeClr val="bg1"/>
                </a:solidFill>
              </a:rPr>
            </a:br>
            <a:r>
              <a:rPr lang="en-US" sz="1167" dirty="0">
                <a:solidFill>
                  <a:schemeClr val="bg1"/>
                </a:solidFill>
              </a:rPr>
              <a:t>• </a:t>
            </a:r>
            <a:r>
              <a:rPr lang="el-GR" sz="1167" dirty="0">
                <a:solidFill>
                  <a:schemeClr val="bg1"/>
                </a:solidFill>
              </a:rPr>
              <a:t>Συμμόρφωση (</a:t>
            </a:r>
            <a:r>
              <a:rPr lang="en-US" sz="1167" dirty="0">
                <a:solidFill>
                  <a:schemeClr val="bg1"/>
                </a:solidFill>
              </a:rPr>
              <a:t>Compliance)</a:t>
            </a:r>
            <a:br>
              <a:rPr lang="en-US" sz="1167" dirty="0">
                <a:solidFill>
                  <a:schemeClr val="bg1"/>
                </a:solidFill>
              </a:rPr>
            </a:br>
            <a:r>
              <a:rPr lang="en-US" sz="1167" dirty="0">
                <a:solidFill>
                  <a:schemeClr val="bg1"/>
                </a:solidFill>
              </a:rPr>
              <a:t>• </a:t>
            </a:r>
            <a:r>
              <a:rPr lang="el-GR" sz="1167" dirty="0">
                <a:solidFill>
                  <a:schemeClr val="bg1"/>
                </a:solidFill>
              </a:rPr>
              <a:t>Σεμνότητα (</a:t>
            </a:r>
            <a:r>
              <a:rPr lang="en-US" sz="1167" dirty="0">
                <a:solidFill>
                  <a:schemeClr val="bg1"/>
                </a:solidFill>
              </a:rPr>
              <a:t>Modesty)</a:t>
            </a:r>
            <a:br>
              <a:rPr lang="en-US" sz="1167" dirty="0">
                <a:solidFill>
                  <a:schemeClr val="bg1"/>
                </a:solidFill>
              </a:rPr>
            </a:br>
            <a:r>
              <a:rPr lang="en-US" sz="1167" dirty="0">
                <a:solidFill>
                  <a:schemeClr val="bg1"/>
                </a:solidFill>
              </a:rPr>
              <a:t>• </a:t>
            </a:r>
            <a:r>
              <a:rPr lang="el-GR" sz="1167" dirty="0">
                <a:solidFill>
                  <a:schemeClr val="bg1"/>
                </a:solidFill>
              </a:rPr>
              <a:t>Ειλικρίνεια (</a:t>
            </a:r>
            <a:r>
              <a:rPr lang="en-US" sz="1167" dirty="0">
                <a:solidFill>
                  <a:schemeClr val="bg1"/>
                </a:solidFill>
              </a:rPr>
              <a:t>Straightforwardness)</a:t>
            </a:r>
          </a:p>
          <a:p>
            <a:pPr>
              <a:buNone/>
            </a:pPr>
            <a:r>
              <a:rPr lang="en-US" sz="1167" b="1" dirty="0">
                <a:solidFill>
                  <a:schemeClr val="bg1"/>
                </a:solidFill>
              </a:rPr>
              <a:t>3. </a:t>
            </a:r>
            <a:r>
              <a:rPr lang="el-GR" sz="1167" b="1" dirty="0" err="1">
                <a:solidFill>
                  <a:schemeClr val="bg1"/>
                </a:solidFill>
              </a:rPr>
              <a:t>Νευρωτισμός</a:t>
            </a:r>
            <a:r>
              <a:rPr lang="el-GR" sz="1167" b="1" dirty="0">
                <a:solidFill>
                  <a:schemeClr val="bg1"/>
                </a:solidFill>
              </a:rPr>
              <a:t> (</a:t>
            </a:r>
            <a:r>
              <a:rPr lang="en-US" sz="1167" b="1" dirty="0">
                <a:solidFill>
                  <a:schemeClr val="bg1"/>
                </a:solidFill>
              </a:rPr>
              <a:t>Neuroticism)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167" b="1" dirty="0">
                <a:solidFill>
                  <a:schemeClr val="bg1"/>
                </a:solidFill>
              </a:rPr>
              <a:t>Ευμετάβλητο Συναισθημάτων (</a:t>
            </a:r>
            <a:r>
              <a:rPr lang="en-US" sz="1167" b="1" dirty="0">
                <a:solidFill>
                  <a:schemeClr val="bg1"/>
                </a:solidFill>
              </a:rPr>
              <a:t>Volatility)</a:t>
            </a:r>
            <a:br>
              <a:rPr lang="en-US" sz="1167" dirty="0">
                <a:solidFill>
                  <a:schemeClr val="bg1"/>
                </a:solidFill>
              </a:rPr>
            </a:br>
            <a:r>
              <a:rPr lang="en-US" sz="1167" dirty="0">
                <a:solidFill>
                  <a:schemeClr val="bg1"/>
                </a:solidFill>
              </a:rPr>
              <a:t>• </a:t>
            </a:r>
            <a:r>
              <a:rPr lang="el-GR" sz="1167" dirty="0">
                <a:solidFill>
                  <a:schemeClr val="bg1"/>
                </a:solidFill>
              </a:rPr>
              <a:t>Εχθρότητα (</a:t>
            </a:r>
            <a:r>
              <a:rPr lang="en-US" sz="1167" dirty="0">
                <a:solidFill>
                  <a:schemeClr val="bg1"/>
                </a:solidFill>
              </a:rPr>
              <a:t>Angry Hostility)</a:t>
            </a:r>
            <a:br>
              <a:rPr lang="en-US" sz="1167" dirty="0">
                <a:solidFill>
                  <a:schemeClr val="bg1"/>
                </a:solidFill>
              </a:rPr>
            </a:br>
            <a:r>
              <a:rPr lang="en-US" sz="1167" dirty="0">
                <a:solidFill>
                  <a:schemeClr val="bg1"/>
                </a:solidFill>
              </a:rPr>
              <a:t>• </a:t>
            </a:r>
            <a:r>
              <a:rPr lang="el-GR" sz="1167" dirty="0">
                <a:solidFill>
                  <a:schemeClr val="bg1"/>
                </a:solidFill>
              </a:rPr>
              <a:t>Παρορμητικότητα (</a:t>
            </a:r>
            <a:r>
              <a:rPr lang="en-US" sz="1167" dirty="0">
                <a:solidFill>
                  <a:schemeClr val="bg1"/>
                </a:solidFill>
              </a:rPr>
              <a:t>Impulsiveness)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167" b="1" dirty="0">
                <a:solidFill>
                  <a:schemeClr val="bg1"/>
                </a:solidFill>
              </a:rPr>
              <a:t>Απόσυρση (</a:t>
            </a:r>
            <a:r>
              <a:rPr lang="en-US" sz="1167" b="1" dirty="0">
                <a:solidFill>
                  <a:schemeClr val="bg1"/>
                </a:solidFill>
              </a:rPr>
              <a:t>Withdrawal)</a:t>
            </a:r>
            <a:br>
              <a:rPr lang="en-US" sz="1167" dirty="0">
                <a:solidFill>
                  <a:schemeClr val="bg1"/>
                </a:solidFill>
              </a:rPr>
            </a:br>
            <a:r>
              <a:rPr lang="en-US" sz="1167" dirty="0">
                <a:solidFill>
                  <a:schemeClr val="bg1"/>
                </a:solidFill>
              </a:rPr>
              <a:t>• </a:t>
            </a:r>
            <a:r>
              <a:rPr lang="el-GR" sz="1167" dirty="0">
                <a:solidFill>
                  <a:schemeClr val="bg1"/>
                </a:solidFill>
              </a:rPr>
              <a:t>Άγχος (</a:t>
            </a:r>
            <a:r>
              <a:rPr lang="en-US" sz="1167" dirty="0">
                <a:solidFill>
                  <a:schemeClr val="bg1"/>
                </a:solidFill>
              </a:rPr>
              <a:t>Anxiety)</a:t>
            </a:r>
            <a:br>
              <a:rPr lang="en-US" sz="1167" dirty="0">
                <a:solidFill>
                  <a:schemeClr val="bg1"/>
                </a:solidFill>
              </a:rPr>
            </a:br>
            <a:r>
              <a:rPr lang="en-US" sz="1167" dirty="0">
                <a:solidFill>
                  <a:schemeClr val="bg1"/>
                </a:solidFill>
              </a:rPr>
              <a:t>• </a:t>
            </a:r>
            <a:r>
              <a:rPr lang="el-GR" sz="1167" dirty="0">
                <a:solidFill>
                  <a:schemeClr val="bg1"/>
                </a:solidFill>
              </a:rPr>
              <a:t>Κατάθλιψη (</a:t>
            </a:r>
            <a:r>
              <a:rPr lang="en-US" sz="1167" dirty="0">
                <a:solidFill>
                  <a:schemeClr val="bg1"/>
                </a:solidFill>
              </a:rPr>
              <a:t>Depression)</a:t>
            </a:r>
            <a:br>
              <a:rPr lang="en-US" sz="1167" dirty="0">
                <a:solidFill>
                  <a:schemeClr val="bg1"/>
                </a:solidFill>
              </a:rPr>
            </a:br>
            <a:r>
              <a:rPr lang="en-US" sz="1167" dirty="0">
                <a:solidFill>
                  <a:schemeClr val="bg1"/>
                </a:solidFill>
              </a:rPr>
              <a:t>• </a:t>
            </a:r>
            <a:r>
              <a:rPr lang="el-GR" sz="1167" dirty="0">
                <a:solidFill>
                  <a:schemeClr val="bg1"/>
                </a:solidFill>
              </a:rPr>
              <a:t>Εσωστρέφεια/Αυτοσυνειδησία (</a:t>
            </a:r>
            <a:r>
              <a:rPr lang="en-US" sz="1167" dirty="0">
                <a:solidFill>
                  <a:schemeClr val="bg1"/>
                </a:solidFill>
              </a:rPr>
              <a:t>Self-Consciousness)</a:t>
            </a:r>
            <a:br>
              <a:rPr lang="en-US" sz="1167" dirty="0">
                <a:solidFill>
                  <a:schemeClr val="bg1"/>
                </a:solidFill>
              </a:rPr>
            </a:br>
            <a:r>
              <a:rPr lang="en-US" sz="1167" dirty="0">
                <a:solidFill>
                  <a:schemeClr val="bg1"/>
                </a:solidFill>
              </a:rPr>
              <a:t>• </a:t>
            </a:r>
            <a:r>
              <a:rPr lang="el-GR" sz="1167" dirty="0" err="1">
                <a:solidFill>
                  <a:schemeClr val="bg1"/>
                </a:solidFill>
              </a:rPr>
              <a:t>Ευαλωτότητα</a:t>
            </a:r>
            <a:r>
              <a:rPr lang="el-GR" sz="1167" dirty="0">
                <a:solidFill>
                  <a:schemeClr val="bg1"/>
                </a:solidFill>
              </a:rPr>
              <a:t> (</a:t>
            </a:r>
            <a:r>
              <a:rPr lang="en-US" sz="1167" dirty="0">
                <a:solidFill>
                  <a:schemeClr val="bg1"/>
                </a:solidFill>
              </a:rPr>
              <a:t>Vulnerability)</a:t>
            </a:r>
          </a:p>
          <a:p>
            <a:pPr>
              <a:buNone/>
            </a:pPr>
            <a:r>
              <a:rPr lang="en-US" sz="1167" b="1" dirty="0">
                <a:solidFill>
                  <a:schemeClr val="bg1"/>
                </a:solidFill>
              </a:rPr>
              <a:t>4. </a:t>
            </a:r>
            <a:r>
              <a:rPr lang="el-GR" sz="1167" b="1" dirty="0">
                <a:solidFill>
                  <a:schemeClr val="bg1"/>
                </a:solidFill>
              </a:rPr>
              <a:t>Δεκτικότητα/</a:t>
            </a:r>
            <a:r>
              <a:rPr lang="el-GR" sz="1167" b="1" dirty="0" err="1">
                <a:solidFill>
                  <a:schemeClr val="bg1"/>
                </a:solidFill>
              </a:rPr>
              <a:t>Ανοιχτότητα</a:t>
            </a:r>
            <a:r>
              <a:rPr lang="el-GR" sz="1167" b="1" dirty="0">
                <a:solidFill>
                  <a:schemeClr val="bg1"/>
                </a:solidFill>
              </a:rPr>
              <a:t> σε Εμπειρίες (</a:t>
            </a:r>
            <a:r>
              <a:rPr lang="en-US" sz="1167" b="1" dirty="0">
                <a:solidFill>
                  <a:schemeClr val="bg1"/>
                </a:solidFill>
              </a:rPr>
              <a:t>Openness)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167" b="1" dirty="0">
                <a:solidFill>
                  <a:schemeClr val="bg1"/>
                </a:solidFill>
              </a:rPr>
              <a:t>Νοημοσύνη (</a:t>
            </a:r>
            <a:r>
              <a:rPr lang="en-US" sz="1167" b="1" dirty="0">
                <a:solidFill>
                  <a:schemeClr val="bg1"/>
                </a:solidFill>
              </a:rPr>
              <a:t>Intellect)</a:t>
            </a:r>
            <a:br>
              <a:rPr lang="en-US" sz="1167" dirty="0">
                <a:solidFill>
                  <a:schemeClr val="bg1"/>
                </a:solidFill>
              </a:rPr>
            </a:br>
            <a:r>
              <a:rPr lang="en-US" sz="1167" dirty="0">
                <a:solidFill>
                  <a:schemeClr val="bg1"/>
                </a:solidFill>
              </a:rPr>
              <a:t>• </a:t>
            </a:r>
            <a:r>
              <a:rPr lang="el-GR" sz="1167" dirty="0">
                <a:solidFill>
                  <a:schemeClr val="bg1"/>
                </a:solidFill>
              </a:rPr>
              <a:t>Ιδέες (</a:t>
            </a:r>
            <a:r>
              <a:rPr lang="en-US" sz="1167" dirty="0">
                <a:solidFill>
                  <a:schemeClr val="bg1"/>
                </a:solidFill>
              </a:rPr>
              <a:t>Ideas)</a:t>
            </a:r>
            <a:br>
              <a:rPr lang="en-US" sz="1167" dirty="0">
                <a:solidFill>
                  <a:schemeClr val="bg1"/>
                </a:solidFill>
              </a:rPr>
            </a:br>
            <a:r>
              <a:rPr lang="en-US" sz="1167" dirty="0">
                <a:solidFill>
                  <a:schemeClr val="bg1"/>
                </a:solidFill>
              </a:rPr>
              <a:t>• </a:t>
            </a:r>
            <a:r>
              <a:rPr lang="el-GR" sz="1167" dirty="0">
                <a:solidFill>
                  <a:schemeClr val="bg1"/>
                </a:solidFill>
              </a:rPr>
              <a:t>Δράσεις (</a:t>
            </a:r>
            <a:r>
              <a:rPr lang="en-US" sz="1167" dirty="0">
                <a:solidFill>
                  <a:schemeClr val="bg1"/>
                </a:solidFill>
              </a:rPr>
              <a:t>Actions)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167" b="1" dirty="0">
                <a:solidFill>
                  <a:schemeClr val="bg1"/>
                </a:solidFill>
              </a:rPr>
              <a:t>Αισθητική Δεκτικότητα (</a:t>
            </a:r>
            <a:r>
              <a:rPr lang="en-US" sz="1167" b="1" dirty="0">
                <a:solidFill>
                  <a:schemeClr val="bg1"/>
                </a:solidFill>
              </a:rPr>
              <a:t>Aesthetic Openness)</a:t>
            </a:r>
            <a:br>
              <a:rPr lang="en-US" sz="1167" dirty="0">
                <a:solidFill>
                  <a:schemeClr val="bg1"/>
                </a:solidFill>
              </a:rPr>
            </a:br>
            <a:r>
              <a:rPr lang="en-US" sz="1167" dirty="0">
                <a:solidFill>
                  <a:schemeClr val="bg1"/>
                </a:solidFill>
              </a:rPr>
              <a:t>• </a:t>
            </a:r>
            <a:r>
              <a:rPr lang="el-GR" sz="1167" dirty="0">
                <a:solidFill>
                  <a:schemeClr val="bg1"/>
                </a:solidFill>
              </a:rPr>
              <a:t>Αισθητική (</a:t>
            </a:r>
            <a:r>
              <a:rPr lang="en-US" sz="1167" dirty="0">
                <a:solidFill>
                  <a:schemeClr val="bg1"/>
                </a:solidFill>
              </a:rPr>
              <a:t>Aesthetics)</a:t>
            </a:r>
            <a:br>
              <a:rPr lang="en-US" sz="1167" dirty="0">
                <a:solidFill>
                  <a:schemeClr val="bg1"/>
                </a:solidFill>
              </a:rPr>
            </a:br>
            <a:r>
              <a:rPr lang="en-US" sz="1167" dirty="0">
                <a:solidFill>
                  <a:schemeClr val="bg1"/>
                </a:solidFill>
              </a:rPr>
              <a:t>• </a:t>
            </a:r>
            <a:r>
              <a:rPr lang="el-GR" sz="1167" dirty="0">
                <a:solidFill>
                  <a:schemeClr val="bg1"/>
                </a:solidFill>
              </a:rPr>
              <a:t>Φαντασία (</a:t>
            </a:r>
            <a:r>
              <a:rPr lang="en-US" sz="1167" dirty="0">
                <a:solidFill>
                  <a:schemeClr val="bg1"/>
                </a:solidFill>
              </a:rPr>
              <a:t>Fantasy)</a:t>
            </a:r>
            <a:br>
              <a:rPr lang="en-US" sz="1167" dirty="0">
                <a:solidFill>
                  <a:schemeClr val="bg1"/>
                </a:solidFill>
              </a:rPr>
            </a:br>
            <a:r>
              <a:rPr lang="en-US" sz="1167" dirty="0">
                <a:solidFill>
                  <a:schemeClr val="bg1"/>
                </a:solidFill>
              </a:rPr>
              <a:t>• </a:t>
            </a:r>
            <a:r>
              <a:rPr lang="el-GR" sz="1167" dirty="0">
                <a:solidFill>
                  <a:schemeClr val="bg1"/>
                </a:solidFill>
              </a:rPr>
              <a:t>Συναίσθημα (</a:t>
            </a:r>
            <a:r>
              <a:rPr lang="en-US" sz="1167" dirty="0">
                <a:solidFill>
                  <a:schemeClr val="bg1"/>
                </a:solidFill>
              </a:rPr>
              <a:t>Feeling)</a:t>
            </a:r>
            <a:br>
              <a:rPr lang="en-US" sz="1167" dirty="0">
                <a:solidFill>
                  <a:schemeClr val="bg1"/>
                </a:solidFill>
              </a:rPr>
            </a:br>
            <a:r>
              <a:rPr lang="en-US" sz="1167" dirty="0">
                <a:solidFill>
                  <a:schemeClr val="bg1"/>
                </a:solidFill>
              </a:rPr>
              <a:t>• </a:t>
            </a:r>
            <a:r>
              <a:rPr lang="el-GR" sz="1167" dirty="0">
                <a:solidFill>
                  <a:schemeClr val="bg1"/>
                </a:solidFill>
              </a:rPr>
              <a:t>Αξίες (</a:t>
            </a:r>
            <a:r>
              <a:rPr lang="en-US" sz="1167" dirty="0">
                <a:solidFill>
                  <a:schemeClr val="bg1"/>
                </a:solidFill>
              </a:rPr>
              <a:t>Values)</a:t>
            </a:r>
          </a:p>
          <a:p>
            <a:pPr>
              <a:buNone/>
            </a:pPr>
            <a:r>
              <a:rPr lang="en-US" sz="1167" b="1" dirty="0">
                <a:solidFill>
                  <a:schemeClr val="bg1"/>
                </a:solidFill>
              </a:rPr>
              <a:t>5. </a:t>
            </a:r>
            <a:r>
              <a:rPr lang="el-GR" sz="1167" b="1" dirty="0">
                <a:solidFill>
                  <a:schemeClr val="bg1"/>
                </a:solidFill>
              </a:rPr>
              <a:t>Εξωστρέφεια (</a:t>
            </a:r>
            <a:r>
              <a:rPr lang="en-US" sz="1167" b="1" dirty="0">
                <a:solidFill>
                  <a:schemeClr val="bg1"/>
                </a:solidFill>
              </a:rPr>
              <a:t>Extraversion)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167" b="1" dirty="0">
                <a:solidFill>
                  <a:schemeClr val="bg1"/>
                </a:solidFill>
              </a:rPr>
              <a:t>Ενθουσιασμός (</a:t>
            </a:r>
            <a:r>
              <a:rPr lang="en-US" sz="1167" b="1" dirty="0">
                <a:solidFill>
                  <a:schemeClr val="bg1"/>
                </a:solidFill>
              </a:rPr>
              <a:t>Enthusiasm)</a:t>
            </a:r>
            <a:br>
              <a:rPr lang="en-US" sz="1167" dirty="0">
                <a:solidFill>
                  <a:schemeClr val="bg1"/>
                </a:solidFill>
              </a:rPr>
            </a:br>
            <a:r>
              <a:rPr lang="en-US" sz="1167" dirty="0">
                <a:solidFill>
                  <a:schemeClr val="bg1"/>
                </a:solidFill>
              </a:rPr>
              <a:t>• </a:t>
            </a:r>
            <a:r>
              <a:rPr lang="el-GR" sz="1167" dirty="0">
                <a:solidFill>
                  <a:schemeClr val="bg1"/>
                </a:solidFill>
              </a:rPr>
              <a:t>Κοινωνικότητα (</a:t>
            </a:r>
            <a:r>
              <a:rPr lang="en-US" sz="1167" dirty="0">
                <a:solidFill>
                  <a:schemeClr val="bg1"/>
                </a:solidFill>
              </a:rPr>
              <a:t>Gregariousness)</a:t>
            </a:r>
            <a:br>
              <a:rPr lang="en-US" sz="1167" dirty="0">
                <a:solidFill>
                  <a:schemeClr val="bg1"/>
                </a:solidFill>
              </a:rPr>
            </a:br>
            <a:r>
              <a:rPr lang="en-US" sz="1167" dirty="0">
                <a:solidFill>
                  <a:schemeClr val="bg1"/>
                </a:solidFill>
              </a:rPr>
              <a:t>• </a:t>
            </a:r>
            <a:r>
              <a:rPr lang="el-GR" sz="1167" dirty="0">
                <a:solidFill>
                  <a:schemeClr val="bg1"/>
                </a:solidFill>
              </a:rPr>
              <a:t>Θετικά Συναισθήματα (</a:t>
            </a:r>
            <a:r>
              <a:rPr lang="en-US" sz="1167" dirty="0">
                <a:solidFill>
                  <a:schemeClr val="bg1"/>
                </a:solidFill>
              </a:rPr>
              <a:t>Positive Emotions)</a:t>
            </a:r>
            <a:br>
              <a:rPr lang="en-US" sz="1167" dirty="0">
                <a:solidFill>
                  <a:schemeClr val="bg1"/>
                </a:solidFill>
              </a:rPr>
            </a:br>
            <a:r>
              <a:rPr lang="en-US" sz="1167" dirty="0">
                <a:solidFill>
                  <a:schemeClr val="bg1"/>
                </a:solidFill>
              </a:rPr>
              <a:t>• </a:t>
            </a:r>
            <a:r>
              <a:rPr lang="el-GR" sz="1167" dirty="0">
                <a:solidFill>
                  <a:schemeClr val="bg1"/>
                </a:solidFill>
              </a:rPr>
              <a:t>Θερμότητα (</a:t>
            </a:r>
            <a:r>
              <a:rPr lang="en-US" sz="1167" dirty="0">
                <a:solidFill>
                  <a:schemeClr val="bg1"/>
                </a:solidFill>
              </a:rPr>
              <a:t>Warmth)</a:t>
            </a:r>
            <a:br>
              <a:rPr lang="en-US" sz="1167" dirty="0">
                <a:solidFill>
                  <a:schemeClr val="bg1"/>
                </a:solidFill>
              </a:rPr>
            </a:br>
            <a:r>
              <a:rPr lang="en-US" sz="1167" dirty="0">
                <a:solidFill>
                  <a:schemeClr val="bg1"/>
                </a:solidFill>
              </a:rPr>
              <a:t>• </a:t>
            </a:r>
            <a:r>
              <a:rPr lang="el-GR" sz="1167" dirty="0">
                <a:solidFill>
                  <a:schemeClr val="bg1"/>
                </a:solidFill>
              </a:rPr>
              <a:t>Αναζήτηση Διέγερσης (</a:t>
            </a:r>
            <a:r>
              <a:rPr lang="en-US" sz="1167" dirty="0">
                <a:solidFill>
                  <a:schemeClr val="bg1"/>
                </a:solidFill>
              </a:rPr>
              <a:t>Excitement-Seeking)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167" b="1" dirty="0" err="1">
                <a:solidFill>
                  <a:schemeClr val="bg1"/>
                </a:solidFill>
              </a:rPr>
              <a:t>Διεκδικητικότητα</a:t>
            </a:r>
            <a:r>
              <a:rPr lang="el-GR" sz="1167" b="1" dirty="0">
                <a:solidFill>
                  <a:schemeClr val="bg1"/>
                </a:solidFill>
              </a:rPr>
              <a:t> (</a:t>
            </a:r>
            <a:r>
              <a:rPr lang="en-US" sz="1167" b="1" dirty="0">
                <a:solidFill>
                  <a:schemeClr val="bg1"/>
                </a:solidFill>
              </a:rPr>
              <a:t>Assertiveness)</a:t>
            </a:r>
            <a:br>
              <a:rPr lang="en-US" sz="1167" dirty="0">
                <a:solidFill>
                  <a:schemeClr val="bg1"/>
                </a:solidFill>
              </a:rPr>
            </a:br>
            <a:r>
              <a:rPr lang="en-US" sz="1167" dirty="0">
                <a:solidFill>
                  <a:schemeClr val="bg1"/>
                </a:solidFill>
              </a:rPr>
              <a:t>• </a:t>
            </a:r>
            <a:r>
              <a:rPr lang="el-GR" sz="1167" dirty="0">
                <a:solidFill>
                  <a:schemeClr val="bg1"/>
                </a:solidFill>
              </a:rPr>
              <a:t>Δραστηριότητα (</a:t>
            </a:r>
            <a:r>
              <a:rPr lang="en-US" sz="1167" dirty="0">
                <a:solidFill>
                  <a:schemeClr val="bg1"/>
                </a:solidFill>
              </a:rPr>
              <a:t>Activity)</a:t>
            </a:r>
            <a:br>
              <a:rPr lang="en-US" sz="1167" dirty="0">
                <a:solidFill>
                  <a:schemeClr val="bg1"/>
                </a:solidFill>
              </a:rPr>
            </a:br>
            <a:r>
              <a:rPr lang="en-US" sz="1167" dirty="0">
                <a:solidFill>
                  <a:schemeClr val="bg1"/>
                </a:solidFill>
              </a:rPr>
              <a:t>• </a:t>
            </a:r>
            <a:r>
              <a:rPr lang="el-GR" sz="1167" dirty="0" err="1">
                <a:solidFill>
                  <a:schemeClr val="bg1"/>
                </a:solidFill>
              </a:rPr>
              <a:t>Διεκδικητικότητα</a:t>
            </a:r>
            <a:r>
              <a:rPr lang="el-GR" sz="1167" dirty="0">
                <a:solidFill>
                  <a:schemeClr val="bg1"/>
                </a:solidFill>
              </a:rPr>
              <a:t> (</a:t>
            </a:r>
            <a:r>
              <a:rPr lang="en-US" sz="1167" dirty="0">
                <a:solidFill>
                  <a:schemeClr val="bg1"/>
                </a:solidFill>
              </a:rPr>
              <a:t>Assertiveness)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A221CB-D7F7-9EA7-B230-29E6274897AD}"/>
              </a:ext>
            </a:extLst>
          </p:cNvPr>
          <p:cNvSpPr txBox="1"/>
          <p:nvPr/>
        </p:nvSpPr>
        <p:spPr>
          <a:xfrm>
            <a:off x="127000" y="4064000"/>
            <a:ext cx="49530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l-GR" sz="1500" b="1" dirty="0">
                <a:solidFill>
                  <a:schemeClr val="bg1"/>
                </a:solidFill>
              </a:rPr>
              <a:t>1. </a:t>
            </a:r>
            <a:r>
              <a:rPr lang="el-GR" sz="1500" b="1" dirty="0" err="1">
                <a:solidFill>
                  <a:schemeClr val="bg1"/>
                </a:solidFill>
              </a:rPr>
              <a:t>Συνειδητότητα</a:t>
            </a:r>
            <a:r>
              <a:rPr lang="el-GR" sz="1500" b="1" dirty="0">
                <a:solidFill>
                  <a:schemeClr val="bg1"/>
                </a:solidFill>
              </a:rPr>
              <a:t> (</a:t>
            </a:r>
            <a:r>
              <a:rPr lang="en-US" sz="1500" b="1" dirty="0">
                <a:solidFill>
                  <a:schemeClr val="bg1"/>
                </a:solidFill>
              </a:rPr>
              <a:t>Conscientiousness)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500" b="1" dirty="0">
                <a:solidFill>
                  <a:schemeClr val="bg1"/>
                </a:solidFill>
              </a:rPr>
              <a:t>Επιμέλεια (</a:t>
            </a:r>
            <a:r>
              <a:rPr lang="en-US" sz="1500" b="1" dirty="0">
                <a:solidFill>
                  <a:schemeClr val="bg1"/>
                </a:solidFill>
              </a:rPr>
              <a:t>Industriousness)</a:t>
            </a: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• </a:t>
            </a:r>
            <a:r>
              <a:rPr lang="el-GR" sz="1500" dirty="0">
                <a:solidFill>
                  <a:schemeClr val="bg1"/>
                </a:solidFill>
              </a:rPr>
              <a:t>Προσπάθεια για επίτευξη (</a:t>
            </a:r>
            <a:r>
              <a:rPr lang="en-US" sz="1500" dirty="0">
                <a:solidFill>
                  <a:schemeClr val="bg1"/>
                </a:solidFill>
              </a:rPr>
              <a:t>Achievement Striving)</a:t>
            </a: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• </a:t>
            </a:r>
            <a:r>
              <a:rPr lang="el-GR" sz="1500" dirty="0">
                <a:solidFill>
                  <a:schemeClr val="bg1"/>
                </a:solidFill>
              </a:rPr>
              <a:t>Ικανότητα (</a:t>
            </a:r>
            <a:r>
              <a:rPr lang="en-US" sz="1500" dirty="0">
                <a:solidFill>
                  <a:schemeClr val="bg1"/>
                </a:solidFill>
              </a:rPr>
              <a:t>Competence)</a:t>
            </a: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• </a:t>
            </a:r>
            <a:r>
              <a:rPr lang="el-GR" sz="1500" dirty="0">
                <a:solidFill>
                  <a:schemeClr val="bg1"/>
                </a:solidFill>
              </a:rPr>
              <a:t>Αυτοπειθαρχία (</a:t>
            </a:r>
            <a:r>
              <a:rPr lang="en-US" sz="1500" dirty="0">
                <a:solidFill>
                  <a:schemeClr val="bg1"/>
                </a:solidFill>
              </a:rPr>
              <a:t>Self-Discipline)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500" b="1" dirty="0">
                <a:solidFill>
                  <a:schemeClr val="bg1"/>
                </a:solidFill>
              </a:rPr>
              <a:t>Τάξη (</a:t>
            </a:r>
            <a:r>
              <a:rPr lang="en-US" sz="1500" b="1" dirty="0">
                <a:solidFill>
                  <a:schemeClr val="bg1"/>
                </a:solidFill>
              </a:rPr>
              <a:t>Orderliness)</a:t>
            </a: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• </a:t>
            </a:r>
            <a:r>
              <a:rPr lang="el-GR" sz="1500" dirty="0">
                <a:solidFill>
                  <a:schemeClr val="bg1"/>
                </a:solidFill>
              </a:rPr>
              <a:t>Σκέψη/Συλλογισμός (</a:t>
            </a:r>
            <a:r>
              <a:rPr lang="en-US" sz="1500" dirty="0">
                <a:solidFill>
                  <a:schemeClr val="bg1"/>
                </a:solidFill>
              </a:rPr>
              <a:t>Deliberation)</a:t>
            </a: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• </a:t>
            </a:r>
            <a:r>
              <a:rPr lang="el-GR" sz="1500" dirty="0">
                <a:solidFill>
                  <a:schemeClr val="bg1"/>
                </a:solidFill>
              </a:rPr>
              <a:t>Ευσυνειδησία (</a:t>
            </a:r>
            <a:r>
              <a:rPr lang="en-US" sz="1500" dirty="0">
                <a:solidFill>
                  <a:schemeClr val="bg1"/>
                </a:solidFill>
              </a:rPr>
              <a:t>Dutifulness)</a:t>
            </a: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• </a:t>
            </a:r>
            <a:r>
              <a:rPr lang="el-GR" sz="1500" dirty="0">
                <a:solidFill>
                  <a:schemeClr val="bg1"/>
                </a:solidFill>
              </a:rPr>
              <a:t>Τάξη (</a:t>
            </a:r>
            <a:r>
              <a:rPr lang="en-US" sz="1500" dirty="0">
                <a:solidFill>
                  <a:schemeClr val="bg1"/>
                </a:solidFill>
              </a:rPr>
              <a:t>Order)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72800" y="7594600"/>
              <a:ext cx="2591752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4626590" cy="82273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41072" y="1315085"/>
              <a:ext cx="7911782" cy="53879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47777" y="1621789"/>
              <a:ext cx="7314565" cy="479107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96977" y="1570989"/>
              <a:ext cx="7416165" cy="4892674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91116" y="643101"/>
            <a:ext cx="3776663" cy="1060653"/>
          </a:xfrm>
          <a:prstGeom prst="rect">
            <a:avLst/>
          </a:prstGeom>
        </p:spPr>
        <p:txBody>
          <a:bodyPr vert="horz" wrap="square" lIns="0" tIns="21695" rIns="0" bIns="0" rtlCol="0" anchor="ctr">
            <a:spAutoFit/>
          </a:bodyPr>
          <a:lstStyle/>
          <a:p>
            <a:pPr marL="10583" marR="4233">
              <a:lnSpc>
                <a:spcPts val="2691"/>
              </a:lnSpc>
              <a:spcBef>
                <a:spcPts val="170"/>
              </a:spcBef>
            </a:pPr>
            <a:r>
              <a:rPr sz="2250" spc="-4" dirty="0">
                <a:solidFill>
                  <a:srgbClr val="FFFFFF"/>
                </a:solidFill>
              </a:rPr>
              <a:t>ΠΛΑ</a:t>
            </a:r>
            <a:r>
              <a:rPr lang="en-US" sz="2250" spc="-4" dirty="0">
                <a:solidFill>
                  <a:srgbClr val="FFFFFF"/>
                </a:solidFill>
              </a:rPr>
              <a:t>I</a:t>
            </a:r>
            <a:r>
              <a:rPr sz="2250" spc="-4" dirty="0">
                <a:solidFill>
                  <a:srgbClr val="FFFFFF"/>
                </a:solidFill>
              </a:rPr>
              <a:t>ΣΙΟ </a:t>
            </a:r>
            <a:r>
              <a:rPr sz="2250" spc="-12" dirty="0">
                <a:solidFill>
                  <a:srgbClr val="FFFFFF"/>
                </a:solidFill>
              </a:rPr>
              <a:t>ΠΡΟΣΩΠΙΚ</a:t>
            </a:r>
            <a:r>
              <a:rPr lang="en-US" sz="2250" spc="-12" dirty="0">
                <a:solidFill>
                  <a:srgbClr val="FFFFFF"/>
                </a:solidFill>
              </a:rPr>
              <a:t>O</a:t>
            </a:r>
            <a:r>
              <a:rPr sz="2250" spc="-12" dirty="0">
                <a:solidFill>
                  <a:srgbClr val="FFFFFF"/>
                </a:solidFill>
              </a:rPr>
              <a:t>ΤΗΤΑΣ </a:t>
            </a:r>
            <a:r>
              <a:rPr sz="2250" spc="-8" dirty="0">
                <a:solidFill>
                  <a:srgbClr val="FFFFFF"/>
                </a:solidFill>
              </a:rPr>
              <a:t> </a:t>
            </a:r>
            <a:r>
              <a:rPr sz="2250" spc="-17" dirty="0">
                <a:solidFill>
                  <a:srgbClr val="FFFFFF"/>
                </a:solidFill>
              </a:rPr>
              <a:t>ΚΟΙΝΩΝΙΚ</a:t>
            </a:r>
            <a:r>
              <a:rPr lang="en-US" sz="2250" spc="-17" dirty="0">
                <a:solidFill>
                  <a:srgbClr val="FFFFFF"/>
                </a:solidFill>
              </a:rPr>
              <a:t>H</a:t>
            </a:r>
            <a:r>
              <a:rPr sz="2250" spc="-17" dirty="0">
                <a:solidFill>
                  <a:srgbClr val="FFFFFF"/>
                </a:solidFill>
              </a:rPr>
              <a:t>Σ</a:t>
            </a:r>
            <a:r>
              <a:rPr sz="2250" spc="-71" dirty="0">
                <a:solidFill>
                  <a:srgbClr val="FFFFFF"/>
                </a:solidFill>
              </a:rPr>
              <a:t> </a:t>
            </a:r>
            <a:r>
              <a:rPr sz="2250" spc="-17" dirty="0">
                <a:solidFill>
                  <a:srgbClr val="FFFFFF"/>
                </a:solidFill>
              </a:rPr>
              <a:t>ΜΗΧΑΝΙΚ</a:t>
            </a:r>
            <a:r>
              <a:rPr lang="en-US" sz="2250" spc="-17" dirty="0">
                <a:solidFill>
                  <a:srgbClr val="FFFFFF"/>
                </a:solidFill>
              </a:rPr>
              <a:t>H</a:t>
            </a:r>
            <a:r>
              <a:rPr sz="2250" spc="-17" dirty="0">
                <a:solidFill>
                  <a:srgbClr val="FFFFFF"/>
                </a:solidFill>
              </a:rPr>
              <a:t>Σ</a:t>
            </a:r>
            <a:r>
              <a:rPr sz="2250" spc="-67" dirty="0">
                <a:solidFill>
                  <a:srgbClr val="FFFFFF"/>
                </a:solidFill>
              </a:rPr>
              <a:t> </a:t>
            </a:r>
            <a:r>
              <a:rPr sz="2250" spc="-4" dirty="0">
                <a:solidFill>
                  <a:srgbClr val="FFFFFF"/>
                </a:solidFill>
              </a:rPr>
              <a:t>(SEPF)</a:t>
            </a:r>
            <a:endParaRPr sz="2250" dirty="0"/>
          </a:p>
        </p:txBody>
      </p:sp>
      <p:sp>
        <p:nvSpPr>
          <p:cNvPr id="10" name="object 10"/>
          <p:cNvSpPr txBox="1"/>
          <p:nvPr/>
        </p:nvSpPr>
        <p:spPr>
          <a:xfrm>
            <a:off x="867833" y="2213621"/>
            <a:ext cx="3006725" cy="3162298"/>
          </a:xfrm>
          <a:prstGeom prst="rect">
            <a:avLst/>
          </a:prstGeom>
        </p:spPr>
        <p:txBody>
          <a:bodyPr vert="horz" wrap="square" lIns="0" tIns="84667" rIns="0" bIns="0" rtlCol="0">
            <a:spAutoFit/>
          </a:bodyPr>
          <a:lstStyle/>
          <a:p>
            <a:pPr>
              <a:buNone/>
            </a:pPr>
            <a:r>
              <a:rPr lang="el-GR" sz="1333" b="1" dirty="0">
                <a:solidFill>
                  <a:schemeClr val="bg1"/>
                </a:solidFill>
              </a:rPr>
              <a:t>Αρχές Επιρροής που χρησιμοποιεί ο Κοινωνικός Μηχανικός</a:t>
            </a:r>
            <a:endParaRPr lang="el-GR" sz="1333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sz="1333" dirty="0">
                <a:solidFill>
                  <a:schemeClr val="bg1"/>
                </a:solidFill>
              </a:rPr>
              <a:t>Αυθεντία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333" dirty="0">
                <a:solidFill>
                  <a:schemeClr val="bg1"/>
                </a:solidFill>
              </a:rPr>
              <a:t>Δέσμευση &amp; Συνέπεια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333" dirty="0">
                <a:solidFill>
                  <a:schemeClr val="bg1"/>
                </a:solidFill>
              </a:rPr>
              <a:t>Αμοιβαιότητα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333" dirty="0">
                <a:solidFill>
                  <a:schemeClr val="bg1"/>
                </a:solidFill>
              </a:rPr>
              <a:t>Συμπάθεια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333" dirty="0">
                <a:solidFill>
                  <a:schemeClr val="bg1"/>
                </a:solidFill>
              </a:rPr>
              <a:t>Κοινωνική Απόδειξη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333" dirty="0">
                <a:solidFill>
                  <a:schemeClr val="bg1"/>
                </a:solidFill>
              </a:rPr>
              <a:t>Σπανιότητα</a:t>
            </a:r>
          </a:p>
          <a:p>
            <a:pPr>
              <a:buNone/>
            </a:pPr>
            <a:r>
              <a:rPr lang="el-GR" sz="1333" dirty="0">
                <a:solidFill>
                  <a:schemeClr val="bg1"/>
                </a:solidFill>
              </a:rPr>
              <a:t>➡️ </a:t>
            </a:r>
            <a:r>
              <a:rPr lang="el-GR" sz="1333" b="1" dirty="0">
                <a:solidFill>
                  <a:schemeClr val="bg1"/>
                </a:solidFill>
              </a:rPr>
              <a:t>Χαρακτηριστικά Προσωπικότητας του Θύματος</a:t>
            </a:r>
            <a:endParaRPr lang="el-GR" sz="1333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sz="1333" dirty="0">
                <a:solidFill>
                  <a:schemeClr val="bg1"/>
                </a:solidFill>
              </a:rPr>
              <a:t>Ευσυνειδησία ⬆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333" dirty="0">
                <a:solidFill>
                  <a:schemeClr val="bg1"/>
                </a:solidFill>
              </a:rPr>
              <a:t>Εξωστρέφεια ⬆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333" dirty="0">
                <a:solidFill>
                  <a:schemeClr val="bg1"/>
                </a:solidFill>
              </a:rPr>
              <a:t>Συνεκτικότητα / Καλοσύνη ⬆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333" dirty="0">
                <a:solidFill>
                  <a:schemeClr val="bg1"/>
                </a:solidFill>
              </a:rPr>
              <a:t>Δεκτικότητα σε εμπειρίες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333" dirty="0" err="1">
                <a:solidFill>
                  <a:schemeClr val="bg1"/>
                </a:solidFill>
              </a:rPr>
              <a:t>Νευρωτισμός</a:t>
            </a:r>
            <a:r>
              <a:rPr lang="el-GR" sz="1333" dirty="0">
                <a:solidFill>
                  <a:schemeClr val="bg1"/>
                </a:solidFill>
              </a:rPr>
              <a:t> ⬇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72800" y="7594600"/>
              <a:ext cx="2591752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4626590" cy="82273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9580" y="1246505"/>
              <a:ext cx="8902382" cy="572643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5650" y="1553210"/>
              <a:ext cx="8305800" cy="51288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4850" y="1502410"/>
              <a:ext cx="8407400" cy="523049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ctrTitle"/>
          </p:nvPr>
        </p:nvSpPr>
        <p:spPr>
          <a:xfrm>
            <a:off x="597297" y="837912"/>
            <a:ext cx="8965406" cy="3242340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8285889" marR="9525" algn="r">
              <a:lnSpc>
                <a:spcPts val="3592"/>
              </a:lnSpc>
              <a:spcBef>
                <a:spcPts val="83"/>
              </a:spcBef>
            </a:pPr>
            <a:r>
              <a:rPr lang="el-GR" spc="-33" dirty="0"/>
              <a:t>Ξέρω</a:t>
            </a:r>
            <a:r>
              <a:rPr lang="el-GR" spc="-125" dirty="0"/>
              <a:t> </a:t>
            </a:r>
            <a:r>
              <a:rPr lang="el-GR" spc="-21" dirty="0"/>
              <a:t>τι</a:t>
            </a:r>
            <a:r>
              <a:rPr lang="el-GR" spc="-125" dirty="0"/>
              <a:t> </a:t>
            </a:r>
            <a:r>
              <a:rPr lang="el-GR" spc="-4" dirty="0"/>
              <a:t>έκανες</a:t>
            </a:r>
            <a:br>
              <a:rPr lang="el-GR" spc="-4" dirty="0"/>
            </a:br>
            <a:r>
              <a:rPr lang="el-GR" spc="-29" dirty="0"/>
              <a:t>Τελευταία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9988815" y="3531129"/>
            <a:ext cx="1480079" cy="472351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3000" spc="-12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000" spc="-8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000" spc="-12" dirty="0">
                <a:solidFill>
                  <a:srgbClr val="FFFFFF"/>
                </a:solidFill>
                <a:latin typeface="Calibri"/>
                <a:cs typeface="Calibri"/>
              </a:rPr>
              <a:t>MME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30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8391" y="6271947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CSP002: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72800" y="7594600"/>
              <a:ext cx="2591752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49557" y="761365"/>
              <a:ext cx="8374062" cy="65430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274434"/>
              <a:ext cx="6097587" cy="193484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557259" y="3657600"/>
              <a:ext cx="2916555" cy="1762760"/>
            </a:xfrm>
            <a:custGeom>
              <a:avLst/>
              <a:gdLst/>
              <a:ahLst/>
              <a:cxnLst/>
              <a:rect l="l" t="t" r="r" b="b"/>
              <a:pathLst>
                <a:path w="2916554" h="1762760">
                  <a:moveTo>
                    <a:pt x="0" y="881379"/>
                  </a:moveTo>
                  <a:lnTo>
                    <a:pt x="4762" y="809307"/>
                  </a:lnTo>
                  <a:lnTo>
                    <a:pt x="19050" y="738504"/>
                  </a:lnTo>
                  <a:lnTo>
                    <a:pt x="42227" y="669607"/>
                  </a:lnTo>
                  <a:lnTo>
                    <a:pt x="74295" y="602932"/>
                  </a:lnTo>
                  <a:lnTo>
                    <a:pt x="114617" y="538479"/>
                  </a:lnTo>
                  <a:lnTo>
                    <a:pt x="137795" y="507047"/>
                  </a:lnTo>
                  <a:lnTo>
                    <a:pt x="162877" y="476250"/>
                  </a:lnTo>
                  <a:lnTo>
                    <a:pt x="189547" y="446404"/>
                  </a:lnTo>
                  <a:lnTo>
                    <a:pt x="218440" y="417195"/>
                  </a:lnTo>
                  <a:lnTo>
                    <a:pt x="248920" y="388620"/>
                  </a:lnTo>
                  <a:lnTo>
                    <a:pt x="281305" y="360997"/>
                  </a:lnTo>
                  <a:lnTo>
                    <a:pt x="315277" y="334010"/>
                  </a:lnTo>
                  <a:lnTo>
                    <a:pt x="350837" y="307657"/>
                  </a:lnTo>
                  <a:lnTo>
                    <a:pt x="388302" y="282575"/>
                  </a:lnTo>
                  <a:lnTo>
                    <a:pt x="427037" y="258127"/>
                  </a:lnTo>
                  <a:lnTo>
                    <a:pt x="467360" y="234632"/>
                  </a:lnTo>
                  <a:lnTo>
                    <a:pt x="509270" y="212089"/>
                  </a:lnTo>
                  <a:lnTo>
                    <a:pt x="552450" y="190500"/>
                  </a:lnTo>
                  <a:lnTo>
                    <a:pt x="596900" y="170179"/>
                  </a:lnTo>
                  <a:lnTo>
                    <a:pt x="642937" y="150495"/>
                  </a:lnTo>
                  <a:lnTo>
                    <a:pt x="689927" y="132079"/>
                  </a:lnTo>
                  <a:lnTo>
                    <a:pt x="738505" y="114617"/>
                  </a:lnTo>
                  <a:lnTo>
                    <a:pt x="788035" y="98425"/>
                  </a:lnTo>
                  <a:lnTo>
                    <a:pt x="838835" y="83185"/>
                  </a:lnTo>
                  <a:lnTo>
                    <a:pt x="890587" y="69214"/>
                  </a:lnTo>
                  <a:lnTo>
                    <a:pt x="943292" y="56514"/>
                  </a:lnTo>
                  <a:lnTo>
                    <a:pt x="997267" y="45085"/>
                  </a:lnTo>
                  <a:lnTo>
                    <a:pt x="1051877" y="34607"/>
                  </a:lnTo>
                  <a:lnTo>
                    <a:pt x="1107757" y="25717"/>
                  </a:lnTo>
                  <a:lnTo>
                    <a:pt x="1164272" y="17779"/>
                  </a:lnTo>
                  <a:lnTo>
                    <a:pt x="1221422" y="11429"/>
                  </a:lnTo>
                  <a:lnTo>
                    <a:pt x="1279525" y="6667"/>
                  </a:lnTo>
                  <a:lnTo>
                    <a:pt x="1338580" y="2857"/>
                  </a:lnTo>
                  <a:lnTo>
                    <a:pt x="1397952" y="635"/>
                  </a:lnTo>
                  <a:lnTo>
                    <a:pt x="1457960" y="0"/>
                  </a:lnTo>
                  <a:lnTo>
                    <a:pt x="1518285" y="635"/>
                  </a:lnTo>
                  <a:lnTo>
                    <a:pt x="1577657" y="2857"/>
                  </a:lnTo>
                  <a:lnTo>
                    <a:pt x="1636395" y="6667"/>
                  </a:lnTo>
                  <a:lnTo>
                    <a:pt x="1694497" y="11429"/>
                  </a:lnTo>
                  <a:lnTo>
                    <a:pt x="1751965" y="17779"/>
                  </a:lnTo>
                  <a:lnTo>
                    <a:pt x="1808480" y="25717"/>
                  </a:lnTo>
                  <a:lnTo>
                    <a:pt x="1864042" y="34607"/>
                  </a:lnTo>
                  <a:lnTo>
                    <a:pt x="1918970" y="45085"/>
                  </a:lnTo>
                  <a:lnTo>
                    <a:pt x="1972945" y="56514"/>
                  </a:lnTo>
                  <a:lnTo>
                    <a:pt x="2025650" y="69214"/>
                  </a:lnTo>
                  <a:lnTo>
                    <a:pt x="2077402" y="83185"/>
                  </a:lnTo>
                  <a:lnTo>
                    <a:pt x="2128202" y="98425"/>
                  </a:lnTo>
                  <a:lnTo>
                    <a:pt x="2177732" y="114617"/>
                  </a:lnTo>
                  <a:lnTo>
                    <a:pt x="2226310" y="132079"/>
                  </a:lnTo>
                  <a:lnTo>
                    <a:pt x="2273300" y="150495"/>
                  </a:lnTo>
                  <a:lnTo>
                    <a:pt x="2319337" y="170179"/>
                  </a:lnTo>
                  <a:lnTo>
                    <a:pt x="2363787" y="190500"/>
                  </a:lnTo>
                  <a:lnTo>
                    <a:pt x="2406967" y="212089"/>
                  </a:lnTo>
                  <a:lnTo>
                    <a:pt x="2448877" y="234632"/>
                  </a:lnTo>
                  <a:lnTo>
                    <a:pt x="2489200" y="258127"/>
                  </a:lnTo>
                  <a:lnTo>
                    <a:pt x="2527935" y="282575"/>
                  </a:lnTo>
                  <a:lnTo>
                    <a:pt x="2565400" y="307657"/>
                  </a:lnTo>
                  <a:lnTo>
                    <a:pt x="2600960" y="334010"/>
                  </a:lnTo>
                  <a:lnTo>
                    <a:pt x="2634932" y="360997"/>
                  </a:lnTo>
                  <a:lnTo>
                    <a:pt x="2667317" y="388620"/>
                  </a:lnTo>
                  <a:lnTo>
                    <a:pt x="2697797" y="417195"/>
                  </a:lnTo>
                  <a:lnTo>
                    <a:pt x="2726690" y="446404"/>
                  </a:lnTo>
                  <a:lnTo>
                    <a:pt x="2753677" y="476250"/>
                  </a:lnTo>
                  <a:lnTo>
                    <a:pt x="2778442" y="507047"/>
                  </a:lnTo>
                  <a:lnTo>
                    <a:pt x="2801620" y="538479"/>
                  </a:lnTo>
                  <a:lnTo>
                    <a:pt x="2822892" y="570229"/>
                  </a:lnTo>
                  <a:lnTo>
                    <a:pt x="2859087" y="635952"/>
                  </a:lnTo>
                  <a:lnTo>
                    <a:pt x="2886710" y="703897"/>
                  </a:lnTo>
                  <a:lnTo>
                    <a:pt x="2905442" y="773747"/>
                  </a:lnTo>
                  <a:lnTo>
                    <a:pt x="2914967" y="845185"/>
                  </a:lnTo>
                  <a:lnTo>
                    <a:pt x="2916237" y="881379"/>
                  </a:lnTo>
                  <a:lnTo>
                    <a:pt x="2914967" y="917892"/>
                  </a:lnTo>
                  <a:lnTo>
                    <a:pt x="2905442" y="989329"/>
                  </a:lnTo>
                  <a:lnTo>
                    <a:pt x="2886710" y="1059179"/>
                  </a:lnTo>
                  <a:lnTo>
                    <a:pt x="2859087" y="1127125"/>
                  </a:lnTo>
                  <a:lnTo>
                    <a:pt x="2822892" y="1192529"/>
                  </a:lnTo>
                  <a:lnTo>
                    <a:pt x="2801620" y="1224597"/>
                  </a:lnTo>
                  <a:lnTo>
                    <a:pt x="2778442" y="1256029"/>
                  </a:lnTo>
                  <a:lnTo>
                    <a:pt x="2753677" y="1286510"/>
                  </a:lnTo>
                  <a:lnTo>
                    <a:pt x="2726690" y="1316672"/>
                  </a:lnTo>
                  <a:lnTo>
                    <a:pt x="2697797" y="1345882"/>
                  </a:lnTo>
                  <a:lnTo>
                    <a:pt x="2667317" y="1374457"/>
                  </a:lnTo>
                  <a:lnTo>
                    <a:pt x="2634932" y="1402080"/>
                  </a:lnTo>
                  <a:lnTo>
                    <a:pt x="2600960" y="1429067"/>
                  </a:lnTo>
                  <a:lnTo>
                    <a:pt x="2565400" y="1455102"/>
                  </a:lnTo>
                  <a:lnTo>
                    <a:pt x="2527935" y="1480502"/>
                  </a:lnTo>
                  <a:lnTo>
                    <a:pt x="2489200" y="1504632"/>
                  </a:lnTo>
                  <a:lnTo>
                    <a:pt x="2448877" y="1528127"/>
                  </a:lnTo>
                  <a:lnTo>
                    <a:pt x="2406967" y="1550670"/>
                  </a:lnTo>
                  <a:lnTo>
                    <a:pt x="2363787" y="1572260"/>
                  </a:lnTo>
                  <a:lnTo>
                    <a:pt x="2319337" y="1592897"/>
                  </a:lnTo>
                  <a:lnTo>
                    <a:pt x="2273300" y="1612264"/>
                  </a:lnTo>
                  <a:lnTo>
                    <a:pt x="2226310" y="1630997"/>
                  </a:lnTo>
                  <a:lnTo>
                    <a:pt x="2177732" y="1648142"/>
                  </a:lnTo>
                  <a:lnTo>
                    <a:pt x="2128202" y="1664652"/>
                  </a:lnTo>
                  <a:lnTo>
                    <a:pt x="2077402" y="1679575"/>
                  </a:lnTo>
                  <a:lnTo>
                    <a:pt x="2025650" y="1693545"/>
                  </a:lnTo>
                  <a:lnTo>
                    <a:pt x="1972945" y="1706245"/>
                  </a:lnTo>
                  <a:lnTo>
                    <a:pt x="1918970" y="1717992"/>
                  </a:lnTo>
                  <a:lnTo>
                    <a:pt x="1864042" y="1728152"/>
                  </a:lnTo>
                  <a:lnTo>
                    <a:pt x="1808480" y="1737360"/>
                  </a:lnTo>
                  <a:lnTo>
                    <a:pt x="1751965" y="1744980"/>
                  </a:lnTo>
                  <a:lnTo>
                    <a:pt x="1694497" y="1751330"/>
                  </a:lnTo>
                  <a:lnTo>
                    <a:pt x="1636395" y="1756410"/>
                  </a:lnTo>
                  <a:lnTo>
                    <a:pt x="1577657" y="1759902"/>
                  </a:lnTo>
                  <a:lnTo>
                    <a:pt x="1518285" y="1762125"/>
                  </a:lnTo>
                  <a:lnTo>
                    <a:pt x="1457960" y="1762760"/>
                  </a:lnTo>
                  <a:lnTo>
                    <a:pt x="1397952" y="1762125"/>
                  </a:lnTo>
                  <a:lnTo>
                    <a:pt x="1338580" y="1759902"/>
                  </a:lnTo>
                  <a:lnTo>
                    <a:pt x="1279525" y="1756410"/>
                  </a:lnTo>
                  <a:lnTo>
                    <a:pt x="1221422" y="1751330"/>
                  </a:lnTo>
                  <a:lnTo>
                    <a:pt x="1164272" y="1744980"/>
                  </a:lnTo>
                  <a:lnTo>
                    <a:pt x="1107757" y="1737360"/>
                  </a:lnTo>
                  <a:lnTo>
                    <a:pt x="1051877" y="1728152"/>
                  </a:lnTo>
                  <a:lnTo>
                    <a:pt x="997267" y="1717992"/>
                  </a:lnTo>
                  <a:lnTo>
                    <a:pt x="943292" y="1706245"/>
                  </a:lnTo>
                  <a:lnTo>
                    <a:pt x="890587" y="1693545"/>
                  </a:lnTo>
                  <a:lnTo>
                    <a:pt x="838835" y="1679575"/>
                  </a:lnTo>
                  <a:lnTo>
                    <a:pt x="788035" y="1664652"/>
                  </a:lnTo>
                  <a:lnTo>
                    <a:pt x="738505" y="1648142"/>
                  </a:lnTo>
                  <a:lnTo>
                    <a:pt x="689927" y="1630997"/>
                  </a:lnTo>
                  <a:lnTo>
                    <a:pt x="642937" y="1612264"/>
                  </a:lnTo>
                  <a:lnTo>
                    <a:pt x="596900" y="1592897"/>
                  </a:lnTo>
                  <a:lnTo>
                    <a:pt x="552450" y="1572260"/>
                  </a:lnTo>
                  <a:lnTo>
                    <a:pt x="509270" y="1550670"/>
                  </a:lnTo>
                  <a:lnTo>
                    <a:pt x="467360" y="1528127"/>
                  </a:lnTo>
                  <a:lnTo>
                    <a:pt x="427037" y="1504632"/>
                  </a:lnTo>
                  <a:lnTo>
                    <a:pt x="388302" y="1480502"/>
                  </a:lnTo>
                  <a:lnTo>
                    <a:pt x="350837" y="1455102"/>
                  </a:lnTo>
                  <a:lnTo>
                    <a:pt x="315277" y="1429067"/>
                  </a:lnTo>
                  <a:lnTo>
                    <a:pt x="281305" y="1402080"/>
                  </a:lnTo>
                  <a:lnTo>
                    <a:pt x="248920" y="1374457"/>
                  </a:lnTo>
                  <a:lnTo>
                    <a:pt x="218440" y="1345882"/>
                  </a:lnTo>
                  <a:lnTo>
                    <a:pt x="189547" y="1316672"/>
                  </a:lnTo>
                  <a:lnTo>
                    <a:pt x="162877" y="1286510"/>
                  </a:lnTo>
                  <a:lnTo>
                    <a:pt x="137795" y="1256029"/>
                  </a:lnTo>
                  <a:lnTo>
                    <a:pt x="114617" y="1224597"/>
                  </a:lnTo>
                  <a:lnTo>
                    <a:pt x="93345" y="1192529"/>
                  </a:lnTo>
                  <a:lnTo>
                    <a:pt x="57150" y="1127125"/>
                  </a:lnTo>
                  <a:lnTo>
                    <a:pt x="29527" y="1059179"/>
                  </a:lnTo>
                  <a:lnTo>
                    <a:pt x="10795" y="989329"/>
                  </a:lnTo>
                  <a:lnTo>
                    <a:pt x="1270" y="917892"/>
                  </a:lnTo>
                  <a:lnTo>
                    <a:pt x="0" y="881379"/>
                  </a:lnTo>
                </a:path>
              </a:pathLst>
            </a:custGeom>
            <a:ln w="57150">
              <a:solidFill>
                <a:srgbClr val="E2047C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36084" y="624781"/>
            <a:ext cx="1116013" cy="677664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2167" spc="-12" dirty="0">
                <a:solidFill>
                  <a:srgbClr val="FFFFFF"/>
                </a:solidFill>
              </a:rPr>
              <a:t>PHISHING</a:t>
            </a:r>
            <a:endParaRPr sz="2167"/>
          </a:p>
        </p:txBody>
      </p:sp>
      <p:sp>
        <p:nvSpPr>
          <p:cNvPr id="9" name="object 9"/>
          <p:cNvSpPr txBox="1"/>
          <p:nvPr/>
        </p:nvSpPr>
        <p:spPr>
          <a:xfrm>
            <a:off x="836084" y="2356643"/>
            <a:ext cx="1706033" cy="1062256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239174" indent="-228591">
              <a:spcBef>
                <a:spcPts val="83"/>
              </a:spcBef>
              <a:buSzPct val="60000"/>
              <a:buFont typeface="Arial"/>
              <a:buChar char="•"/>
              <a:tabLst>
                <a:tab pos="238645" algn="l"/>
                <a:tab pos="239174" algn="l"/>
              </a:tabLst>
            </a:pPr>
            <a:r>
              <a:rPr sz="2500" spc="-12" dirty="0">
                <a:solidFill>
                  <a:srgbClr val="FFFFFF"/>
                </a:solidFill>
                <a:latin typeface="Calibri"/>
                <a:cs typeface="Calibri"/>
              </a:rPr>
              <a:t>Ομοιότητα</a:t>
            </a:r>
            <a:endParaRPr sz="2500">
              <a:latin typeface="Calibri"/>
              <a:cs typeface="Calibri"/>
            </a:endParaRPr>
          </a:p>
          <a:p>
            <a:pPr marL="239174" indent="-228591">
              <a:spcBef>
                <a:spcPts val="2150"/>
              </a:spcBef>
              <a:buSzPct val="60000"/>
              <a:buFont typeface="Arial"/>
              <a:buChar char="•"/>
              <a:tabLst>
                <a:tab pos="238645" algn="l"/>
                <a:tab pos="239174" algn="l"/>
              </a:tabLst>
            </a:pPr>
            <a:r>
              <a:rPr sz="2500" spc="-12" dirty="0">
                <a:solidFill>
                  <a:srgbClr val="FFFFFF"/>
                </a:solidFill>
                <a:latin typeface="Calibri"/>
                <a:cs typeface="Calibri"/>
              </a:rPr>
              <a:t>Εξοικείωση</a:t>
            </a:r>
            <a:endParaRPr sz="2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26590" cy="822737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599247"/>
              <a:ext cx="14378940" cy="622998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51047" y="5068887"/>
              <a:ext cx="2941002" cy="296481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63283" y="628433"/>
            <a:ext cx="5194300" cy="421120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2667" spc="-4" dirty="0">
                <a:solidFill>
                  <a:srgbClr val="FFFFFF"/>
                </a:solidFill>
              </a:rPr>
              <a:t>ΚΟΙΝΩΝΙΚΉ</a:t>
            </a:r>
            <a:r>
              <a:rPr sz="2667" spc="-8" dirty="0">
                <a:solidFill>
                  <a:srgbClr val="FFFFFF"/>
                </a:solidFill>
              </a:rPr>
              <a:t> </a:t>
            </a:r>
            <a:r>
              <a:rPr sz="2667" spc="-4" dirty="0">
                <a:solidFill>
                  <a:srgbClr val="FFFFFF"/>
                </a:solidFill>
              </a:rPr>
              <a:t>ΜΗΧΑΝΙΚΉ </a:t>
            </a:r>
            <a:r>
              <a:rPr sz="2667" spc="-12" dirty="0">
                <a:solidFill>
                  <a:srgbClr val="FFFFFF"/>
                </a:solidFill>
              </a:rPr>
              <a:t>ΠΑΡΆΔΕΙΓΜΑ</a:t>
            </a:r>
            <a:endParaRPr sz="2667"/>
          </a:p>
        </p:txBody>
      </p:sp>
      <p:sp>
        <p:nvSpPr>
          <p:cNvPr id="7" name="object 7"/>
          <p:cNvSpPr txBox="1"/>
          <p:nvPr/>
        </p:nvSpPr>
        <p:spPr>
          <a:xfrm>
            <a:off x="678391" y="6576747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CSP002: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2555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72800" y="7594600"/>
              <a:ext cx="2591752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72452" y="575944"/>
              <a:ext cx="13486130" cy="7077709"/>
            </a:xfrm>
            <a:custGeom>
              <a:avLst/>
              <a:gdLst/>
              <a:ahLst/>
              <a:cxnLst/>
              <a:rect l="l" t="t" r="r" b="b"/>
              <a:pathLst>
                <a:path w="13486130" h="7077709">
                  <a:moveTo>
                    <a:pt x="13485558" y="0"/>
                  </a:moveTo>
                  <a:lnTo>
                    <a:pt x="0" y="0"/>
                  </a:lnTo>
                  <a:lnTo>
                    <a:pt x="0" y="7077392"/>
                  </a:lnTo>
                  <a:lnTo>
                    <a:pt x="13485558" y="7077392"/>
                  </a:lnTo>
                  <a:lnTo>
                    <a:pt x="134855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" name="object 7"/>
            <p:cNvSpPr/>
            <p:nvPr/>
          </p:nvSpPr>
          <p:spPr>
            <a:xfrm>
              <a:off x="572452" y="575944"/>
              <a:ext cx="13486130" cy="7077709"/>
            </a:xfrm>
            <a:custGeom>
              <a:avLst/>
              <a:gdLst/>
              <a:ahLst/>
              <a:cxnLst/>
              <a:rect l="l" t="t" r="r" b="b"/>
              <a:pathLst>
                <a:path w="13486130" h="7077709">
                  <a:moveTo>
                    <a:pt x="0" y="7077392"/>
                  </a:moveTo>
                  <a:lnTo>
                    <a:pt x="13485558" y="7077392"/>
                  </a:lnTo>
                  <a:lnTo>
                    <a:pt x="13485558" y="0"/>
                  </a:lnTo>
                  <a:lnTo>
                    <a:pt x="0" y="0"/>
                  </a:lnTo>
                  <a:lnTo>
                    <a:pt x="0" y="7077392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8532" y="1138872"/>
              <a:ext cx="12656820" cy="139573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82470" y="3456622"/>
              <a:ext cx="10211435" cy="363410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494337" y="6298565"/>
              <a:ext cx="4258310" cy="8255"/>
            </a:xfrm>
            <a:custGeom>
              <a:avLst/>
              <a:gdLst/>
              <a:ahLst/>
              <a:cxnLst/>
              <a:rect l="l" t="t" r="r" b="b"/>
              <a:pathLst>
                <a:path w="4258309" h="8254">
                  <a:moveTo>
                    <a:pt x="0" y="7937"/>
                  </a:moveTo>
                  <a:lnTo>
                    <a:pt x="4258309" y="0"/>
                  </a:lnTo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002712" y="2044700"/>
            <a:ext cx="1719792" cy="254279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583" spc="-4" dirty="0">
                <a:solidFill>
                  <a:srgbClr val="545454"/>
                </a:solidFill>
                <a:latin typeface="Calibri"/>
                <a:cs typeface="Calibri"/>
              </a:rPr>
              <a:t>Canham</a:t>
            </a:r>
            <a:r>
              <a:rPr sz="1583" spc="-21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583" spc="-4" dirty="0">
                <a:solidFill>
                  <a:srgbClr val="545454"/>
                </a:solidFill>
                <a:latin typeface="Calibri"/>
                <a:cs typeface="Calibri"/>
              </a:rPr>
              <a:t>et</a:t>
            </a:r>
            <a:r>
              <a:rPr sz="1583" spc="-12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583" spc="-4" dirty="0">
                <a:solidFill>
                  <a:srgbClr val="545454"/>
                </a:solidFill>
                <a:latin typeface="Calibri"/>
                <a:cs typeface="Calibri"/>
              </a:rPr>
              <a:t>al.</a:t>
            </a:r>
            <a:r>
              <a:rPr sz="1583" spc="-12" dirty="0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sz="1583" spc="-4" dirty="0">
                <a:solidFill>
                  <a:srgbClr val="545454"/>
                </a:solidFill>
                <a:latin typeface="Calibri"/>
                <a:cs typeface="Calibri"/>
              </a:rPr>
              <a:t>(2019)</a:t>
            </a:r>
            <a:endParaRPr sz="1583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875" y="0"/>
            <a:ext cx="12223750" cy="6858000"/>
            <a:chOff x="-19050" y="0"/>
            <a:chExt cx="146685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510131" cy="44386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484120"/>
              <a:ext cx="14630400" cy="32613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133725"/>
              <a:ext cx="14630400" cy="19621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793364"/>
              <a:ext cx="14630400" cy="264286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998979" y="3893184"/>
              <a:ext cx="2856230" cy="1075055"/>
            </a:xfrm>
            <a:custGeom>
              <a:avLst/>
              <a:gdLst/>
              <a:ahLst/>
              <a:cxnLst/>
              <a:rect l="l" t="t" r="r" b="b"/>
              <a:pathLst>
                <a:path w="2856229" h="1075054">
                  <a:moveTo>
                    <a:pt x="0" y="537527"/>
                  </a:moveTo>
                  <a:lnTo>
                    <a:pt x="6032" y="487362"/>
                  </a:lnTo>
                  <a:lnTo>
                    <a:pt x="24447" y="438150"/>
                  </a:lnTo>
                  <a:lnTo>
                    <a:pt x="53975" y="390842"/>
                  </a:lnTo>
                  <a:lnTo>
                    <a:pt x="94297" y="345122"/>
                  </a:lnTo>
                  <a:lnTo>
                    <a:pt x="145097" y="301307"/>
                  </a:lnTo>
                  <a:lnTo>
                    <a:pt x="205739" y="259397"/>
                  </a:lnTo>
                  <a:lnTo>
                    <a:pt x="239394" y="239394"/>
                  </a:lnTo>
                  <a:lnTo>
                    <a:pt x="275589" y="220027"/>
                  </a:lnTo>
                  <a:lnTo>
                    <a:pt x="313689" y="201294"/>
                  </a:lnTo>
                  <a:lnTo>
                    <a:pt x="354012" y="183197"/>
                  </a:lnTo>
                  <a:lnTo>
                    <a:pt x="396239" y="165735"/>
                  </a:lnTo>
                  <a:lnTo>
                    <a:pt x="440689" y="149225"/>
                  </a:lnTo>
                  <a:lnTo>
                    <a:pt x="486727" y="133350"/>
                  </a:lnTo>
                  <a:lnTo>
                    <a:pt x="534987" y="118110"/>
                  </a:lnTo>
                  <a:lnTo>
                    <a:pt x="584517" y="103822"/>
                  </a:lnTo>
                  <a:lnTo>
                    <a:pt x="635952" y="90169"/>
                  </a:lnTo>
                  <a:lnTo>
                    <a:pt x="689292" y="77469"/>
                  </a:lnTo>
                  <a:lnTo>
                    <a:pt x="743902" y="65722"/>
                  </a:lnTo>
                  <a:lnTo>
                    <a:pt x="800100" y="54610"/>
                  </a:lnTo>
                  <a:lnTo>
                    <a:pt x="857567" y="44450"/>
                  </a:lnTo>
                  <a:lnTo>
                    <a:pt x="916305" y="35560"/>
                  </a:lnTo>
                  <a:lnTo>
                    <a:pt x="976630" y="27304"/>
                  </a:lnTo>
                  <a:lnTo>
                    <a:pt x="1037907" y="20319"/>
                  </a:lnTo>
                  <a:lnTo>
                    <a:pt x="1100455" y="14287"/>
                  </a:lnTo>
                  <a:lnTo>
                    <a:pt x="1164272" y="9207"/>
                  </a:lnTo>
                  <a:lnTo>
                    <a:pt x="1228725" y="5079"/>
                  </a:lnTo>
                  <a:lnTo>
                    <a:pt x="1294447" y="2222"/>
                  </a:lnTo>
                  <a:lnTo>
                    <a:pt x="1360805" y="635"/>
                  </a:lnTo>
                  <a:lnTo>
                    <a:pt x="1428115" y="0"/>
                  </a:lnTo>
                  <a:lnTo>
                    <a:pt x="1495107" y="635"/>
                  </a:lnTo>
                  <a:lnTo>
                    <a:pt x="1561782" y="2222"/>
                  </a:lnTo>
                  <a:lnTo>
                    <a:pt x="1627187" y="5079"/>
                  </a:lnTo>
                  <a:lnTo>
                    <a:pt x="1691957" y="9207"/>
                  </a:lnTo>
                  <a:lnTo>
                    <a:pt x="1755457" y="14287"/>
                  </a:lnTo>
                  <a:lnTo>
                    <a:pt x="1818005" y="20319"/>
                  </a:lnTo>
                  <a:lnTo>
                    <a:pt x="1879282" y="27304"/>
                  </a:lnTo>
                  <a:lnTo>
                    <a:pt x="1939607" y="35560"/>
                  </a:lnTo>
                  <a:lnTo>
                    <a:pt x="1998345" y="44450"/>
                  </a:lnTo>
                  <a:lnTo>
                    <a:pt x="2056130" y="54610"/>
                  </a:lnTo>
                  <a:lnTo>
                    <a:pt x="2112010" y="65722"/>
                  </a:lnTo>
                  <a:lnTo>
                    <a:pt x="2166620" y="77469"/>
                  </a:lnTo>
                  <a:lnTo>
                    <a:pt x="2219960" y="90169"/>
                  </a:lnTo>
                  <a:lnTo>
                    <a:pt x="2271395" y="103822"/>
                  </a:lnTo>
                  <a:lnTo>
                    <a:pt x="2321242" y="118110"/>
                  </a:lnTo>
                  <a:lnTo>
                    <a:pt x="2369185" y="133350"/>
                  </a:lnTo>
                  <a:lnTo>
                    <a:pt x="2415222" y="149225"/>
                  </a:lnTo>
                  <a:lnTo>
                    <a:pt x="2459672" y="165735"/>
                  </a:lnTo>
                  <a:lnTo>
                    <a:pt x="2501899" y="183197"/>
                  </a:lnTo>
                  <a:lnTo>
                    <a:pt x="2542222" y="201294"/>
                  </a:lnTo>
                  <a:lnTo>
                    <a:pt x="2580322" y="220027"/>
                  </a:lnTo>
                  <a:lnTo>
                    <a:pt x="2616517" y="239394"/>
                  </a:lnTo>
                  <a:lnTo>
                    <a:pt x="2650172" y="259397"/>
                  </a:lnTo>
                  <a:lnTo>
                    <a:pt x="2710815" y="301307"/>
                  </a:lnTo>
                  <a:lnTo>
                    <a:pt x="2761615" y="345122"/>
                  </a:lnTo>
                  <a:lnTo>
                    <a:pt x="2801937" y="390842"/>
                  </a:lnTo>
                  <a:lnTo>
                    <a:pt x="2831782" y="438150"/>
                  </a:lnTo>
                  <a:lnTo>
                    <a:pt x="2849880" y="487362"/>
                  </a:lnTo>
                  <a:lnTo>
                    <a:pt x="2855912" y="537527"/>
                  </a:lnTo>
                  <a:lnTo>
                    <a:pt x="2854324" y="562927"/>
                  </a:lnTo>
                  <a:lnTo>
                    <a:pt x="2842260" y="612457"/>
                  </a:lnTo>
                  <a:lnTo>
                    <a:pt x="2818130" y="660717"/>
                  </a:lnTo>
                  <a:lnTo>
                    <a:pt x="2783205" y="707389"/>
                  </a:lnTo>
                  <a:lnTo>
                    <a:pt x="2737485" y="752475"/>
                  </a:lnTo>
                  <a:lnTo>
                    <a:pt x="2681605" y="795019"/>
                  </a:lnTo>
                  <a:lnTo>
                    <a:pt x="2616517" y="835660"/>
                  </a:lnTo>
                  <a:lnTo>
                    <a:pt x="2580322" y="855027"/>
                  </a:lnTo>
                  <a:lnTo>
                    <a:pt x="2542222" y="873760"/>
                  </a:lnTo>
                  <a:lnTo>
                    <a:pt x="2501899" y="891857"/>
                  </a:lnTo>
                  <a:lnTo>
                    <a:pt x="2459672" y="909319"/>
                  </a:lnTo>
                  <a:lnTo>
                    <a:pt x="2415222" y="925829"/>
                  </a:lnTo>
                  <a:lnTo>
                    <a:pt x="2369185" y="942022"/>
                  </a:lnTo>
                  <a:lnTo>
                    <a:pt x="2321242" y="956944"/>
                  </a:lnTo>
                  <a:lnTo>
                    <a:pt x="2271395" y="971550"/>
                  </a:lnTo>
                  <a:lnTo>
                    <a:pt x="2219960" y="984885"/>
                  </a:lnTo>
                  <a:lnTo>
                    <a:pt x="2166620" y="997585"/>
                  </a:lnTo>
                  <a:lnTo>
                    <a:pt x="2112010" y="1009650"/>
                  </a:lnTo>
                  <a:lnTo>
                    <a:pt x="2056130" y="1020444"/>
                  </a:lnTo>
                  <a:lnTo>
                    <a:pt x="1998345" y="1030604"/>
                  </a:lnTo>
                  <a:lnTo>
                    <a:pt x="1939607" y="1039812"/>
                  </a:lnTo>
                  <a:lnTo>
                    <a:pt x="1879282" y="1047750"/>
                  </a:lnTo>
                  <a:lnTo>
                    <a:pt x="1818005" y="1054735"/>
                  </a:lnTo>
                  <a:lnTo>
                    <a:pt x="1755457" y="1061085"/>
                  </a:lnTo>
                  <a:lnTo>
                    <a:pt x="1691957" y="1066164"/>
                  </a:lnTo>
                  <a:lnTo>
                    <a:pt x="1627187" y="1069975"/>
                  </a:lnTo>
                  <a:lnTo>
                    <a:pt x="1561782" y="1072832"/>
                  </a:lnTo>
                  <a:lnTo>
                    <a:pt x="1495107" y="1074737"/>
                  </a:lnTo>
                  <a:lnTo>
                    <a:pt x="1428115" y="1075054"/>
                  </a:lnTo>
                  <a:lnTo>
                    <a:pt x="1360805" y="1074737"/>
                  </a:lnTo>
                  <a:lnTo>
                    <a:pt x="1294447" y="1072832"/>
                  </a:lnTo>
                  <a:lnTo>
                    <a:pt x="1228725" y="1069975"/>
                  </a:lnTo>
                  <a:lnTo>
                    <a:pt x="1164272" y="1066164"/>
                  </a:lnTo>
                  <a:lnTo>
                    <a:pt x="1100455" y="1061085"/>
                  </a:lnTo>
                  <a:lnTo>
                    <a:pt x="1037907" y="1054735"/>
                  </a:lnTo>
                  <a:lnTo>
                    <a:pt x="976630" y="1047750"/>
                  </a:lnTo>
                  <a:lnTo>
                    <a:pt x="916305" y="1039812"/>
                  </a:lnTo>
                  <a:lnTo>
                    <a:pt x="857567" y="1030604"/>
                  </a:lnTo>
                  <a:lnTo>
                    <a:pt x="800100" y="1020444"/>
                  </a:lnTo>
                  <a:lnTo>
                    <a:pt x="743902" y="1009650"/>
                  </a:lnTo>
                  <a:lnTo>
                    <a:pt x="689292" y="997585"/>
                  </a:lnTo>
                  <a:lnTo>
                    <a:pt x="635952" y="984885"/>
                  </a:lnTo>
                  <a:lnTo>
                    <a:pt x="584517" y="971550"/>
                  </a:lnTo>
                  <a:lnTo>
                    <a:pt x="534987" y="956944"/>
                  </a:lnTo>
                  <a:lnTo>
                    <a:pt x="486727" y="942022"/>
                  </a:lnTo>
                  <a:lnTo>
                    <a:pt x="440689" y="925829"/>
                  </a:lnTo>
                  <a:lnTo>
                    <a:pt x="396239" y="909319"/>
                  </a:lnTo>
                  <a:lnTo>
                    <a:pt x="354012" y="891857"/>
                  </a:lnTo>
                  <a:lnTo>
                    <a:pt x="313689" y="873760"/>
                  </a:lnTo>
                  <a:lnTo>
                    <a:pt x="275589" y="855027"/>
                  </a:lnTo>
                  <a:lnTo>
                    <a:pt x="239394" y="835660"/>
                  </a:lnTo>
                  <a:lnTo>
                    <a:pt x="205739" y="815657"/>
                  </a:lnTo>
                  <a:lnTo>
                    <a:pt x="145097" y="774064"/>
                  </a:lnTo>
                  <a:lnTo>
                    <a:pt x="94297" y="730250"/>
                  </a:lnTo>
                  <a:lnTo>
                    <a:pt x="53975" y="684529"/>
                  </a:lnTo>
                  <a:lnTo>
                    <a:pt x="24447" y="636904"/>
                  </a:lnTo>
                  <a:lnTo>
                    <a:pt x="6032" y="588010"/>
                  </a:lnTo>
                  <a:lnTo>
                    <a:pt x="0" y="537527"/>
                  </a:lnTo>
                </a:path>
              </a:pathLst>
            </a:custGeom>
            <a:ln w="57150">
              <a:solidFill>
                <a:srgbClr val="E2047C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5892" y="1403350"/>
              <a:ext cx="14474507" cy="551942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2683192"/>
              <a:ext cx="14630400" cy="4143375"/>
            </a:xfrm>
            <a:custGeom>
              <a:avLst/>
              <a:gdLst/>
              <a:ahLst/>
              <a:cxnLst/>
              <a:rect l="l" t="t" r="r" b="b"/>
              <a:pathLst>
                <a:path w="14630400" h="4143375">
                  <a:moveTo>
                    <a:pt x="0" y="2480945"/>
                  </a:moveTo>
                  <a:lnTo>
                    <a:pt x="14287" y="2442845"/>
                  </a:lnTo>
                  <a:lnTo>
                    <a:pt x="43814" y="2414587"/>
                  </a:lnTo>
                  <a:lnTo>
                    <a:pt x="88264" y="2387282"/>
                  </a:lnTo>
                  <a:lnTo>
                    <a:pt x="126047" y="2369502"/>
                  </a:lnTo>
                  <a:lnTo>
                    <a:pt x="170179" y="2351722"/>
                  </a:lnTo>
                  <a:lnTo>
                    <a:pt x="220662" y="2334577"/>
                  </a:lnTo>
                  <a:lnTo>
                    <a:pt x="276859" y="2317750"/>
                  </a:lnTo>
                  <a:lnTo>
                    <a:pt x="339407" y="2301240"/>
                  </a:lnTo>
                  <a:lnTo>
                    <a:pt x="407352" y="2285365"/>
                  </a:lnTo>
                  <a:lnTo>
                    <a:pt x="480695" y="2269807"/>
                  </a:lnTo>
                  <a:lnTo>
                    <a:pt x="519430" y="2262187"/>
                  </a:lnTo>
                  <a:lnTo>
                    <a:pt x="559435" y="2254567"/>
                  </a:lnTo>
                  <a:lnTo>
                    <a:pt x="601027" y="2247265"/>
                  </a:lnTo>
                  <a:lnTo>
                    <a:pt x="643572" y="2239962"/>
                  </a:lnTo>
                  <a:lnTo>
                    <a:pt x="687705" y="2232977"/>
                  </a:lnTo>
                  <a:lnTo>
                    <a:pt x="732790" y="2225675"/>
                  </a:lnTo>
                  <a:lnTo>
                    <a:pt x="779145" y="2219007"/>
                  </a:lnTo>
                  <a:lnTo>
                    <a:pt x="826769" y="2212022"/>
                  </a:lnTo>
                  <a:lnTo>
                    <a:pt x="875665" y="2205672"/>
                  </a:lnTo>
                  <a:lnTo>
                    <a:pt x="925512" y="2199005"/>
                  </a:lnTo>
                  <a:lnTo>
                    <a:pt x="976630" y="2192655"/>
                  </a:lnTo>
                  <a:lnTo>
                    <a:pt x="1028700" y="2186622"/>
                  </a:lnTo>
                  <a:lnTo>
                    <a:pt x="1082040" y="2180590"/>
                  </a:lnTo>
                  <a:lnTo>
                    <a:pt x="1136650" y="2174557"/>
                  </a:lnTo>
                  <a:lnTo>
                    <a:pt x="1191895" y="2168842"/>
                  </a:lnTo>
                  <a:lnTo>
                    <a:pt x="1248410" y="2163127"/>
                  </a:lnTo>
                  <a:lnTo>
                    <a:pt x="1305877" y="2157730"/>
                  </a:lnTo>
                  <a:lnTo>
                    <a:pt x="1364615" y="2152332"/>
                  </a:lnTo>
                  <a:lnTo>
                    <a:pt x="1423987" y="2147252"/>
                  </a:lnTo>
                  <a:lnTo>
                    <a:pt x="1484312" y="2142172"/>
                  </a:lnTo>
                  <a:lnTo>
                    <a:pt x="1545907" y="2137410"/>
                  </a:lnTo>
                  <a:lnTo>
                    <a:pt x="1608137" y="2132647"/>
                  </a:lnTo>
                  <a:lnTo>
                    <a:pt x="1671320" y="2128202"/>
                  </a:lnTo>
                  <a:lnTo>
                    <a:pt x="1735455" y="2124075"/>
                  </a:lnTo>
                  <a:lnTo>
                    <a:pt x="1800225" y="2119947"/>
                  </a:lnTo>
                  <a:lnTo>
                    <a:pt x="1865947" y="2115820"/>
                  </a:lnTo>
                  <a:lnTo>
                    <a:pt x="1932622" y="2112010"/>
                  </a:lnTo>
                  <a:lnTo>
                    <a:pt x="1999932" y="2108517"/>
                  </a:lnTo>
                  <a:lnTo>
                    <a:pt x="2067877" y="2105025"/>
                  </a:lnTo>
                  <a:lnTo>
                    <a:pt x="2136775" y="2101850"/>
                  </a:lnTo>
                  <a:lnTo>
                    <a:pt x="2206625" y="2098992"/>
                  </a:lnTo>
                  <a:lnTo>
                    <a:pt x="2276792" y="2096135"/>
                  </a:lnTo>
                  <a:lnTo>
                    <a:pt x="2347912" y="2093277"/>
                  </a:lnTo>
                  <a:lnTo>
                    <a:pt x="2419667" y="2091055"/>
                  </a:lnTo>
                  <a:lnTo>
                    <a:pt x="2492057" y="2088832"/>
                  </a:lnTo>
                  <a:lnTo>
                    <a:pt x="2564765" y="2086610"/>
                  </a:lnTo>
                  <a:lnTo>
                    <a:pt x="2638425" y="2084705"/>
                  </a:lnTo>
                  <a:lnTo>
                    <a:pt x="2712720" y="2083117"/>
                  </a:lnTo>
                  <a:lnTo>
                    <a:pt x="2787332" y="2081847"/>
                  </a:lnTo>
                  <a:lnTo>
                    <a:pt x="2862580" y="2080577"/>
                  </a:lnTo>
                  <a:lnTo>
                    <a:pt x="2938462" y="2079625"/>
                  </a:lnTo>
                  <a:lnTo>
                    <a:pt x="3014980" y="2078672"/>
                  </a:lnTo>
                  <a:lnTo>
                    <a:pt x="3091815" y="2078037"/>
                  </a:lnTo>
                  <a:lnTo>
                    <a:pt x="3168967" y="2077720"/>
                  </a:lnTo>
                  <a:lnTo>
                    <a:pt x="3246755" y="2077720"/>
                  </a:lnTo>
                  <a:lnTo>
                    <a:pt x="3324542" y="2077720"/>
                  </a:lnTo>
                  <a:lnTo>
                    <a:pt x="3401695" y="2078037"/>
                  </a:lnTo>
                  <a:lnTo>
                    <a:pt x="3478529" y="2078672"/>
                  </a:lnTo>
                  <a:lnTo>
                    <a:pt x="3555047" y="2079625"/>
                  </a:lnTo>
                  <a:lnTo>
                    <a:pt x="3630929" y="2080577"/>
                  </a:lnTo>
                  <a:lnTo>
                    <a:pt x="3706177" y="2081847"/>
                  </a:lnTo>
                  <a:lnTo>
                    <a:pt x="3780790" y="2083117"/>
                  </a:lnTo>
                  <a:lnTo>
                    <a:pt x="3855085" y="2084705"/>
                  </a:lnTo>
                  <a:lnTo>
                    <a:pt x="3928745" y="2086610"/>
                  </a:lnTo>
                  <a:lnTo>
                    <a:pt x="4001452" y="2088832"/>
                  </a:lnTo>
                  <a:lnTo>
                    <a:pt x="4073842" y="2091055"/>
                  </a:lnTo>
                  <a:lnTo>
                    <a:pt x="4145597" y="2093277"/>
                  </a:lnTo>
                  <a:lnTo>
                    <a:pt x="4216717" y="2096135"/>
                  </a:lnTo>
                  <a:lnTo>
                    <a:pt x="4286885" y="2098992"/>
                  </a:lnTo>
                  <a:lnTo>
                    <a:pt x="4356735" y="2101850"/>
                  </a:lnTo>
                  <a:lnTo>
                    <a:pt x="4425632" y="2105025"/>
                  </a:lnTo>
                  <a:lnTo>
                    <a:pt x="4493577" y="2108517"/>
                  </a:lnTo>
                  <a:lnTo>
                    <a:pt x="4560887" y="2112010"/>
                  </a:lnTo>
                  <a:lnTo>
                    <a:pt x="4627562" y="2115820"/>
                  </a:lnTo>
                  <a:lnTo>
                    <a:pt x="4693285" y="2119947"/>
                  </a:lnTo>
                  <a:lnTo>
                    <a:pt x="4758055" y="2124075"/>
                  </a:lnTo>
                  <a:lnTo>
                    <a:pt x="4822190" y="2128202"/>
                  </a:lnTo>
                  <a:lnTo>
                    <a:pt x="4885372" y="2132647"/>
                  </a:lnTo>
                  <a:lnTo>
                    <a:pt x="4947602" y="2137410"/>
                  </a:lnTo>
                  <a:lnTo>
                    <a:pt x="5009197" y="2142172"/>
                  </a:lnTo>
                  <a:lnTo>
                    <a:pt x="5069522" y="2147252"/>
                  </a:lnTo>
                  <a:lnTo>
                    <a:pt x="5128895" y="2152332"/>
                  </a:lnTo>
                  <a:lnTo>
                    <a:pt x="5187632" y="2157730"/>
                  </a:lnTo>
                  <a:lnTo>
                    <a:pt x="5245100" y="2163127"/>
                  </a:lnTo>
                  <a:lnTo>
                    <a:pt x="5301615" y="2168842"/>
                  </a:lnTo>
                  <a:lnTo>
                    <a:pt x="5356860" y="2174557"/>
                  </a:lnTo>
                  <a:lnTo>
                    <a:pt x="5411470" y="2180590"/>
                  </a:lnTo>
                  <a:lnTo>
                    <a:pt x="5464810" y="2186622"/>
                  </a:lnTo>
                  <a:lnTo>
                    <a:pt x="5516880" y="2192655"/>
                  </a:lnTo>
                  <a:lnTo>
                    <a:pt x="5567997" y="2199005"/>
                  </a:lnTo>
                  <a:lnTo>
                    <a:pt x="5617845" y="2205672"/>
                  </a:lnTo>
                  <a:lnTo>
                    <a:pt x="5666740" y="2212022"/>
                  </a:lnTo>
                  <a:lnTo>
                    <a:pt x="5714365" y="2219007"/>
                  </a:lnTo>
                  <a:lnTo>
                    <a:pt x="5760720" y="2225675"/>
                  </a:lnTo>
                  <a:lnTo>
                    <a:pt x="5805805" y="2232977"/>
                  </a:lnTo>
                  <a:lnTo>
                    <a:pt x="5849937" y="2239962"/>
                  </a:lnTo>
                  <a:lnTo>
                    <a:pt x="5892482" y="2247265"/>
                  </a:lnTo>
                  <a:lnTo>
                    <a:pt x="5934075" y="2254567"/>
                  </a:lnTo>
                  <a:lnTo>
                    <a:pt x="5974080" y="2262187"/>
                  </a:lnTo>
                  <a:lnTo>
                    <a:pt x="6012815" y="2269807"/>
                  </a:lnTo>
                  <a:lnTo>
                    <a:pt x="6050280" y="2277427"/>
                  </a:lnTo>
                  <a:lnTo>
                    <a:pt x="6121082" y="2293302"/>
                  </a:lnTo>
                  <a:lnTo>
                    <a:pt x="6186170" y="2309495"/>
                  </a:lnTo>
                  <a:lnTo>
                    <a:pt x="6245542" y="2326322"/>
                  </a:lnTo>
                  <a:lnTo>
                    <a:pt x="6298882" y="2343150"/>
                  </a:lnTo>
                  <a:lnTo>
                    <a:pt x="6346190" y="2360612"/>
                  </a:lnTo>
                  <a:lnTo>
                    <a:pt x="6387147" y="2378392"/>
                  </a:lnTo>
                  <a:lnTo>
                    <a:pt x="6421755" y="2396490"/>
                  </a:lnTo>
                  <a:lnTo>
                    <a:pt x="6461125" y="2424112"/>
                  </a:lnTo>
                  <a:lnTo>
                    <a:pt x="6490017" y="2461895"/>
                  </a:lnTo>
                  <a:lnTo>
                    <a:pt x="6493510" y="2480945"/>
                  </a:lnTo>
                  <a:lnTo>
                    <a:pt x="6492557" y="2490787"/>
                  </a:lnTo>
                  <a:lnTo>
                    <a:pt x="6470967" y="2528887"/>
                  </a:lnTo>
                  <a:lnTo>
                    <a:pt x="6436677" y="2556510"/>
                  </a:lnTo>
                  <a:lnTo>
                    <a:pt x="6387147" y="2583815"/>
                  </a:lnTo>
                  <a:lnTo>
                    <a:pt x="6346190" y="2601595"/>
                  </a:lnTo>
                  <a:lnTo>
                    <a:pt x="6298882" y="2619057"/>
                  </a:lnTo>
                  <a:lnTo>
                    <a:pt x="6245542" y="2635885"/>
                  </a:lnTo>
                  <a:lnTo>
                    <a:pt x="6186170" y="2652712"/>
                  </a:lnTo>
                  <a:lnTo>
                    <a:pt x="6121082" y="2668905"/>
                  </a:lnTo>
                  <a:lnTo>
                    <a:pt x="6050280" y="2684780"/>
                  </a:lnTo>
                  <a:lnTo>
                    <a:pt x="6012815" y="2692400"/>
                  </a:lnTo>
                  <a:lnTo>
                    <a:pt x="5974080" y="2700020"/>
                  </a:lnTo>
                  <a:lnTo>
                    <a:pt x="5934075" y="2707640"/>
                  </a:lnTo>
                  <a:lnTo>
                    <a:pt x="5892482" y="2714942"/>
                  </a:lnTo>
                  <a:lnTo>
                    <a:pt x="5849937" y="2722245"/>
                  </a:lnTo>
                  <a:lnTo>
                    <a:pt x="5805805" y="2729230"/>
                  </a:lnTo>
                  <a:lnTo>
                    <a:pt x="5760720" y="2736215"/>
                  </a:lnTo>
                  <a:lnTo>
                    <a:pt x="5714365" y="2743200"/>
                  </a:lnTo>
                  <a:lnTo>
                    <a:pt x="5666740" y="2749867"/>
                  </a:lnTo>
                  <a:lnTo>
                    <a:pt x="5617845" y="2756535"/>
                  </a:lnTo>
                  <a:lnTo>
                    <a:pt x="5567997" y="2763202"/>
                  </a:lnTo>
                  <a:lnTo>
                    <a:pt x="5516880" y="2769552"/>
                  </a:lnTo>
                  <a:lnTo>
                    <a:pt x="5464810" y="2775585"/>
                  </a:lnTo>
                  <a:lnTo>
                    <a:pt x="5411470" y="2781617"/>
                  </a:lnTo>
                  <a:lnTo>
                    <a:pt x="5356860" y="2787650"/>
                  </a:lnTo>
                  <a:lnTo>
                    <a:pt x="5301615" y="2793365"/>
                  </a:lnTo>
                  <a:lnTo>
                    <a:pt x="5245100" y="2799080"/>
                  </a:lnTo>
                  <a:lnTo>
                    <a:pt x="5187632" y="2804477"/>
                  </a:lnTo>
                  <a:lnTo>
                    <a:pt x="5128895" y="2809875"/>
                  </a:lnTo>
                  <a:lnTo>
                    <a:pt x="5069522" y="2814955"/>
                  </a:lnTo>
                  <a:lnTo>
                    <a:pt x="5009197" y="2820035"/>
                  </a:lnTo>
                  <a:lnTo>
                    <a:pt x="4947602" y="2824797"/>
                  </a:lnTo>
                  <a:lnTo>
                    <a:pt x="4885372" y="2829242"/>
                  </a:lnTo>
                  <a:lnTo>
                    <a:pt x="4822190" y="2833687"/>
                  </a:lnTo>
                  <a:lnTo>
                    <a:pt x="4758055" y="2838132"/>
                  </a:lnTo>
                  <a:lnTo>
                    <a:pt x="4693285" y="2842260"/>
                  </a:lnTo>
                  <a:lnTo>
                    <a:pt x="4627562" y="2846387"/>
                  </a:lnTo>
                  <a:lnTo>
                    <a:pt x="4560887" y="2849880"/>
                  </a:lnTo>
                  <a:lnTo>
                    <a:pt x="4493577" y="2853690"/>
                  </a:lnTo>
                  <a:lnTo>
                    <a:pt x="4425632" y="2856865"/>
                  </a:lnTo>
                  <a:lnTo>
                    <a:pt x="4356735" y="2860357"/>
                  </a:lnTo>
                  <a:lnTo>
                    <a:pt x="4286885" y="2863215"/>
                  </a:lnTo>
                  <a:lnTo>
                    <a:pt x="4216717" y="2866072"/>
                  </a:lnTo>
                  <a:lnTo>
                    <a:pt x="4145597" y="2868612"/>
                  </a:lnTo>
                  <a:lnTo>
                    <a:pt x="4073842" y="2871152"/>
                  </a:lnTo>
                  <a:lnTo>
                    <a:pt x="4001452" y="2873375"/>
                  </a:lnTo>
                  <a:lnTo>
                    <a:pt x="3928745" y="2875597"/>
                  </a:lnTo>
                  <a:lnTo>
                    <a:pt x="3855085" y="2877502"/>
                  </a:lnTo>
                  <a:lnTo>
                    <a:pt x="3780790" y="2879090"/>
                  </a:lnTo>
                  <a:lnTo>
                    <a:pt x="3706177" y="2880360"/>
                  </a:lnTo>
                  <a:lnTo>
                    <a:pt x="3630929" y="2881630"/>
                  </a:lnTo>
                  <a:lnTo>
                    <a:pt x="3555047" y="2882582"/>
                  </a:lnTo>
                  <a:lnTo>
                    <a:pt x="3478529" y="2883535"/>
                  </a:lnTo>
                  <a:lnTo>
                    <a:pt x="3401695" y="2883852"/>
                  </a:lnTo>
                  <a:lnTo>
                    <a:pt x="3324542" y="2884170"/>
                  </a:lnTo>
                  <a:lnTo>
                    <a:pt x="3246755" y="2884487"/>
                  </a:lnTo>
                  <a:lnTo>
                    <a:pt x="3168967" y="2884170"/>
                  </a:lnTo>
                  <a:lnTo>
                    <a:pt x="3091815" y="2883852"/>
                  </a:lnTo>
                  <a:lnTo>
                    <a:pt x="3014980" y="2883535"/>
                  </a:lnTo>
                  <a:lnTo>
                    <a:pt x="2938462" y="2882582"/>
                  </a:lnTo>
                  <a:lnTo>
                    <a:pt x="2862580" y="2881630"/>
                  </a:lnTo>
                  <a:lnTo>
                    <a:pt x="2787332" y="2880360"/>
                  </a:lnTo>
                  <a:lnTo>
                    <a:pt x="2712720" y="2879090"/>
                  </a:lnTo>
                  <a:lnTo>
                    <a:pt x="2638425" y="2877502"/>
                  </a:lnTo>
                  <a:lnTo>
                    <a:pt x="2564765" y="2875597"/>
                  </a:lnTo>
                  <a:lnTo>
                    <a:pt x="2492057" y="2873375"/>
                  </a:lnTo>
                  <a:lnTo>
                    <a:pt x="2419667" y="2871152"/>
                  </a:lnTo>
                  <a:lnTo>
                    <a:pt x="2347912" y="2868612"/>
                  </a:lnTo>
                  <a:lnTo>
                    <a:pt x="2276792" y="2866072"/>
                  </a:lnTo>
                  <a:lnTo>
                    <a:pt x="2206625" y="2863215"/>
                  </a:lnTo>
                  <a:lnTo>
                    <a:pt x="2136775" y="2860357"/>
                  </a:lnTo>
                  <a:lnTo>
                    <a:pt x="2067877" y="2856865"/>
                  </a:lnTo>
                  <a:lnTo>
                    <a:pt x="1999932" y="2853690"/>
                  </a:lnTo>
                  <a:lnTo>
                    <a:pt x="1932622" y="2849880"/>
                  </a:lnTo>
                  <a:lnTo>
                    <a:pt x="1865947" y="2846387"/>
                  </a:lnTo>
                  <a:lnTo>
                    <a:pt x="1800225" y="2842260"/>
                  </a:lnTo>
                  <a:lnTo>
                    <a:pt x="1735455" y="2838132"/>
                  </a:lnTo>
                  <a:lnTo>
                    <a:pt x="1671320" y="2833687"/>
                  </a:lnTo>
                  <a:lnTo>
                    <a:pt x="1608137" y="2829242"/>
                  </a:lnTo>
                  <a:lnTo>
                    <a:pt x="1545907" y="2824797"/>
                  </a:lnTo>
                  <a:lnTo>
                    <a:pt x="1484312" y="2820035"/>
                  </a:lnTo>
                  <a:lnTo>
                    <a:pt x="1423987" y="2814955"/>
                  </a:lnTo>
                  <a:lnTo>
                    <a:pt x="1364615" y="2809875"/>
                  </a:lnTo>
                  <a:lnTo>
                    <a:pt x="1305877" y="2804477"/>
                  </a:lnTo>
                  <a:lnTo>
                    <a:pt x="1248410" y="2799080"/>
                  </a:lnTo>
                  <a:lnTo>
                    <a:pt x="1191895" y="2793365"/>
                  </a:lnTo>
                  <a:lnTo>
                    <a:pt x="1136650" y="2787650"/>
                  </a:lnTo>
                  <a:lnTo>
                    <a:pt x="1082040" y="2781617"/>
                  </a:lnTo>
                  <a:lnTo>
                    <a:pt x="1028700" y="2775585"/>
                  </a:lnTo>
                  <a:lnTo>
                    <a:pt x="976630" y="2769552"/>
                  </a:lnTo>
                  <a:lnTo>
                    <a:pt x="925512" y="2763202"/>
                  </a:lnTo>
                  <a:lnTo>
                    <a:pt x="875665" y="2756535"/>
                  </a:lnTo>
                  <a:lnTo>
                    <a:pt x="826769" y="2749867"/>
                  </a:lnTo>
                  <a:lnTo>
                    <a:pt x="779145" y="2743200"/>
                  </a:lnTo>
                  <a:lnTo>
                    <a:pt x="732790" y="2736215"/>
                  </a:lnTo>
                  <a:lnTo>
                    <a:pt x="687705" y="2729230"/>
                  </a:lnTo>
                  <a:lnTo>
                    <a:pt x="643572" y="2722245"/>
                  </a:lnTo>
                  <a:lnTo>
                    <a:pt x="601027" y="2714942"/>
                  </a:lnTo>
                  <a:lnTo>
                    <a:pt x="559435" y="2707640"/>
                  </a:lnTo>
                  <a:lnTo>
                    <a:pt x="519430" y="2700020"/>
                  </a:lnTo>
                  <a:lnTo>
                    <a:pt x="480695" y="2692400"/>
                  </a:lnTo>
                  <a:lnTo>
                    <a:pt x="443230" y="2684780"/>
                  </a:lnTo>
                  <a:lnTo>
                    <a:pt x="372427" y="2668905"/>
                  </a:lnTo>
                  <a:lnTo>
                    <a:pt x="307339" y="2652712"/>
                  </a:lnTo>
                  <a:lnTo>
                    <a:pt x="247967" y="2635885"/>
                  </a:lnTo>
                  <a:lnTo>
                    <a:pt x="194627" y="2619057"/>
                  </a:lnTo>
                  <a:lnTo>
                    <a:pt x="147319" y="2601595"/>
                  </a:lnTo>
                  <a:lnTo>
                    <a:pt x="106362" y="2583815"/>
                  </a:lnTo>
                  <a:lnTo>
                    <a:pt x="71754" y="2565717"/>
                  </a:lnTo>
                  <a:lnTo>
                    <a:pt x="32384" y="2538095"/>
                  </a:lnTo>
                  <a:lnTo>
                    <a:pt x="3492" y="2500312"/>
                  </a:lnTo>
                  <a:lnTo>
                    <a:pt x="0" y="2480945"/>
                  </a:lnTo>
                </a:path>
                <a:path w="14630400" h="4143375">
                  <a:moveTo>
                    <a:pt x="0" y="403225"/>
                  </a:moveTo>
                  <a:lnTo>
                    <a:pt x="21272" y="367347"/>
                  </a:lnTo>
                  <a:lnTo>
                    <a:pt x="58419" y="343852"/>
                  </a:lnTo>
                  <a:lnTo>
                    <a:pt x="97789" y="326390"/>
                  </a:lnTo>
                  <a:lnTo>
                    <a:pt x="147319" y="309245"/>
                  </a:lnTo>
                  <a:lnTo>
                    <a:pt x="185419" y="298132"/>
                  </a:lnTo>
                  <a:lnTo>
                    <a:pt x="227964" y="286702"/>
                  </a:lnTo>
                  <a:lnTo>
                    <a:pt x="274320" y="275907"/>
                  </a:lnTo>
                  <a:lnTo>
                    <a:pt x="324802" y="265112"/>
                  </a:lnTo>
                  <a:lnTo>
                    <a:pt x="379412" y="254317"/>
                  </a:lnTo>
                  <a:lnTo>
                    <a:pt x="437832" y="243840"/>
                  </a:lnTo>
                  <a:lnTo>
                    <a:pt x="500062" y="233362"/>
                  </a:lnTo>
                  <a:lnTo>
                    <a:pt x="566102" y="223202"/>
                  </a:lnTo>
                  <a:lnTo>
                    <a:pt x="635952" y="213042"/>
                  </a:lnTo>
                  <a:lnTo>
                    <a:pt x="709295" y="203200"/>
                  </a:lnTo>
                  <a:lnTo>
                    <a:pt x="747395" y="198120"/>
                  </a:lnTo>
                  <a:lnTo>
                    <a:pt x="786447" y="193357"/>
                  </a:lnTo>
                  <a:lnTo>
                    <a:pt x="826135" y="188595"/>
                  </a:lnTo>
                  <a:lnTo>
                    <a:pt x="866775" y="183832"/>
                  </a:lnTo>
                  <a:lnTo>
                    <a:pt x="908367" y="179070"/>
                  </a:lnTo>
                  <a:lnTo>
                    <a:pt x="950912" y="174307"/>
                  </a:lnTo>
                  <a:lnTo>
                    <a:pt x="994092" y="169862"/>
                  </a:lnTo>
                  <a:lnTo>
                    <a:pt x="1038225" y="165100"/>
                  </a:lnTo>
                  <a:lnTo>
                    <a:pt x="1083310" y="160655"/>
                  </a:lnTo>
                  <a:lnTo>
                    <a:pt x="1129030" y="156210"/>
                  </a:lnTo>
                  <a:lnTo>
                    <a:pt x="1175385" y="151765"/>
                  </a:lnTo>
                  <a:lnTo>
                    <a:pt x="1222692" y="147320"/>
                  </a:lnTo>
                  <a:lnTo>
                    <a:pt x="1270952" y="142875"/>
                  </a:lnTo>
                  <a:lnTo>
                    <a:pt x="1319847" y="138747"/>
                  </a:lnTo>
                  <a:lnTo>
                    <a:pt x="1369695" y="134620"/>
                  </a:lnTo>
                  <a:lnTo>
                    <a:pt x="1420177" y="130175"/>
                  </a:lnTo>
                  <a:lnTo>
                    <a:pt x="1471295" y="126365"/>
                  </a:lnTo>
                  <a:lnTo>
                    <a:pt x="1523365" y="122237"/>
                  </a:lnTo>
                  <a:lnTo>
                    <a:pt x="1576070" y="118110"/>
                  </a:lnTo>
                  <a:lnTo>
                    <a:pt x="1629727" y="114300"/>
                  </a:lnTo>
                  <a:lnTo>
                    <a:pt x="1683702" y="110172"/>
                  </a:lnTo>
                  <a:lnTo>
                    <a:pt x="1738630" y="106362"/>
                  </a:lnTo>
                  <a:lnTo>
                    <a:pt x="1794510" y="102552"/>
                  </a:lnTo>
                  <a:lnTo>
                    <a:pt x="1850707" y="99060"/>
                  </a:lnTo>
                  <a:lnTo>
                    <a:pt x="1907857" y="95250"/>
                  </a:lnTo>
                  <a:lnTo>
                    <a:pt x="1965642" y="91757"/>
                  </a:lnTo>
                  <a:lnTo>
                    <a:pt x="2024062" y="88265"/>
                  </a:lnTo>
                  <a:lnTo>
                    <a:pt x="2083117" y="84772"/>
                  </a:lnTo>
                  <a:lnTo>
                    <a:pt x="2142807" y="81280"/>
                  </a:lnTo>
                  <a:lnTo>
                    <a:pt x="2203132" y="77787"/>
                  </a:lnTo>
                  <a:lnTo>
                    <a:pt x="2264092" y="74612"/>
                  </a:lnTo>
                  <a:lnTo>
                    <a:pt x="2325687" y="71120"/>
                  </a:lnTo>
                  <a:lnTo>
                    <a:pt x="2388235" y="67945"/>
                  </a:lnTo>
                  <a:lnTo>
                    <a:pt x="2451100" y="65087"/>
                  </a:lnTo>
                  <a:lnTo>
                    <a:pt x="2514600" y="61912"/>
                  </a:lnTo>
                  <a:lnTo>
                    <a:pt x="2578735" y="59055"/>
                  </a:lnTo>
                  <a:lnTo>
                    <a:pt x="2643505" y="55880"/>
                  </a:lnTo>
                  <a:lnTo>
                    <a:pt x="2708910" y="53022"/>
                  </a:lnTo>
                  <a:lnTo>
                    <a:pt x="2774632" y="50482"/>
                  </a:lnTo>
                  <a:lnTo>
                    <a:pt x="2841307" y="47625"/>
                  </a:lnTo>
                  <a:lnTo>
                    <a:pt x="2908300" y="45085"/>
                  </a:lnTo>
                  <a:lnTo>
                    <a:pt x="2975927" y="42545"/>
                  </a:lnTo>
                  <a:lnTo>
                    <a:pt x="3043872" y="40005"/>
                  </a:lnTo>
                  <a:lnTo>
                    <a:pt x="3112770" y="37465"/>
                  </a:lnTo>
                  <a:lnTo>
                    <a:pt x="3181667" y="35242"/>
                  </a:lnTo>
                  <a:lnTo>
                    <a:pt x="3251517" y="32702"/>
                  </a:lnTo>
                  <a:lnTo>
                    <a:pt x="3321685" y="30480"/>
                  </a:lnTo>
                  <a:lnTo>
                    <a:pt x="3392487" y="28575"/>
                  </a:lnTo>
                  <a:lnTo>
                    <a:pt x="3463607" y="26352"/>
                  </a:lnTo>
                  <a:lnTo>
                    <a:pt x="3535362" y="24447"/>
                  </a:lnTo>
                  <a:lnTo>
                    <a:pt x="3607752" y="22542"/>
                  </a:lnTo>
                  <a:lnTo>
                    <a:pt x="3680460" y="20637"/>
                  </a:lnTo>
                  <a:lnTo>
                    <a:pt x="3753485" y="18732"/>
                  </a:lnTo>
                  <a:lnTo>
                    <a:pt x="3827145" y="17145"/>
                  </a:lnTo>
                  <a:lnTo>
                    <a:pt x="3901122" y="15557"/>
                  </a:lnTo>
                  <a:lnTo>
                    <a:pt x="3975417" y="13970"/>
                  </a:lnTo>
                  <a:lnTo>
                    <a:pt x="4050347" y="12382"/>
                  </a:lnTo>
                  <a:lnTo>
                    <a:pt x="4125912" y="11112"/>
                  </a:lnTo>
                  <a:lnTo>
                    <a:pt x="4201477" y="9842"/>
                  </a:lnTo>
                  <a:lnTo>
                    <a:pt x="4277677" y="8572"/>
                  </a:lnTo>
                  <a:lnTo>
                    <a:pt x="4354195" y="7302"/>
                  </a:lnTo>
                  <a:lnTo>
                    <a:pt x="4431030" y="6350"/>
                  </a:lnTo>
                  <a:lnTo>
                    <a:pt x="4508500" y="5397"/>
                  </a:lnTo>
                  <a:lnTo>
                    <a:pt x="4585970" y="4445"/>
                  </a:lnTo>
                  <a:lnTo>
                    <a:pt x="4664075" y="3492"/>
                  </a:lnTo>
                  <a:lnTo>
                    <a:pt x="4742497" y="2857"/>
                  </a:lnTo>
                  <a:lnTo>
                    <a:pt x="4821237" y="2222"/>
                  </a:lnTo>
                  <a:lnTo>
                    <a:pt x="4900295" y="1587"/>
                  </a:lnTo>
                  <a:lnTo>
                    <a:pt x="4979670" y="952"/>
                  </a:lnTo>
                  <a:lnTo>
                    <a:pt x="5059362" y="635"/>
                  </a:lnTo>
                  <a:lnTo>
                    <a:pt x="5139372" y="317"/>
                  </a:lnTo>
                  <a:lnTo>
                    <a:pt x="5219700" y="317"/>
                  </a:lnTo>
                  <a:lnTo>
                    <a:pt x="5300345" y="0"/>
                  </a:lnTo>
                  <a:lnTo>
                    <a:pt x="5381307" y="0"/>
                  </a:lnTo>
                  <a:lnTo>
                    <a:pt x="5462270" y="0"/>
                  </a:lnTo>
                  <a:lnTo>
                    <a:pt x="5542915" y="317"/>
                  </a:lnTo>
                  <a:lnTo>
                    <a:pt x="5623242" y="317"/>
                  </a:lnTo>
                  <a:lnTo>
                    <a:pt x="5703252" y="635"/>
                  </a:lnTo>
                  <a:lnTo>
                    <a:pt x="5782945" y="952"/>
                  </a:lnTo>
                  <a:lnTo>
                    <a:pt x="5862320" y="1587"/>
                  </a:lnTo>
                  <a:lnTo>
                    <a:pt x="5941377" y="2222"/>
                  </a:lnTo>
                  <a:lnTo>
                    <a:pt x="6020117" y="2857"/>
                  </a:lnTo>
                  <a:lnTo>
                    <a:pt x="6098540" y="3492"/>
                  </a:lnTo>
                  <a:lnTo>
                    <a:pt x="6176327" y="4445"/>
                  </a:lnTo>
                  <a:lnTo>
                    <a:pt x="6254115" y="5397"/>
                  </a:lnTo>
                  <a:lnTo>
                    <a:pt x="6331267" y="6350"/>
                  </a:lnTo>
                  <a:lnTo>
                    <a:pt x="6408420" y="7302"/>
                  </a:lnTo>
                  <a:lnTo>
                    <a:pt x="6484937" y="8572"/>
                  </a:lnTo>
                  <a:lnTo>
                    <a:pt x="6560820" y="9842"/>
                  </a:lnTo>
                  <a:lnTo>
                    <a:pt x="6636702" y="11112"/>
                  </a:lnTo>
                  <a:lnTo>
                    <a:pt x="6711950" y="12382"/>
                  </a:lnTo>
                  <a:lnTo>
                    <a:pt x="6786880" y="13970"/>
                  </a:lnTo>
                  <a:lnTo>
                    <a:pt x="6861492" y="15557"/>
                  </a:lnTo>
                  <a:lnTo>
                    <a:pt x="6935470" y="17145"/>
                  </a:lnTo>
                  <a:lnTo>
                    <a:pt x="7008812" y="18732"/>
                  </a:lnTo>
                  <a:lnTo>
                    <a:pt x="7082155" y="20637"/>
                  </a:lnTo>
                  <a:lnTo>
                    <a:pt x="7154862" y="22542"/>
                  </a:lnTo>
                  <a:lnTo>
                    <a:pt x="7226934" y="24447"/>
                  </a:lnTo>
                  <a:lnTo>
                    <a:pt x="7298690" y="26352"/>
                  </a:lnTo>
                  <a:lnTo>
                    <a:pt x="7369809" y="28575"/>
                  </a:lnTo>
                  <a:lnTo>
                    <a:pt x="7440612" y="30480"/>
                  </a:lnTo>
                  <a:lnTo>
                    <a:pt x="7510780" y="32702"/>
                  </a:lnTo>
                  <a:lnTo>
                    <a:pt x="7580630" y="35242"/>
                  </a:lnTo>
                  <a:lnTo>
                    <a:pt x="7649845" y="37465"/>
                  </a:lnTo>
                  <a:lnTo>
                    <a:pt x="7718425" y="40005"/>
                  </a:lnTo>
                  <a:lnTo>
                    <a:pt x="7786687" y="42545"/>
                  </a:lnTo>
                  <a:lnTo>
                    <a:pt x="7854315" y="45085"/>
                  </a:lnTo>
                  <a:lnTo>
                    <a:pt x="7921307" y="47625"/>
                  </a:lnTo>
                  <a:lnTo>
                    <a:pt x="7987665" y="50482"/>
                  </a:lnTo>
                  <a:lnTo>
                    <a:pt x="8053705" y="53022"/>
                  </a:lnTo>
                  <a:lnTo>
                    <a:pt x="8118792" y="55880"/>
                  </a:lnTo>
                  <a:lnTo>
                    <a:pt x="8183562" y="59055"/>
                  </a:lnTo>
                  <a:lnTo>
                    <a:pt x="8247697" y="61912"/>
                  </a:lnTo>
                  <a:lnTo>
                    <a:pt x="8311197" y="65087"/>
                  </a:lnTo>
                  <a:lnTo>
                    <a:pt x="8374380" y="67945"/>
                  </a:lnTo>
                  <a:lnTo>
                    <a:pt x="8436610" y="71120"/>
                  </a:lnTo>
                  <a:lnTo>
                    <a:pt x="8498205" y="74612"/>
                  </a:lnTo>
                  <a:lnTo>
                    <a:pt x="8559165" y="77787"/>
                  </a:lnTo>
                  <a:lnTo>
                    <a:pt x="8619807" y="81280"/>
                  </a:lnTo>
                  <a:lnTo>
                    <a:pt x="8679497" y="84772"/>
                  </a:lnTo>
                  <a:lnTo>
                    <a:pt x="8738552" y="88265"/>
                  </a:lnTo>
                  <a:lnTo>
                    <a:pt x="8796972" y="91757"/>
                  </a:lnTo>
                  <a:lnTo>
                    <a:pt x="8854757" y="95250"/>
                  </a:lnTo>
                  <a:lnTo>
                    <a:pt x="8911590" y="99060"/>
                  </a:lnTo>
                  <a:lnTo>
                    <a:pt x="8968105" y="102552"/>
                  </a:lnTo>
                  <a:lnTo>
                    <a:pt x="9023667" y="106362"/>
                  </a:lnTo>
                  <a:lnTo>
                    <a:pt x="9078595" y="110172"/>
                  </a:lnTo>
                  <a:lnTo>
                    <a:pt x="9132887" y="114300"/>
                  </a:lnTo>
                  <a:lnTo>
                    <a:pt x="9186227" y="118110"/>
                  </a:lnTo>
                  <a:lnTo>
                    <a:pt x="9238932" y="122237"/>
                  </a:lnTo>
                  <a:lnTo>
                    <a:pt x="9291002" y="126365"/>
                  </a:lnTo>
                  <a:lnTo>
                    <a:pt x="9342120" y="130175"/>
                  </a:lnTo>
                  <a:lnTo>
                    <a:pt x="9392602" y="134620"/>
                  </a:lnTo>
                  <a:lnTo>
                    <a:pt x="9442450" y="138747"/>
                  </a:lnTo>
                  <a:lnTo>
                    <a:pt x="9491345" y="142875"/>
                  </a:lnTo>
                  <a:lnTo>
                    <a:pt x="9539605" y="147320"/>
                  </a:lnTo>
                  <a:lnTo>
                    <a:pt x="9586912" y="151765"/>
                  </a:lnTo>
                  <a:lnTo>
                    <a:pt x="9633585" y="156210"/>
                  </a:lnTo>
                  <a:lnTo>
                    <a:pt x="9679305" y="160655"/>
                  </a:lnTo>
                  <a:lnTo>
                    <a:pt x="9724072" y="165100"/>
                  </a:lnTo>
                  <a:lnTo>
                    <a:pt x="9768205" y="169862"/>
                  </a:lnTo>
                  <a:lnTo>
                    <a:pt x="9811385" y="174307"/>
                  </a:lnTo>
                  <a:lnTo>
                    <a:pt x="9853930" y="179070"/>
                  </a:lnTo>
                  <a:lnTo>
                    <a:pt x="9895522" y="183832"/>
                  </a:lnTo>
                  <a:lnTo>
                    <a:pt x="9936162" y="188595"/>
                  </a:lnTo>
                  <a:lnTo>
                    <a:pt x="9975850" y="193357"/>
                  </a:lnTo>
                  <a:lnTo>
                    <a:pt x="10014902" y="198120"/>
                  </a:lnTo>
                  <a:lnTo>
                    <a:pt x="10053002" y="203200"/>
                  </a:lnTo>
                  <a:lnTo>
                    <a:pt x="10126345" y="213042"/>
                  </a:lnTo>
                  <a:lnTo>
                    <a:pt x="10196195" y="223202"/>
                  </a:lnTo>
                  <a:lnTo>
                    <a:pt x="10262235" y="233362"/>
                  </a:lnTo>
                  <a:lnTo>
                    <a:pt x="10324465" y="243840"/>
                  </a:lnTo>
                  <a:lnTo>
                    <a:pt x="10382885" y="254317"/>
                  </a:lnTo>
                  <a:lnTo>
                    <a:pt x="10437495" y="265112"/>
                  </a:lnTo>
                  <a:lnTo>
                    <a:pt x="10487977" y="275907"/>
                  </a:lnTo>
                  <a:lnTo>
                    <a:pt x="10534650" y="286702"/>
                  </a:lnTo>
                  <a:lnTo>
                    <a:pt x="10576877" y="298132"/>
                  </a:lnTo>
                  <a:lnTo>
                    <a:pt x="10614977" y="309245"/>
                  </a:lnTo>
                  <a:lnTo>
                    <a:pt x="10664507" y="326390"/>
                  </a:lnTo>
                  <a:lnTo>
                    <a:pt x="10703877" y="343852"/>
                  </a:lnTo>
                  <a:lnTo>
                    <a:pt x="10741025" y="367347"/>
                  </a:lnTo>
                  <a:lnTo>
                    <a:pt x="10762297" y="403225"/>
                  </a:lnTo>
                  <a:lnTo>
                    <a:pt x="10761662" y="409575"/>
                  </a:lnTo>
                  <a:lnTo>
                    <a:pt x="10733722" y="445452"/>
                  </a:lnTo>
                  <a:lnTo>
                    <a:pt x="10691812" y="468947"/>
                  </a:lnTo>
                  <a:lnTo>
                    <a:pt x="10648950" y="486092"/>
                  </a:lnTo>
                  <a:lnTo>
                    <a:pt x="10596562" y="503237"/>
                  </a:lnTo>
                  <a:lnTo>
                    <a:pt x="10556240" y="514350"/>
                  </a:lnTo>
                  <a:lnTo>
                    <a:pt x="10511790" y="525462"/>
                  </a:lnTo>
                  <a:lnTo>
                    <a:pt x="10463212" y="536257"/>
                  </a:lnTo>
                  <a:lnTo>
                    <a:pt x="10410825" y="547052"/>
                  </a:lnTo>
                  <a:lnTo>
                    <a:pt x="10354310" y="557847"/>
                  </a:lnTo>
                  <a:lnTo>
                    <a:pt x="10293985" y="568325"/>
                  </a:lnTo>
                  <a:lnTo>
                    <a:pt x="10229532" y="578485"/>
                  </a:lnTo>
                  <a:lnTo>
                    <a:pt x="10161587" y="588645"/>
                  </a:lnTo>
                  <a:lnTo>
                    <a:pt x="10090150" y="598805"/>
                  </a:lnTo>
                  <a:lnTo>
                    <a:pt x="10014902" y="608647"/>
                  </a:lnTo>
                  <a:lnTo>
                    <a:pt x="9975850" y="613410"/>
                  </a:lnTo>
                  <a:lnTo>
                    <a:pt x="9936162" y="618172"/>
                  </a:lnTo>
                  <a:lnTo>
                    <a:pt x="9895522" y="622935"/>
                  </a:lnTo>
                  <a:lnTo>
                    <a:pt x="9853930" y="627697"/>
                  </a:lnTo>
                  <a:lnTo>
                    <a:pt x="9811385" y="632460"/>
                  </a:lnTo>
                  <a:lnTo>
                    <a:pt x="9768205" y="637222"/>
                  </a:lnTo>
                  <a:lnTo>
                    <a:pt x="9724072" y="641667"/>
                  </a:lnTo>
                  <a:lnTo>
                    <a:pt x="9679305" y="646112"/>
                  </a:lnTo>
                  <a:lnTo>
                    <a:pt x="9633585" y="650557"/>
                  </a:lnTo>
                  <a:lnTo>
                    <a:pt x="9586912" y="655002"/>
                  </a:lnTo>
                  <a:lnTo>
                    <a:pt x="9539605" y="659447"/>
                  </a:lnTo>
                  <a:lnTo>
                    <a:pt x="9491345" y="663892"/>
                  </a:lnTo>
                  <a:lnTo>
                    <a:pt x="9442450" y="668020"/>
                  </a:lnTo>
                  <a:lnTo>
                    <a:pt x="9392602" y="672465"/>
                  </a:lnTo>
                  <a:lnTo>
                    <a:pt x="9342120" y="676592"/>
                  </a:lnTo>
                  <a:lnTo>
                    <a:pt x="9291002" y="680720"/>
                  </a:lnTo>
                  <a:lnTo>
                    <a:pt x="9238932" y="684530"/>
                  </a:lnTo>
                  <a:lnTo>
                    <a:pt x="9186227" y="688657"/>
                  </a:lnTo>
                  <a:lnTo>
                    <a:pt x="9132887" y="692785"/>
                  </a:lnTo>
                  <a:lnTo>
                    <a:pt x="9078595" y="696595"/>
                  </a:lnTo>
                  <a:lnTo>
                    <a:pt x="9023667" y="700405"/>
                  </a:lnTo>
                  <a:lnTo>
                    <a:pt x="8968105" y="704215"/>
                  </a:lnTo>
                  <a:lnTo>
                    <a:pt x="8911590" y="708025"/>
                  </a:lnTo>
                  <a:lnTo>
                    <a:pt x="8854757" y="711517"/>
                  </a:lnTo>
                  <a:lnTo>
                    <a:pt x="8796972" y="715010"/>
                  </a:lnTo>
                  <a:lnTo>
                    <a:pt x="8738552" y="718820"/>
                  </a:lnTo>
                  <a:lnTo>
                    <a:pt x="8679497" y="722312"/>
                  </a:lnTo>
                  <a:lnTo>
                    <a:pt x="8619807" y="725487"/>
                  </a:lnTo>
                  <a:lnTo>
                    <a:pt x="8559165" y="728980"/>
                  </a:lnTo>
                  <a:lnTo>
                    <a:pt x="8498205" y="732155"/>
                  </a:lnTo>
                  <a:lnTo>
                    <a:pt x="8436610" y="735647"/>
                  </a:lnTo>
                  <a:lnTo>
                    <a:pt x="8374380" y="738822"/>
                  </a:lnTo>
                  <a:lnTo>
                    <a:pt x="8311197" y="741997"/>
                  </a:lnTo>
                  <a:lnTo>
                    <a:pt x="8247697" y="744855"/>
                  </a:lnTo>
                  <a:lnTo>
                    <a:pt x="8183562" y="748030"/>
                  </a:lnTo>
                  <a:lnTo>
                    <a:pt x="8118792" y="750887"/>
                  </a:lnTo>
                  <a:lnTo>
                    <a:pt x="8053705" y="753745"/>
                  </a:lnTo>
                  <a:lnTo>
                    <a:pt x="7987665" y="756285"/>
                  </a:lnTo>
                  <a:lnTo>
                    <a:pt x="7921307" y="759142"/>
                  </a:lnTo>
                  <a:lnTo>
                    <a:pt x="7854315" y="761682"/>
                  </a:lnTo>
                  <a:lnTo>
                    <a:pt x="7786687" y="764540"/>
                  </a:lnTo>
                  <a:lnTo>
                    <a:pt x="7718425" y="766762"/>
                  </a:lnTo>
                  <a:lnTo>
                    <a:pt x="7649845" y="769302"/>
                  </a:lnTo>
                  <a:lnTo>
                    <a:pt x="7580630" y="771842"/>
                  </a:lnTo>
                  <a:lnTo>
                    <a:pt x="7510780" y="774065"/>
                  </a:lnTo>
                  <a:lnTo>
                    <a:pt x="7440612" y="776287"/>
                  </a:lnTo>
                  <a:lnTo>
                    <a:pt x="7369809" y="778510"/>
                  </a:lnTo>
                  <a:lnTo>
                    <a:pt x="7298690" y="780415"/>
                  </a:lnTo>
                  <a:lnTo>
                    <a:pt x="7226934" y="782320"/>
                  </a:lnTo>
                  <a:lnTo>
                    <a:pt x="7154862" y="784542"/>
                  </a:lnTo>
                  <a:lnTo>
                    <a:pt x="7082155" y="786130"/>
                  </a:lnTo>
                  <a:lnTo>
                    <a:pt x="7008812" y="788035"/>
                  </a:lnTo>
                  <a:lnTo>
                    <a:pt x="6935470" y="789622"/>
                  </a:lnTo>
                  <a:lnTo>
                    <a:pt x="6861492" y="791527"/>
                  </a:lnTo>
                  <a:lnTo>
                    <a:pt x="6786880" y="792797"/>
                  </a:lnTo>
                  <a:lnTo>
                    <a:pt x="6711950" y="794385"/>
                  </a:lnTo>
                  <a:lnTo>
                    <a:pt x="6636702" y="795655"/>
                  </a:lnTo>
                  <a:lnTo>
                    <a:pt x="6560820" y="797242"/>
                  </a:lnTo>
                  <a:lnTo>
                    <a:pt x="6484937" y="798195"/>
                  </a:lnTo>
                  <a:lnTo>
                    <a:pt x="6408420" y="799465"/>
                  </a:lnTo>
                  <a:lnTo>
                    <a:pt x="6331267" y="800417"/>
                  </a:lnTo>
                  <a:lnTo>
                    <a:pt x="6254115" y="801687"/>
                  </a:lnTo>
                  <a:lnTo>
                    <a:pt x="6176327" y="802322"/>
                  </a:lnTo>
                  <a:lnTo>
                    <a:pt x="6098540" y="803275"/>
                  </a:lnTo>
                  <a:lnTo>
                    <a:pt x="6020117" y="803910"/>
                  </a:lnTo>
                  <a:lnTo>
                    <a:pt x="5941377" y="804545"/>
                  </a:lnTo>
                  <a:lnTo>
                    <a:pt x="5862320" y="805180"/>
                  </a:lnTo>
                  <a:lnTo>
                    <a:pt x="5782945" y="805815"/>
                  </a:lnTo>
                  <a:lnTo>
                    <a:pt x="5703252" y="806132"/>
                  </a:lnTo>
                  <a:lnTo>
                    <a:pt x="5623242" y="806450"/>
                  </a:lnTo>
                  <a:lnTo>
                    <a:pt x="5542915" y="806767"/>
                  </a:lnTo>
                  <a:lnTo>
                    <a:pt x="5462270" y="806767"/>
                  </a:lnTo>
                  <a:lnTo>
                    <a:pt x="5381307" y="806767"/>
                  </a:lnTo>
                  <a:lnTo>
                    <a:pt x="5300345" y="806767"/>
                  </a:lnTo>
                  <a:lnTo>
                    <a:pt x="5219700" y="806767"/>
                  </a:lnTo>
                  <a:lnTo>
                    <a:pt x="5139372" y="806450"/>
                  </a:lnTo>
                  <a:lnTo>
                    <a:pt x="5059362" y="806132"/>
                  </a:lnTo>
                  <a:lnTo>
                    <a:pt x="4979670" y="805815"/>
                  </a:lnTo>
                  <a:lnTo>
                    <a:pt x="4900295" y="805180"/>
                  </a:lnTo>
                  <a:lnTo>
                    <a:pt x="4821237" y="804545"/>
                  </a:lnTo>
                  <a:lnTo>
                    <a:pt x="4742497" y="803910"/>
                  </a:lnTo>
                  <a:lnTo>
                    <a:pt x="4664075" y="803275"/>
                  </a:lnTo>
                  <a:lnTo>
                    <a:pt x="4585970" y="802322"/>
                  </a:lnTo>
                  <a:lnTo>
                    <a:pt x="4508500" y="801687"/>
                  </a:lnTo>
                  <a:lnTo>
                    <a:pt x="4431030" y="800417"/>
                  </a:lnTo>
                  <a:lnTo>
                    <a:pt x="4354195" y="799465"/>
                  </a:lnTo>
                  <a:lnTo>
                    <a:pt x="4277677" y="798195"/>
                  </a:lnTo>
                  <a:lnTo>
                    <a:pt x="4201477" y="797242"/>
                  </a:lnTo>
                  <a:lnTo>
                    <a:pt x="4125912" y="795655"/>
                  </a:lnTo>
                  <a:lnTo>
                    <a:pt x="4050347" y="794385"/>
                  </a:lnTo>
                  <a:lnTo>
                    <a:pt x="3975417" y="792797"/>
                  </a:lnTo>
                  <a:lnTo>
                    <a:pt x="3901122" y="791527"/>
                  </a:lnTo>
                  <a:lnTo>
                    <a:pt x="3827145" y="789622"/>
                  </a:lnTo>
                  <a:lnTo>
                    <a:pt x="3753485" y="788035"/>
                  </a:lnTo>
                  <a:lnTo>
                    <a:pt x="3680460" y="786130"/>
                  </a:lnTo>
                  <a:lnTo>
                    <a:pt x="3607752" y="784542"/>
                  </a:lnTo>
                  <a:lnTo>
                    <a:pt x="3535362" y="782320"/>
                  </a:lnTo>
                  <a:lnTo>
                    <a:pt x="3463607" y="780415"/>
                  </a:lnTo>
                  <a:lnTo>
                    <a:pt x="3392487" y="778510"/>
                  </a:lnTo>
                  <a:lnTo>
                    <a:pt x="3321685" y="776287"/>
                  </a:lnTo>
                  <a:lnTo>
                    <a:pt x="3251517" y="774065"/>
                  </a:lnTo>
                  <a:lnTo>
                    <a:pt x="3181667" y="771842"/>
                  </a:lnTo>
                  <a:lnTo>
                    <a:pt x="3112770" y="769302"/>
                  </a:lnTo>
                  <a:lnTo>
                    <a:pt x="3043872" y="766762"/>
                  </a:lnTo>
                  <a:lnTo>
                    <a:pt x="2975927" y="764540"/>
                  </a:lnTo>
                  <a:lnTo>
                    <a:pt x="2908300" y="761682"/>
                  </a:lnTo>
                  <a:lnTo>
                    <a:pt x="2841307" y="759142"/>
                  </a:lnTo>
                  <a:lnTo>
                    <a:pt x="2774632" y="756285"/>
                  </a:lnTo>
                  <a:lnTo>
                    <a:pt x="2708910" y="753745"/>
                  </a:lnTo>
                  <a:lnTo>
                    <a:pt x="2643505" y="750887"/>
                  </a:lnTo>
                  <a:lnTo>
                    <a:pt x="2578735" y="748030"/>
                  </a:lnTo>
                  <a:lnTo>
                    <a:pt x="2514600" y="744855"/>
                  </a:lnTo>
                  <a:lnTo>
                    <a:pt x="2451100" y="741997"/>
                  </a:lnTo>
                  <a:lnTo>
                    <a:pt x="2388235" y="738822"/>
                  </a:lnTo>
                  <a:lnTo>
                    <a:pt x="2325687" y="735647"/>
                  </a:lnTo>
                  <a:lnTo>
                    <a:pt x="2264092" y="732155"/>
                  </a:lnTo>
                  <a:lnTo>
                    <a:pt x="2203132" y="728980"/>
                  </a:lnTo>
                  <a:lnTo>
                    <a:pt x="2142807" y="725487"/>
                  </a:lnTo>
                  <a:lnTo>
                    <a:pt x="2083117" y="722312"/>
                  </a:lnTo>
                  <a:lnTo>
                    <a:pt x="2024062" y="718820"/>
                  </a:lnTo>
                  <a:lnTo>
                    <a:pt x="1965642" y="715010"/>
                  </a:lnTo>
                  <a:lnTo>
                    <a:pt x="1907857" y="711517"/>
                  </a:lnTo>
                  <a:lnTo>
                    <a:pt x="1850707" y="708025"/>
                  </a:lnTo>
                  <a:lnTo>
                    <a:pt x="1794510" y="704215"/>
                  </a:lnTo>
                  <a:lnTo>
                    <a:pt x="1738630" y="700405"/>
                  </a:lnTo>
                  <a:lnTo>
                    <a:pt x="1683702" y="696595"/>
                  </a:lnTo>
                  <a:lnTo>
                    <a:pt x="1629727" y="692785"/>
                  </a:lnTo>
                  <a:lnTo>
                    <a:pt x="1576070" y="688657"/>
                  </a:lnTo>
                  <a:lnTo>
                    <a:pt x="1523365" y="684530"/>
                  </a:lnTo>
                  <a:lnTo>
                    <a:pt x="1471295" y="680720"/>
                  </a:lnTo>
                  <a:lnTo>
                    <a:pt x="1420177" y="676592"/>
                  </a:lnTo>
                  <a:lnTo>
                    <a:pt x="1369695" y="672465"/>
                  </a:lnTo>
                  <a:lnTo>
                    <a:pt x="1319847" y="668020"/>
                  </a:lnTo>
                  <a:lnTo>
                    <a:pt x="1270952" y="663892"/>
                  </a:lnTo>
                  <a:lnTo>
                    <a:pt x="1222692" y="659447"/>
                  </a:lnTo>
                  <a:lnTo>
                    <a:pt x="1175385" y="655002"/>
                  </a:lnTo>
                  <a:lnTo>
                    <a:pt x="1129030" y="650557"/>
                  </a:lnTo>
                  <a:lnTo>
                    <a:pt x="1083310" y="646112"/>
                  </a:lnTo>
                  <a:lnTo>
                    <a:pt x="1038225" y="641667"/>
                  </a:lnTo>
                  <a:lnTo>
                    <a:pt x="994092" y="637222"/>
                  </a:lnTo>
                  <a:lnTo>
                    <a:pt x="950912" y="632460"/>
                  </a:lnTo>
                  <a:lnTo>
                    <a:pt x="908367" y="627697"/>
                  </a:lnTo>
                  <a:lnTo>
                    <a:pt x="866775" y="622935"/>
                  </a:lnTo>
                  <a:lnTo>
                    <a:pt x="826135" y="618172"/>
                  </a:lnTo>
                  <a:lnTo>
                    <a:pt x="786447" y="613410"/>
                  </a:lnTo>
                  <a:lnTo>
                    <a:pt x="747395" y="608647"/>
                  </a:lnTo>
                  <a:lnTo>
                    <a:pt x="709295" y="603885"/>
                  </a:lnTo>
                  <a:lnTo>
                    <a:pt x="635952" y="593725"/>
                  </a:lnTo>
                  <a:lnTo>
                    <a:pt x="566102" y="583882"/>
                  </a:lnTo>
                  <a:lnTo>
                    <a:pt x="500062" y="573405"/>
                  </a:lnTo>
                  <a:lnTo>
                    <a:pt x="437832" y="562927"/>
                  </a:lnTo>
                  <a:lnTo>
                    <a:pt x="379412" y="552450"/>
                  </a:lnTo>
                  <a:lnTo>
                    <a:pt x="324802" y="541655"/>
                  </a:lnTo>
                  <a:lnTo>
                    <a:pt x="274320" y="530860"/>
                  </a:lnTo>
                  <a:lnTo>
                    <a:pt x="227964" y="519747"/>
                  </a:lnTo>
                  <a:lnTo>
                    <a:pt x="185419" y="508635"/>
                  </a:lnTo>
                  <a:lnTo>
                    <a:pt x="147319" y="497522"/>
                  </a:lnTo>
                  <a:lnTo>
                    <a:pt x="97789" y="480377"/>
                  </a:lnTo>
                  <a:lnTo>
                    <a:pt x="58419" y="462915"/>
                  </a:lnTo>
                  <a:lnTo>
                    <a:pt x="21272" y="439420"/>
                  </a:lnTo>
                  <a:lnTo>
                    <a:pt x="0" y="403225"/>
                  </a:lnTo>
                </a:path>
                <a:path w="14630400" h="4143375">
                  <a:moveTo>
                    <a:pt x="0" y="3620770"/>
                  </a:moveTo>
                  <a:lnTo>
                    <a:pt x="39052" y="3614420"/>
                  </a:lnTo>
                  <a:lnTo>
                    <a:pt x="88582" y="3606800"/>
                  </a:lnTo>
                  <a:lnTo>
                    <a:pt x="140969" y="3599180"/>
                  </a:lnTo>
                  <a:lnTo>
                    <a:pt x="195897" y="3591877"/>
                  </a:lnTo>
                  <a:lnTo>
                    <a:pt x="253682" y="3584575"/>
                  </a:lnTo>
                  <a:lnTo>
                    <a:pt x="314324" y="3577272"/>
                  </a:lnTo>
                  <a:lnTo>
                    <a:pt x="377507" y="3569970"/>
                  </a:lnTo>
                  <a:lnTo>
                    <a:pt x="443230" y="3562667"/>
                  </a:lnTo>
                  <a:lnTo>
                    <a:pt x="511809" y="3555682"/>
                  </a:lnTo>
                  <a:lnTo>
                    <a:pt x="582930" y="3548697"/>
                  </a:lnTo>
                  <a:lnTo>
                    <a:pt x="656272" y="3541712"/>
                  </a:lnTo>
                  <a:lnTo>
                    <a:pt x="732472" y="3535045"/>
                  </a:lnTo>
                  <a:lnTo>
                    <a:pt x="771525" y="3531552"/>
                  </a:lnTo>
                  <a:lnTo>
                    <a:pt x="811212" y="3528060"/>
                  </a:lnTo>
                  <a:lnTo>
                    <a:pt x="851217" y="3524885"/>
                  </a:lnTo>
                  <a:lnTo>
                    <a:pt x="892175" y="3521392"/>
                  </a:lnTo>
                  <a:lnTo>
                    <a:pt x="933767" y="3518217"/>
                  </a:lnTo>
                  <a:lnTo>
                    <a:pt x="975677" y="3515042"/>
                  </a:lnTo>
                  <a:lnTo>
                    <a:pt x="1018222" y="3511550"/>
                  </a:lnTo>
                  <a:lnTo>
                    <a:pt x="1061720" y="3508375"/>
                  </a:lnTo>
                  <a:lnTo>
                    <a:pt x="1105535" y="3505200"/>
                  </a:lnTo>
                  <a:lnTo>
                    <a:pt x="1149985" y="3502025"/>
                  </a:lnTo>
                  <a:lnTo>
                    <a:pt x="1194752" y="3498850"/>
                  </a:lnTo>
                  <a:lnTo>
                    <a:pt x="1240472" y="3495675"/>
                  </a:lnTo>
                  <a:lnTo>
                    <a:pt x="1286510" y="3492500"/>
                  </a:lnTo>
                  <a:lnTo>
                    <a:pt x="1333182" y="3489642"/>
                  </a:lnTo>
                  <a:lnTo>
                    <a:pt x="1380490" y="3486467"/>
                  </a:lnTo>
                  <a:lnTo>
                    <a:pt x="1428432" y="3483610"/>
                  </a:lnTo>
                  <a:lnTo>
                    <a:pt x="1477010" y="3480435"/>
                  </a:lnTo>
                  <a:lnTo>
                    <a:pt x="1525905" y="3477577"/>
                  </a:lnTo>
                  <a:lnTo>
                    <a:pt x="1575435" y="3474402"/>
                  </a:lnTo>
                  <a:lnTo>
                    <a:pt x="1625282" y="3471545"/>
                  </a:lnTo>
                  <a:lnTo>
                    <a:pt x="1676082" y="3468687"/>
                  </a:lnTo>
                  <a:lnTo>
                    <a:pt x="1727200" y="3465830"/>
                  </a:lnTo>
                  <a:lnTo>
                    <a:pt x="1778635" y="3462972"/>
                  </a:lnTo>
                  <a:lnTo>
                    <a:pt x="1831022" y="3460115"/>
                  </a:lnTo>
                  <a:lnTo>
                    <a:pt x="1883727" y="3457257"/>
                  </a:lnTo>
                  <a:lnTo>
                    <a:pt x="1937067" y="3454400"/>
                  </a:lnTo>
                  <a:lnTo>
                    <a:pt x="1990725" y="3451542"/>
                  </a:lnTo>
                  <a:lnTo>
                    <a:pt x="2045017" y="3449002"/>
                  </a:lnTo>
                  <a:lnTo>
                    <a:pt x="2099627" y="3446145"/>
                  </a:lnTo>
                  <a:lnTo>
                    <a:pt x="2154872" y="3443605"/>
                  </a:lnTo>
                  <a:lnTo>
                    <a:pt x="2210752" y="3441065"/>
                  </a:lnTo>
                  <a:lnTo>
                    <a:pt x="2266950" y="3438207"/>
                  </a:lnTo>
                  <a:lnTo>
                    <a:pt x="2323782" y="3435667"/>
                  </a:lnTo>
                  <a:lnTo>
                    <a:pt x="2381250" y="3433127"/>
                  </a:lnTo>
                  <a:lnTo>
                    <a:pt x="2438717" y="3430587"/>
                  </a:lnTo>
                  <a:lnTo>
                    <a:pt x="2497137" y="3428047"/>
                  </a:lnTo>
                  <a:lnTo>
                    <a:pt x="2555875" y="3425507"/>
                  </a:lnTo>
                  <a:lnTo>
                    <a:pt x="2614930" y="3423285"/>
                  </a:lnTo>
                  <a:lnTo>
                    <a:pt x="2674620" y="3420745"/>
                  </a:lnTo>
                  <a:lnTo>
                    <a:pt x="2734627" y="3418205"/>
                  </a:lnTo>
                  <a:lnTo>
                    <a:pt x="2795270" y="3415982"/>
                  </a:lnTo>
                  <a:lnTo>
                    <a:pt x="2856230" y="3413760"/>
                  </a:lnTo>
                  <a:lnTo>
                    <a:pt x="2917825" y="3411220"/>
                  </a:lnTo>
                  <a:lnTo>
                    <a:pt x="2979737" y="3408997"/>
                  </a:lnTo>
                  <a:lnTo>
                    <a:pt x="3041967" y="3406775"/>
                  </a:lnTo>
                  <a:lnTo>
                    <a:pt x="3104832" y="3404552"/>
                  </a:lnTo>
                  <a:lnTo>
                    <a:pt x="3168015" y="3402330"/>
                  </a:lnTo>
                  <a:lnTo>
                    <a:pt x="3231832" y="3400425"/>
                  </a:lnTo>
                  <a:lnTo>
                    <a:pt x="3295967" y="3398202"/>
                  </a:lnTo>
                  <a:lnTo>
                    <a:pt x="3360420" y="3395980"/>
                  </a:lnTo>
                  <a:lnTo>
                    <a:pt x="3425190" y="3394075"/>
                  </a:lnTo>
                  <a:lnTo>
                    <a:pt x="3490595" y="3392170"/>
                  </a:lnTo>
                  <a:lnTo>
                    <a:pt x="3556317" y="3389947"/>
                  </a:lnTo>
                  <a:lnTo>
                    <a:pt x="3622675" y="3388042"/>
                  </a:lnTo>
                  <a:lnTo>
                    <a:pt x="3689032" y="3386137"/>
                  </a:lnTo>
                  <a:lnTo>
                    <a:pt x="3756025" y="3384232"/>
                  </a:lnTo>
                  <a:lnTo>
                    <a:pt x="3823335" y="3382327"/>
                  </a:lnTo>
                  <a:lnTo>
                    <a:pt x="3891279" y="3380740"/>
                  </a:lnTo>
                  <a:lnTo>
                    <a:pt x="3959542" y="3378835"/>
                  </a:lnTo>
                  <a:lnTo>
                    <a:pt x="4027804" y="3376930"/>
                  </a:lnTo>
                  <a:lnTo>
                    <a:pt x="4096702" y="3375342"/>
                  </a:lnTo>
                  <a:lnTo>
                    <a:pt x="4166235" y="3373755"/>
                  </a:lnTo>
                  <a:lnTo>
                    <a:pt x="4235767" y="3371850"/>
                  </a:lnTo>
                  <a:lnTo>
                    <a:pt x="4305617" y="3370262"/>
                  </a:lnTo>
                  <a:lnTo>
                    <a:pt x="4376102" y="3368675"/>
                  </a:lnTo>
                  <a:lnTo>
                    <a:pt x="4446905" y="3367087"/>
                  </a:lnTo>
                  <a:lnTo>
                    <a:pt x="4518025" y="3365817"/>
                  </a:lnTo>
                  <a:lnTo>
                    <a:pt x="4589462" y="3364230"/>
                  </a:lnTo>
                  <a:lnTo>
                    <a:pt x="4661217" y="3362642"/>
                  </a:lnTo>
                  <a:lnTo>
                    <a:pt x="4733290" y="3361372"/>
                  </a:lnTo>
                  <a:lnTo>
                    <a:pt x="4805680" y="3360102"/>
                  </a:lnTo>
                  <a:lnTo>
                    <a:pt x="4878705" y="3358515"/>
                  </a:lnTo>
                  <a:lnTo>
                    <a:pt x="4951730" y="3357245"/>
                  </a:lnTo>
                  <a:lnTo>
                    <a:pt x="5025072" y="3355975"/>
                  </a:lnTo>
                  <a:lnTo>
                    <a:pt x="5099050" y="3355022"/>
                  </a:lnTo>
                  <a:lnTo>
                    <a:pt x="5173027" y="3353752"/>
                  </a:lnTo>
                  <a:lnTo>
                    <a:pt x="5247322" y="3352482"/>
                  </a:lnTo>
                  <a:lnTo>
                    <a:pt x="5322252" y="3351530"/>
                  </a:lnTo>
                  <a:lnTo>
                    <a:pt x="5397182" y="3350260"/>
                  </a:lnTo>
                  <a:lnTo>
                    <a:pt x="5472430" y="3349307"/>
                  </a:lnTo>
                  <a:lnTo>
                    <a:pt x="5547995" y="3348355"/>
                  </a:lnTo>
                  <a:lnTo>
                    <a:pt x="5624195" y="3347402"/>
                  </a:lnTo>
                  <a:lnTo>
                    <a:pt x="5700395" y="3346450"/>
                  </a:lnTo>
                  <a:lnTo>
                    <a:pt x="5776912" y="3345497"/>
                  </a:lnTo>
                  <a:lnTo>
                    <a:pt x="5853430" y="3344545"/>
                  </a:lnTo>
                  <a:lnTo>
                    <a:pt x="5930582" y="3343910"/>
                  </a:lnTo>
                  <a:lnTo>
                    <a:pt x="6008052" y="3342957"/>
                  </a:lnTo>
                  <a:lnTo>
                    <a:pt x="6085522" y="3342322"/>
                  </a:lnTo>
                  <a:lnTo>
                    <a:pt x="6163310" y="3341687"/>
                  </a:lnTo>
                  <a:lnTo>
                    <a:pt x="6241415" y="3341052"/>
                  </a:lnTo>
                  <a:lnTo>
                    <a:pt x="6319837" y="3340417"/>
                  </a:lnTo>
                  <a:lnTo>
                    <a:pt x="6398577" y="3339782"/>
                  </a:lnTo>
                  <a:lnTo>
                    <a:pt x="6477317" y="3339465"/>
                  </a:lnTo>
                  <a:lnTo>
                    <a:pt x="6556375" y="3338830"/>
                  </a:lnTo>
                  <a:lnTo>
                    <a:pt x="6635750" y="3338512"/>
                  </a:lnTo>
                  <a:lnTo>
                    <a:pt x="6715442" y="3337877"/>
                  </a:lnTo>
                  <a:lnTo>
                    <a:pt x="6795134" y="3337560"/>
                  </a:lnTo>
                  <a:lnTo>
                    <a:pt x="6875145" y="3337242"/>
                  </a:lnTo>
                  <a:lnTo>
                    <a:pt x="6955472" y="3336925"/>
                  </a:lnTo>
                  <a:lnTo>
                    <a:pt x="7036117" y="3336925"/>
                  </a:lnTo>
                  <a:lnTo>
                    <a:pt x="7116762" y="3336607"/>
                  </a:lnTo>
                  <a:lnTo>
                    <a:pt x="7197725" y="3336607"/>
                  </a:lnTo>
                  <a:lnTo>
                    <a:pt x="7278687" y="3336290"/>
                  </a:lnTo>
                  <a:lnTo>
                    <a:pt x="7360284" y="3336290"/>
                  </a:lnTo>
                  <a:lnTo>
                    <a:pt x="7441565" y="3336290"/>
                  </a:lnTo>
                  <a:lnTo>
                    <a:pt x="7523162" y="3336290"/>
                  </a:lnTo>
                  <a:lnTo>
                    <a:pt x="7604442" y="3336290"/>
                  </a:lnTo>
                  <a:lnTo>
                    <a:pt x="7685722" y="3336607"/>
                  </a:lnTo>
                  <a:lnTo>
                    <a:pt x="7766684" y="3336607"/>
                  </a:lnTo>
                  <a:lnTo>
                    <a:pt x="7847330" y="3336925"/>
                  </a:lnTo>
                  <a:lnTo>
                    <a:pt x="7927975" y="3336925"/>
                  </a:lnTo>
                  <a:lnTo>
                    <a:pt x="8007984" y="3337242"/>
                  </a:lnTo>
                  <a:lnTo>
                    <a:pt x="8088312" y="3337560"/>
                  </a:lnTo>
                  <a:lnTo>
                    <a:pt x="8168005" y="3337877"/>
                  </a:lnTo>
                  <a:lnTo>
                    <a:pt x="8247697" y="3338512"/>
                  </a:lnTo>
                  <a:lnTo>
                    <a:pt x="8327072" y="3338830"/>
                  </a:lnTo>
                  <a:lnTo>
                    <a:pt x="8406130" y="3339465"/>
                  </a:lnTo>
                  <a:lnTo>
                    <a:pt x="8484870" y="3339782"/>
                  </a:lnTo>
                  <a:lnTo>
                    <a:pt x="8563610" y="3340417"/>
                  </a:lnTo>
                  <a:lnTo>
                    <a:pt x="8642032" y="3341052"/>
                  </a:lnTo>
                  <a:lnTo>
                    <a:pt x="8720137" y="3341687"/>
                  </a:lnTo>
                  <a:lnTo>
                    <a:pt x="8797925" y="3342322"/>
                  </a:lnTo>
                  <a:lnTo>
                    <a:pt x="8875395" y="3342957"/>
                  </a:lnTo>
                  <a:lnTo>
                    <a:pt x="8952865" y="3343910"/>
                  </a:lnTo>
                  <a:lnTo>
                    <a:pt x="9029700" y="3344545"/>
                  </a:lnTo>
                  <a:lnTo>
                    <a:pt x="9106535" y="3345497"/>
                  </a:lnTo>
                  <a:lnTo>
                    <a:pt x="9183052" y="3346450"/>
                  </a:lnTo>
                  <a:lnTo>
                    <a:pt x="9259252" y="3347402"/>
                  </a:lnTo>
                  <a:lnTo>
                    <a:pt x="9335135" y="3348355"/>
                  </a:lnTo>
                  <a:lnTo>
                    <a:pt x="9410700" y="3349307"/>
                  </a:lnTo>
                  <a:lnTo>
                    <a:pt x="9486265" y="3350260"/>
                  </a:lnTo>
                  <a:lnTo>
                    <a:pt x="9561195" y="3351530"/>
                  </a:lnTo>
                  <a:lnTo>
                    <a:pt x="9635807" y="3352482"/>
                  </a:lnTo>
                  <a:lnTo>
                    <a:pt x="9710420" y="3353752"/>
                  </a:lnTo>
                  <a:lnTo>
                    <a:pt x="9784397" y="3355022"/>
                  </a:lnTo>
                  <a:lnTo>
                    <a:pt x="9858057" y="3355975"/>
                  </a:lnTo>
                  <a:lnTo>
                    <a:pt x="9931717" y="3357245"/>
                  </a:lnTo>
                  <a:lnTo>
                    <a:pt x="10004742" y="3358515"/>
                  </a:lnTo>
                  <a:lnTo>
                    <a:pt x="10077450" y="3360102"/>
                  </a:lnTo>
                  <a:lnTo>
                    <a:pt x="10150157" y="3361372"/>
                  </a:lnTo>
                  <a:lnTo>
                    <a:pt x="10222230" y="3362642"/>
                  </a:lnTo>
                  <a:lnTo>
                    <a:pt x="10293985" y="3364230"/>
                  </a:lnTo>
                  <a:lnTo>
                    <a:pt x="10365422" y="3365817"/>
                  </a:lnTo>
                  <a:lnTo>
                    <a:pt x="10436542" y="3367087"/>
                  </a:lnTo>
                  <a:lnTo>
                    <a:pt x="10507345" y="3368675"/>
                  </a:lnTo>
                  <a:lnTo>
                    <a:pt x="10577512" y="3370262"/>
                  </a:lnTo>
                  <a:lnTo>
                    <a:pt x="10647680" y="3371850"/>
                  </a:lnTo>
                  <a:lnTo>
                    <a:pt x="10717212" y="3373755"/>
                  </a:lnTo>
                  <a:lnTo>
                    <a:pt x="10786427" y="3375342"/>
                  </a:lnTo>
                  <a:lnTo>
                    <a:pt x="10855642" y="3376930"/>
                  </a:lnTo>
                  <a:lnTo>
                    <a:pt x="10923905" y="3378835"/>
                  </a:lnTo>
                  <a:lnTo>
                    <a:pt x="10992167" y="3380740"/>
                  </a:lnTo>
                  <a:lnTo>
                    <a:pt x="11059795" y="3382327"/>
                  </a:lnTo>
                  <a:lnTo>
                    <a:pt x="11127422" y="3384232"/>
                  </a:lnTo>
                  <a:lnTo>
                    <a:pt x="11194097" y="3386137"/>
                  </a:lnTo>
                  <a:lnTo>
                    <a:pt x="11260772" y="3388042"/>
                  </a:lnTo>
                  <a:lnTo>
                    <a:pt x="11327130" y="3389947"/>
                  </a:lnTo>
                  <a:lnTo>
                    <a:pt x="11392852" y="3392170"/>
                  </a:lnTo>
                  <a:lnTo>
                    <a:pt x="11458257" y="3394075"/>
                  </a:lnTo>
                  <a:lnTo>
                    <a:pt x="11523027" y="3395980"/>
                  </a:lnTo>
                  <a:lnTo>
                    <a:pt x="11587480" y="3398202"/>
                  </a:lnTo>
                  <a:lnTo>
                    <a:pt x="11651615" y="3400425"/>
                  </a:lnTo>
                  <a:lnTo>
                    <a:pt x="11715432" y="3402330"/>
                  </a:lnTo>
                  <a:lnTo>
                    <a:pt x="11778615" y="3404552"/>
                  </a:lnTo>
                  <a:lnTo>
                    <a:pt x="11841480" y="3406775"/>
                  </a:lnTo>
                  <a:lnTo>
                    <a:pt x="11903710" y="3408997"/>
                  </a:lnTo>
                  <a:lnTo>
                    <a:pt x="11965622" y="3411220"/>
                  </a:lnTo>
                  <a:lnTo>
                    <a:pt x="12027217" y="3413760"/>
                  </a:lnTo>
                  <a:lnTo>
                    <a:pt x="12088177" y="3415982"/>
                  </a:lnTo>
                  <a:lnTo>
                    <a:pt x="12148820" y="3418205"/>
                  </a:lnTo>
                  <a:lnTo>
                    <a:pt x="12208827" y="3420745"/>
                  </a:lnTo>
                  <a:lnTo>
                    <a:pt x="12268517" y="3423285"/>
                  </a:lnTo>
                  <a:lnTo>
                    <a:pt x="12327572" y="3425507"/>
                  </a:lnTo>
                  <a:lnTo>
                    <a:pt x="12386310" y="3428047"/>
                  </a:lnTo>
                  <a:lnTo>
                    <a:pt x="12444412" y="3430587"/>
                  </a:lnTo>
                  <a:lnTo>
                    <a:pt x="12502197" y="3433127"/>
                  </a:lnTo>
                  <a:lnTo>
                    <a:pt x="12559665" y="3435667"/>
                  </a:lnTo>
                  <a:lnTo>
                    <a:pt x="12616180" y="3438207"/>
                  </a:lnTo>
                  <a:lnTo>
                    <a:pt x="12672695" y="3441065"/>
                  </a:lnTo>
                  <a:lnTo>
                    <a:pt x="12728321" y="3443605"/>
                  </a:lnTo>
                  <a:lnTo>
                    <a:pt x="12783820" y="3446145"/>
                  </a:lnTo>
                  <a:lnTo>
                    <a:pt x="12838430" y="3449002"/>
                  </a:lnTo>
                  <a:lnTo>
                    <a:pt x="12892786" y="3451542"/>
                  </a:lnTo>
                  <a:lnTo>
                    <a:pt x="12946380" y="3454400"/>
                  </a:lnTo>
                  <a:lnTo>
                    <a:pt x="12999720" y="3457257"/>
                  </a:lnTo>
                  <a:lnTo>
                    <a:pt x="13052425" y="3460115"/>
                  </a:lnTo>
                  <a:lnTo>
                    <a:pt x="13104494" y="3462972"/>
                  </a:lnTo>
                  <a:lnTo>
                    <a:pt x="13156311" y="3465830"/>
                  </a:lnTo>
                  <a:lnTo>
                    <a:pt x="13207365" y="3468687"/>
                  </a:lnTo>
                  <a:lnTo>
                    <a:pt x="13258165" y="3471545"/>
                  </a:lnTo>
                  <a:lnTo>
                    <a:pt x="13308076" y="3474402"/>
                  </a:lnTo>
                  <a:lnTo>
                    <a:pt x="13357606" y="3477577"/>
                  </a:lnTo>
                  <a:lnTo>
                    <a:pt x="13406501" y="3480435"/>
                  </a:lnTo>
                  <a:lnTo>
                    <a:pt x="13455015" y="3483610"/>
                  </a:lnTo>
                  <a:lnTo>
                    <a:pt x="13503021" y="3486467"/>
                  </a:lnTo>
                  <a:lnTo>
                    <a:pt x="13550011" y="3489642"/>
                  </a:lnTo>
                  <a:lnTo>
                    <a:pt x="13597001" y="3492500"/>
                  </a:lnTo>
                  <a:lnTo>
                    <a:pt x="13642975" y="3495675"/>
                  </a:lnTo>
                  <a:lnTo>
                    <a:pt x="13688694" y="3498850"/>
                  </a:lnTo>
                  <a:lnTo>
                    <a:pt x="13733526" y="3502025"/>
                  </a:lnTo>
                  <a:lnTo>
                    <a:pt x="13777976" y="3505200"/>
                  </a:lnTo>
                  <a:lnTo>
                    <a:pt x="13821791" y="3508375"/>
                  </a:lnTo>
                  <a:lnTo>
                    <a:pt x="13864971" y="3511550"/>
                  </a:lnTo>
                  <a:lnTo>
                    <a:pt x="13907769" y="3515042"/>
                  </a:lnTo>
                  <a:lnTo>
                    <a:pt x="13949680" y="3518217"/>
                  </a:lnTo>
                  <a:lnTo>
                    <a:pt x="13991336" y="3521392"/>
                  </a:lnTo>
                  <a:lnTo>
                    <a:pt x="14031976" y="3524885"/>
                  </a:lnTo>
                  <a:lnTo>
                    <a:pt x="14072235" y="3528060"/>
                  </a:lnTo>
                  <a:lnTo>
                    <a:pt x="14111986" y="3531552"/>
                  </a:lnTo>
                  <a:lnTo>
                    <a:pt x="14150975" y="3535045"/>
                  </a:lnTo>
                  <a:lnTo>
                    <a:pt x="14189456" y="3538220"/>
                  </a:lnTo>
                  <a:lnTo>
                    <a:pt x="14264386" y="3545205"/>
                  </a:lnTo>
                  <a:lnTo>
                    <a:pt x="14336394" y="3552190"/>
                  </a:lnTo>
                  <a:lnTo>
                    <a:pt x="14406244" y="3559175"/>
                  </a:lnTo>
                  <a:lnTo>
                    <a:pt x="14473555" y="3566477"/>
                  </a:lnTo>
                  <a:lnTo>
                    <a:pt x="14538071" y="3573462"/>
                  </a:lnTo>
                  <a:lnTo>
                    <a:pt x="14599919" y="3580765"/>
                  </a:lnTo>
                  <a:lnTo>
                    <a:pt x="14629765" y="3584575"/>
                  </a:lnTo>
                  <a:lnTo>
                    <a:pt x="14630400" y="3584575"/>
                  </a:lnTo>
                </a:path>
                <a:path w="14630400" h="4143375">
                  <a:moveTo>
                    <a:pt x="14630400" y="3894772"/>
                  </a:moveTo>
                  <a:lnTo>
                    <a:pt x="14569186" y="3902075"/>
                  </a:lnTo>
                  <a:lnTo>
                    <a:pt x="14505940" y="3909377"/>
                  </a:lnTo>
                  <a:lnTo>
                    <a:pt x="14440281" y="3916680"/>
                  </a:lnTo>
                  <a:lnTo>
                    <a:pt x="14371701" y="3923665"/>
                  </a:lnTo>
                  <a:lnTo>
                    <a:pt x="14300581" y="3930650"/>
                  </a:lnTo>
                  <a:lnTo>
                    <a:pt x="14227175" y="3937635"/>
                  </a:lnTo>
                  <a:lnTo>
                    <a:pt x="14150975" y="3944302"/>
                  </a:lnTo>
                  <a:lnTo>
                    <a:pt x="14111986" y="3947795"/>
                  </a:lnTo>
                  <a:lnTo>
                    <a:pt x="14072235" y="3951287"/>
                  </a:lnTo>
                  <a:lnTo>
                    <a:pt x="14031976" y="3954462"/>
                  </a:lnTo>
                  <a:lnTo>
                    <a:pt x="13991336" y="3957955"/>
                  </a:lnTo>
                  <a:lnTo>
                    <a:pt x="13949680" y="3961130"/>
                  </a:lnTo>
                  <a:lnTo>
                    <a:pt x="13907769" y="3964305"/>
                  </a:lnTo>
                  <a:lnTo>
                    <a:pt x="13864971" y="3967797"/>
                  </a:lnTo>
                  <a:lnTo>
                    <a:pt x="13821791" y="3970972"/>
                  </a:lnTo>
                  <a:lnTo>
                    <a:pt x="13777976" y="3974147"/>
                  </a:lnTo>
                  <a:lnTo>
                    <a:pt x="13733526" y="3977322"/>
                  </a:lnTo>
                  <a:lnTo>
                    <a:pt x="13688694" y="3980497"/>
                  </a:lnTo>
                  <a:lnTo>
                    <a:pt x="13642975" y="3983672"/>
                  </a:lnTo>
                  <a:lnTo>
                    <a:pt x="13597001" y="3986847"/>
                  </a:lnTo>
                  <a:lnTo>
                    <a:pt x="13550011" y="3989705"/>
                  </a:lnTo>
                  <a:lnTo>
                    <a:pt x="13503021" y="3992880"/>
                  </a:lnTo>
                  <a:lnTo>
                    <a:pt x="13455015" y="3996055"/>
                  </a:lnTo>
                  <a:lnTo>
                    <a:pt x="13406501" y="3998912"/>
                  </a:lnTo>
                  <a:lnTo>
                    <a:pt x="13357606" y="4002087"/>
                  </a:lnTo>
                  <a:lnTo>
                    <a:pt x="13308076" y="4004945"/>
                  </a:lnTo>
                  <a:lnTo>
                    <a:pt x="13258165" y="4007802"/>
                  </a:lnTo>
                  <a:lnTo>
                    <a:pt x="13207365" y="4010660"/>
                  </a:lnTo>
                  <a:lnTo>
                    <a:pt x="13156311" y="4013517"/>
                  </a:lnTo>
                  <a:lnTo>
                    <a:pt x="13104494" y="4016375"/>
                  </a:lnTo>
                  <a:lnTo>
                    <a:pt x="13052425" y="4019232"/>
                  </a:lnTo>
                  <a:lnTo>
                    <a:pt x="12999720" y="4022090"/>
                  </a:lnTo>
                  <a:lnTo>
                    <a:pt x="12946380" y="4024947"/>
                  </a:lnTo>
                  <a:lnTo>
                    <a:pt x="12892786" y="4027805"/>
                  </a:lnTo>
                  <a:lnTo>
                    <a:pt x="12838430" y="4030345"/>
                  </a:lnTo>
                  <a:lnTo>
                    <a:pt x="12783820" y="4033202"/>
                  </a:lnTo>
                  <a:lnTo>
                    <a:pt x="12728321" y="4035742"/>
                  </a:lnTo>
                  <a:lnTo>
                    <a:pt x="12672695" y="4038600"/>
                  </a:lnTo>
                  <a:lnTo>
                    <a:pt x="12616180" y="4041140"/>
                  </a:lnTo>
                  <a:lnTo>
                    <a:pt x="12559665" y="4043680"/>
                  </a:lnTo>
                  <a:lnTo>
                    <a:pt x="12502197" y="4046220"/>
                  </a:lnTo>
                  <a:lnTo>
                    <a:pt x="12444412" y="4048760"/>
                  </a:lnTo>
                  <a:lnTo>
                    <a:pt x="12386310" y="4051300"/>
                  </a:lnTo>
                  <a:lnTo>
                    <a:pt x="12327572" y="4053840"/>
                  </a:lnTo>
                  <a:lnTo>
                    <a:pt x="12268517" y="4056380"/>
                  </a:lnTo>
                  <a:lnTo>
                    <a:pt x="12208827" y="4058602"/>
                  </a:lnTo>
                  <a:lnTo>
                    <a:pt x="12148820" y="4061142"/>
                  </a:lnTo>
                  <a:lnTo>
                    <a:pt x="12088177" y="4063365"/>
                  </a:lnTo>
                  <a:lnTo>
                    <a:pt x="12027217" y="4065905"/>
                  </a:lnTo>
                  <a:lnTo>
                    <a:pt x="11965622" y="4068127"/>
                  </a:lnTo>
                  <a:lnTo>
                    <a:pt x="11903710" y="4070350"/>
                  </a:lnTo>
                  <a:lnTo>
                    <a:pt x="11841480" y="4072572"/>
                  </a:lnTo>
                  <a:lnTo>
                    <a:pt x="11778615" y="4074795"/>
                  </a:lnTo>
                  <a:lnTo>
                    <a:pt x="11715432" y="4077017"/>
                  </a:lnTo>
                  <a:lnTo>
                    <a:pt x="11651615" y="4079240"/>
                  </a:lnTo>
                  <a:lnTo>
                    <a:pt x="11587480" y="4081145"/>
                  </a:lnTo>
                  <a:lnTo>
                    <a:pt x="11523027" y="4083367"/>
                  </a:lnTo>
                  <a:lnTo>
                    <a:pt x="11458257" y="4085272"/>
                  </a:lnTo>
                  <a:lnTo>
                    <a:pt x="11392852" y="4087495"/>
                  </a:lnTo>
                  <a:lnTo>
                    <a:pt x="11327130" y="4089400"/>
                  </a:lnTo>
                  <a:lnTo>
                    <a:pt x="11260772" y="4091305"/>
                  </a:lnTo>
                  <a:lnTo>
                    <a:pt x="11194097" y="4093210"/>
                  </a:lnTo>
                  <a:lnTo>
                    <a:pt x="11127422" y="4095115"/>
                  </a:lnTo>
                  <a:lnTo>
                    <a:pt x="11059795" y="4097020"/>
                  </a:lnTo>
                  <a:lnTo>
                    <a:pt x="10992167" y="4098925"/>
                  </a:lnTo>
                  <a:lnTo>
                    <a:pt x="10923905" y="4100512"/>
                  </a:lnTo>
                  <a:lnTo>
                    <a:pt x="10855642" y="4102417"/>
                  </a:lnTo>
                  <a:lnTo>
                    <a:pt x="10786427" y="4104005"/>
                  </a:lnTo>
                  <a:lnTo>
                    <a:pt x="10717212" y="4105910"/>
                  </a:lnTo>
                  <a:lnTo>
                    <a:pt x="10647680" y="4107497"/>
                  </a:lnTo>
                  <a:lnTo>
                    <a:pt x="10577512" y="4109085"/>
                  </a:lnTo>
                  <a:lnTo>
                    <a:pt x="10507345" y="4110672"/>
                  </a:lnTo>
                  <a:lnTo>
                    <a:pt x="10436542" y="4112260"/>
                  </a:lnTo>
                  <a:lnTo>
                    <a:pt x="10365422" y="4113847"/>
                  </a:lnTo>
                  <a:lnTo>
                    <a:pt x="10293985" y="4115117"/>
                  </a:lnTo>
                  <a:lnTo>
                    <a:pt x="10222230" y="4116705"/>
                  </a:lnTo>
                  <a:lnTo>
                    <a:pt x="10150157" y="4117975"/>
                  </a:lnTo>
                  <a:lnTo>
                    <a:pt x="10077450" y="4119562"/>
                  </a:lnTo>
                  <a:lnTo>
                    <a:pt x="10004742" y="4120832"/>
                  </a:lnTo>
                  <a:lnTo>
                    <a:pt x="9931717" y="4122102"/>
                  </a:lnTo>
                  <a:lnTo>
                    <a:pt x="9858057" y="4123372"/>
                  </a:lnTo>
                  <a:lnTo>
                    <a:pt x="9784397" y="4124642"/>
                  </a:lnTo>
                  <a:lnTo>
                    <a:pt x="9710420" y="4125595"/>
                  </a:lnTo>
                  <a:lnTo>
                    <a:pt x="9635807" y="4126865"/>
                  </a:lnTo>
                  <a:lnTo>
                    <a:pt x="9561195" y="4128135"/>
                  </a:lnTo>
                  <a:lnTo>
                    <a:pt x="9486265" y="4129087"/>
                  </a:lnTo>
                  <a:lnTo>
                    <a:pt x="9410700" y="4130040"/>
                  </a:lnTo>
                  <a:lnTo>
                    <a:pt x="9335135" y="4130992"/>
                  </a:lnTo>
                  <a:lnTo>
                    <a:pt x="9259252" y="4131945"/>
                  </a:lnTo>
                  <a:lnTo>
                    <a:pt x="9183052" y="4132897"/>
                  </a:lnTo>
                  <a:lnTo>
                    <a:pt x="9106535" y="4133850"/>
                  </a:lnTo>
                  <a:lnTo>
                    <a:pt x="9029700" y="4134802"/>
                  </a:lnTo>
                  <a:lnTo>
                    <a:pt x="8952865" y="4135437"/>
                  </a:lnTo>
                  <a:lnTo>
                    <a:pt x="8875395" y="4136390"/>
                  </a:lnTo>
                  <a:lnTo>
                    <a:pt x="8797925" y="4137025"/>
                  </a:lnTo>
                  <a:lnTo>
                    <a:pt x="8720137" y="4137660"/>
                  </a:lnTo>
                  <a:lnTo>
                    <a:pt x="8642032" y="4138295"/>
                  </a:lnTo>
                  <a:lnTo>
                    <a:pt x="8563610" y="4138930"/>
                  </a:lnTo>
                  <a:lnTo>
                    <a:pt x="8484870" y="4139565"/>
                  </a:lnTo>
                  <a:lnTo>
                    <a:pt x="8406130" y="4140200"/>
                  </a:lnTo>
                  <a:lnTo>
                    <a:pt x="8327072" y="4140517"/>
                  </a:lnTo>
                  <a:lnTo>
                    <a:pt x="8247697" y="4140835"/>
                  </a:lnTo>
                  <a:lnTo>
                    <a:pt x="8168005" y="4141470"/>
                  </a:lnTo>
                  <a:lnTo>
                    <a:pt x="8088312" y="4141787"/>
                  </a:lnTo>
                  <a:lnTo>
                    <a:pt x="8007984" y="4142105"/>
                  </a:lnTo>
                  <a:lnTo>
                    <a:pt x="7927975" y="4142422"/>
                  </a:lnTo>
                  <a:lnTo>
                    <a:pt x="7847330" y="4142740"/>
                  </a:lnTo>
                  <a:lnTo>
                    <a:pt x="7766684" y="4142740"/>
                  </a:lnTo>
                  <a:lnTo>
                    <a:pt x="7685722" y="4143057"/>
                  </a:lnTo>
                  <a:lnTo>
                    <a:pt x="7197725" y="4143057"/>
                  </a:lnTo>
                  <a:lnTo>
                    <a:pt x="7116762" y="4142740"/>
                  </a:lnTo>
                  <a:lnTo>
                    <a:pt x="7036117" y="4142740"/>
                  </a:lnTo>
                  <a:lnTo>
                    <a:pt x="6955472" y="4142422"/>
                  </a:lnTo>
                  <a:lnTo>
                    <a:pt x="6875145" y="4142105"/>
                  </a:lnTo>
                  <a:lnTo>
                    <a:pt x="6795134" y="4141787"/>
                  </a:lnTo>
                  <a:lnTo>
                    <a:pt x="6715442" y="4141470"/>
                  </a:lnTo>
                  <a:lnTo>
                    <a:pt x="6635750" y="4140835"/>
                  </a:lnTo>
                  <a:lnTo>
                    <a:pt x="6556375" y="4140517"/>
                  </a:lnTo>
                  <a:lnTo>
                    <a:pt x="6477317" y="4140200"/>
                  </a:lnTo>
                  <a:lnTo>
                    <a:pt x="6398577" y="4139565"/>
                  </a:lnTo>
                  <a:lnTo>
                    <a:pt x="6319837" y="4138930"/>
                  </a:lnTo>
                  <a:lnTo>
                    <a:pt x="6241415" y="4138295"/>
                  </a:lnTo>
                  <a:lnTo>
                    <a:pt x="6163310" y="4137660"/>
                  </a:lnTo>
                  <a:lnTo>
                    <a:pt x="6085522" y="4137025"/>
                  </a:lnTo>
                  <a:lnTo>
                    <a:pt x="6008052" y="4136390"/>
                  </a:lnTo>
                  <a:lnTo>
                    <a:pt x="5930582" y="4135437"/>
                  </a:lnTo>
                  <a:lnTo>
                    <a:pt x="5853430" y="4134802"/>
                  </a:lnTo>
                  <a:lnTo>
                    <a:pt x="5776912" y="4133850"/>
                  </a:lnTo>
                  <a:lnTo>
                    <a:pt x="5700395" y="4132897"/>
                  </a:lnTo>
                  <a:lnTo>
                    <a:pt x="5624195" y="4131945"/>
                  </a:lnTo>
                  <a:lnTo>
                    <a:pt x="5547995" y="4130992"/>
                  </a:lnTo>
                  <a:lnTo>
                    <a:pt x="5472430" y="4130040"/>
                  </a:lnTo>
                  <a:lnTo>
                    <a:pt x="5397182" y="4129087"/>
                  </a:lnTo>
                  <a:lnTo>
                    <a:pt x="5322252" y="4128135"/>
                  </a:lnTo>
                  <a:lnTo>
                    <a:pt x="5247322" y="4126865"/>
                  </a:lnTo>
                  <a:lnTo>
                    <a:pt x="5173027" y="4125595"/>
                  </a:lnTo>
                  <a:lnTo>
                    <a:pt x="5099050" y="4124642"/>
                  </a:lnTo>
                  <a:lnTo>
                    <a:pt x="5025072" y="4123372"/>
                  </a:lnTo>
                  <a:lnTo>
                    <a:pt x="4951730" y="4122102"/>
                  </a:lnTo>
                  <a:lnTo>
                    <a:pt x="4878705" y="4120832"/>
                  </a:lnTo>
                  <a:lnTo>
                    <a:pt x="4805680" y="4119562"/>
                  </a:lnTo>
                  <a:lnTo>
                    <a:pt x="4733290" y="4117975"/>
                  </a:lnTo>
                  <a:lnTo>
                    <a:pt x="4661217" y="4116705"/>
                  </a:lnTo>
                  <a:lnTo>
                    <a:pt x="4589462" y="4115117"/>
                  </a:lnTo>
                  <a:lnTo>
                    <a:pt x="4518025" y="4113847"/>
                  </a:lnTo>
                  <a:lnTo>
                    <a:pt x="4446905" y="4112260"/>
                  </a:lnTo>
                  <a:lnTo>
                    <a:pt x="4376102" y="4110672"/>
                  </a:lnTo>
                  <a:lnTo>
                    <a:pt x="4305617" y="4109085"/>
                  </a:lnTo>
                  <a:lnTo>
                    <a:pt x="4235767" y="4107497"/>
                  </a:lnTo>
                  <a:lnTo>
                    <a:pt x="4166235" y="4105910"/>
                  </a:lnTo>
                  <a:lnTo>
                    <a:pt x="4096702" y="4104005"/>
                  </a:lnTo>
                  <a:lnTo>
                    <a:pt x="4027804" y="4102417"/>
                  </a:lnTo>
                  <a:lnTo>
                    <a:pt x="3959542" y="4100512"/>
                  </a:lnTo>
                  <a:lnTo>
                    <a:pt x="3891279" y="4098925"/>
                  </a:lnTo>
                  <a:lnTo>
                    <a:pt x="3823335" y="4097020"/>
                  </a:lnTo>
                  <a:lnTo>
                    <a:pt x="3756025" y="4095115"/>
                  </a:lnTo>
                  <a:lnTo>
                    <a:pt x="3689032" y="4093210"/>
                  </a:lnTo>
                  <a:lnTo>
                    <a:pt x="3622675" y="4091305"/>
                  </a:lnTo>
                  <a:lnTo>
                    <a:pt x="3556317" y="4089400"/>
                  </a:lnTo>
                  <a:lnTo>
                    <a:pt x="3490595" y="4087495"/>
                  </a:lnTo>
                  <a:lnTo>
                    <a:pt x="3425190" y="4085272"/>
                  </a:lnTo>
                  <a:lnTo>
                    <a:pt x="3360420" y="4083367"/>
                  </a:lnTo>
                  <a:lnTo>
                    <a:pt x="3295967" y="4081145"/>
                  </a:lnTo>
                  <a:lnTo>
                    <a:pt x="3231832" y="4079240"/>
                  </a:lnTo>
                  <a:lnTo>
                    <a:pt x="3168015" y="4077017"/>
                  </a:lnTo>
                  <a:lnTo>
                    <a:pt x="3104832" y="4074795"/>
                  </a:lnTo>
                  <a:lnTo>
                    <a:pt x="3041967" y="4072572"/>
                  </a:lnTo>
                  <a:lnTo>
                    <a:pt x="2979737" y="4070350"/>
                  </a:lnTo>
                  <a:lnTo>
                    <a:pt x="2917825" y="4068127"/>
                  </a:lnTo>
                  <a:lnTo>
                    <a:pt x="2856230" y="4065905"/>
                  </a:lnTo>
                  <a:lnTo>
                    <a:pt x="2795270" y="4063365"/>
                  </a:lnTo>
                  <a:lnTo>
                    <a:pt x="2734627" y="4061142"/>
                  </a:lnTo>
                  <a:lnTo>
                    <a:pt x="2674620" y="4058602"/>
                  </a:lnTo>
                  <a:lnTo>
                    <a:pt x="2614930" y="4056380"/>
                  </a:lnTo>
                  <a:lnTo>
                    <a:pt x="2555875" y="4053840"/>
                  </a:lnTo>
                  <a:lnTo>
                    <a:pt x="2497137" y="4051300"/>
                  </a:lnTo>
                  <a:lnTo>
                    <a:pt x="2438717" y="4048760"/>
                  </a:lnTo>
                  <a:lnTo>
                    <a:pt x="2381250" y="4046220"/>
                  </a:lnTo>
                  <a:lnTo>
                    <a:pt x="2323782" y="4043680"/>
                  </a:lnTo>
                  <a:lnTo>
                    <a:pt x="2266950" y="4041140"/>
                  </a:lnTo>
                  <a:lnTo>
                    <a:pt x="2210752" y="4038600"/>
                  </a:lnTo>
                  <a:lnTo>
                    <a:pt x="2154872" y="4035742"/>
                  </a:lnTo>
                  <a:lnTo>
                    <a:pt x="2099627" y="4033202"/>
                  </a:lnTo>
                  <a:lnTo>
                    <a:pt x="2045017" y="4030345"/>
                  </a:lnTo>
                  <a:lnTo>
                    <a:pt x="1990725" y="4027805"/>
                  </a:lnTo>
                  <a:lnTo>
                    <a:pt x="1937067" y="4024947"/>
                  </a:lnTo>
                  <a:lnTo>
                    <a:pt x="1883727" y="4022090"/>
                  </a:lnTo>
                  <a:lnTo>
                    <a:pt x="1831022" y="4019232"/>
                  </a:lnTo>
                  <a:lnTo>
                    <a:pt x="1778635" y="4016375"/>
                  </a:lnTo>
                  <a:lnTo>
                    <a:pt x="1727200" y="4013517"/>
                  </a:lnTo>
                  <a:lnTo>
                    <a:pt x="1676082" y="4010660"/>
                  </a:lnTo>
                  <a:lnTo>
                    <a:pt x="1625282" y="4007802"/>
                  </a:lnTo>
                  <a:lnTo>
                    <a:pt x="1575435" y="4004945"/>
                  </a:lnTo>
                  <a:lnTo>
                    <a:pt x="1525905" y="4002087"/>
                  </a:lnTo>
                  <a:lnTo>
                    <a:pt x="1477010" y="3998912"/>
                  </a:lnTo>
                  <a:lnTo>
                    <a:pt x="1428432" y="3996055"/>
                  </a:lnTo>
                  <a:lnTo>
                    <a:pt x="1380490" y="3992880"/>
                  </a:lnTo>
                  <a:lnTo>
                    <a:pt x="1333182" y="3989705"/>
                  </a:lnTo>
                  <a:lnTo>
                    <a:pt x="1286510" y="3986847"/>
                  </a:lnTo>
                  <a:lnTo>
                    <a:pt x="1240472" y="3983672"/>
                  </a:lnTo>
                  <a:lnTo>
                    <a:pt x="1194752" y="3980497"/>
                  </a:lnTo>
                  <a:lnTo>
                    <a:pt x="1149985" y="3977322"/>
                  </a:lnTo>
                  <a:lnTo>
                    <a:pt x="1105535" y="3974147"/>
                  </a:lnTo>
                  <a:lnTo>
                    <a:pt x="1061720" y="3970972"/>
                  </a:lnTo>
                  <a:lnTo>
                    <a:pt x="1018222" y="3967797"/>
                  </a:lnTo>
                  <a:lnTo>
                    <a:pt x="975677" y="3964305"/>
                  </a:lnTo>
                  <a:lnTo>
                    <a:pt x="933767" y="3961130"/>
                  </a:lnTo>
                  <a:lnTo>
                    <a:pt x="892175" y="3957955"/>
                  </a:lnTo>
                  <a:lnTo>
                    <a:pt x="851217" y="3954462"/>
                  </a:lnTo>
                  <a:lnTo>
                    <a:pt x="811212" y="3951287"/>
                  </a:lnTo>
                  <a:lnTo>
                    <a:pt x="771525" y="3947795"/>
                  </a:lnTo>
                  <a:lnTo>
                    <a:pt x="732472" y="3944302"/>
                  </a:lnTo>
                  <a:lnTo>
                    <a:pt x="694055" y="3941127"/>
                  </a:lnTo>
                  <a:lnTo>
                    <a:pt x="619125" y="3934142"/>
                  </a:lnTo>
                  <a:lnTo>
                    <a:pt x="547052" y="3927157"/>
                  </a:lnTo>
                  <a:lnTo>
                    <a:pt x="477202" y="3920172"/>
                  </a:lnTo>
                  <a:lnTo>
                    <a:pt x="409892" y="3912870"/>
                  </a:lnTo>
                  <a:lnTo>
                    <a:pt x="345439" y="3905885"/>
                  </a:lnTo>
                  <a:lnTo>
                    <a:pt x="283527" y="3898582"/>
                  </a:lnTo>
                  <a:lnTo>
                    <a:pt x="224472" y="3891280"/>
                  </a:lnTo>
                  <a:lnTo>
                    <a:pt x="167957" y="3883660"/>
                  </a:lnTo>
                  <a:lnTo>
                    <a:pt x="114299" y="3876357"/>
                  </a:lnTo>
                  <a:lnTo>
                    <a:pt x="63499" y="3868737"/>
                  </a:lnTo>
                  <a:lnTo>
                    <a:pt x="15557" y="3861117"/>
                  </a:lnTo>
                  <a:lnTo>
                    <a:pt x="0" y="3858577"/>
                  </a:lnTo>
                </a:path>
              </a:pathLst>
            </a:custGeom>
            <a:ln w="38100">
              <a:solidFill>
                <a:srgbClr val="E2047C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2976879"/>
              <a:ext cx="14630399" cy="227584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551391" y="6449747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CSP002: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72800" y="7594600"/>
              <a:ext cx="2591752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72452" y="575944"/>
              <a:ext cx="13486130" cy="7077709"/>
            </a:xfrm>
            <a:custGeom>
              <a:avLst/>
              <a:gdLst/>
              <a:ahLst/>
              <a:cxnLst/>
              <a:rect l="l" t="t" r="r" b="b"/>
              <a:pathLst>
                <a:path w="13486130" h="7077709">
                  <a:moveTo>
                    <a:pt x="13485558" y="0"/>
                  </a:moveTo>
                  <a:lnTo>
                    <a:pt x="0" y="0"/>
                  </a:lnTo>
                  <a:lnTo>
                    <a:pt x="0" y="7077392"/>
                  </a:lnTo>
                  <a:lnTo>
                    <a:pt x="13485558" y="7077392"/>
                  </a:lnTo>
                  <a:lnTo>
                    <a:pt x="134855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" name="object 7"/>
            <p:cNvSpPr/>
            <p:nvPr/>
          </p:nvSpPr>
          <p:spPr>
            <a:xfrm>
              <a:off x="572452" y="575944"/>
              <a:ext cx="13486130" cy="7077709"/>
            </a:xfrm>
            <a:custGeom>
              <a:avLst/>
              <a:gdLst/>
              <a:ahLst/>
              <a:cxnLst/>
              <a:rect l="l" t="t" r="r" b="b"/>
              <a:pathLst>
                <a:path w="13486130" h="7077709">
                  <a:moveTo>
                    <a:pt x="0" y="7077392"/>
                  </a:moveTo>
                  <a:lnTo>
                    <a:pt x="13485558" y="7077392"/>
                  </a:lnTo>
                  <a:lnTo>
                    <a:pt x="13485558" y="0"/>
                  </a:lnTo>
                  <a:lnTo>
                    <a:pt x="0" y="0"/>
                  </a:lnTo>
                  <a:lnTo>
                    <a:pt x="0" y="7077392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05329" y="962025"/>
              <a:ext cx="10610850" cy="630523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0657945" y="6536266"/>
            <a:ext cx="99483" cy="106867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625" spc="-25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r>
              <a:rPr sz="62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625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639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72800" y="7594600"/>
              <a:ext cx="2591752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28950" y="166052"/>
              <a:ext cx="10479405" cy="42554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8175" y="4577079"/>
              <a:ext cx="13992225" cy="300640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87614" y="675295"/>
            <a:ext cx="2198158" cy="1060183"/>
          </a:xfrm>
          <a:prstGeom prst="rect">
            <a:avLst/>
          </a:prstGeom>
        </p:spPr>
        <p:txBody>
          <a:bodyPr vert="horz" wrap="square" lIns="0" tIns="10054" rIns="0" bIns="0" rtlCol="0" anchor="ctr">
            <a:spAutoFit/>
          </a:bodyPr>
          <a:lstStyle/>
          <a:p>
            <a:pPr marL="10583" marR="4233">
              <a:lnSpc>
                <a:spcPct val="133300"/>
              </a:lnSpc>
              <a:spcBef>
                <a:spcPts val="79"/>
              </a:spcBef>
            </a:pPr>
            <a:r>
              <a:rPr sz="2667" spc="-12" dirty="0">
                <a:solidFill>
                  <a:srgbClr val="FFFFFF"/>
                </a:solidFill>
              </a:rPr>
              <a:t>PHISHING </a:t>
            </a:r>
            <a:r>
              <a:rPr sz="2667" spc="-8" dirty="0">
                <a:solidFill>
                  <a:srgbClr val="FFFFFF"/>
                </a:solidFill>
              </a:rPr>
              <a:t> </a:t>
            </a:r>
            <a:r>
              <a:rPr sz="2667" spc="-12" dirty="0">
                <a:solidFill>
                  <a:srgbClr val="FFFFFF"/>
                </a:solidFill>
              </a:rPr>
              <a:t>MAILING</a:t>
            </a:r>
            <a:r>
              <a:rPr sz="2667" spc="-50" dirty="0">
                <a:solidFill>
                  <a:srgbClr val="FFFFFF"/>
                </a:solidFill>
              </a:rPr>
              <a:t> </a:t>
            </a:r>
            <a:r>
              <a:rPr sz="2667" spc="-8" dirty="0">
                <a:solidFill>
                  <a:srgbClr val="FFFFFF"/>
                </a:solidFill>
              </a:rPr>
              <a:t>LIST</a:t>
            </a:r>
            <a:endParaRPr sz="2667" dirty="0"/>
          </a:p>
        </p:txBody>
      </p:sp>
      <p:sp>
        <p:nvSpPr>
          <p:cNvPr id="10" name="object 10"/>
          <p:cNvSpPr txBox="1"/>
          <p:nvPr/>
        </p:nvSpPr>
        <p:spPr>
          <a:xfrm>
            <a:off x="293688" y="6434138"/>
            <a:ext cx="10928879" cy="279991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Canham,</a:t>
            </a:r>
            <a:r>
              <a:rPr sz="1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2019Το</a:t>
            </a:r>
            <a:r>
              <a:rPr sz="1750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διαρκές</a:t>
            </a:r>
            <a:r>
              <a:rPr sz="1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μυστήριο</a:t>
            </a:r>
            <a:r>
              <a:rPr sz="1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επαναλαμβανόμενων</a:t>
            </a:r>
            <a:r>
              <a:rPr sz="1750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κλικers</a:t>
            </a:r>
            <a:r>
              <a:rPr sz="1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(λογισμικό</a:t>
            </a:r>
            <a:r>
              <a:rPr sz="1750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click</a:t>
            </a:r>
            <a:r>
              <a:rPr sz="1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fraud</a:t>
            </a:r>
            <a:r>
              <a:rPr sz="1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αυτοματοποιημένα</a:t>
            </a:r>
            <a:r>
              <a:rPr sz="1750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κλικ</a:t>
            </a:r>
            <a:r>
              <a:rPr sz="1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spc="-4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endParaRPr sz="1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9000" y="63500"/>
            <a:ext cx="8828882" cy="27593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850688" y="6388893"/>
            <a:ext cx="11535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25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7303B6-B35D-F925-680B-07838CCA4481}"/>
              </a:ext>
            </a:extLst>
          </p:cNvPr>
          <p:cNvSpPr txBox="1"/>
          <p:nvPr/>
        </p:nvSpPr>
        <p:spPr>
          <a:xfrm>
            <a:off x="190500" y="2842527"/>
            <a:ext cx="3810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500" dirty="0">
                <a:solidFill>
                  <a:schemeClr val="bg1"/>
                </a:solidFill>
              </a:rPr>
              <a:t>Όπως παρουσιάζεται στον Πίνακα 1, όσοι </a:t>
            </a:r>
            <a:r>
              <a:rPr lang="el-GR" sz="1500" b="1" dirty="0">
                <a:solidFill>
                  <a:schemeClr val="bg1"/>
                </a:solidFill>
              </a:rPr>
              <a:t>δεν κάνουν ποτέ κλικ</a:t>
            </a:r>
            <a:r>
              <a:rPr lang="el-GR" sz="1500" dirty="0">
                <a:solidFill>
                  <a:schemeClr val="bg1"/>
                </a:solidFill>
              </a:rPr>
              <a:t> αντιπροσώπευαν το 51% του πληθυσμού των χρηστών και </a:t>
            </a:r>
            <a:r>
              <a:rPr lang="el-GR" sz="1500" b="1" dirty="0">
                <a:solidFill>
                  <a:schemeClr val="bg1"/>
                </a:solidFill>
              </a:rPr>
              <a:t>κανένα από τα περιστατικά αποτυχίας</a:t>
            </a:r>
            <a:r>
              <a:rPr lang="el-GR" sz="1500" dirty="0">
                <a:solidFill>
                  <a:schemeClr val="bg1"/>
                </a:solidFill>
              </a:rPr>
              <a:t>, όσοι </a:t>
            </a:r>
            <a:r>
              <a:rPr lang="el-GR" sz="1500" b="1" dirty="0">
                <a:solidFill>
                  <a:schemeClr val="bg1"/>
                </a:solidFill>
              </a:rPr>
              <a:t>κάνουν περιστασιακά κλικ</a:t>
            </a:r>
            <a:r>
              <a:rPr lang="el-GR" sz="1500" dirty="0">
                <a:solidFill>
                  <a:schemeClr val="bg1"/>
                </a:solidFill>
              </a:rPr>
              <a:t> αποτελούσαν το 44% του πληθυσμού και το 71% των αποτυχιών, ενώ όσοι </a:t>
            </a:r>
            <a:r>
              <a:rPr lang="el-GR" sz="1500" b="1" dirty="0">
                <a:solidFill>
                  <a:schemeClr val="bg1"/>
                </a:solidFill>
              </a:rPr>
              <a:t>κάνουν επανειλημμένα κλικ</a:t>
            </a:r>
            <a:r>
              <a:rPr lang="el-GR" sz="1500" dirty="0">
                <a:solidFill>
                  <a:schemeClr val="bg1"/>
                </a:solidFill>
              </a:rPr>
              <a:t> ήταν το 6% του πληθυσμού αλλά ευθύνονταν για το 29% των αποτυχιών. Εξετάζοντας την αναλογία του ποσοστού αποτυχιών επί του συνολικού πληθυσμού, παρατηρούμε ότι οι επαναλαμβανόμενοι χρήστες που κάνουν κλικ αντιπροσωπεύουν </a:t>
            </a:r>
            <a:r>
              <a:rPr lang="el-GR" sz="1500" b="1" dirty="0">
                <a:solidFill>
                  <a:schemeClr val="bg1"/>
                </a:solidFill>
              </a:rPr>
              <a:t>παράγοντα κινδύνου πενταπλάσιο</a:t>
            </a:r>
            <a:r>
              <a:rPr lang="el-GR" sz="1500" dirty="0">
                <a:solidFill>
                  <a:schemeClr val="bg1"/>
                </a:solidFill>
              </a:rPr>
              <a:t>, ενώ οι περιστασιακοί </a:t>
            </a:r>
            <a:r>
              <a:rPr lang="el-GR" sz="1500" dirty="0" err="1">
                <a:solidFill>
                  <a:schemeClr val="bg1"/>
                </a:solidFill>
              </a:rPr>
              <a:t>κλικερς</a:t>
            </a:r>
            <a:r>
              <a:rPr lang="el-GR" sz="1500" dirty="0">
                <a:solidFill>
                  <a:schemeClr val="bg1"/>
                </a:solidFill>
              </a:rPr>
              <a:t> </a:t>
            </a:r>
            <a:r>
              <a:rPr lang="el-GR" sz="1500" b="1" dirty="0">
                <a:solidFill>
                  <a:schemeClr val="bg1"/>
                </a:solidFill>
              </a:rPr>
              <a:t>1,6 φορές μεγαλύτερο κίνδυνο</a:t>
            </a:r>
            <a:r>
              <a:rPr lang="el-GR" sz="1500" dirty="0">
                <a:solidFill>
                  <a:schemeClr val="bg1"/>
                </a:solidFill>
              </a:rPr>
              <a:t> και όσοι </a:t>
            </a:r>
            <a:r>
              <a:rPr lang="el-GR" sz="1500" b="1" dirty="0">
                <a:solidFill>
                  <a:schemeClr val="bg1"/>
                </a:solidFill>
              </a:rPr>
              <a:t>ποτέ δεν κάνουν κλικ, σχεδόν μηδενικό κίνδυνο</a:t>
            </a:r>
            <a:r>
              <a:rPr lang="el-GR" sz="15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20F615-BD06-D199-37E6-48E3B2FDB896}"/>
              </a:ext>
            </a:extLst>
          </p:cNvPr>
          <p:cNvSpPr txBox="1"/>
          <p:nvPr/>
        </p:nvSpPr>
        <p:spPr>
          <a:xfrm>
            <a:off x="4445000" y="2967551"/>
            <a:ext cx="6096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1500" dirty="0">
                <a:solidFill>
                  <a:schemeClr val="bg1"/>
                </a:solidFill>
              </a:rPr>
              <a:t>Η ανάλυση με χρήση αποστάσεων Ευκλείδειας τετραγωνικής μορφής έδειξε ότι τέσσερα σύνολα εξηγούσαν ικανοποιητικά τον τρόπο με τον οποίο οι εργαζόμενοι του δείγματος ανταποκρίθηκαν σε προσομοιωμένες επιθέσεις </a:t>
            </a:r>
            <a:r>
              <a:rPr lang="el-GR" sz="1500" dirty="0" err="1">
                <a:solidFill>
                  <a:schemeClr val="bg1"/>
                </a:solidFill>
              </a:rPr>
              <a:t>phishing</a:t>
            </a:r>
            <a:r>
              <a:rPr lang="el-GR" sz="1500" dirty="0">
                <a:solidFill>
                  <a:schemeClr val="bg1"/>
                </a:solidFill>
              </a:rPr>
              <a:t>, σύμφωνα με τέσσερις μετρικές. Χρησιμοποιήθηκε ο αλγόριθμος ομαδοποίησης </a:t>
            </a:r>
            <a:r>
              <a:rPr lang="el-GR" sz="1500" b="1" dirty="0">
                <a:solidFill>
                  <a:schemeClr val="bg1"/>
                </a:solidFill>
              </a:rPr>
              <a:t>k-</a:t>
            </a:r>
            <a:r>
              <a:rPr lang="el-GR" sz="1500" b="1" dirty="0" err="1">
                <a:solidFill>
                  <a:schemeClr val="bg1"/>
                </a:solidFill>
              </a:rPr>
              <a:t>means</a:t>
            </a:r>
            <a:r>
              <a:rPr lang="el-GR" sz="1500" dirty="0">
                <a:solidFill>
                  <a:schemeClr val="bg1"/>
                </a:solidFill>
              </a:rPr>
              <a:t> για να κατανεμηθούν οι συμμετέχοντες σε ομάδες: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schemeClr val="bg1"/>
                </a:solidFill>
              </a:rPr>
              <a:t>“</a:t>
            </a:r>
            <a:r>
              <a:rPr lang="el-GR" sz="1500" b="1" dirty="0" err="1">
                <a:solidFill>
                  <a:schemeClr val="bg1"/>
                </a:solidFill>
              </a:rPr>
              <a:t>Gaffes</a:t>
            </a:r>
            <a:r>
              <a:rPr lang="el-GR" sz="1500" dirty="0">
                <a:solidFill>
                  <a:schemeClr val="bg1"/>
                </a:solidFill>
              </a:rPr>
              <a:t>” (n₁ = 344),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schemeClr val="bg1"/>
                </a:solidFill>
              </a:rPr>
              <a:t>“</a:t>
            </a:r>
            <a:r>
              <a:rPr lang="el-GR" sz="1500" b="1" dirty="0" err="1">
                <a:solidFill>
                  <a:schemeClr val="bg1"/>
                </a:solidFill>
              </a:rPr>
              <a:t>Beacons</a:t>
            </a:r>
            <a:r>
              <a:rPr lang="el-GR" sz="1500" dirty="0">
                <a:solidFill>
                  <a:schemeClr val="bg1"/>
                </a:solidFill>
              </a:rPr>
              <a:t>” (n₂ = 1.361),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schemeClr val="bg1"/>
                </a:solidFill>
              </a:rPr>
              <a:t>“</a:t>
            </a:r>
            <a:r>
              <a:rPr lang="el-GR" sz="1500" b="1" dirty="0" err="1">
                <a:solidFill>
                  <a:schemeClr val="bg1"/>
                </a:solidFill>
              </a:rPr>
              <a:t>Spectators</a:t>
            </a:r>
            <a:r>
              <a:rPr lang="el-GR" sz="1500" dirty="0">
                <a:solidFill>
                  <a:schemeClr val="bg1"/>
                </a:solidFill>
              </a:rPr>
              <a:t>” (n₃ = 4.050),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schemeClr val="bg1"/>
                </a:solidFill>
              </a:rPr>
              <a:t>“</a:t>
            </a:r>
            <a:r>
              <a:rPr lang="el-GR" sz="1500" b="1" dirty="0" err="1">
                <a:solidFill>
                  <a:schemeClr val="bg1"/>
                </a:solidFill>
              </a:rPr>
              <a:t>Gushers</a:t>
            </a:r>
            <a:r>
              <a:rPr lang="el-GR" sz="1500" dirty="0">
                <a:solidFill>
                  <a:schemeClr val="bg1"/>
                </a:solidFill>
              </a:rPr>
              <a:t>” (n₄ = 371).</a:t>
            </a:r>
          </a:p>
          <a:p>
            <a:r>
              <a:rPr lang="el-GR" sz="1500" dirty="0">
                <a:solidFill>
                  <a:schemeClr val="bg1"/>
                </a:solidFill>
              </a:rPr>
              <a:t>Οι </a:t>
            </a:r>
            <a:r>
              <a:rPr lang="el-GR" sz="1500" b="1" dirty="0" err="1">
                <a:solidFill>
                  <a:schemeClr val="bg1"/>
                </a:solidFill>
              </a:rPr>
              <a:t>Gaffes</a:t>
            </a:r>
            <a:r>
              <a:rPr lang="el-GR" sz="1500" dirty="0">
                <a:solidFill>
                  <a:schemeClr val="bg1"/>
                </a:solidFill>
              </a:rPr>
              <a:t> είχαν αυξημένη τάση να πατούν συνδέσμους και πολύ χαμηλά ποσοστά αναφοράς. Οι </a:t>
            </a:r>
            <a:r>
              <a:rPr lang="el-GR" sz="1500" b="1" dirty="0" err="1">
                <a:solidFill>
                  <a:schemeClr val="bg1"/>
                </a:solidFill>
              </a:rPr>
              <a:t>Beacons</a:t>
            </a:r>
            <a:r>
              <a:rPr lang="el-GR" sz="1500" dirty="0">
                <a:solidFill>
                  <a:schemeClr val="bg1"/>
                </a:solidFill>
              </a:rPr>
              <a:t> δεν πάταγαν συνδέσμους αλλά αναγνώριζαν ύποπτα </a:t>
            </a:r>
            <a:r>
              <a:rPr lang="el-GR" sz="1500" dirty="0" err="1">
                <a:solidFill>
                  <a:schemeClr val="bg1"/>
                </a:solidFill>
              </a:rPr>
              <a:t>emails</a:t>
            </a:r>
            <a:r>
              <a:rPr lang="el-GR" sz="1500" dirty="0">
                <a:solidFill>
                  <a:schemeClr val="bg1"/>
                </a:solidFill>
              </a:rPr>
              <a:t> σε υψηλά ποσοστά. Οι </a:t>
            </a:r>
            <a:r>
              <a:rPr lang="el-GR" sz="1500" b="1" dirty="0" err="1">
                <a:solidFill>
                  <a:schemeClr val="bg1"/>
                </a:solidFill>
              </a:rPr>
              <a:t>Spectators</a:t>
            </a:r>
            <a:r>
              <a:rPr lang="el-GR" sz="1500" dirty="0">
                <a:solidFill>
                  <a:schemeClr val="bg1"/>
                </a:solidFill>
              </a:rPr>
              <a:t> δεν έκαναν τίποτα (ούτε πάταγαν ούτε ανέφεραν). Οι </a:t>
            </a:r>
            <a:r>
              <a:rPr lang="el-GR" sz="1500" b="1" dirty="0" err="1">
                <a:solidFill>
                  <a:schemeClr val="bg1"/>
                </a:solidFill>
              </a:rPr>
              <a:t>Gushers</a:t>
            </a:r>
            <a:r>
              <a:rPr lang="el-GR" sz="1500" dirty="0">
                <a:solidFill>
                  <a:schemeClr val="bg1"/>
                </a:solidFill>
              </a:rPr>
              <a:t>, τέλος, όχι μόνο πάταγαν 4-5 φορές περισσότερο από </a:t>
            </a:r>
            <a:r>
              <a:rPr lang="el-GR" sz="1500" dirty="0" err="1">
                <a:solidFill>
                  <a:schemeClr val="bg1"/>
                </a:solidFill>
              </a:rPr>
              <a:t>Beacons</a:t>
            </a:r>
            <a:r>
              <a:rPr lang="el-GR" sz="1500" dirty="0">
                <a:solidFill>
                  <a:schemeClr val="bg1"/>
                </a:solidFill>
              </a:rPr>
              <a:t> και </a:t>
            </a:r>
            <a:r>
              <a:rPr lang="el-GR" sz="1500" dirty="0" err="1">
                <a:solidFill>
                  <a:schemeClr val="bg1"/>
                </a:solidFill>
              </a:rPr>
              <a:t>Spectators</a:t>
            </a:r>
            <a:r>
              <a:rPr lang="el-GR" sz="1500" dirty="0">
                <a:solidFill>
                  <a:schemeClr val="bg1"/>
                </a:solidFill>
              </a:rPr>
              <a:t>, αλλά </a:t>
            </a:r>
            <a:r>
              <a:rPr lang="el-GR" sz="1500" b="1" dirty="0">
                <a:solidFill>
                  <a:schemeClr val="bg1"/>
                </a:solidFill>
              </a:rPr>
              <a:t>εισήγαγαν και τα διαπιστευτήριά τους</a:t>
            </a:r>
            <a:r>
              <a:rPr lang="el-GR" sz="1500" dirty="0">
                <a:solidFill>
                  <a:schemeClr val="bg1"/>
                </a:solidFill>
              </a:rPr>
              <a:t> σε πλαστά </a:t>
            </a:r>
            <a:r>
              <a:rPr lang="el-GR" sz="1500" dirty="0" err="1">
                <a:solidFill>
                  <a:schemeClr val="bg1"/>
                </a:solidFill>
              </a:rPr>
              <a:t>sites</a:t>
            </a:r>
            <a:r>
              <a:rPr lang="el-GR" sz="1500" dirty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72800" y="7594600"/>
              <a:ext cx="2591752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40" y="0"/>
              <a:ext cx="12296775" cy="82296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17080" y="0"/>
              <a:ext cx="7513320" cy="64922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80539" y="5075237"/>
              <a:ext cx="4383405" cy="315436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460480" y="623887"/>
              <a:ext cx="1021080" cy="4657090"/>
            </a:xfrm>
            <a:custGeom>
              <a:avLst/>
              <a:gdLst/>
              <a:ahLst/>
              <a:cxnLst/>
              <a:rect l="l" t="t" r="r" b="b"/>
              <a:pathLst>
                <a:path w="1021079" h="4657090">
                  <a:moveTo>
                    <a:pt x="0" y="3650615"/>
                  </a:moveTo>
                  <a:lnTo>
                    <a:pt x="15557" y="3600132"/>
                  </a:lnTo>
                  <a:lnTo>
                    <a:pt x="59690" y="3554095"/>
                  </a:lnTo>
                  <a:lnTo>
                    <a:pt x="128904" y="3514090"/>
                  </a:lnTo>
                  <a:lnTo>
                    <a:pt x="171450" y="3496945"/>
                  </a:lnTo>
                  <a:lnTo>
                    <a:pt x="218757" y="3482022"/>
                  </a:lnTo>
                  <a:lnTo>
                    <a:pt x="270510" y="3469322"/>
                  </a:lnTo>
                  <a:lnTo>
                    <a:pt x="326072" y="3458845"/>
                  </a:lnTo>
                  <a:lnTo>
                    <a:pt x="384810" y="3451542"/>
                  </a:lnTo>
                  <a:lnTo>
                    <a:pt x="446404" y="3446779"/>
                  </a:lnTo>
                  <a:lnTo>
                    <a:pt x="510540" y="3445192"/>
                  </a:lnTo>
                  <a:lnTo>
                    <a:pt x="574675" y="3446779"/>
                  </a:lnTo>
                  <a:lnTo>
                    <a:pt x="636270" y="3451542"/>
                  </a:lnTo>
                  <a:lnTo>
                    <a:pt x="695007" y="3458845"/>
                  </a:lnTo>
                  <a:lnTo>
                    <a:pt x="750570" y="3469322"/>
                  </a:lnTo>
                  <a:lnTo>
                    <a:pt x="802322" y="3482022"/>
                  </a:lnTo>
                  <a:lnTo>
                    <a:pt x="849629" y="3496945"/>
                  </a:lnTo>
                  <a:lnTo>
                    <a:pt x="892175" y="3514090"/>
                  </a:lnTo>
                  <a:lnTo>
                    <a:pt x="929640" y="3533140"/>
                  </a:lnTo>
                  <a:lnTo>
                    <a:pt x="986790" y="3576320"/>
                  </a:lnTo>
                  <a:lnTo>
                    <a:pt x="1016952" y="3624897"/>
                  </a:lnTo>
                  <a:lnTo>
                    <a:pt x="1021079" y="3650615"/>
                  </a:lnTo>
                  <a:lnTo>
                    <a:pt x="1016952" y="3676332"/>
                  </a:lnTo>
                  <a:lnTo>
                    <a:pt x="986790" y="3724910"/>
                  </a:lnTo>
                  <a:lnTo>
                    <a:pt x="929640" y="3768090"/>
                  </a:lnTo>
                  <a:lnTo>
                    <a:pt x="892175" y="3787140"/>
                  </a:lnTo>
                  <a:lnTo>
                    <a:pt x="849629" y="3804285"/>
                  </a:lnTo>
                  <a:lnTo>
                    <a:pt x="802322" y="3819207"/>
                  </a:lnTo>
                  <a:lnTo>
                    <a:pt x="750570" y="3831907"/>
                  </a:lnTo>
                  <a:lnTo>
                    <a:pt x="695007" y="3842385"/>
                  </a:lnTo>
                  <a:lnTo>
                    <a:pt x="636270" y="3849687"/>
                  </a:lnTo>
                  <a:lnTo>
                    <a:pt x="574675" y="3854450"/>
                  </a:lnTo>
                  <a:lnTo>
                    <a:pt x="510540" y="3856037"/>
                  </a:lnTo>
                  <a:lnTo>
                    <a:pt x="446404" y="3854450"/>
                  </a:lnTo>
                  <a:lnTo>
                    <a:pt x="384810" y="3849687"/>
                  </a:lnTo>
                  <a:lnTo>
                    <a:pt x="326072" y="3842385"/>
                  </a:lnTo>
                  <a:lnTo>
                    <a:pt x="270510" y="3831907"/>
                  </a:lnTo>
                  <a:lnTo>
                    <a:pt x="218757" y="3819207"/>
                  </a:lnTo>
                  <a:lnTo>
                    <a:pt x="171450" y="3804285"/>
                  </a:lnTo>
                  <a:lnTo>
                    <a:pt x="128904" y="3787140"/>
                  </a:lnTo>
                  <a:lnTo>
                    <a:pt x="91440" y="3768090"/>
                  </a:lnTo>
                  <a:lnTo>
                    <a:pt x="34290" y="3724910"/>
                  </a:lnTo>
                  <a:lnTo>
                    <a:pt x="4127" y="3676332"/>
                  </a:lnTo>
                  <a:lnTo>
                    <a:pt x="0" y="3650615"/>
                  </a:lnTo>
                </a:path>
                <a:path w="1021079" h="4657090">
                  <a:moveTo>
                    <a:pt x="0" y="654684"/>
                  </a:moveTo>
                  <a:lnTo>
                    <a:pt x="15557" y="604202"/>
                  </a:lnTo>
                  <a:lnTo>
                    <a:pt x="59690" y="558165"/>
                  </a:lnTo>
                  <a:lnTo>
                    <a:pt x="128904" y="518477"/>
                  </a:lnTo>
                  <a:lnTo>
                    <a:pt x="171450" y="501015"/>
                  </a:lnTo>
                  <a:lnTo>
                    <a:pt x="218757" y="486092"/>
                  </a:lnTo>
                  <a:lnTo>
                    <a:pt x="270510" y="473392"/>
                  </a:lnTo>
                  <a:lnTo>
                    <a:pt x="326072" y="463232"/>
                  </a:lnTo>
                  <a:lnTo>
                    <a:pt x="384810" y="455612"/>
                  </a:lnTo>
                  <a:lnTo>
                    <a:pt x="446404" y="450850"/>
                  </a:lnTo>
                  <a:lnTo>
                    <a:pt x="510540" y="449262"/>
                  </a:lnTo>
                  <a:lnTo>
                    <a:pt x="574675" y="450850"/>
                  </a:lnTo>
                  <a:lnTo>
                    <a:pt x="636270" y="455612"/>
                  </a:lnTo>
                  <a:lnTo>
                    <a:pt x="695007" y="463232"/>
                  </a:lnTo>
                  <a:lnTo>
                    <a:pt x="750570" y="473392"/>
                  </a:lnTo>
                  <a:lnTo>
                    <a:pt x="802322" y="486092"/>
                  </a:lnTo>
                  <a:lnTo>
                    <a:pt x="849629" y="501015"/>
                  </a:lnTo>
                  <a:lnTo>
                    <a:pt x="892175" y="518477"/>
                  </a:lnTo>
                  <a:lnTo>
                    <a:pt x="929640" y="537527"/>
                  </a:lnTo>
                  <a:lnTo>
                    <a:pt x="986790" y="580390"/>
                  </a:lnTo>
                  <a:lnTo>
                    <a:pt x="1016952" y="628967"/>
                  </a:lnTo>
                  <a:lnTo>
                    <a:pt x="1021079" y="654684"/>
                  </a:lnTo>
                  <a:lnTo>
                    <a:pt x="1016952" y="680720"/>
                  </a:lnTo>
                  <a:lnTo>
                    <a:pt x="986790" y="728979"/>
                  </a:lnTo>
                  <a:lnTo>
                    <a:pt x="929640" y="772159"/>
                  </a:lnTo>
                  <a:lnTo>
                    <a:pt x="892175" y="791209"/>
                  </a:lnTo>
                  <a:lnTo>
                    <a:pt x="849629" y="808354"/>
                  </a:lnTo>
                  <a:lnTo>
                    <a:pt x="802322" y="823595"/>
                  </a:lnTo>
                  <a:lnTo>
                    <a:pt x="750570" y="836295"/>
                  </a:lnTo>
                  <a:lnTo>
                    <a:pt x="695007" y="846454"/>
                  </a:lnTo>
                  <a:lnTo>
                    <a:pt x="636270" y="854075"/>
                  </a:lnTo>
                  <a:lnTo>
                    <a:pt x="574675" y="858837"/>
                  </a:lnTo>
                  <a:lnTo>
                    <a:pt x="510540" y="860425"/>
                  </a:lnTo>
                  <a:lnTo>
                    <a:pt x="446404" y="858837"/>
                  </a:lnTo>
                  <a:lnTo>
                    <a:pt x="384810" y="854075"/>
                  </a:lnTo>
                  <a:lnTo>
                    <a:pt x="326072" y="846454"/>
                  </a:lnTo>
                  <a:lnTo>
                    <a:pt x="270510" y="836295"/>
                  </a:lnTo>
                  <a:lnTo>
                    <a:pt x="218757" y="823595"/>
                  </a:lnTo>
                  <a:lnTo>
                    <a:pt x="171450" y="808354"/>
                  </a:lnTo>
                  <a:lnTo>
                    <a:pt x="128904" y="791209"/>
                  </a:lnTo>
                  <a:lnTo>
                    <a:pt x="91440" y="772159"/>
                  </a:lnTo>
                  <a:lnTo>
                    <a:pt x="34290" y="728979"/>
                  </a:lnTo>
                  <a:lnTo>
                    <a:pt x="4127" y="680720"/>
                  </a:lnTo>
                  <a:lnTo>
                    <a:pt x="0" y="654684"/>
                  </a:lnTo>
                </a:path>
                <a:path w="1021079" h="4657090">
                  <a:moveTo>
                    <a:pt x="0" y="205422"/>
                  </a:moveTo>
                  <a:lnTo>
                    <a:pt x="15557" y="154940"/>
                  </a:lnTo>
                  <a:lnTo>
                    <a:pt x="59690" y="108902"/>
                  </a:lnTo>
                  <a:lnTo>
                    <a:pt x="128904" y="68897"/>
                  </a:lnTo>
                  <a:lnTo>
                    <a:pt x="171450" y="51752"/>
                  </a:lnTo>
                  <a:lnTo>
                    <a:pt x="218757" y="36829"/>
                  </a:lnTo>
                  <a:lnTo>
                    <a:pt x="270510" y="24129"/>
                  </a:lnTo>
                  <a:lnTo>
                    <a:pt x="326072" y="13970"/>
                  </a:lnTo>
                  <a:lnTo>
                    <a:pt x="384810" y="6350"/>
                  </a:lnTo>
                  <a:lnTo>
                    <a:pt x="446404" y="1587"/>
                  </a:lnTo>
                  <a:lnTo>
                    <a:pt x="510540" y="0"/>
                  </a:lnTo>
                  <a:lnTo>
                    <a:pt x="574675" y="1587"/>
                  </a:lnTo>
                  <a:lnTo>
                    <a:pt x="636270" y="6350"/>
                  </a:lnTo>
                  <a:lnTo>
                    <a:pt x="695007" y="13970"/>
                  </a:lnTo>
                  <a:lnTo>
                    <a:pt x="750570" y="24129"/>
                  </a:lnTo>
                  <a:lnTo>
                    <a:pt x="802322" y="36829"/>
                  </a:lnTo>
                  <a:lnTo>
                    <a:pt x="849629" y="51752"/>
                  </a:lnTo>
                  <a:lnTo>
                    <a:pt x="892175" y="68897"/>
                  </a:lnTo>
                  <a:lnTo>
                    <a:pt x="929640" y="87947"/>
                  </a:lnTo>
                  <a:lnTo>
                    <a:pt x="986790" y="131127"/>
                  </a:lnTo>
                  <a:lnTo>
                    <a:pt x="1016952" y="179704"/>
                  </a:lnTo>
                  <a:lnTo>
                    <a:pt x="1021079" y="205422"/>
                  </a:lnTo>
                  <a:lnTo>
                    <a:pt x="1016952" y="231140"/>
                  </a:lnTo>
                  <a:lnTo>
                    <a:pt x="986790" y="279717"/>
                  </a:lnTo>
                  <a:lnTo>
                    <a:pt x="929640" y="322897"/>
                  </a:lnTo>
                  <a:lnTo>
                    <a:pt x="892175" y="341947"/>
                  </a:lnTo>
                  <a:lnTo>
                    <a:pt x="849629" y="359092"/>
                  </a:lnTo>
                  <a:lnTo>
                    <a:pt x="802322" y="374015"/>
                  </a:lnTo>
                  <a:lnTo>
                    <a:pt x="750570" y="387032"/>
                  </a:lnTo>
                  <a:lnTo>
                    <a:pt x="695007" y="397192"/>
                  </a:lnTo>
                  <a:lnTo>
                    <a:pt x="636270" y="404812"/>
                  </a:lnTo>
                  <a:lnTo>
                    <a:pt x="574675" y="409257"/>
                  </a:lnTo>
                  <a:lnTo>
                    <a:pt x="510540" y="410845"/>
                  </a:lnTo>
                  <a:lnTo>
                    <a:pt x="446404" y="409257"/>
                  </a:lnTo>
                  <a:lnTo>
                    <a:pt x="384810" y="404812"/>
                  </a:lnTo>
                  <a:lnTo>
                    <a:pt x="326072" y="397192"/>
                  </a:lnTo>
                  <a:lnTo>
                    <a:pt x="270510" y="387032"/>
                  </a:lnTo>
                  <a:lnTo>
                    <a:pt x="218757" y="374015"/>
                  </a:lnTo>
                  <a:lnTo>
                    <a:pt x="171450" y="359092"/>
                  </a:lnTo>
                  <a:lnTo>
                    <a:pt x="128904" y="341947"/>
                  </a:lnTo>
                  <a:lnTo>
                    <a:pt x="91440" y="322897"/>
                  </a:lnTo>
                  <a:lnTo>
                    <a:pt x="34290" y="279717"/>
                  </a:lnTo>
                  <a:lnTo>
                    <a:pt x="4127" y="231140"/>
                  </a:lnTo>
                  <a:lnTo>
                    <a:pt x="0" y="205422"/>
                  </a:lnTo>
                </a:path>
                <a:path w="1021079" h="4657090">
                  <a:moveTo>
                    <a:pt x="0" y="4451350"/>
                  </a:moveTo>
                  <a:lnTo>
                    <a:pt x="15557" y="4400550"/>
                  </a:lnTo>
                  <a:lnTo>
                    <a:pt x="59690" y="4354512"/>
                  </a:lnTo>
                  <a:lnTo>
                    <a:pt x="128904" y="4314825"/>
                  </a:lnTo>
                  <a:lnTo>
                    <a:pt x="171450" y="4297680"/>
                  </a:lnTo>
                  <a:lnTo>
                    <a:pt x="218757" y="4282440"/>
                  </a:lnTo>
                  <a:lnTo>
                    <a:pt x="270510" y="4269740"/>
                  </a:lnTo>
                  <a:lnTo>
                    <a:pt x="326072" y="4259580"/>
                  </a:lnTo>
                  <a:lnTo>
                    <a:pt x="384810" y="4251960"/>
                  </a:lnTo>
                  <a:lnTo>
                    <a:pt x="446404" y="4247197"/>
                  </a:lnTo>
                  <a:lnTo>
                    <a:pt x="510540" y="4245610"/>
                  </a:lnTo>
                  <a:lnTo>
                    <a:pt x="574675" y="4247197"/>
                  </a:lnTo>
                  <a:lnTo>
                    <a:pt x="636270" y="4251960"/>
                  </a:lnTo>
                  <a:lnTo>
                    <a:pt x="695007" y="4259580"/>
                  </a:lnTo>
                  <a:lnTo>
                    <a:pt x="750570" y="4269740"/>
                  </a:lnTo>
                  <a:lnTo>
                    <a:pt x="802322" y="4282440"/>
                  </a:lnTo>
                  <a:lnTo>
                    <a:pt x="849629" y="4297680"/>
                  </a:lnTo>
                  <a:lnTo>
                    <a:pt x="892175" y="4314825"/>
                  </a:lnTo>
                  <a:lnTo>
                    <a:pt x="929640" y="4333875"/>
                  </a:lnTo>
                  <a:lnTo>
                    <a:pt x="986790" y="4377055"/>
                  </a:lnTo>
                  <a:lnTo>
                    <a:pt x="1016952" y="4425315"/>
                  </a:lnTo>
                  <a:lnTo>
                    <a:pt x="1021079" y="4451350"/>
                  </a:lnTo>
                  <a:lnTo>
                    <a:pt x="1016952" y="4477067"/>
                  </a:lnTo>
                  <a:lnTo>
                    <a:pt x="986790" y="4525645"/>
                  </a:lnTo>
                  <a:lnTo>
                    <a:pt x="929640" y="4568507"/>
                  </a:lnTo>
                  <a:lnTo>
                    <a:pt x="892175" y="4587557"/>
                  </a:lnTo>
                  <a:lnTo>
                    <a:pt x="849629" y="4605020"/>
                  </a:lnTo>
                  <a:lnTo>
                    <a:pt x="802322" y="4619942"/>
                  </a:lnTo>
                  <a:lnTo>
                    <a:pt x="750570" y="4632642"/>
                  </a:lnTo>
                  <a:lnTo>
                    <a:pt x="695007" y="4642802"/>
                  </a:lnTo>
                  <a:lnTo>
                    <a:pt x="636270" y="4650422"/>
                  </a:lnTo>
                  <a:lnTo>
                    <a:pt x="574675" y="4655185"/>
                  </a:lnTo>
                  <a:lnTo>
                    <a:pt x="510540" y="4656772"/>
                  </a:lnTo>
                  <a:lnTo>
                    <a:pt x="446404" y="4655185"/>
                  </a:lnTo>
                  <a:lnTo>
                    <a:pt x="384810" y="4650422"/>
                  </a:lnTo>
                  <a:lnTo>
                    <a:pt x="326072" y="4642802"/>
                  </a:lnTo>
                  <a:lnTo>
                    <a:pt x="270510" y="4632642"/>
                  </a:lnTo>
                  <a:lnTo>
                    <a:pt x="218757" y="4619942"/>
                  </a:lnTo>
                  <a:lnTo>
                    <a:pt x="171450" y="4605020"/>
                  </a:lnTo>
                  <a:lnTo>
                    <a:pt x="128904" y="4587557"/>
                  </a:lnTo>
                  <a:lnTo>
                    <a:pt x="91440" y="4568507"/>
                  </a:lnTo>
                  <a:lnTo>
                    <a:pt x="34290" y="4525645"/>
                  </a:lnTo>
                  <a:lnTo>
                    <a:pt x="4127" y="4477067"/>
                  </a:lnTo>
                  <a:lnTo>
                    <a:pt x="0" y="4451350"/>
                  </a:lnTo>
                </a:path>
              </a:pathLst>
            </a:custGeom>
            <a:ln w="19050">
              <a:solidFill>
                <a:srgbClr val="AA2F52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26521" y="620174"/>
            <a:ext cx="6736292" cy="754608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2417" spc="-25" dirty="0">
                <a:solidFill>
                  <a:srgbClr val="FFFFFF"/>
                </a:solidFill>
              </a:rPr>
              <a:t>ΠΡΟΦΊΛ</a:t>
            </a:r>
            <a:r>
              <a:rPr sz="2417" spc="-58" dirty="0">
                <a:solidFill>
                  <a:srgbClr val="FFFFFF"/>
                </a:solidFill>
              </a:rPr>
              <a:t> </a:t>
            </a:r>
            <a:r>
              <a:rPr sz="2417" spc="-25" dirty="0">
                <a:solidFill>
                  <a:srgbClr val="FFFFFF"/>
                </a:solidFill>
              </a:rPr>
              <a:t>ΕΡΓΑΖΟΜΈΝΩΝ</a:t>
            </a:r>
            <a:r>
              <a:rPr sz="2417" spc="-62" dirty="0">
                <a:solidFill>
                  <a:srgbClr val="FFFFFF"/>
                </a:solidFill>
              </a:rPr>
              <a:t> </a:t>
            </a:r>
            <a:r>
              <a:rPr sz="2417" spc="-21" dirty="0">
                <a:solidFill>
                  <a:srgbClr val="FFFFFF"/>
                </a:solidFill>
              </a:rPr>
              <a:t>ΣΤΟΝ</a:t>
            </a:r>
            <a:r>
              <a:rPr sz="2417" spc="-58" dirty="0">
                <a:solidFill>
                  <a:srgbClr val="FFFFFF"/>
                </a:solidFill>
              </a:rPr>
              <a:t> </a:t>
            </a:r>
            <a:r>
              <a:rPr sz="2417" spc="-21" dirty="0">
                <a:solidFill>
                  <a:srgbClr val="FFFFFF"/>
                </a:solidFill>
              </a:rPr>
              <a:t>ΤΟΜΈΑ</a:t>
            </a:r>
            <a:r>
              <a:rPr sz="2417" spc="-58" dirty="0">
                <a:solidFill>
                  <a:srgbClr val="FFFFFF"/>
                </a:solidFill>
              </a:rPr>
              <a:t> </a:t>
            </a:r>
            <a:r>
              <a:rPr sz="2417" spc="-21" dirty="0">
                <a:solidFill>
                  <a:srgbClr val="FFFFFF"/>
                </a:solidFill>
              </a:rPr>
              <a:t>ΤΗΣ</a:t>
            </a:r>
            <a:r>
              <a:rPr sz="2417" spc="-58" dirty="0">
                <a:solidFill>
                  <a:srgbClr val="FFFFFF"/>
                </a:solidFill>
              </a:rPr>
              <a:t> </a:t>
            </a:r>
            <a:r>
              <a:rPr sz="2417" spc="-25" dirty="0">
                <a:solidFill>
                  <a:srgbClr val="FFFFFF"/>
                </a:solidFill>
              </a:rPr>
              <a:t>ΥΓΕΙΟΝΟΜ</a:t>
            </a:r>
            <a:endParaRPr sz="2417"/>
          </a:p>
        </p:txBody>
      </p:sp>
      <p:sp>
        <p:nvSpPr>
          <p:cNvPr id="10" name="object 10"/>
          <p:cNvSpPr txBox="1"/>
          <p:nvPr/>
        </p:nvSpPr>
        <p:spPr>
          <a:xfrm>
            <a:off x="8048435" y="802746"/>
            <a:ext cx="1363133" cy="382648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2417" spc="-29" dirty="0">
                <a:solidFill>
                  <a:srgbClr val="FFFFFF"/>
                </a:solidFill>
                <a:latin typeface="Calibri"/>
                <a:cs typeface="Calibri"/>
              </a:rPr>
              <a:t>ΕΡ</a:t>
            </a:r>
            <a:r>
              <a:rPr sz="2417" spc="-25" dirty="0">
                <a:solidFill>
                  <a:srgbClr val="FFFFFF"/>
                </a:solidFill>
                <a:latin typeface="Calibri"/>
                <a:cs typeface="Calibri"/>
              </a:rPr>
              <a:t>Ί</a:t>
            </a:r>
            <a:r>
              <a:rPr sz="2417" spc="-29" dirty="0">
                <a:solidFill>
                  <a:srgbClr val="FFFFFF"/>
                </a:solidFill>
                <a:latin typeface="Calibri"/>
                <a:cs typeface="Calibri"/>
              </a:rPr>
              <a:t>ΘΑΛΨ</a:t>
            </a:r>
            <a:r>
              <a:rPr sz="2417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endParaRPr sz="2417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6521" y="1598877"/>
            <a:ext cx="5514445" cy="238922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γυναίκες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αποτελούν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70%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12" dirty="0">
                <a:solidFill>
                  <a:srgbClr val="FFFFFF"/>
                </a:solidFill>
                <a:latin typeface="Calibri"/>
                <a:cs typeface="Calibri"/>
              </a:rPr>
              <a:t>εργατικού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12" dirty="0">
                <a:solidFill>
                  <a:srgbClr val="FFFFFF"/>
                </a:solidFill>
                <a:latin typeface="Calibri"/>
                <a:cs typeface="Calibri"/>
              </a:rPr>
              <a:t>δυναμικού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της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υγειονομικής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περί</a:t>
            </a:r>
            <a:endParaRPr sz="1333">
              <a:latin typeface="Calibri"/>
              <a:cs typeface="Calibri"/>
            </a:endParaRPr>
          </a:p>
          <a:p>
            <a:pPr>
              <a:spcBef>
                <a:spcPts val="4"/>
              </a:spcBef>
            </a:pPr>
            <a:endParaRPr sz="1292">
              <a:latin typeface="Calibri"/>
              <a:cs typeface="Calibri"/>
            </a:endParaRPr>
          </a:p>
          <a:p>
            <a:pPr marL="10583" marR="1116497"/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 θηλυκά έχουν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υψηλότερα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ποσοστά σε νευρωτισμό,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συμφιλιωσιμότητα,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ζεστασιά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(μια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πτυχή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εξωστρέφειας)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333" spc="-28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ανοιχτότητα στα συναισθήματα.</a:t>
            </a:r>
            <a:endParaRPr sz="1333">
              <a:latin typeface="Calibri"/>
              <a:cs typeface="Calibri"/>
            </a:endParaRPr>
          </a:p>
          <a:p>
            <a:pPr>
              <a:spcBef>
                <a:spcPts val="4"/>
              </a:spcBef>
            </a:pPr>
            <a:endParaRPr sz="1208">
              <a:latin typeface="Calibri"/>
              <a:cs typeface="Calibri"/>
            </a:endParaRPr>
          </a:p>
          <a:p>
            <a:pPr marL="10583" marR="1913919">
              <a:lnSpc>
                <a:spcPct val="135900"/>
              </a:lnSpc>
            </a:pP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Άνδρες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ανώτερο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επίπεδο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διεκδικητικότητας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μια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333" spc="-28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εξωστρέφεια)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 άνοιγμα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endParaRPr sz="1333">
              <a:latin typeface="Calibri"/>
              <a:cs typeface="Calibri"/>
            </a:endParaRPr>
          </a:p>
          <a:p>
            <a:pPr>
              <a:spcBef>
                <a:spcPts val="42"/>
              </a:spcBef>
            </a:pPr>
            <a:endParaRPr sz="1333">
              <a:latin typeface="Calibri"/>
              <a:cs typeface="Calibri"/>
            </a:endParaRPr>
          </a:p>
          <a:p>
            <a:pPr marL="10583" marR="1547221"/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Οι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διαφορές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μεταξύ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φύλων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είναι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μεγαλύτερες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στους </a:t>
            </a:r>
            <a:r>
              <a:rPr sz="1333" spc="-29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εξισωτικούς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12" dirty="0">
                <a:solidFill>
                  <a:srgbClr val="FFFFFF"/>
                </a:solidFill>
                <a:latin typeface="Calibri"/>
                <a:cs typeface="Calibri"/>
              </a:rPr>
              <a:t>πολιτισμούς</a:t>
            </a:r>
            <a:endParaRPr sz="1333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26590" cy="822737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" y="0"/>
              <a:ext cx="12296775" cy="82296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542" y="1657985"/>
              <a:ext cx="4317047" cy="598551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17987" y="1837372"/>
              <a:ext cx="10389869" cy="639222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889000" y="266568"/>
            <a:ext cx="9215967" cy="48575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4233">
              <a:lnSpc>
                <a:spcPct val="125400"/>
              </a:lnSpc>
              <a:spcBef>
                <a:spcPts val="83"/>
              </a:spcBef>
              <a:tabLst>
                <a:tab pos="2761610" algn="l"/>
                <a:tab pos="4689817" algn="l"/>
              </a:tabLst>
            </a:pPr>
            <a:r>
              <a:rPr lang="el-GR" sz="2667" spc="-21" dirty="0">
                <a:solidFill>
                  <a:srgbClr val="FFFFFF"/>
                </a:solidFill>
                <a:latin typeface="Calibri"/>
                <a:cs typeface="Calibri"/>
              </a:rPr>
              <a:t>Εργαζόμενοι </a:t>
            </a:r>
            <a:r>
              <a:rPr lang="el-GR" sz="2667" spc="-17" dirty="0">
                <a:solidFill>
                  <a:srgbClr val="FFFFFF"/>
                </a:solidFill>
                <a:latin typeface="Calibri"/>
                <a:cs typeface="Calibri"/>
              </a:rPr>
              <a:t>στον τομέα </a:t>
            </a:r>
            <a:r>
              <a:rPr lang="el-GR" sz="2667" spc="-12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lang="el-GR" sz="2667" spc="-21" dirty="0">
                <a:solidFill>
                  <a:srgbClr val="FFFFFF"/>
                </a:solidFill>
                <a:latin typeface="Calibri"/>
                <a:cs typeface="Calibri"/>
              </a:rPr>
              <a:t>υγειονομικής περίθαλψης 	</a:t>
            </a:r>
            <a:r>
              <a:rPr lang="el-GR" sz="875" spc="-17" dirty="0" err="1">
                <a:solidFill>
                  <a:srgbClr val="FFFFFF"/>
                </a:solidFill>
                <a:latin typeface="Calibri"/>
                <a:cs typeface="Calibri"/>
              </a:rPr>
              <a:t>gor</a:t>
            </a:r>
            <a:r>
              <a:rPr lang="el-GR" sz="875" spc="30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l-GR" sz="875" spc="-8" dirty="0">
                <a:solidFill>
                  <a:srgbClr val="FFFFFF"/>
                </a:solidFill>
                <a:latin typeface="Calibri"/>
                <a:cs typeface="Calibri"/>
              </a:rPr>
              <a:t>on	.,</a:t>
            </a:r>
            <a:endParaRPr lang="el-GR" sz="875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8161" y="15461"/>
            <a:ext cx="12530252" cy="6867525"/>
            <a:chOff x="0" y="0"/>
            <a:chExt cx="15036302" cy="82410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401935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28490" y="11430"/>
              <a:ext cx="11707812" cy="82296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139680" y="1012189"/>
              <a:ext cx="658495" cy="87630"/>
            </a:xfrm>
            <a:custGeom>
              <a:avLst/>
              <a:gdLst/>
              <a:ahLst/>
              <a:cxnLst/>
              <a:rect l="l" t="t" r="r" b="b"/>
              <a:pathLst>
                <a:path w="658495" h="87630">
                  <a:moveTo>
                    <a:pt x="658495" y="0"/>
                  </a:moveTo>
                  <a:lnTo>
                    <a:pt x="0" y="0"/>
                  </a:lnTo>
                  <a:lnTo>
                    <a:pt x="0" y="87629"/>
                  </a:lnTo>
                  <a:lnTo>
                    <a:pt x="658495" y="87629"/>
                  </a:lnTo>
                  <a:lnTo>
                    <a:pt x="658495" y="0"/>
                  </a:lnTo>
                  <a:close/>
                </a:path>
              </a:pathLst>
            </a:custGeom>
            <a:solidFill>
              <a:srgbClr val="EB7C2F"/>
            </a:solidFill>
          </p:spPr>
          <p:txBody>
            <a:bodyPr wrap="square" lIns="0" tIns="0" rIns="0" bIns="0" rtlCol="0"/>
            <a:lstStyle/>
            <a:p>
              <a:endParaRPr sz="3000"/>
            </a:p>
          </p:txBody>
        </p:sp>
        <p:sp>
          <p:nvSpPr>
            <p:cNvPr id="6" name="object 6"/>
            <p:cNvSpPr/>
            <p:nvPr/>
          </p:nvSpPr>
          <p:spPr>
            <a:xfrm>
              <a:off x="10143490" y="2932112"/>
              <a:ext cx="3862704" cy="11430"/>
            </a:xfrm>
            <a:custGeom>
              <a:avLst/>
              <a:gdLst/>
              <a:ahLst/>
              <a:cxnLst/>
              <a:rect l="l" t="t" r="r" b="b"/>
              <a:pathLst>
                <a:path w="3862705" h="11430">
                  <a:moveTo>
                    <a:pt x="3862323" y="0"/>
                  </a:moveTo>
                  <a:lnTo>
                    <a:pt x="0" y="0"/>
                  </a:lnTo>
                  <a:lnTo>
                    <a:pt x="0" y="11112"/>
                  </a:lnTo>
                  <a:lnTo>
                    <a:pt x="3862323" y="11112"/>
                  </a:lnTo>
                  <a:lnTo>
                    <a:pt x="38623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000"/>
            </a:p>
          </p:txBody>
        </p:sp>
        <p:sp>
          <p:nvSpPr>
            <p:cNvPr id="7" name="object 7"/>
            <p:cNvSpPr/>
            <p:nvPr/>
          </p:nvSpPr>
          <p:spPr>
            <a:xfrm>
              <a:off x="10549393" y="2943542"/>
              <a:ext cx="3862704" cy="11430"/>
            </a:xfrm>
            <a:custGeom>
              <a:avLst/>
              <a:gdLst/>
              <a:ahLst/>
              <a:cxnLst/>
              <a:rect l="l" t="t" r="r" b="b"/>
              <a:pathLst>
                <a:path w="3862705" h="11430">
                  <a:moveTo>
                    <a:pt x="0" y="11112"/>
                  </a:moveTo>
                  <a:lnTo>
                    <a:pt x="3862323" y="11112"/>
                  </a:lnTo>
                  <a:lnTo>
                    <a:pt x="3862323" y="0"/>
                  </a:lnTo>
                  <a:lnTo>
                    <a:pt x="0" y="0"/>
                  </a:lnTo>
                  <a:lnTo>
                    <a:pt x="0" y="11112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3000"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139549" y="787394"/>
            <a:ext cx="2064279" cy="1139329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3667" spc="-12" dirty="0">
                <a:solidFill>
                  <a:srgbClr val="FFFFFF"/>
                </a:solidFill>
              </a:rPr>
              <a:t>Ατομικές</a:t>
            </a:r>
            <a:r>
              <a:rPr sz="3667" spc="-75" dirty="0">
                <a:solidFill>
                  <a:srgbClr val="FFFFFF"/>
                </a:solidFill>
              </a:rPr>
              <a:t> </a:t>
            </a:r>
            <a:r>
              <a:rPr sz="3667" spc="-8" dirty="0">
                <a:solidFill>
                  <a:srgbClr val="FFFFFF"/>
                </a:solidFill>
              </a:rPr>
              <a:t>διαφορές</a:t>
            </a:r>
            <a:endParaRPr sz="3667" dirty="0"/>
          </a:p>
        </p:txBody>
      </p:sp>
      <p:sp>
        <p:nvSpPr>
          <p:cNvPr id="9" name="object 9"/>
          <p:cNvSpPr txBox="1"/>
          <p:nvPr/>
        </p:nvSpPr>
        <p:spPr>
          <a:xfrm>
            <a:off x="4806438" y="2698655"/>
            <a:ext cx="1945746" cy="30040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0583" marR="4233">
              <a:lnSpc>
                <a:spcPts val="667"/>
              </a:lnSpc>
              <a:spcBef>
                <a:spcPts val="175"/>
              </a:spcBef>
            </a:pP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Η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ευαισθησία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στις</a:t>
            </a:r>
            <a:r>
              <a:rPr sz="91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επιδράσεις</a:t>
            </a:r>
            <a:r>
              <a:rPr sz="91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91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DP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δεν</a:t>
            </a:r>
            <a:r>
              <a:rPr sz="91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είναι</a:t>
            </a:r>
            <a:r>
              <a:rPr sz="91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κατεχόμενο </a:t>
            </a:r>
            <a:r>
              <a:rPr sz="917" spc="-1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χαρακτηριστικό</a:t>
            </a:r>
            <a:r>
              <a:rPr sz="917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της προσωπικότητας.</a:t>
            </a:r>
            <a:endParaRPr sz="917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07642" y="3165130"/>
            <a:ext cx="2653242" cy="299335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/>
          <a:p>
            <a:pPr marL="10583" marR="4233">
              <a:lnSpc>
                <a:spcPts val="675"/>
              </a:lnSpc>
              <a:spcBef>
                <a:spcPts val="167"/>
              </a:spcBef>
            </a:pP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Οι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ψυχολογικές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επιπτώσεις</a:t>
            </a:r>
            <a:r>
              <a:rPr sz="917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είναι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πολλαπλές.</a:t>
            </a:r>
            <a:r>
              <a:rPr sz="917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Οι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ΔΠ</a:t>
            </a:r>
            <a:r>
              <a:rPr sz="91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αποτελούνται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σειρές</a:t>
            </a:r>
            <a:r>
              <a:rPr sz="917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συνδυασμούς ενός ευρέος φάσματος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ψυχολογικών </a:t>
            </a:r>
            <a:r>
              <a:rPr sz="917" spc="-12" dirty="0">
                <a:solidFill>
                  <a:srgbClr val="FFFFFF"/>
                </a:solidFill>
                <a:latin typeface="Calibri"/>
                <a:cs typeface="Calibri"/>
              </a:rPr>
              <a:t>μηχανισμών.</a:t>
            </a:r>
            <a:endParaRPr sz="917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06438" y="3600907"/>
            <a:ext cx="2479146" cy="568639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/>
          <a:p>
            <a:pPr marL="10583" marR="4233">
              <a:lnSpc>
                <a:spcPts val="675"/>
              </a:lnSpc>
              <a:spcBef>
                <a:spcPts val="167"/>
              </a:spcBef>
            </a:pP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Η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ευαισθησία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απέναντι</a:t>
            </a:r>
            <a:r>
              <a:rPr sz="91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91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συγκεκριμένους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μηχανισμούς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χειρισμούς 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μπορεί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να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εξαρτάται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εν</a:t>
            </a:r>
            <a:r>
              <a:rPr sz="91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μέρει</a:t>
            </a:r>
            <a:r>
              <a:rPr sz="91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προαπαιτούμενο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προσωπικότητας 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(π.χ.</a:t>
            </a:r>
            <a:r>
              <a:rPr sz="91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ευχάριστη συμπεριφορά,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συμμόρφωση,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γνώση</a:t>
            </a:r>
            <a:r>
              <a:rPr sz="91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πληροφορικής, 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ναρκισσισμός).</a:t>
            </a:r>
            <a:endParaRPr sz="917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20593" y="4312443"/>
            <a:ext cx="2656417" cy="1195413"/>
          </a:xfrm>
          <a:prstGeom prst="rect">
            <a:avLst/>
          </a:prstGeom>
        </p:spPr>
        <p:txBody>
          <a:bodyPr vert="horz" wrap="square" lIns="0" tIns="19579" rIns="0" bIns="0" rtlCol="0">
            <a:spAutoFit/>
          </a:bodyPr>
          <a:lstStyle/>
          <a:p>
            <a:pPr marL="10583" marR="4233">
              <a:lnSpc>
                <a:spcPts val="692"/>
              </a:lnSpc>
              <a:spcBef>
                <a:spcPts val="154"/>
              </a:spcBef>
            </a:pP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Οι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επιδράσεις</a:t>
            </a:r>
            <a:r>
              <a:rPr sz="917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91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ΔΠ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συμβάλλουν</a:t>
            </a:r>
            <a:r>
              <a:rPr sz="91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σημαντικά</a:t>
            </a:r>
            <a:r>
              <a:rPr sz="91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στις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επιδράσεις</a:t>
            </a:r>
            <a:r>
              <a:rPr sz="917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κατάστασης/του πλαισίου: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η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πίεση</a:t>
            </a:r>
            <a:r>
              <a:rPr sz="91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χρόνου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άγχος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διευκολύνουν τα 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επιφανειακά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γνωστικά</a:t>
            </a:r>
            <a:r>
              <a:rPr sz="91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στυλ</a:t>
            </a:r>
            <a:r>
              <a:rPr sz="91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1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91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αντιλαμβανόμενη</a:t>
            </a:r>
            <a:r>
              <a:rPr sz="91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σχετικότητα</a:t>
            </a:r>
            <a:r>
              <a:rPr sz="91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91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διαδικασίας 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καθορίζει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πόση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γνωστική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εργασία</a:t>
            </a:r>
            <a:r>
              <a:rPr sz="91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είμαι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πρόθυμος</a:t>
            </a:r>
            <a:r>
              <a:rPr sz="91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να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επενδύσω</a:t>
            </a:r>
            <a:r>
              <a:rPr sz="91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91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προσεκτική 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ανάγνωση</a:t>
            </a:r>
            <a:r>
              <a:rPr sz="91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συνειδητή-αναστοχαστική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απόφαση.</a:t>
            </a:r>
            <a:r>
              <a:rPr sz="91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Παράδειγμα: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Η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χρήση</a:t>
            </a:r>
            <a:r>
              <a:rPr sz="91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του 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κινητού τηλεφώνου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είναι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πιο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πιθανό</a:t>
            </a:r>
            <a:r>
              <a:rPr sz="91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 συμβεί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υπό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πίεση</a:t>
            </a:r>
            <a:r>
              <a:rPr sz="91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χρόνου,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κάτι άλλο 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(περπατώ,</a:t>
            </a:r>
            <a:r>
              <a:rPr sz="91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ταξιδεύω,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εργάζομαι),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όταν</a:t>
            </a:r>
            <a:r>
              <a:rPr sz="91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έχω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λιγότερους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γνωστικούς</a:t>
            </a:r>
            <a:r>
              <a:rPr sz="91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πόρους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στη 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διάθεσή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μου. 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Η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μικρότερη οθόνη</a:t>
            </a:r>
            <a:r>
              <a:rPr sz="91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προσθέτει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στη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γνωστική προσπάθεια 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παράγοντας/κάνει</a:t>
            </a:r>
            <a:r>
              <a:rPr sz="917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πλοήγηση</a:t>
            </a:r>
            <a:r>
              <a:rPr sz="9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FFFFFF"/>
                </a:solidFill>
                <a:latin typeface="Calibri"/>
                <a:cs typeface="Calibri"/>
              </a:rPr>
              <a:t>πιο δύσκολη.</a:t>
            </a:r>
            <a:endParaRPr sz="917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0" y="0"/>
            <a:ext cx="6096000" cy="6858000"/>
            <a:chOff x="7315200" y="0"/>
            <a:chExt cx="73152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72800" y="7594282"/>
              <a:ext cx="2591752" cy="48164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15200" y="0"/>
              <a:ext cx="7315200" cy="8229600"/>
            </a:xfrm>
            <a:custGeom>
              <a:avLst/>
              <a:gdLst/>
              <a:ahLst/>
              <a:cxnLst/>
              <a:rect l="l" t="t" r="r" b="b"/>
              <a:pathLst>
                <a:path w="7315200" h="8229600">
                  <a:moveTo>
                    <a:pt x="7315200" y="0"/>
                  </a:moveTo>
                  <a:lnTo>
                    <a:pt x="0" y="0"/>
                  </a:lnTo>
                  <a:lnTo>
                    <a:pt x="0" y="8229600"/>
                  </a:lnTo>
                  <a:lnTo>
                    <a:pt x="7315200" y="8229600"/>
                  </a:lnTo>
                  <a:lnTo>
                    <a:pt x="7315200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293548" y="2599531"/>
            <a:ext cx="3517900" cy="6519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4167" dirty="0">
                <a:latin typeface="Calibri"/>
                <a:cs typeface="Calibri"/>
              </a:rPr>
              <a:t>Σκοτεινά</a:t>
            </a:r>
            <a:r>
              <a:rPr sz="4167" spc="-87" dirty="0">
                <a:latin typeface="Calibri"/>
                <a:cs typeface="Calibri"/>
              </a:rPr>
              <a:t> </a:t>
            </a:r>
            <a:r>
              <a:rPr sz="4167" spc="-21" dirty="0">
                <a:latin typeface="Calibri"/>
                <a:cs typeface="Calibri"/>
              </a:rPr>
              <a:t>μοτίβα</a:t>
            </a:r>
            <a:endParaRPr sz="4167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697662" y="1346535"/>
            <a:ext cx="4368800" cy="469231"/>
          </a:xfrm>
          <a:prstGeom prst="rect">
            <a:avLst/>
          </a:prstGeom>
        </p:spPr>
        <p:txBody>
          <a:bodyPr vert="horz" wrap="square" lIns="0" tIns="6350" rIns="0" bIns="0" rtlCol="0" anchor="ctr">
            <a:spAutoFit/>
          </a:bodyPr>
          <a:lstStyle/>
          <a:p>
            <a:pPr marL="10583" marR="4233">
              <a:lnSpc>
                <a:spcPct val="101699"/>
              </a:lnSpc>
              <a:spcBef>
                <a:spcPts val="50"/>
              </a:spcBef>
            </a:pPr>
            <a:r>
              <a:rPr sz="1500" b="1" spc="-4" dirty="0"/>
              <a:t>"Τα</a:t>
            </a:r>
            <a:r>
              <a:rPr sz="1500" b="1" dirty="0"/>
              <a:t> </a:t>
            </a:r>
            <a:r>
              <a:rPr sz="1500" b="1" spc="-4" dirty="0"/>
              <a:t>βρώμικα</a:t>
            </a:r>
            <a:r>
              <a:rPr sz="1500" b="1" dirty="0"/>
              <a:t> </a:t>
            </a:r>
            <a:r>
              <a:rPr sz="1500" b="1" spc="-4" dirty="0"/>
              <a:t>κόλπα</a:t>
            </a:r>
            <a:r>
              <a:rPr sz="1500" b="1" spc="17" dirty="0"/>
              <a:t> </a:t>
            </a:r>
            <a:r>
              <a:rPr sz="1500" b="1" spc="-4" dirty="0"/>
              <a:t>οι</a:t>
            </a:r>
            <a:r>
              <a:rPr sz="1500" b="1" dirty="0"/>
              <a:t> </a:t>
            </a:r>
            <a:r>
              <a:rPr sz="1500" b="1" spc="-4" dirty="0"/>
              <a:t>σχεδιαστές για</a:t>
            </a:r>
            <a:r>
              <a:rPr sz="1500" b="1" dirty="0"/>
              <a:t> </a:t>
            </a:r>
            <a:r>
              <a:rPr sz="1500" b="1" spc="-4" dirty="0"/>
              <a:t>να</a:t>
            </a:r>
            <a:r>
              <a:rPr sz="1500" b="1" dirty="0"/>
              <a:t> </a:t>
            </a:r>
            <a:r>
              <a:rPr sz="1500" b="1" spc="-4" dirty="0"/>
              <a:t>κάνουν</a:t>
            </a:r>
            <a:r>
              <a:rPr sz="1500" b="1" dirty="0"/>
              <a:t> </a:t>
            </a:r>
            <a:r>
              <a:rPr sz="1500" b="1" spc="-4" dirty="0"/>
              <a:t>τους </a:t>
            </a:r>
            <a:r>
              <a:rPr sz="1500" b="1" spc="-329" dirty="0"/>
              <a:t> </a:t>
            </a:r>
            <a:r>
              <a:rPr sz="1500" b="1" spc="-4" dirty="0"/>
              <a:t>ανθρώπους</a:t>
            </a:r>
            <a:r>
              <a:rPr sz="1500" b="1" spc="-8" dirty="0"/>
              <a:t> </a:t>
            </a:r>
            <a:r>
              <a:rPr sz="1500" b="1" spc="-4" dirty="0"/>
              <a:t>να</a:t>
            </a:r>
            <a:r>
              <a:rPr sz="1500" b="1" spc="-8" dirty="0"/>
              <a:t> </a:t>
            </a:r>
            <a:r>
              <a:rPr sz="1500" b="1" spc="-4" dirty="0"/>
              <a:t>κάνουν</a:t>
            </a:r>
            <a:endParaRPr sz="1500"/>
          </a:p>
        </p:txBody>
      </p:sp>
      <p:sp>
        <p:nvSpPr>
          <p:cNvPr id="7" name="object 7"/>
          <p:cNvSpPr txBox="1"/>
          <p:nvPr/>
        </p:nvSpPr>
        <p:spPr>
          <a:xfrm>
            <a:off x="6697662" y="3779043"/>
            <a:ext cx="1196446" cy="241519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500" i="1" spc="-4" dirty="0">
                <a:latin typeface="Calibri"/>
                <a:cs typeface="Calibri"/>
              </a:rPr>
              <a:t>Mathur</a:t>
            </a:r>
            <a:r>
              <a:rPr sz="1500" i="1" spc="-21" dirty="0">
                <a:latin typeface="Calibri"/>
                <a:cs typeface="Calibri"/>
              </a:rPr>
              <a:t> </a:t>
            </a:r>
            <a:r>
              <a:rPr sz="1500" i="1" spc="-4" dirty="0">
                <a:latin typeface="Calibri"/>
                <a:cs typeface="Calibri"/>
              </a:rPr>
              <a:t>et</a:t>
            </a:r>
            <a:r>
              <a:rPr sz="1500" i="1" spc="-17" dirty="0">
                <a:latin typeface="Calibri"/>
                <a:cs typeface="Calibri"/>
              </a:rPr>
              <a:t> </a:t>
            </a:r>
            <a:r>
              <a:rPr sz="1500" i="1" spc="-4" dirty="0">
                <a:latin typeface="Calibri"/>
                <a:cs typeface="Calibri"/>
              </a:rPr>
              <a:t>al.</a:t>
            </a:r>
            <a:r>
              <a:rPr sz="1500" i="1" spc="-17" dirty="0">
                <a:latin typeface="Calibri"/>
                <a:cs typeface="Calibri"/>
              </a:rPr>
              <a:t> </a:t>
            </a:r>
            <a:r>
              <a:rPr sz="1500" i="1" dirty="0">
                <a:latin typeface="Calibri"/>
                <a:cs typeface="Calibri"/>
              </a:rPr>
              <a:t>()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97662" y="1801018"/>
            <a:ext cx="4646083" cy="2608684"/>
          </a:xfrm>
          <a:prstGeom prst="rect">
            <a:avLst/>
          </a:prstGeom>
        </p:spPr>
        <p:txBody>
          <a:bodyPr vert="horz" wrap="square" lIns="0" tIns="24341" rIns="0" bIns="0" rtlCol="0">
            <a:spAutoFit/>
          </a:bodyPr>
          <a:lstStyle/>
          <a:p>
            <a:pPr marL="10583">
              <a:spcBef>
                <a:spcPts val="191"/>
              </a:spcBef>
            </a:pPr>
            <a:r>
              <a:rPr sz="1500" b="1" spc="-12" dirty="0">
                <a:latin typeface="Calibri"/>
                <a:cs typeface="Calibri"/>
              </a:rPr>
              <a:t>πράγματα"</a:t>
            </a:r>
            <a:endParaRPr sz="1500">
              <a:latin typeface="Calibri"/>
              <a:cs typeface="Calibri"/>
            </a:endParaRPr>
          </a:p>
          <a:p>
            <a:pPr marL="10583">
              <a:spcBef>
                <a:spcPts val="112"/>
              </a:spcBef>
            </a:pPr>
            <a:r>
              <a:rPr sz="1500" i="1" spc="-4" dirty="0">
                <a:latin typeface="Calibri"/>
                <a:cs typeface="Calibri"/>
              </a:rPr>
              <a:t>Harry</a:t>
            </a:r>
            <a:r>
              <a:rPr sz="1500" i="1" spc="-17" dirty="0">
                <a:latin typeface="Calibri"/>
                <a:cs typeface="Calibri"/>
              </a:rPr>
              <a:t> </a:t>
            </a:r>
            <a:r>
              <a:rPr sz="1500" i="1" spc="-4" dirty="0">
                <a:latin typeface="Calibri"/>
                <a:cs typeface="Calibri"/>
              </a:rPr>
              <a:t>Brignull</a:t>
            </a:r>
            <a:r>
              <a:rPr sz="1500" i="1" spc="-17" dirty="0">
                <a:latin typeface="Calibri"/>
                <a:cs typeface="Calibri"/>
              </a:rPr>
              <a:t> </a:t>
            </a:r>
            <a:r>
              <a:rPr sz="1500" i="1" spc="-8" dirty="0">
                <a:latin typeface="Calibri"/>
                <a:cs typeface="Calibri"/>
              </a:rPr>
              <a:t>(2010)</a:t>
            </a:r>
            <a:endParaRPr sz="1500">
              <a:latin typeface="Calibri"/>
              <a:cs typeface="Calibri"/>
            </a:endParaRPr>
          </a:p>
          <a:p>
            <a:pPr marL="10583" marR="4233">
              <a:lnSpc>
                <a:spcPct val="105100"/>
              </a:lnSpc>
              <a:spcBef>
                <a:spcPts val="1096"/>
              </a:spcBef>
            </a:pPr>
            <a:r>
              <a:rPr sz="1500" b="1" spc="-4" dirty="0">
                <a:latin typeface="Calibri"/>
                <a:cs typeface="Calibri"/>
              </a:rPr>
              <a:t>"Επιλογές σχεδιασμού διεπαφής </a:t>
            </a:r>
            <a:r>
              <a:rPr sz="1500" b="1" dirty="0">
                <a:latin typeface="Calibri"/>
                <a:cs typeface="Calibri"/>
              </a:rPr>
              <a:t>που </a:t>
            </a:r>
            <a:r>
              <a:rPr sz="1500" b="1" spc="-4" dirty="0">
                <a:latin typeface="Calibri"/>
                <a:cs typeface="Calibri"/>
              </a:rPr>
              <a:t>ωφελούν μια </a:t>
            </a:r>
            <a:r>
              <a:rPr sz="1500" b="1" dirty="0">
                <a:latin typeface="Calibri"/>
                <a:cs typeface="Calibri"/>
              </a:rPr>
              <a:t> </a:t>
            </a:r>
            <a:r>
              <a:rPr sz="1500" b="1" spc="-4" dirty="0">
                <a:latin typeface="Calibri"/>
                <a:cs typeface="Calibri"/>
              </a:rPr>
              <a:t>διαδικτυακή</a:t>
            </a:r>
            <a:r>
              <a:rPr sz="1500" b="1" spc="12" dirty="0">
                <a:latin typeface="Calibri"/>
                <a:cs typeface="Calibri"/>
              </a:rPr>
              <a:t> </a:t>
            </a:r>
            <a:r>
              <a:rPr sz="1500" b="1" spc="-4" dirty="0">
                <a:latin typeface="Calibri"/>
                <a:cs typeface="Calibri"/>
              </a:rPr>
              <a:t>υπηρεσία</a:t>
            </a:r>
            <a:r>
              <a:rPr sz="1500" b="1" spc="4" dirty="0">
                <a:latin typeface="Calibri"/>
                <a:cs typeface="Calibri"/>
              </a:rPr>
              <a:t> </a:t>
            </a:r>
            <a:r>
              <a:rPr sz="1500" b="1" spc="-4" dirty="0">
                <a:latin typeface="Calibri"/>
                <a:cs typeface="Calibri"/>
              </a:rPr>
              <a:t>εξαναγκάζοντας,</a:t>
            </a:r>
            <a:r>
              <a:rPr sz="1500" b="1" dirty="0">
                <a:latin typeface="Calibri"/>
                <a:cs typeface="Calibri"/>
              </a:rPr>
              <a:t> </a:t>
            </a:r>
            <a:r>
              <a:rPr sz="1500" b="1" spc="-4" dirty="0">
                <a:latin typeface="Calibri"/>
                <a:cs typeface="Calibri"/>
              </a:rPr>
              <a:t>κατευθύνοντας</a:t>
            </a:r>
            <a:r>
              <a:rPr sz="1500" b="1" dirty="0">
                <a:latin typeface="Calibri"/>
                <a:cs typeface="Calibri"/>
              </a:rPr>
              <a:t> ή </a:t>
            </a:r>
            <a:r>
              <a:rPr sz="1500" b="1" spc="-325" dirty="0">
                <a:latin typeface="Calibri"/>
                <a:cs typeface="Calibri"/>
              </a:rPr>
              <a:t> </a:t>
            </a:r>
            <a:r>
              <a:rPr sz="1500" b="1" spc="-4" dirty="0">
                <a:latin typeface="Calibri"/>
                <a:cs typeface="Calibri"/>
              </a:rPr>
              <a:t>εξαπατώντας</a:t>
            </a:r>
            <a:r>
              <a:rPr sz="1500" b="1" spc="-8" dirty="0">
                <a:latin typeface="Calibri"/>
                <a:cs typeface="Calibri"/>
              </a:rPr>
              <a:t> </a:t>
            </a:r>
            <a:r>
              <a:rPr sz="1500" b="1" spc="-4" dirty="0">
                <a:latin typeface="Calibri"/>
                <a:cs typeface="Calibri"/>
              </a:rPr>
              <a:t>τους</a:t>
            </a:r>
            <a:r>
              <a:rPr sz="1500" b="1" dirty="0">
                <a:latin typeface="Calibri"/>
                <a:cs typeface="Calibri"/>
              </a:rPr>
              <a:t> </a:t>
            </a:r>
            <a:r>
              <a:rPr sz="1500" b="1" spc="-4" dirty="0">
                <a:latin typeface="Calibri"/>
                <a:cs typeface="Calibri"/>
              </a:rPr>
              <a:t>χρήστες</a:t>
            </a:r>
            <a:r>
              <a:rPr sz="1500" b="1" dirty="0">
                <a:latin typeface="Calibri"/>
                <a:cs typeface="Calibri"/>
              </a:rPr>
              <a:t> </a:t>
            </a:r>
            <a:r>
              <a:rPr sz="1500" b="1" spc="-4" dirty="0">
                <a:latin typeface="Calibri"/>
                <a:cs typeface="Calibri"/>
              </a:rPr>
              <a:t>να αποφάσεις </a:t>
            </a:r>
            <a:r>
              <a:rPr sz="1500" b="1" dirty="0">
                <a:latin typeface="Calibri"/>
                <a:cs typeface="Calibri"/>
              </a:rPr>
              <a:t>που, </a:t>
            </a:r>
            <a:r>
              <a:rPr sz="1500" b="1" spc="-4" dirty="0">
                <a:latin typeface="Calibri"/>
                <a:cs typeface="Calibri"/>
              </a:rPr>
              <a:t>αν</a:t>
            </a:r>
            <a:r>
              <a:rPr sz="1500" b="1" dirty="0">
                <a:latin typeface="Calibri"/>
                <a:cs typeface="Calibri"/>
              </a:rPr>
              <a:t> </a:t>
            </a:r>
            <a:r>
              <a:rPr sz="1500" b="1" spc="-4" dirty="0">
                <a:latin typeface="Calibri"/>
                <a:cs typeface="Calibri"/>
              </a:rPr>
              <a:t>ήταν </a:t>
            </a:r>
            <a:r>
              <a:rPr sz="1500" b="1" dirty="0">
                <a:latin typeface="Calibri"/>
                <a:cs typeface="Calibri"/>
              </a:rPr>
              <a:t> </a:t>
            </a:r>
            <a:r>
              <a:rPr sz="1500" b="1" spc="-4" dirty="0">
                <a:latin typeface="Calibri"/>
                <a:cs typeface="Calibri"/>
              </a:rPr>
              <a:t>πλήρως ενημερωμένοι </a:t>
            </a:r>
            <a:r>
              <a:rPr sz="1500" b="1" dirty="0">
                <a:latin typeface="Calibri"/>
                <a:cs typeface="Calibri"/>
              </a:rPr>
              <a:t>και </a:t>
            </a:r>
            <a:r>
              <a:rPr sz="1500" b="1" spc="-4" dirty="0">
                <a:latin typeface="Calibri"/>
                <a:cs typeface="Calibri"/>
              </a:rPr>
              <a:t>ικανοί να επιλέξουν </a:t>
            </a:r>
            <a:r>
              <a:rPr sz="1500" b="1" dirty="0">
                <a:latin typeface="Calibri"/>
                <a:cs typeface="Calibri"/>
              </a:rPr>
              <a:t> </a:t>
            </a:r>
            <a:r>
              <a:rPr sz="1500" b="1" spc="-4" dirty="0">
                <a:latin typeface="Calibri"/>
                <a:cs typeface="Calibri"/>
              </a:rPr>
              <a:t>εναλλακτικές</a:t>
            </a:r>
            <a:r>
              <a:rPr sz="1500" b="1" spc="-8" dirty="0">
                <a:latin typeface="Calibri"/>
                <a:cs typeface="Calibri"/>
              </a:rPr>
              <a:t> </a:t>
            </a:r>
            <a:r>
              <a:rPr sz="1500" b="1" spc="-4" dirty="0">
                <a:latin typeface="Calibri"/>
                <a:cs typeface="Calibri"/>
              </a:rPr>
              <a:t>λύσεις, μην</a:t>
            </a:r>
            <a:r>
              <a:rPr sz="1500" b="1" spc="4" dirty="0">
                <a:latin typeface="Calibri"/>
                <a:cs typeface="Calibri"/>
              </a:rPr>
              <a:t> </a:t>
            </a:r>
            <a:r>
              <a:rPr sz="1500" b="1" spc="-4" dirty="0">
                <a:latin typeface="Calibri"/>
                <a:cs typeface="Calibri"/>
              </a:rPr>
              <a:t>τις παράγουν/κάνουν".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00">
              <a:latin typeface="Calibri"/>
              <a:cs typeface="Calibri"/>
            </a:endParaRPr>
          </a:p>
          <a:p>
            <a:pPr>
              <a:spcBef>
                <a:spcPts val="21"/>
              </a:spcBef>
            </a:pPr>
            <a:endParaRPr sz="1917">
              <a:latin typeface="Calibri"/>
              <a:cs typeface="Calibri"/>
            </a:endParaRPr>
          </a:p>
          <a:p>
            <a:pPr marL="10583"/>
            <a:r>
              <a:rPr sz="1500" b="1" spc="-4" dirty="0">
                <a:latin typeface="Calibri"/>
                <a:cs typeface="Calibri"/>
              </a:rPr>
              <a:t>"Οπλισμένη</a:t>
            </a:r>
            <a:r>
              <a:rPr sz="1500" b="1" spc="-8" dirty="0">
                <a:latin typeface="Calibri"/>
                <a:cs typeface="Calibri"/>
              </a:rPr>
              <a:t> </a:t>
            </a:r>
            <a:r>
              <a:rPr sz="1500" b="1" spc="-12" dirty="0">
                <a:latin typeface="Calibri"/>
                <a:cs typeface="Calibri"/>
              </a:rPr>
              <a:t>χρησιμοποιήσιμη"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1391" y="5896504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latin typeface="Calibri"/>
                <a:cs typeface="Calibri"/>
              </a:rPr>
              <a:t>CSP002: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Ανθρώπινοι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παράγοντες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στην</a:t>
            </a:r>
            <a:r>
              <a:rPr sz="750" spc="4" dirty="0">
                <a:latin typeface="Calibri"/>
                <a:cs typeface="Calibri"/>
              </a:rPr>
              <a:t> </a:t>
            </a:r>
            <a:r>
              <a:rPr sz="750" spc="-12" dirty="0">
                <a:latin typeface="Calibri"/>
                <a:cs typeface="Calibri"/>
              </a:rPr>
              <a:t>ασφάλεια </a:t>
            </a:r>
            <a:r>
              <a:rPr sz="750" spc="-8" dirty="0">
                <a:latin typeface="Calibri"/>
                <a:cs typeface="Calibri"/>
              </a:rPr>
              <a:t>στον </a:t>
            </a:r>
            <a:r>
              <a:rPr sz="750" spc="-12" dirty="0"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77446" y="3473450"/>
            <a:ext cx="2786063" cy="219611"/>
          </a:xfrm>
          <a:prstGeom prst="rect">
            <a:avLst/>
          </a:prstGeom>
          <a:solidFill>
            <a:srgbClr val="FFBF00"/>
          </a:solidFill>
        </p:spPr>
        <p:txBody>
          <a:bodyPr vert="horz" wrap="square" lIns="0" tIns="26987" rIns="0" bIns="0" rtlCol="0">
            <a:spAutoFit/>
          </a:bodyPr>
          <a:lstStyle/>
          <a:p>
            <a:pPr>
              <a:spcBef>
                <a:spcPts val="212"/>
              </a:spcBef>
            </a:pPr>
            <a:r>
              <a:rPr sz="1250" spc="-4" dirty="0">
                <a:latin typeface="Calibri"/>
                <a:cs typeface="Calibri"/>
              </a:rPr>
              <a:t>Τα</a:t>
            </a:r>
            <a:r>
              <a:rPr sz="1250" spc="-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ηλεκτρονικά</a:t>
            </a:r>
            <a:r>
              <a:rPr sz="1250" spc="-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ταχυδρομεία phishing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77446" y="3239558"/>
            <a:ext cx="1355725" cy="220680"/>
          </a:xfrm>
          <a:prstGeom prst="rect">
            <a:avLst/>
          </a:prstGeom>
          <a:solidFill>
            <a:srgbClr val="FFBF00"/>
          </a:solidFill>
        </p:spPr>
        <p:txBody>
          <a:bodyPr vert="horz" wrap="square" lIns="0" tIns="28046" rIns="0" bIns="0" rtlCol="0">
            <a:spAutoFit/>
          </a:bodyPr>
          <a:lstStyle/>
          <a:p>
            <a:pPr>
              <a:spcBef>
                <a:spcPts val="221"/>
              </a:spcBef>
            </a:pPr>
            <a:r>
              <a:rPr sz="1250" spc="-4" dirty="0">
                <a:latin typeface="Calibri"/>
                <a:cs typeface="Calibri"/>
              </a:rPr>
              <a:t>ηλεκτρονικά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77446" y="3007783"/>
            <a:ext cx="3386138" cy="212665"/>
          </a:xfrm>
          <a:prstGeom prst="rect">
            <a:avLst/>
          </a:prstGeom>
          <a:solidFill>
            <a:srgbClr val="FFBF00"/>
          </a:solidFill>
        </p:spPr>
        <p:txBody>
          <a:bodyPr vert="horz" wrap="square" lIns="0" tIns="20108" rIns="0" bIns="0" rtlCol="0">
            <a:spAutoFit/>
          </a:bodyPr>
          <a:lstStyle/>
          <a:p>
            <a:pPr>
              <a:spcBef>
                <a:spcPts val="158"/>
              </a:spcBef>
            </a:pPr>
            <a:r>
              <a:rPr sz="1250" spc="-4" dirty="0">
                <a:latin typeface="Calibri"/>
                <a:cs typeface="Calibri"/>
              </a:rPr>
              <a:t>τεχνικές κοινωνικής μηχανικής,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όπως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57262" y="913586"/>
            <a:ext cx="4155017" cy="1054670"/>
          </a:xfrm>
          <a:prstGeom prst="rect">
            <a:avLst/>
          </a:prstGeom>
        </p:spPr>
        <p:txBody>
          <a:bodyPr vert="horz" wrap="square" lIns="0" tIns="52917" rIns="0" bIns="0" rtlCol="0" anchor="ctr">
            <a:spAutoFit/>
          </a:bodyPr>
          <a:lstStyle/>
          <a:p>
            <a:pPr marL="10583" marR="4233">
              <a:lnSpc>
                <a:spcPts val="2550"/>
              </a:lnSpc>
              <a:spcBef>
                <a:spcPts val="417"/>
              </a:spcBef>
            </a:pPr>
            <a:r>
              <a:rPr sz="2375" dirty="0"/>
              <a:t>Η </a:t>
            </a:r>
            <a:r>
              <a:rPr sz="2375" spc="-17" dirty="0"/>
              <a:t>σχέση μεταξύ </a:t>
            </a:r>
            <a:r>
              <a:rPr sz="2375" spc="-4" dirty="0"/>
              <a:t>των σκοτεινών </a:t>
            </a:r>
            <a:r>
              <a:rPr sz="2375" dirty="0"/>
              <a:t> </a:t>
            </a:r>
            <a:r>
              <a:rPr sz="2375" spc="-4" dirty="0"/>
              <a:t>μοτίβων και </a:t>
            </a:r>
            <a:r>
              <a:rPr sz="2375" spc="-8" dirty="0"/>
              <a:t>του </a:t>
            </a:r>
            <a:r>
              <a:rPr sz="2375" spc="-12" dirty="0"/>
              <a:t>εγκλήματος </a:t>
            </a:r>
            <a:r>
              <a:rPr sz="2375" spc="-8" dirty="0"/>
              <a:t>στον </a:t>
            </a:r>
            <a:r>
              <a:rPr sz="2375" spc="-525" dirty="0"/>
              <a:t> </a:t>
            </a:r>
            <a:r>
              <a:rPr sz="2375" spc="-12" dirty="0"/>
              <a:t>κυβερνοχώρο</a:t>
            </a:r>
            <a:endParaRPr sz="2375"/>
          </a:p>
        </p:txBody>
      </p:sp>
      <p:sp>
        <p:nvSpPr>
          <p:cNvPr id="6" name="object 6"/>
          <p:cNvSpPr txBox="1"/>
          <p:nvPr/>
        </p:nvSpPr>
        <p:spPr>
          <a:xfrm>
            <a:off x="1338262" y="2220383"/>
            <a:ext cx="3686175" cy="533907"/>
          </a:xfrm>
          <a:prstGeom prst="rect">
            <a:avLst/>
          </a:prstGeom>
        </p:spPr>
        <p:txBody>
          <a:bodyPr vert="horz" wrap="square" lIns="0" tIns="32808" rIns="0" bIns="0" rtlCol="0">
            <a:spAutoFit/>
          </a:bodyPr>
          <a:lstStyle/>
          <a:p>
            <a:pPr marL="239174" marR="4233" indent="-228591">
              <a:lnSpc>
                <a:spcPts val="1342"/>
              </a:lnSpc>
              <a:spcBef>
                <a:spcPts val="258"/>
              </a:spcBef>
              <a:buSzPct val="120000"/>
              <a:buFont typeface="Arial"/>
              <a:buChar char="•"/>
              <a:tabLst>
                <a:tab pos="238645" algn="l"/>
                <a:tab pos="239174" algn="l"/>
              </a:tabLst>
            </a:pPr>
            <a:r>
              <a:rPr sz="1250" spc="-4" dirty="0">
                <a:latin typeface="Calibri"/>
                <a:cs typeface="Calibri"/>
              </a:rPr>
              <a:t>Τα σκοτεινά μοτίβα πυροδοτούν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ψυχολογικές 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διεργασίες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που</a:t>
            </a:r>
            <a:r>
              <a:rPr sz="1250" spc="5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παράγουν/κάνουν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μας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ευάλωτους 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σε κακόβουλο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σχεδιασμό εκμετάλλευση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ευπάθειας).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77446" y="2768070"/>
            <a:ext cx="3072342" cy="239713"/>
          </a:xfrm>
          <a:custGeom>
            <a:avLst/>
            <a:gdLst/>
            <a:ahLst/>
            <a:cxnLst/>
            <a:rect l="l" t="t" r="r" b="b"/>
            <a:pathLst>
              <a:path w="3686810" h="287654">
                <a:moveTo>
                  <a:pt x="3686492" y="0"/>
                </a:moveTo>
                <a:lnTo>
                  <a:pt x="0" y="0"/>
                </a:lnTo>
                <a:lnTo>
                  <a:pt x="0" y="287654"/>
                </a:lnTo>
                <a:lnTo>
                  <a:pt x="3686492" y="287654"/>
                </a:lnTo>
                <a:lnTo>
                  <a:pt x="3686492" y="0"/>
                </a:lnTo>
                <a:close/>
              </a:path>
            </a:pathLst>
          </a:custGeom>
          <a:solidFill>
            <a:srgbClr val="FFBF00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8" name="object 8"/>
          <p:cNvSpPr txBox="1"/>
          <p:nvPr/>
        </p:nvSpPr>
        <p:spPr>
          <a:xfrm>
            <a:off x="1338262" y="2758810"/>
            <a:ext cx="87842" cy="241519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500" spc="-4" dirty="0">
                <a:latin typeface="Arial"/>
                <a:cs typeface="Arial"/>
              </a:rPr>
              <a:t>•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77446" y="2768071"/>
            <a:ext cx="3072342" cy="225489"/>
          </a:xfrm>
          <a:prstGeom prst="rect">
            <a:avLst/>
          </a:prstGeom>
        </p:spPr>
        <p:txBody>
          <a:bodyPr vert="horz" wrap="square" lIns="0" tIns="32808" rIns="0" bIns="0" rtlCol="0">
            <a:spAutoFit/>
          </a:bodyPr>
          <a:lstStyle/>
          <a:p>
            <a:pPr>
              <a:spcBef>
                <a:spcPts val="258"/>
              </a:spcBef>
            </a:pPr>
            <a:r>
              <a:rPr sz="1250" spc="-4" dirty="0">
                <a:latin typeface="Calibri"/>
                <a:cs typeface="Calibri"/>
              </a:rPr>
              <a:t>Αυτή </a:t>
            </a:r>
            <a:r>
              <a:rPr sz="1250" dirty="0">
                <a:latin typeface="Calibri"/>
                <a:cs typeface="Calibri"/>
              </a:rPr>
              <a:t>η </a:t>
            </a:r>
            <a:r>
              <a:rPr sz="1250" spc="-4" dirty="0">
                <a:latin typeface="Calibri"/>
                <a:cs typeface="Calibri"/>
              </a:rPr>
              <a:t>λογική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είναι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γνωστή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από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8" dirty="0">
                <a:latin typeface="Calibri"/>
                <a:cs typeface="Calibri"/>
              </a:rPr>
              <a:t>την</a:t>
            </a:r>
            <a:r>
              <a:rPr sz="1250" spc="-17" dirty="0">
                <a:latin typeface="Calibri"/>
                <a:cs typeface="Calibri"/>
              </a:rPr>
              <a:t> </a:t>
            </a:r>
            <a:r>
              <a:rPr sz="1250" spc="-12" dirty="0">
                <a:latin typeface="Calibri"/>
                <a:cs typeface="Calibri"/>
              </a:rPr>
              <a:t>παράνομη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38262" y="3439583"/>
            <a:ext cx="87842" cy="241519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500" spc="-4" dirty="0">
                <a:latin typeface="Arial"/>
                <a:cs typeface="Arial"/>
              </a:rPr>
              <a:t>•</a:t>
            </a:r>
            <a:endParaRPr sz="15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77446" y="3706284"/>
            <a:ext cx="1185333" cy="217473"/>
          </a:xfrm>
          <a:prstGeom prst="rect">
            <a:avLst/>
          </a:prstGeom>
          <a:solidFill>
            <a:srgbClr val="FFBF00"/>
          </a:solidFill>
        </p:spPr>
        <p:txBody>
          <a:bodyPr vert="horz" wrap="square" lIns="0" tIns="24870" rIns="0" bIns="0" rtlCol="0">
            <a:spAutoFit/>
          </a:bodyPr>
          <a:lstStyle/>
          <a:p>
            <a:pPr>
              <a:spcBef>
                <a:spcPts val="195"/>
              </a:spcBef>
            </a:pPr>
            <a:r>
              <a:rPr sz="1250" spc="-4" dirty="0">
                <a:latin typeface="Calibri"/>
                <a:cs typeface="Calibri"/>
              </a:rPr>
              <a:t>αρχές</a:t>
            </a:r>
            <a:r>
              <a:rPr sz="1250" spc="-21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της</a:t>
            </a:r>
            <a:r>
              <a:rPr sz="1250" spc="-21" dirty="0">
                <a:latin typeface="Calibri"/>
                <a:cs typeface="Calibri"/>
              </a:rPr>
              <a:t> </a:t>
            </a:r>
            <a:r>
              <a:rPr sz="1250" spc="-12" dirty="0">
                <a:latin typeface="Calibri"/>
                <a:cs typeface="Calibri"/>
              </a:rPr>
              <a:t>πειθούς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38262" y="3945731"/>
            <a:ext cx="3617913" cy="72947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239174" indent="-228591">
              <a:lnSpc>
                <a:spcPts val="1479"/>
              </a:lnSpc>
              <a:spcBef>
                <a:spcPts val="83"/>
              </a:spcBef>
              <a:buSzPct val="120000"/>
              <a:buFont typeface="Arial"/>
              <a:buChar char="•"/>
              <a:tabLst>
                <a:tab pos="238645" algn="l"/>
                <a:tab pos="239174" algn="l"/>
              </a:tabLst>
            </a:pPr>
            <a:r>
              <a:rPr sz="1250" spc="-4" dirty="0">
                <a:latin typeface="Calibri"/>
                <a:cs typeface="Calibri"/>
              </a:rPr>
              <a:t>Το ζήτημα του πότε τα DP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είναι νόμιμα </a:t>
            </a:r>
            <a:r>
              <a:rPr sz="1250" dirty="0">
                <a:latin typeface="Calibri"/>
                <a:cs typeface="Calibri"/>
              </a:rPr>
              <a:t>ή</a:t>
            </a:r>
            <a:endParaRPr sz="1250">
              <a:latin typeface="Calibri"/>
              <a:cs typeface="Calibri"/>
            </a:endParaRPr>
          </a:p>
          <a:p>
            <a:pPr marL="239174" marR="4233">
              <a:lnSpc>
                <a:spcPts val="1342"/>
              </a:lnSpc>
              <a:spcBef>
                <a:spcPts val="154"/>
              </a:spcBef>
            </a:pPr>
            <a:r>
              <a:rPr sz="1250" spc="-4" dirty="0">
                <a:latin typeface="Calibri"/>
                <a:cs typeface="Calibri"/>
              </a:rPr>
              <a:t>όχι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και σε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ποιο βαθμό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ασκείται είναι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απλώς θέμα 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κουλτούρας,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πλαισίων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λογισμικού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και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επιβολής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του </a:t>
            </a:r>
            <a:r>
              <a:rPr sz="1250" spc="-271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νόμου.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1391" y="5756275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latin typeface="Calibri"/>
                <a:cs typeface="Calibri"/>
              </a:rPr>
              <a:t>CSP002: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Ανθρώπινοι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παράγοντες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στην</a:t>
            </a:r>
            <a:r>
              <a:rPr sz="750" spc="4" dirty="0">
                <a:latin typeface="Calibri"/>
                <a:cs typeface="Calibri"/>
              </a:rPr>
              <a:t> </a:t>
            </a:r>
            <a:r>
              <a:rPr sz="750" spc="-12" dirty="0">
                <a:latin typeface="Calibri"/>
                <a:cs typeface="Calibri"/>
              </a:rPr>
              <a:t>ασφάλεια </a:t>
            </a:r>
            <a:r>
              <a:rPr sz="750" spc="-8" dirty="0">
                <a:latin typeface="Calibri"/>
                <a:cs typeface="Calibri"/>
              </a:rPr>
              <a:t>στον </a:t>
            </a:r>
            <a:r>
              <a:rPr sz="750" spc="-12" dirty="0"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096000" y="0"/>
            <a:ext cx="6096000" cy="6858000"/>
            <a:chOff x="7315200" y="0"/>
            <a:chExt cx="7315200" cy="8229600"/>
          </a:xfrm>
        </p:grpSpPr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72800" y="7594600"/>
              <a:ext cx="2591752" cy="48164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15200" y="0"/>
              <a:ext cx="7315200" cy="82295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0224" y="6310577"/>
            <a:ext cx="198225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31749">
              <a:spcBef>
                <a:spcPts val="83"/>
              </a:spcBef>
            </a:pPr>
            <a:r>
              <a:rPr sz="1125" spc="-18" baseline="21604" dirty="0">
                <a:latin typeface="Calibri"/>
                <a:cs typeface="Calibri"/>
              </a:rPr>
              <a:t>CS</a:t>
            </a:r>
            <a:r>
              <a:rPr sz="1125" spc="149" baseline="21604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P002: Ανθρώπινοι</a:t>
            </a:r>
            <a:r>
              <a:rPr sz="750" spc="4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παράγοντες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στην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12" dirty="0">
                <a:latin typeface="Calibri"/>
                <a:cs typeface="Calibri"/>
              </a:rPr>
              <a:t>ασφάλεια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3466" y="627856"/>
            <a:ext cx="2992967" cy="51082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3250" dirty="0">
                <a:latin typeface="Calibri"/>
                <a:cs typeface="Calibri"/>
              </a:rPr>
              <a:t>Το</a:t>
            </a:r>
            <a:r>
              <a:rPr sz="3250" spc="-25" dirty="0">
                <a:latin typeface="Calibri"/>
                <a:cs typeface="Calibri"/>
              </a:rPr>
              <a:t> </a:t>
            </a:r>
            <a:r>
              <a:rPr sz="3250" spc="-4" dirty="0">
                <a:latin typeface="Calibri"/>
                <a:cs typeface="Calibri"/>
              </a:rPr>
              <a:t>"Roach</a:t>
            </a:r>
            <a:r>
              <a:rPr sz="3250" spc="-21" dirty="0">
                <a:latin typeface="Calibri"/>
                <a:cs typeface="Calibri"/>
              </a:rPr>
              <a:t> </a:t>
            </a:r>
            <a:r>
              <a:rPr sz="3250" spc="-12" dirty="0">
                <a:latin typeface="Calibri"/>
                <a:cs typeface="Calibri"/>
              </a:rPr>
              <a:t>Motel"</a:t>
            </a:r>
            <a:endParaRPr sz="325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8500" y="63857"/>
            <a:ext cx="8763000" cy="1585465"/>
          </a:xfrm>
          <a:prstGeom prst="rect">
            <a:avLst/>
          </a:prstGeom>
        </p:spPr>
        <p:txBody>
          <a:bodyPr vert="horz" wrap="square" lIns="0" tIns="191293" rIns="0" bIns="0" rtlCol="0" anchor="ctr">
            <a:spAutoFit/>
          </a:bodyPr>
          <a:lstStyle/>
          <a:p>
            <a:pPr marL="7080496" marR="4233">
              <a:lnSpc>
                <a:spcPct val="131700"/>
              </a:lnSpc>
              <a:spcBef>
                <a:spcPts val="83"/>
              </a:spcBef>
            </a:pPr>
            <a:r>
              <a:rPr sz="1750" b="1" spc="-12" dirty="0"/>
              <a:t>Facebook</a:t>
            </a:r>
            <a:r>
              <a:rPr sz="1750" b="1" spc="-4" dirty="0"/>
              <a:t> </a:t>
            </a:r>
            <a:r>
              <a:rPr sz="1750" b="1" spc="-12" dirty="0"/>
              <a:t>(κοινωνικό δίκτυο</a:t>
            </a:r>
            <a:r>
              <a:rPr sz="1750" b="1" spc="-4" dirty="0"/>
              <a:t> </a:t>
            </a:r>
            <a:r>
              <a:rPr sz="1750" b="1" spc="-8" dirty="0"/>
              <a:t>και</a:t>
            </a:r>
            <a:r>
              <a:rPr sz="1750" b="1" spc="-17" dirty="0"/>
              <a:t> </a:t>
            </a:r>
            <a:r>
              <a:rPr sz="1750" b="1" spc="-12" dirty="0"/>
              <a:t>τεχνολογική </a:t>
            </a:r>
            <a:r>
              <a:rPr sz="1750" b="1" spc="-382" dirty="0"/>
              <a:t> </a:t>
            </a:r>
            <a:r>
              <a:rPr sz="1750" b="1" spc="-12" dirty="0"/>
              <a:t>εταιρεία/Meta)</a:t>
            </a:r>
            <a:endParaRPr sz="175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2680" y="1466989"/>
            <a:ext cx="5849938" cy="49670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5164DD-7373-D41C-F676-2E2F980CCC91}"/>
              </a:ext>
            </a:extLst>
          </p:cNvPr>
          <p:cNvSpPr txBox="1"/>
          <p:nvPr/>
        </p:nvSpPr>
        <p:spPr>
          <a:xfrm>
            <a:off x="6223000" y="1151410"/>
            <a:ext cx="5646320" cy="5492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67"/>
              </a:spcAft>
            </a:pPr>
            <a:r>
              <a:rPr lang="el-GR" sz="1333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Κοινή χρήση από προεπιλογή</a:t>
            </a:r>
            <a:br>
              <a:rPr lang="el-GR" sz="1333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l-GR" sz="1333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Μέσα από την ανάλυση του Συμβουλίου Καταναλωτών για τα αναδυόμενα παράθυρα απορρήτου των εταιρειών, είναι σαφές ότι οι καταναλωτές ωθούνται να μοιράζονται δεδομένα μέσω των εξής:</a:t>
            </a:r>
            <a:endParaRPr lang="el-GR" sz="1333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667"/>
              </a:spcAft>
            </a:pPr>
            <a:r>
              <a:rPr lang="el-GR" sz="1333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Προεπιλεγμένες ρυθμίσεις</a:t>
            </a:r>
            <a:br>
              <a:rPr lang="el-GR" sz="1333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l-GR" sz="1333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Η έρευνα δείχνει ότι οι χρήστες σπάνια αλλάζουν τις προεπιλεγμένες ρυθμίσεις. Σε πολλές περιπτώσεις, τόσο το Facebook όσο και η </a:t>
            </a:r>
            <a:r>
              <a:rPr lang="el-GR" sz="1333" b="1" kern="100" dirty="0" err="1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Google</a:t>
            </a:r>
            <a:r>
              <a:rPr lang="el-GR" sz="1333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έχουν ορίσει ως προεπιλογή τη λιγότερο φιλική προς το απόρρητο επιλογή.</a:t>
            </a:r>
            <a:endParaRPr lang="el-GR" sz="1333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667"/>
              </a:spcAft>
            </a:pPr>
            <a:r>
              <a:rPr lang="el-GR" sz="1333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Έξυπνες σχεδιαστικές επιλογές</a:t>
            </a:r>
            <a:br>
              <a:rPr lang="el-GR" sz="1333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l-GR" sz="1333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Η κοινοποίηση προσωπικών δεδομένων και η χρήση </a:t>
            </a:r>
            <a:r>
              <a:rPr lang="el-GR" sz="1333" b="1" kern="100" dirty="0" err="1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στοχευμένης</a:t>
            </a:r>
            <a:r>
              <a:rPr lang="el-GR" sz="1333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διαφήμισης παρουσιάζονται ως αποκλειστικά επωφελείς μέσω του τρόπου διατύπωσης και σχεδίασης, συχνά σε συνδυασμό με απειλές απώλειας λειτουργιών αν ο χρήστης αρνηθεί.</a:t>
            </a:r>
            <a:endParaRPr lang="el-GR" sz="1333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667"/>
              </a:spcAft>
            </a:pPr>
            <a:r>
              <a:rPr lang="el-GR" sz="1333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Σύγχυση στη διάταξη</a:t>
            </a:r>
            <a:br>
              <a:rPr lang="el-GR" sz="1333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l-GR" sz="1333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Οι φιλικές προς το απόρρητο επιλογές απαιτούν πολύ περισσότερα κλικ για να εντοπιστούν και συχνά είναι καλά κρυμμένες.</a:t>
            </a:r>
            <a:endParaRPr lang="el-GR" sz="1333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667"/>
              </a:spcAft>
            </a:pPr>
            <a:r>
              <a:rPr lang="el-GR" sz="1333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Ψευδαίσθηση επιλογής</a:t>
            </a:r>
            <a:br>
              <a:rPr lang="el-GR" sz="1333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l-GR" sz="1333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Σε πολλές περιπτώσεις, οι υπηρεσίες αποκρύπτουν το γεγονός ότι οι χρήστες έχουν πολύ λίγες πραγματικές επιλογές και η εκτεταμένη κοινοποίηση δεδομένων θεωρείται αποδεκτή απλώς και μόνο με τη χρήση της υπηρεσίας. Το αίσθημα ελέγχου μπορεί επίσης να πείσει τους χρήστες να κοινοποιήσουν περισσότερες πληροφορίες.</a:t>
            </a:r>
            <a:endParaRPr lang="el-GR" sz="1333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6521" y="319526"/>
            <a:ext cx="4430183" cy="1364903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pc="-17" dirty="0"/>
              <a:t>Σκούρο</a:t>
            </a:r>
            <a:r>
              <a:rPr spc="-46" dirty="0"/>
              <a:t> </a:t>
            </a:r>
            <a:r>
              <a:rPr spc="-21" dirty="0"/>
              <a:t>μοτίβο-</a:t>
            </a:r>
            <a:r>
              <a:rPr spc="-46" dirty="0"/>
              <a:t> </a:t>
            </a:r>
            <a:r>
              <a:rPr spc="-21" dirty="0"/>
              <a:t>Μηχανισμός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6521" y="3677444"/>
            <a:ext cx="2817283" cy="190287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167" spc="-4" dirty="0">
                <a:latin typeface="Calibri"/>
                <a:cs typeface="Calibri"/>
              </a:rPr>
              <a:t>=Χρησιμοποιήσιμο</a:t>
            </a:r>
            <a:r>
              <a:rPr sz="1167" spc="4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XMLExtensible</a:t>
            </a:r>
            <a:r>
              <a:rPr sz="1167" spc="4" dirty="0">
                <a:latin typeface="Calibri"/>
                <a:cs typeface="Calibri"/>
              </a:rPr>
              <a:t> </a:t>
            </a:r>
            <a:r>
              <a:rPr sz="1167" spc="-8" dirty="0">
                <a:latin typeface="Calibri"/>
                <a:cs typeface="Calibri"/>
              </a:rPr>
              <a:t>Markupμορ</a:t>
            </a:r>
            <a:endParaRPr sz="1167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7129" y="4046538"/>
            <a:ext cx="4294717" cy="12921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0088" indent="-399505">
              <a:lnSpc>
                <a:spcPts val="1491"/>
              </a:lnSpc>
              <a:buSzPct val="135714"/>
              <a:buAutoNum type="arabicPeriod"/>
              <a:tabLst>
                <a:tab pos="409559" algn="l"/>
                <a:tab pos="410088" algn="l"/>
              </a:tabLst>
            </a:pPr>
            <a:r>
              <a:rPr sz="1167" spc="-4" dirty="0">
                <a:latin typeface="Calibri"/>
                <a:cs typeface="Calibri"/>
              </a:rPr>
              <a:t>Μάθηση</a:t>
            </a:r>
            <a:r>
              <a:rPr sz="1167" spc="-8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Πόσο</a:t>
            </a:r>
            <a:r>
              <a:rPr sz="1167" spc="-8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γρήγορα</a:t>
            </a:r>
            <a:r>
              <a:rPr sz="1167" spc="-8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το</a:t>
            </a:r>
            <a:r>
              <a:rPr sz="1167" spc="-8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;)</a:t>
            </a:r>
            <a:endParaRPr sz="1167">
              <a:latin typeface="Calibri"/>
              <a:cs typeface="Calibri"/>
            </a:endParaRPr>
          </a:p>
          <a:p>
            <a:pPr marL="410088" indent="-399505">
              <a:lnSpc>
                <a:spcPts val="1750"/>
              </a:lnSpc>
              <a:buSzPct val="135714"/>
              <a:buAutoNum type="arabicPeriod"/>
              <a:tabLst>
                <a:tab pos="409559" algn="l"/>
                <a:tab pos="410088" algn="l"/>
              </a:tabLst>
            </a:pPr>
            <a:r>
              <a:rPr sz="1167" spc="-4" dirty="0">
                <a:latin typeface="Calibri"/>
                <a:cs typeface="Calibri"/>
              </a:rPr>
              <a:t>Αποτελεσματικότητα</a:t>
            </a:r>
            <a:r>
              <a:rPr sz="1167" dirty="0">
                <a:latin typeface="Calibri"/>
                <a:cs typeface="Calibri"/>
              </a:rPr>
              <a:t> Πόσο</a:t>
            </a:r>
            <a:r>
              <a:rPr sz="1167" spc="-4" dirty="0">
                <a:latin typeface="Calibri"/>
                <a:cs typeface="Calibri"/>
              </a:rPr>
              <a:t> θα</a:t>
            </a:r>
            <a:r>
              <a:rPr sz="1167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στο στόχο μου;)</a:t>
            </a:r>
            <a:endParaRPr sz="1167">
              <a:latin typeface="Calibri"/>
              <a:cs typeface="Calibri"/>
            </a:endParaRPr>
          </a:p>
          <a:p>
            <a:pPr marL="410088" marR="193667" indent="-399505">
              <a:lnSpc>
                <a:spcPct val="85300"/>
              </a:lnSpc>
              <a:spcBef>
                <a:spcPts val="204"/>
              </a:spcBef>
              <a:buSzPct val="135714"/>
              <a:buAutoNum type="arabicPeriod"/>
              <a:tabLst>
                <a:tab pos="409559" algn="l"/>
                <a:tab pos="410088" algn="l"/>
              </a:tabLst>
            </a:pPr>
            <a:r>
              <a:rPr sz="1167" spc="-4" dirty="0">
                <a:latin typeface="Calibri"/>
                <a:cs typeface="Calibri"/>
              </a:rPr>
              <a:t>Απομνημόνευση</a:t>
            </a:r>
            <a:r>
              <a:rPr sz="1167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Ευκολία</a:t>
            </a:r>
            <a:r>
              <a:rPr sz="1167" spc="4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χρήσης</a:t>
            </a:r>
            <a:r>
              <a:rPr sz="1167" spc="8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μετά</a:t>
            </a:r>
            <a:r>
              <a:rPr sz="1167" spc="4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από</a:t>
            </a:r>
            <a:r>
              <a:rPr sz="1167" spc="8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κάποιο</a:t>
            </a:r>
            <a:r>
              <a:rPr sz="1167" spc="4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διάστημα </a:t>
            </a:r>
            <a:r>
              <a:rPr sz="1167" spc="-254" dirty="0">
                <a:latin typeface="Calibri"/>
                <a:cs typeface="Calibri"/>
              </a:rPr>
              <a:t> </a:t>
            </a:r>
            <a:r>
              <a:rPr sz="1167" spc="-12" dirty="0">
                <a:latin typeface="Calibri"/>
                <a:cs typeface="Calibri"/>
              </a:rPr>
              <a:t>απουσίας).</a:t>
            </a:r>
            <a:endParaRPr sz="1167">
              <a:latin typeface="Calibri"/>
              <a:cs typeface="Calibri"/>
            </a:endParaRPr>
          </a:p>
          <a:p>
            <a:pPr marL="410088" marR="4233" indent="-399505">
              <a:lnSpc>
                <a:spcPct val="86500"/>
              </a:lnSpc>
              <a:spcBef>
                <a:spcPts val="79"/>
              </a:spcBef>
              <a:buSzPct val="135714"/>
              <a:buAutoNum type="arabicPeriod"/>
              <a:tabLst>
                <a:tab pos="409559" algn="l"/>
                <a:tab pos="410088" algn="l"/>
              </a:tabLst>
            </a:pPr>
            <a:r>
              <a:rPr sz="1167" spc="-4" dirty="0">
                <a:latin typeface="Calibri"/>
                <a:cs typeface="Calibri"/>
              </a:rPr>
              <a:t>Λάθη</a:t>
            </a:r>
            <a:r>
              <a:rPr sz="1167" spc="4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(Πόσο</a:t>
            </a:r>
            <a:r>
              <a:rPr sz="1167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συχνά</a:t>
            </a:r>
            <a:r>
              <a:rPr sz="1167" spc="4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κάνω</a:t>
            </a:r>
            <a:r>
              <a:rPr sz="1167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κάτι</a:t>
            </a:r>
            <a:r>
              <a:rPr sz="1167" spc="4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λάθος</a:t>
            </a:r>
            <a:r>
              <a:rPr sz="1167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και</a:t>
            </a:r>
            <a:r>
              <a:rPr sz="1167" spc="4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πόσο</a:t>
            </a:r>
            <a:r>
              <a:rPr sz="1167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εύκολα</a:t>
            </a:r>
            <a:r>
              <a:rPr sz="1167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μπορώ</a:t>
            </a:r>
            <a:r>
              <a:rPr sz="1167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να </a:t>
            </a:r>
            <a:r>
              <a:rPr sz="1167" spc="-250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διορθώσω τον εαυτό μου;)</a:t>
            </a:r>
            <a:endParaRPr sz="1167">
              <a:latin typeface="Calibri"/>
              <a:cs typeface="Calibri"/>
            </a:endParaRPr>
          </a:p>
          <a:p>
            <a:pPr marL="410088" indent="-399505">
              <a:lnSpc>
                <a:spcPts val="1775"/>
              </a:lnSpc>
              <a:buSzPct val="135714"/>
              <a:buAutoNum type="arabicPeriod"/>
              <a:tabLst>
                <a:tab pos="409559" algn="l"/>
                <a:tab pos="410088" algn="l"/>
              </a:tabLst>
            </a:pPr>
            <a:r>
              <a:rPr sz="1167" spc="-4" dirty="0">
                <a:latin typeface="Calibri"/>
                <a:cs typeface="Calibri"/>
              </a:rPr>
              <a:t>Ικανοποίηση</a:t>
            </a:r>
            <a:r>
              <a:rPr sz="1167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Πόσο ευχάριστη</a:t>
            </a:r>
            <a:r>
              <a:rPr sz="1167" spc="4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είναι</a:t>
            </a:r>
            <a:r>
              <a:rPr sz="1167" dirty="0">
                <a:latin typeface="Calibri"/>
                <a:cs typeface="Calibri"/>
              </a:rPr>
              <a:t> η</a:t>
            </a:r>
            <a:r>
              <a:rPr sz="1167" spc="-4" dirty="0">
                <a:latin typeface="Calibri"/>
                <a:cs typeface="Calibri"/>
              </a:rPr>
              <a:t> χρήση</a:t>
            </a:r>
            <a:endParaRPr sz="1167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54787" y="3529012"/>
            <a:ext cx="2630488" cy="22228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375" spc="-4" dirty="0">
                <a:latin typeface="Calibri"/>
                <a:cs typeface="Calibri"/>
              </a:rPr>
              <a:t>Μηχανισμός</a:t>
            </a:r>
            <a:r>
              <a:rPr sz="1375" spc="-17" dirty="0">
                <a:latin typeface="Calibri"/>
                <a:cs typeface="Calibri"/>
              </a:rPr>
              <a:t> </a:t>
            </a:r>
            <a:r>
              <a:rPr sz="1375" spc="-4" dirty="0">
                <a:latin typeface="Calibri"/>
                <a:cs typeface="Calibri"/>
              </a:rPr>
              <a:t>των</a:t>
            </a:r>
            <a:r>
              <a:rPr sz="1375" spc="-12" dirty="0">
                <a:latin typeface="Calibri"/>
                <a:cs typeface="Calibri"/>
              </a:rPr>
              <a:t> </a:t>
            </a:r>
            <a:r>
              <a:rPr sz="1375" spc="-4" dirty="0">
                <a:latin typeface="Calibri"/>
                <a:cs typeface="Calibri"/>
              </a:rPr>
              <a:t>σκοτεινών</a:t>
            </a:r>
            <a:r>
              <a:rPr sz="1375" dirty="0">
                <a:latin typeface="Calibri"/>
                <a:cs typeface="Calibri"/>
              </a:rPr>
              <a:t> </a:t>
            </a:r>
            <a:r>
              <a:rPr sz="1375" spc="-8" dirty="0">
                <a:latin typeface="Calibri"/>
                <a:cs typeface="Calibri"/>
              </a:rPr>
              <a:t>μοτίβων</a:t>
            </a:r>
            <a:endParaRPr sz="1375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41584" y="3911600"/>
            <a:ext cx="3144308" cy="811119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433370" indent="-422787">
              <a:spcBef>
                <a:spcPts val="475"/>
              </a:spcBef>
              <a:buSzPct val="84848"/>
              <a:buFont typeface="Arial"/>
              <a:buChar char="●"/>
              <a:tabLst>
                <a:tab pos="432841" algn="l"/>
                <a:tab pos="433370" algn="l"/>
              </a:tabLst>
            </a:pPr>
            <a:r>
              <a:rPr sz="1375" spc="-17" dirty="0">
                <a:latin typeface="Calibri"/>
                <a:cs typeface="Calibri"/>
              </a:rPr>
              <a:t>Γνωστική</a:t>
            </a:r>
            <a:r>
              <a:rPr sz="1375" spc="-37" dirty="0">
                <a:latin typeface="Calibri"/>
                <a:cs typeface="Calibri"/>
              </a:rPr>
              <a:t> </a:t>
            </a:r>
            <a:r>
              <a:rPr sz="1375" spc="-21" dirty="0">
                <a:latin typeface="Calibri"/>
                <a:cs typeface="Calibri"/>
              </a:rPr>
              <a:t>ασυμφωνία</a:t>
            </a:r>
            <a:r>
              <a:rPr sz="1375" spc="-33" dirty="0">
                <a:latin typeface="Calibri"/>
                <a:cs typeface="Calibri"/>
              </a:rPr>
              <a:t> </a:t>
            </a:r>
            <a:r>
              <a:rPr sz="1375" spc="-21" dirty="0">
                <a:latin typeface="Calibri"/>
                <a:cs typeface="Calibri"/>
              </a:rPr>
              <a:t>(Festinger,</a:t>
            </a:r>
            <a:r>
              <a:rPr sz="1375" spc="-33" dirty="0">
                <a:latin typeface="Calibri"/>
                <a:cs typeface="Calibri"/>
              </a:rPr>
              <a:t> </a:t>
            </a:r>
            <a:r>
              <a:rPr sz="1375" spc="-17" dirty="0">
                <a:latin typeface="Calibri"/>
                <a:cs typeface="Calibri"/>
              </a:rPr>
              <a:t>1957)</a:t>
            </a:r>
            <a:endParaRPr sz="1375">
              <a:latin typeface="Calibri"/>
              <a:cs typeface="Calibri"/>
            </a:endParaRPr>
          </a:p>
          <a:p>
            <a:pPr marL="433370" indent="-422787">
              <a:spcBef>
                <a:spcPts val="396"/>
              </a:spcBef>
              <a:buSzPct val="84848"/>
              <a:buFont typeface="Arial"/>
              <a:buChar char="●"/>
              <a:tabLst>
                <a:tab pos="432841" algn="l"/>
                <a:tab pos="433370" algn="l"/>
              </a:tabLst>
            </a:pPr>
            <a:r>
              <a:rPr sz="1375" spc="-4" dirty="0">
                <a:latin typeface="Calibri"/>
                <a:cs typeface="Calibri"/>
              </a:rPr>
              <a:t>Κοινωνική</a:t>
            </a:r>
            <a:r>
              <a:rPr sz="1375" spc="-8" dirty="0">
                <a:latin typeface="Calibri"/>
                <a:cs typeface="Calibri"/>
              </a:rPr>
              <a:t> </a:t>
            </a:r>
            <a:r>
              <a:rPr sz="1375" spc="-4" dirty="0">
                <a:latin typeface="Calibri"/>
                <a:cs typeface="Calibri"/>
              </a:rPr>
              <a:t>νόηση</a:t>
            </a:r>
            <a:r>
              <a:rPr sz="1375" spc="-12" dirty="0">
                <a:latin typeface="Calibri"/>
                <a:cs typeface="Calibri"/>
              </a:rPr>
              <a:t> </a:t>
            </a:r>
            <a:r>
              <a:rPr sz="1375" spc="-4" dirty="0">
                <a:latin typeface="Calibri"/>
                <a:cs typeface="Calibri"/>
              </a:rPr>
              <a:t>Bargh,</a:t>
            </a:r>
            <a:r>
              <a:rPr sz="1375" spc="-8" dirty="0">
                <a:latin typeface="Calibri"/>
                <a:cs typeface="Calibri"/>
              </a:rPr>
              <a:t> </a:t>
            </a:r>
            <a:r>
              <a:rPr sz="1375" spc="-4" dirty="0">
                <a:latin typeface="Calibri"/>
                <a:cs typeface="Calibri"/>
              </a:rPr>
              <a:t>2000)</a:t>
            </a:r>
            <a:endParaRPr sz="1375">
              <a:latin typeface="Calibri"/>
              <a:cs typeface="Calibri"/>
            </a:endParaRPr>
          </a:p>
          <a:p>
            <a:pPr marL="433370" indent="-422787">
              <a:spcBef>
                <a:spcPts val="475"/>
              </a:spcBef>
              <a:buSzPct val="84848"/>
              <a:buFont typeface="Arial"/>
              <a:buChar char="●"/>
              <a:tabLst>
                <a:tab pos="432841" algn="l"/>
                <a:tab pos="433370" algn="l"/>
              </a:tabLst>
            </a:pPr>
            <a:r>
              <a:rPr sz="1375" spc="-17" dirty="0">
                <a:latin typeface="Calibri"/>
                <a:cs typeface="Calibri"/>
              </a:rPr>
              <a:t>Πειθώ</a:t>
            </a:r>
            <a:r>
              <a:rPr sz="1375" spc="-46" dirty="0">
                <a:latin typeface="Calibri"/>
                <a:cs typeface="Calibri"/>
              </a:rPr>
              <a:t> </a:t>
            </a:r>
            <a:r>
              <a:rPr sz="1375" spc="-12" dirty="0">
                <a:latin typeface="Calibri"/>
                <a:cs typeface="Calibri"/>
              </a:rPr>
              <a:t>Cialdini,1984)</a:t>
            </a:r>
            <a:endParaRPr sz="1375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1391" y="6247606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latin typeface="Calibri"/>
                <a:cs typeface="Calibri"/>
              </a:rPr>
              <a:t>CSP002: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Ανθρώπινοι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παράγοντες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στην</a:t>
            </a:r>
            <a:r>
              <a:rPr sz="750" spc="4" dirty="0">
                <a:latin typeface="Calibri"/>
                <a:cs typeface="Calibri"/>
              </a:rPr>
              <a:t> </a:t>
            </a:r>
            <a:r>
              <a:rPr sz="750" spc="-12" dirty="0">
                <a:latin typeface="Calibri"/>
                <a:cs typeface="Calibri"/>
              </a:rPr>
              <a:t>ασφάλεια </a:t>
            </a:r>
            <a:r>
              <a:rPr sz="750" spc="-8" dirty="0">
                <a:latin typeface="Calibri"/>
                <a:cs typeface="Calibri"/>
              </a:rPr>
              <a:t>στον </a:t>
            </a:r>
            <a:r>
              <a:rPr sz="750" spc="-12" dirty="0"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0" y="6127221"/>
            <a:ext cx="2159793" cy="40137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16237" y="1640946"/>
            <a:ext cx="5404908" cy="1549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16063"/>
            <a:ext cx="12192000" cy="2892954"/>
          </a:xfrm>
          <a:custGeom>
            <a:avLst/>
            <a:gdLst/>
            <a:ahLst/>
            <a:cxnLst/>
            <a:rect l="l" t="t" r="r" b="b"/>
            <a:pathLst>
              <a:path w="14630400" h="3471545">
                <a:moveTo>
                  <a:pt x="0" y="1020762"/>
                </a:moveTo>
                <a:lnTo>
                  <a:pt x="50800" y="996314"/>
                </a:lnTo>
                <a:lnTo>
                  <a:pt x="111125" y="968375"/>
                </a:lnTo>
                <a:lnTo>
                  <a:pt x="173672" y="940752"/>
                </a:lnTo>
                <a:lnTo>
                  <a:pt x="238442" y="913447"/>
                </a:lnTo>
                <a:lnTo>
                  <a:pt x="305117" y="886460"/>
                </a:lnTo>
                <a:lnTo>
                  <a:pt x="374015" y="859789"/>
                </a:lnTo>
                <a:lnTo>
                  <a:pt x="444817" y="833120"/>
                </a:lnTo>
                <a:lnTo>
                  <a:pt x="481012" y="820102"/>
                </a:lnTo>
                <a:lnTo>
                  <a:pt x="517842" y="807085"/>
                </a:lnTo>
                <a:lnTo>
                  <a:pt x="554990" y="794067"/>
                </a:lnTo>
                <a:lnTo>
                  <a:pt x="592772" y="781367"/>
                </a:lnTo>
                <a:lnTo>
                  <a:pt x="630872" y="768350"/>
                </a:lnTo>
                <a:lnTo>
                  <a:pt x="669607" y="755650"/>
                </a:lnTo>
                <a:lnTo>
                  <a:pt x="708977" y="743267"/>
                </a:lnTo>
                <a:lnTo>
                  <a:pt x="748665" y="730567"/>
                </a:lnTo>
                <a:lnTo>
                  <a:pt x="788670" y="718185"/>
                </a:lnTo>
                <a:lnTo>
                  <a:pt x="829310" y="705802"/>
                </a:lnTo>
                <a:lnTo>
                  <a:pt x="870585" y="693420"/>
                </a:lnTo>
                <a:lnTo>
                  <a:pt x="912177" y="681037"/>
                </a:lnTo>
                <a:lnTo>
                  <a:pt x="954405" y="668972"/>
                </a:lnTo>
                <a:lnTo>
                  <a:pt x="996950" y="656907"/>
                </a:lnTo>
                <a:lnTo>
                  <a:pt x="1039812" y="645160"/>
                </a:lnTo>
                <a:lnTo>
                  <a:pt x="1083310" y="633095"/>
                </a:lnTo>
                <a:lnTo>
                  <a:pt x="1127125" y="621347"/>
                </a:lnTo>
                <a:lnTo>
                  <a:pt x="1171575" y="609600"/>
                </a:lnTo>
                <a:lnTo>
                  <a:pt x="1216342" y="598170"/>
                </a:lnTo>
                <a:lnTo>
                  <a:pt x="1261745" y="586422"/>
                </a:lnTo>
                <a:lnTo>
                  <a:pt x="1307465" y="574992"/>
                </a:lnTo>
                <a:lnTo>
                  <a:pt x="1353820" y="563879"/>
                </a:lnTo>
                <a:lnTo>
                  <a:pt x="1400492" y="552450"/>
                </a:lnTo>
                <a:lnTo>
                  <a:pt x="1447482" y="541337"/>
                </a:lnTo>
                <a:lnTo>
                  <a:pt x="1494790" y="530225"/>
                </a:lnTo>
                <a:lnTo>
                  <a:pt x="1542732" y="519429"/>
                </a:lnTo>
                <a:lnTo>
                  <a:pt x="1591310" y="508317"/>
                </a:lnTo>
                <a:lnTo>
                  <a:pt x="1639887" y="497522"/>
                </a:lnTo>
                <a:lnTo>
                  <a:pt x="1689100" y="487045"/>
                </a:lnTo>
                <a:lnTo>
                  <a:pt x="1738947" y="476250"/>
                </a:lnTo>
                <a:lnTo>
                  <a:pt x="1788795" y="465772"/>
                </a:lnTo>
                <a:lnTo>
                  <a:pt x="1839277" y="455295"/>
                </a:lnTo>
                <a:lnTo>
                  <a:pt x="1890395" y="445135"/>
                </a:lnTo>
                <a:lnTo>
                  <a:pt x="1941512" y="434975"/>
                </a:lnTo>
                <a:lnTo>
                  <a:pt x="1993264" y="424814"/>
                </a:lnTo>
                <a:lnTo>
                  <a:pt x="2045335" y="414972"/>
                </a:lnTo>
                <a:lnTo>
                  <a:pt x="2097722" y="404812"/>
                </a:lnTo>
                <a:lnTo>
                  <a:pt x="2150745" y="395287"/>
                </a:lnTo>
                <a:lnTo>
                  <a:pt x="2204085" y="385445"/>
                </a:lnTo>
                <a:lnTo>
                  <a:pt x="2257742" y="375920"/>
                </a:lnTo>
                <a:lnTo>
                  <a:pt x="2311717" y="366395"/>
                </a:lnTo>
                <a:lnTo>
                  <a:pt x="2366010" y="356870"/>
                </a:lnTo>
                <a:lnTo>
                  <a:pt x="2420937" y="347662"/>
                </a:lnTo>
                <a:lnTo>
                  <a:pt x="2476182" y="338454"/>
                </a:lnTo>
                <a:lnTo>
                  <a:pt x="2531745" y="329564"/>
                </a:lnTo>
                <a:lnTo>
                  <a:pt x="2587625" y="320675"/>
                </a:lnTo>
                <a:lnTo>
                  <a:pt x="2643822" y="311785"/>
                </a:lnTo>
                <a:lnTo>
                  <a:pt x="2700655" y="302895"/>
                </a:lnTo>
                <a:lnTo>
                  <a:pt x="2757805" y="294322"/>
                </a:lnTo>
                <a:lnTo>
                  <a:pt x="2814955" y="285750"/>
                </a:lnTo>
                <a:lnTo>
                  <a:pt x="2872740" y="277495"/>
                </a:lnTo>
                <a:lnTo>
                  <a:pt x="2930842" y="268922"/>
                </a:lnTo>
                <a:lnTo>
                  <a:pt x="2989262" y="260985"/>
                </a:lnTo>
                <a:lnTo>
                  <a:pt x="3048317" y="252729"/>
                </a:lnTo>
                <a:lnTo>
                  <a:pt x="3107372" y="244792"/>
                </a:lnTo>
                <a:lnTo>
                  <a:pt x="3166745" y="236854"/>
                </a:lnTo>
                <a:lnTo>
                  <a:pt x="3226752" y="229235"/>
                </a:lnTo>
                <a:lnTo>
                  <a:pt x="3286760" y="221614"/>
                </a:lnTo>
                <a:lnTo>
                  <a:pt x="3347402" y="213995"/>
                </a:lnTo>
                <a:lnTo>
                  <a:pt x="3408045" y="206692"/>
                </a:lnTo>
                <a:lnTo>
                  <a:pt x="3469322" y="199389"/>
                </a:lnTo>
                <a:lnTo>
                  <a:pt x="3530600" y="192404"/>
                </a:lnTo>
                <a:lnTo>
                  <a:pt x="3592512" y="185420"/>
                </a:lnTo>
                <a:lnTo>
                  <a:pt x="3654742" y="178435"/>
                </a:lnTo>
                <a:lnTo>
                  <a:pt x="3716972" y="171450"/>
                </a:lnTo>
                <a:lnTo>
                  <a:pt x="3779837" y="164782"/>
                </a:lnTo>
                <a:lnTo>
                  <a:pt x="3842702" y="158432"/>
                </a:lnTo>
                <a:lnTo>
                  <a:pt x="3906202" y="152082"/>
                </a:lnTo>
                <a:lnTo>
                  <a:pt x="3969702" y="145732"/>
                </a:lnTo>
                <a:lnTo>
                  <a:pt x="4033837" y="139382"/>
                </a:lnTo>
                <a:lnTo>
                  <a:pt x="4097972" y="133350"/>
                </a:lnTo>
                <a:lnTo>
                  <a:pt x="4162425" y="127317"/>
                </a:lnTo>
                <a:lnTo>
                  <a:pt x="4227195" y="121602"/>
                </a:lnTo>
                <a:lnTo>
                  <a:pt x="4292282" y="115887"/>
                </a:lnTo>
                <a:lnTo>
                  <a:pt x="4357687" y="110489"/>
                </a:lnTo>
                <a:lnTo>
                  <a:pt x="4423410" y="105092"/>
                </a:lnTo>
                <a:lnTo>
                  <a:pt x="4489450" y="99695"/>
                </a:lnTo>
                <a:lnTo>
                  <a:pt x="4555490" y="94614"/>
                </a:lnTo>
                <a:lnTo>
                  <a:pt x="4622165" y="89535"/>
                </a:lnTo>
                <a:lnTo>
                  <a:pt x="4688840" y="84454"/>
                </a:lnTo>
                <a:lnTo>
                  <a:pt x="4755832" y="79692"/>
                </a:lnTo>
                <a:lnTo>
                  <a:pt x="4823142" y="75247"/>
                </a:lnTo>
                <a:lnTo>
                  <a:pt x="4890770" y="70485"/>
                </a:lnTo>
                <a:lnTo>
                  <a:pt x="4958397" y="66357"/>
                </a:lnTo>
                <a:lnTo>
                  <a:pt x="5026342" y="61912"/>
                </a:lnTo>
                <a:lnTo>
                  <a:pt x="5094922" y="57785"/>
                </a:lnTo>
                <a:lnTo>
                  <a:pt x="5163185" y="53975"/>
                </a:lnTo>
                <a:lnTo>
                  <a:pt x="5232082" y="50164"/>
                </a:lnTo>
                <a:lnTo>
                  <a:pt x="5300980" y="46354"/>
                </a:lnTo>
                <a:lnTo>
                  <a:pt x="5370512" y="42862"/>
                </a:lnTo>
                <a:lnTo>
                  <a:pt x="5439727" y="39370"/>
                </a:lnTo>
                <a:lnTo>
                  <a:pt x="5509577" y="36195"/>
                </a:lnTo>
                <a:lnTo>
                  <a:pt x="5579427" y="33020"/>
                </a:lnTo>
                <a:lnTo>
                  <a:pt x="5649595" y="29845"/>
                </a:lnTo>
                <a:lnTo>
                  <a:pt x="5720080" y="26987"/>
                </a:lnTo>
                <a:lnTo>
                  <a:pt x="5790882" y="24447"/>
                </a:lnTo>
                <a:lnTo>
                  <a:pt x="5861685" y="21589"/>
                </a:lnTo>
                <a:lnTo>
                  <a:pt x="5932805" y="19367"/>
                </a:lnTo>
                <a:lnTo>
                  <a:pt x="6003925" y="16827"/>
                </a:lnTo>
                <a:lnTo>
                  <a:pt x="6075362" y="14922"/>
                </a:lnTo>
                <a:lnTo>
                  <a:pt x="6147117" y="12700"/>
                </a:lnTo>
                <a:lnTo>
                  <a:pt x="6218872" y="10795"/>
                </a:lnTo>
                <a:lnTo>
                  <a:pt x="6290945" y="9207"/>
                </a:lnTo>
                <a:lnTo>
                  <a:pt x="6363335" y="7620"/>
                </a:lnTo>
                <a:lnTo>
                  <a:pt x="6435725" y="6032"/>
                </a:lnTo>
                <a:lnTo>
                  <a:pt x="6508432" y="4762"/>
                </a:lnTo>
                <a:lnTo>
                  <a:pt x="6581140" y="3810"/>
                </a:lnTo>
                <a:lnTo>
                  <a:pt x="6654165" y="2857"/>
                </a:lnTo>
                <a:lnTo>
                  <a:pt x="6727507" y="1904"/>
                </a:lnTo>
                <a:lnTo>
                  <a:pt x="6800850" y="1270"/>
                </a:lnTo>
                <a:lnTo>
                  <a:pt x="6874192" y="635"/>
                </a:lnTo>
                <a:lnTo>
                  <a:pt x="6948170" y="317"/>
                </a:lnTo>
                <a:lnTo>
                  <a:pt x="7021830" y="0"/>
                </a:lnTo>
                <a:lnTo>
                  <a:pt x="7096125" y="0"/>
                </a:lnTo>
                <a:lnTo>
                  <a:pt x="7170102" y="0"/>
                </a:lnTo>
                <a:lnTo>
                  <a:pt x="7244080" y="317"/>
                </a:lnTo>
                <a:lnTo>
                  <a:pt x="7317740" y="635"/>
                </a:lnTo>
                <a:lnTo>
                  <a:pt x="7391082" y="1270"/>
                </a:lnTo>
                <a:lnTo>
                  <a:pt x="7464425" y="1904"/>
                </a:lnTo>
                <a:lnTo>
                  <a:pt x="7537767" y="2857"/>
                </a:lnTo>
                <a:lnTo>
                  <a:pt x="7610792" y="3810"/>
                </a:lnTo>
                <a:lnTo>
                  <a:pt x="7683500" y="4762"/>
                </a:lnTo>
                <a:lnTo>
                  <a:pt x="7756207" y="6032"/>
                </a:lnTo>
                <a:lnTo>
                  <a:pt x="7828597" y="7620"/>
                </a:lnTo>
                <a:lnTo>
                  <a:pt x="7900987" y="9207"/>
                </a:lnTo>
                <a:lnTo>
                  <a:pt x="7973059" y="10795"/>
                </a:lnTo>
                <a:lnTo>
                  <a:pt x="8044815" y="12700"/>
                </a:lnTo>
                <a:lnTo>
                  <a:pt x="8116570" y="14922"/>
                </a:lnTo>
                <a:lnTo>
                  <a:pt x="8188007" y="16827"/>
                </a:lnTo>
                <a:lnTo>
                  <a:pt x="8259445" y="19367"/>
                </a:lnTo>
                <a:lnTo>
                  <a:pt x="8330247" y="21589"/>
                </a:lnTo>
                <a:lnTo>
                  <a:pt x="8401367" y="24447"/>
                </a:lnTo>
                <a:lnTo>
                  <a:pt x="8471852" y="26987"/>
                </a:lnTo>
                <a:lnTo>
                  <a:pt x="8542337" y="29845"/>
                </a:lnTo>
                <a:lnTo>
                  <a:pt x="8612505" y="33020"/>
                </a:lnTo>
                <a:lnTo>
                  <a:pt x="8682355" y="36195"/>
                </a:lnTo>
                <a:lnTo>
                  <a:pt x="8752205" y="39370"/>
                </a:lnTo>
                <a:lnTo>
                  <a:pt x="8821737" y="42862"/>
                </a:lnTo>
                <a:lnTo>
                  <a:pt x="8890952" y="46354"/>
                </a:lnTo>
                <a:lnTo>
                  <a:pt x="8959850" y="50164"/>
                </a:lnTo>
                <a:lnTo>
                  <a:pt x="9028747" y="53975"/>
                </a:lnTo>
                <a:lnTo>
                  <a:pt x="9097327" y="57785"/>
                </a:lnTo>
                <a:lnTo>
                  <a:pt x="9165590" y="61912"/>
                </a:lnTo>
                <a:lnTo>
                  <a:pt x="9233535" y="66357"/>
                </a:lnTo>
                <a:lnTo>
                  <a:pt x="9301480" y="70485"/>
                </a:lnTo>
                <a:lnTo>
                  <a:pt x="9368790" y="75247"/>
                </a:lnTo>
                <a:lnTo>
                  <a:pt x="9436100" y="79692"/>
                </a:lnTo>
                <a:lnTo>
                  <a:pt x="9503092" y="84454"/>
                </a:lnTo>
                <a:lnTo>
                  <a:pt x="9570085" y="89535"/>
                </a:lnTo>
                <a:lnTo>
                  <a:pt x="9636442" y="94614"/>
                </a:lnTo>
                <a:lnTo>
                  <a:pt x="9702800" y="99695"/>
                </a:lnTo>
                <a:lnTo>
                  <a:pt x="9768522" y="105092"/>
                </a:lnTo>
                <a:lnTo>
                  <a:pt x="9834245" y="110489"/>
                </a:lnTo>
                <a:lnTo>
                  <a:pt x="9899650" y="115887"/>
                </a:lnTo>
                <a:lnTo>
                  <a:pt x="9964737" y="121602"/>
                </a:lnTo>
                <a:lnTo>
                  <a:pt x="10029507" y="127317"/>
                </a:lnTo>
                <a:lnTo>
                  <a:pt x="10093960" y="133350"/>
                </a:lnTo>
                <a:lnTo>
                  <a:pt x="10158412" y="139382"/>
                </a:lnTo>
                <a:lnTo>
                  <a:pt x="10222230" y="145732"/>
                </a:lnTo>
                <a:lnTo>
                  <a:pt x="10286047" y="152082"/>
                </a:lnTo>
                <a:lnTo>
                  <a:pt x="10349230" y="158432"/>
                </a:lnTo>
                <a:lnTo>
                  <a:pt x="10412412" y="164782"/>
                </a:lnTo>
                <a:lnTo>
                  <a:pt x="10474960" y="171450"/>
                </a:lnTo>
                <a:lnTo>
                  <a:pt x="10537507" y="178435"/>
                </a:lnTo>
                <a:lnTo>
                  <a:pt x="10599420" y="185420"/>
                </a:lnTo>
                <a:lnTo>
                  <a:pt x="10661332" y="192404"/>
                </a:lnTo>
                <a:lnTo>
                  <a:pt x="10722610" y="199389"/>
                </a:lnTo>
                <a:lnTo>
                  <a:pt x="10783887" y="206692"/>
                </a:lnTo>
                <a:lnTo>
                  <a:pt x="10844847" y="213995"/>
                </a:lnTo>
                <a:lnTo>
                  <a:pt x="10905172" y="221614"/>
                </a:lnTo>
                <a:lnTo>
                  <a:pt x="10965497" y="229235"/>
                </a:lnTo>
                <a:lnTo>
                  <a:pt x="11025187" y="236854"/>
                </a:lnTo>
                <a:lnTo>
                  <a:pt x="11084560" y="244792"/>
                </a:lnTo>
                <a:lnTo>
                  <a:pt x="11143932" y="252729"/>
                </a:lnTo>
                <a:lnTo>
                  <a:pt x="11202670" y="260985"/>
                </a:lnTo>
                <a:lnTo>
                  <a:pt x="11261090" y="268922"/>
                </a:lnTo>
                <a:lnTo>
                  <a:pt x="11319192" y="277495"/>
                </a:lnTo>
                <a:lnTo>
                  <a:pt x="11376977" y="285750"/>
                </a:lnTo>
                <a:lnTo>
                  <a:pt x="11434445" y="294322"/>
                </a:lnTo>
                <a:lnTo>
                  <a:pt x="11491277" y="302895"/>
                </a:lnTo>
                <a:lnTo>
                  <a:pt x="11548110" y="311785"/>
                </a:lnTo>
                <a:lnTo>
                  <a:pt x="11604307" y="320675"/>
                </a:lnTo>
                <a:lnTo>
                  <a:pt x="11660187" y="329564"/>
                </a:lnTo>
                <a:lnTo>
                  <a:pt x="11715750" y="338454"/>
                </a:lnTo>
                <a:lnTo>
                  <a:pt x="11770995" y="347662"/>
                </a:lnTo>
                <a:lnTo>
                  <a:pt x="11825922" y="356870"/>
                </a:lnTo>
                <a:lnTo>
                  <a:pt x="11880215" y="366395"/>
                </a:lnTo>
                <a:lnTo>
                  <a:pt x="11934507" y="375920"/>
                </a:lnTo>
                <a:lnTo>
                  <a:pt x="11988165" y="385445"/>
                </a:lnTo>
                <a:lnTo>
                  <a:pt x="12041187" y="395287"/>
                </a:lnTo>
                <a:lnTo>
                  <a:pt x="12094210" y="404812"/>
                </a:lnTo>
                <a:lnTo>
                  <a:pt x="12146597" y="414972"/>
                </a:lnTo>
                <a:lnTo>
                  <a:pt x="12198667" y="424814"/>
                </a:lnTo>
                <a:lnTo>
                  <a:pt x="12250420" y="434975"/>
                </a:lnTo>
                <a:lnTo>
                  <a:pt x="12301855" y="445135"/>
                </a:lnTo>
                <a:lnTo>
                  <a:pt x="12352655" y="455295"/>
                </a:lnTo>
                <a:lnTo>
                  <a:pt x="12403137" y="465772"/>
                </a:lnTo>
                <a:lnTo>
                  <a:pt x="12452985" y="476250"/>
                </a:lnTo>
                <a:lnTo>
                  <a:pt x="12502832" y="487045"/>
                </a:lnTo>
                <a:lnTo>
                  <a:pt x="12552045" y="497522"/>
                </a:lnTo>
                <a:lnTo>
                  <a:pt x="12600622" y="508317"/>
                </a:lnTo>
                <a:lnTo>
                  <a:pt x="12649200" y="519429"/>
                </a:lnTo>
                <a:lnTo>
                  <a:pt x="12697142" y="530225"/>
                </a:lnTo>
                <a:lnTo>
                  <a:pt x="12744450" y="541337"/>
                </a:lnTo>
                <a:lnTo>
                  <a:pt x="12791694" y="552450"/>
                </a:lnTo>
                <a:lnTo>
                  <a:pt x="12838430" y="563879"/>
                </a:lnTo>
                <a:lnTo>
                  <a:pt x="12884404" y="574992"/>
                </a:lnTo>
                <a:lnTo>
                  <a:pt x="12930124" y="586422"/>
                </a:lnTo>
                <a:lnTo>
                  <a:pt x="12975590" y="598170"/>
                </a:lnTo>
                <a:lnTo>
                  <a:pt x="13020294" y="609600"/>
                </a:lnTo>
                <a:lnTo>
                  <a:pt x="13064744" y="621347"/>
                </a:lnTo>
                <a:lnTo>
                  <a:pt x="13108559" y="633095"/>
                </a:lnTo>
                <a:lnTo>
                  <a:pt x="13152119" y="645160"/>
                </a:lnTo>
                <a:lnTo>
                  <a:pt x="13195300" y="656907"/>
                </a:lnTo>
                <a:lnTo>
                  <a:pt x="13237844" y="668972"/>
                </a:lnTo>
                <a:lnTo>
                  <a:pt x="13279755" y="681037"/>
                </a:lnTo>
                <a:lnTo>
                  <a:pt x="13321284" y="693420"/>
                </a:lnTo>
                <a:lnTo>
                  <a:pt x="13362559" y="705802"/>
                </a:lnTo>
                <a:lnTo>
                  <a:pt x="13403198" y="718185"/>
                </a:lnTo>
                <a:lnTo>
                  <a:pt x="13443204" y="730567"/>
                </a:lnTo>
                <a:lnTo>
                  <a:pt x="13482955" y="743267"/>
                </a:lnTo>
                <a:lnTo>
                  <a:pt x="13522325" y="755650"/>
                </a:lnTo>
                <a:lnTo>
                  <a:pt x="13561060" y="768350"/>
                </a:lnTo>
                <a:lnTo>
                  <a:pt x="13599160" y="781367"/>
                </a:lnTo>
                <a:lnTo>
                  <a:pt x="13636879" y="794067"/>
                </a:lnTo>
                <a:lnTo>
                  <a:pt x="13674090" y="807085"/>
                </a:lnTo>
                <a:lnTo>
                  <a:pt x="13710919" y="820102"/>
                </a:lnTo>
                <a:lnTo>
                  <a:pt x="13747115" y="833120"/>
                </a:lnTo>
                <a:lnTo>
                  <a:pt x="13818235" y="859789"/>
                </a:lnTo>
                <a:lnTo>
                  <a:pt x="13886815" y="886460"/>
                </a:lnTo>
                <a:lnTo>
                  <a:pt x="13953744" y="913447"/>
                </a:lnTo>
                <a:lnTo>
                  <a:pt x="14018260" y="940752"/>
                </a:lnTo>
                <a:lnTo>
                  <a:pt x="14080744" y="968375"/>
                </a:lnTo>
                <a:lnTo>
                  <a:pt x="14141450" y="996314"/>
                </a:lnTo>
                <a:lnTo>
                  <a:pt x="14199489" y="1024572"/>
                </a:lnTo>
                <a:lnTo>
                  <a:pt x="14255369" y="1053147"/>
                </a:lnTo>
                <a:lnTo>
                  <a:pt x="14309471" y="1081722"/>
                </a:lnTo>
                <a:lnTo>
                  <a:pt x="14360779" y="1110614"/>
                </a:lnTo>
                <a:lnTo>
                  <a:pt x="14410055" y="1139825"/>
                </a:lnTo>
                <a:lnTo>
                  <a:pt x="14457044" y="1169352"/>
                </a:lnTo>
                <a:lnTo>
                  <a:pt x="14501494" y="1199197"/>
                </a:lnTo>
                <a:lnTo>
                  <a:pt x="14544040" y="1229042"/>
                </a:lnTo>
                <a:lnTo>
                  <a:pt x="14583664" y="1259204"/>
                </a:lnTo>
                <a:lnTo>
                  <a:pt x="14621129" y="1289685"/>
                </a:lnTo>
                <a:lnTo>
                  <a:pt x="14630400" y="1297304"/>
                </a:lnTo>
              </a:path>
              <a:path w="14630400" h="3471545">
                <a:moveTo>
                  <a:pt x="14630400" y="2174240"/>
                </a:moveTo>
                <a:lnTo>
                  <a:pt x="14583664" y="2212340"/>
                </a:lnTo>
                <a:lnTo>
                  <a:pt x="14544040" y="2242502"/>
                </a:lnTo>
                <a:lnTo>
                  <a:pt x="14501494" y="2272665"/>
                </a:lnTo>
                <a:lnTo>
                  <a:pt x="14457044" y="2302192"/>
                </a:lnTo>
                <a:lnTo>
                  <a:pt x="14410055" y="2331720"/>
                </a:lnTo>
                <a:lnTo>
                  <a:pt x="14360779" y="2360929"/>
                </a:lnTo>
                <a:lnTo>
                  <a:pt x="14309471" y="2389822"/>
                </a:lnTo>
                <a:lnTo>
                  <a:pt x="14255369" y="2418715"/>
                </a:lnTo>
                <a:lnTo>
                  <a:pt x="14199489" y="2446972"/>
                </a:lnTo>
                <a:lnTo>
                  <a:pt x="14141450" y="2475229"/>
                </a:lnTo>
                <a:lnTo>
                  <a:pt x="14080744" y="2503170"/>
                </a:lnTo>
                <a:lnTo>
                  <a:pt x="14018260" y="2530792"/>
                </a:lnTo>
                <a:lnTo>
                  <a:pt x="13953744" y="2558097"/>
                </a:lnTo>
                <a:lnTo>
                  <a:pt x="13886815" y="2585085"/>
                </a:lnTo>
                <a:lnTo>
                  <a:pt x="13818235" y="2611754"/>
                </a:lnTo>
                <a:lnTo>
                  <a:pt x="13747115" y="2638425"/>
                </a:lnTo>
                <a:lnTo>
                  <a:pt x="13710919" y="2651442"/>
                </a:lnTo>
                <a:lnTo>
                  <a:pt x="13674090" y="2664460"/>
                </a:lnTo>
                <a:lnTo>
                  <a:pt x="13636879" y="2677477"/>
                </a:lnTo>
                <a:lnTo>
                  <a:pt x="13599160" y="2690177"/>
                </a:lnTo>
                <a:lnTo>
                  <a:pt x="13561060" y="2703195"/>
                </a:lnTo>
                <a:lnTo>
                  <a:pt x="13522325" y="2715895"/>
                </a:lnTo>
                <a:lnTo>
                  <a:pt x="13482955" y="2728595"/>
                </a:lnTo>
                <a:lnTo>
                  <a:pt x="13443204" y="2740977"/>
                </a:lnTo>
                <a:lnTo>
                  <a:pt x="13403198" y="2753360"/>
                </a:lnTo>
                <a:lnTo>
                  <a:pt x="13362559" y="2765742"/>
                </a:lnTo>
                <a:lnTo>
                  <a:pt x="13321284" y="2778125"/>
                </a:lnTo>
                <a:lnTo>
                  <a:pt x="13279755" y="2790507"/>
                </a:lnTo>
                <a:lnTo>
                  <a:pt x="13237844" y="2802572"/>
                </a:lnTo>
                <a:lnTo>
                  <a:pt x="13195300" y="2814637"/>
                </a:lnTo>
                <a:lnTo>
                  <a:pt x="13152119" y="2826702"/>
                </a:lnTo>
                <a:lnTo>
                  <a:pt x="13108559" y="2838450"/>
                </a:lnTo>
                <a:lnTo>
                  <a:pt x="13064744" y="2850197"/>
                </a:lnTo>
                <a:lnTo>
                  <a:pt x="13020294" y="2861945"/>
                </a:lnTo>
                <a:lnTo>
                  <a:pt x="12975590" y="2873375"/>
                </a:lnTo>
                <a:lnTo>
                  <a:pt x="12930124" y="2885122"/>
                </a:lnTo>
                <a:lnTo>
                  <a:pt x="12884404" y="2896552"/>
                </a:lnTo>
                <a:lnTo>
                  <a:pt x="12838430" y="2907982"/>
                </a:lnTo>
                <a:lnTo>
                  <a:pt x="12791694" y="2919095"/>
                </a:lnTo>
                <a:lnTo>
                  <a:pt x="12744450" y="2930207"/>
                </a:lnTo>
                <a:lnTo>
                  <a:pt x="12697142" y="2941320"/>
                </a:lnTo>
                <a:lnTo>
                  <a:pt x="12649200" y="2952432"/>
                </a:lnTo>
                <a:lnTo>
                  <a:pt x="12600622" y="2963227"/>
                </a:lnTo>
                <a:lnTo>
                  <a:pt x="12552045" y="2974022"/>
                </a:lnTo>
                <a:lnTo>
                  <a:pt x="12502832" y="2984500"/>
                </a:lnTo>
                <a:lnTo>
                  <a:pt x="12452985" y="2995295"/>
                </a:lnTo>
                <a:lnTo>
                  <a:pt x="12403137" y="3005772"/>
                </a:lnTo>
                <a:lnTo>
                  <a:pt x="12352655" y="3016250"/>
                </a:lnTo>
                <a:lnTo>
                  <a:pt x="12301855" y="3026410"/>
                </a:lnTo>
                <a:lnTo>
                  <a:pt x="12250420" y="3036570"/>
                </a:lnTo>
                <a:lnTo>
                  <a:pt x="12198667" y="3046729"/>
                </a:lnTo>
                <a:lnTo>
                  <a:pt x="12146597" y="3056572"/>
                </a:lnTo>
                <a:lnTo>
                  <a:pt x="12094210" y="3066732"/>
                </a:lnTo>
                <a:lnTo>
                  <a:pt x="12041187" y="3076257"/>
                </a:lnTo>
                <a:lnTo>
                  <a:pt x="11988165" y="3086100"/>
                </a:lnTo>
                <a:lnTo>
                  <a:pt x="11934507" y="3095625"/>
                </a:lnTo>
                <a:lnTo>
                  <a:pt x="11880215" y="3105150"/>
                </a:lnTo>
                <a:lnTo>
                  <a:pt x="11825922" y="3114675"/>
                </a:lnTo>
                <a:lnTo>
                  <a:pt x="11770995" y="3123882"/>
                </a:lnTo>
                <a:lnTo>
                  <a:pt x="11715750" y="3133090"/>
                </a:lnTo>
                <a:lnTo>
                  <a:pt x="11660187" y="3141979"/>
                </a:lnTo>
                <a:lnTo>
                  <a:pt x="11604307" y="3151187"/>
                </a:lnTo>
                <a:lnTo>
                  <a:pt x="11548110" y="3159760"/>
                </a:lnTo>
                <a:lnTo>
                  <a:pt x="11491277" y="3168650"/>
                </a:lnTo>
                <a:lnTo>
                  <a:pt x="11434445" y="3177222"/>
                </a:lnTo>
                <a:lnTo>
                  <a:pt x="11376977" y="3185795"/>
                </a:lnTo>
                <a:lnTo>
                  <a:pt x="11319192" y="3194050"/>
                </a:lnTo>
                <a:lnTo>
                  <a:pt x="11261090" y="3202622"/>
                </a:lnTo>
                <a:lnTo>
                  <a:pt x="11202670" y="3210560"/>
                </a:lnTo>
                <a:lnTo>
                  <a:pt x="11143932" y="3218815"/>
                </a:lnTo>
                <a:lnTo>
                  <a:pt x="11084560" y="3226752"/>
                </a:lnTo>
                <a:lnTo>
                  <a:pt x="11025187" y="3234690"/>
                </a:lnTo>
                <a:lnTo>
                  <a:pt x="10965497" y="3242310"/>
                </a:lnTo>
                <a:lnTo>
                  <a:pt x="10905172" y="3249930"/>
                </a:lnTo>
                <a:lnTo>
                  <a:pt x="10844847" y="3257550"/>
                </a:lnTo>
                <a:lnTo>
                  <a:pt x="10783887" y="3264852"/>
                </a:lnTo>
                <a:lnTo>
                  <a:pt x="10722610" y="3272154"/>
                </a:lnTo>
                <a:lnTo>
                  <a:pt x="10661332" y="3279140"/>
                </a:lnTo>
                <a:lnTo>
                  <a:pt x="10599420" y="3286125"/>
                </a:lnTo>
                <a:lnTo>
                  <a:pt x="10537507" y="3293110"/>
                </a:lnTo>
                <a:lnTo>
                  <a:pt x="10474960" y="3300095"/>
                </a:lnTo>
                <a:lnTo>
                  <a:pt x="10412412" y="3306762"/>
                </a:lnTo>
                <a:lnTo>
                  <a:pt x="10349230" y="3313112"/>
                </a:lnTo>
                <a:lnTo>
                  <a:pt x="10286047" y="3319462"/>
                </a:lnTo>
                <a:lnTo>
                  <a:pt x="10222230" y="3325812"/>
                </a:lnTo>
                <a:lnTo>
                  <a:pt x="10158412" y="3332162"/>
                </a:lnTo>
                <a:lnTo>
                  <a:pt x="10093960" y="3338195"/>
                </a:lnTo>
                <a:lnTo>
                  <a:pt x="10029507" y="3344227"/>
                </a:lnTo>
                <a:lnTo>
                  <a:pt x="9964737" y="3349942"/>
                </a:lnTo>
                <a:lnTo>
                  <a:pt x="9899650" y="3355657"/>
                </a:lnTo>
                <a:lnTo>
                  <a:pt x="9834245" y="3361054"/>
                </a:lnTo>
                <a:lnTo>
                  <a:pt x="9768522" y="3366452"/>
                </a:lnTo>
                <a:lnTo>
                  <a:pt x="9702800" y="3371850"/>
                </a:lnTo>
                <a:lnTo>
                  <a:pt x="9636442" y="3376929"/>
                </a:lnTo>
                <a:lnTo>
                  <a:pt x="9570085" y="3382010"/>
                </a:lnTo>
                <a:lnTo>
                  <a:pt x="9503092" y="3387090"/>
                </a:lnTo>
                <a:lnTo>
                  <a:pt x="9436100" y="3391852"/>
                </a:lnTo>
                <a:lnTo>
                  <a:pt x="9368790" y="3396297"/>
                </a:lnTo>
                <a:lnTo>
                  <a:pt x="9301480" y="3401060"/>
                </a:lnTo>
                <a:lnTo>
                  <a:pt x="9233535" y="3405187"/>
                </a:lnTo>
                <a:lnTo>
                  <a:pt x="9165590" y="3409632"/>
                </a:lnTo>
                <a:lnTo>
                  <a:pt x="9097327" y="3413760"/>
                </a:lnTo>
                <a:lnTo>
                  <a:pt x="9028747" y="3417570"/>
                </a:lnTo>
                <a:lnTo>
                  <a:pt x="8959850" y="3421379"/>
                </a:lnTo>
                <a:lnTo>
                  <a:pt x="8890952" y="3425190"/>
                </a:lnTo>
                <a:lnTo>
                  <a:pt x="8821737" y="3428682"/>
                </a:lnTo>
                <a:lnTo>
                  <a:pt x="8752205" y="3432175"/>
                </a:lnTo>
                <a:lnTo>
                  <a:pt x="8682355" y="3435350"/>
                </a:lnTo>
                <a:lnTo>
                  <a:pt x="8612505" y="3438525"/>
                </a:lnTo>
                <a:lnTo>
                  <a:pt x="8542337" y="3441700"/>
                </a:lnTo>
                <a:lnTo>
                  <a:pt x="8471852" y="3444557"/>
                </a:lnTo>
                <a:lnTo>
                  <a:pt x="8401367" y="3447097"/>
                </a:lnTo>
                <a:lnTo>
                  <a:pt x="8330247" y="3449954"/>
                </a:lnTo>
                <a:lnTo>
                  <a:pt x="8259445" y="3452177"/>
                </a:lnTo>
                <a:lnTo>
                  <a:pt x="8188007" y="3454717"/>
                </a:lnTo>
                <a:lnTo>
                  <a:pt x="8116570" y="3456622"/>
                </a:lnTo>
                <a:lnTo>
                  <a:pt x="8044815" y="3458845"/>
                </a:lnTo>
                <a:lnTo>
                  <a:pt x="7973059" y="3460750"/>
                </a:lnTo>
                <a:lnTo>
                  <a:pt x="7900987" y="3462337"/>
                </a:lnTo>
                <a:lnTo>
                  <a:pt x="7828597" y="3463925"/>
                </a:lnTo>
                <a:lnTo>
                  <a:pt x="7756207" y="3465512"/>
                </a:lnTo>
                <a:lnTo>
                  <a:pt x="7683500" y="3466782"/>
                </a:lnTo>
                <a:lnTo>
                  <a:pt x="7610792" y="3467735"/>
                </a:lnTo>
                <a:lnTo>
                  <a:pt x="7537767" y="3468687"/>
                </a:lnTo>
                <a:lnTo>
                  <a:pt x="7464425" y="3469640"/>
                </a:lnTo>
                <a:lnTo>
                  <a:pt x="7391082" y="3470275"/>
                </a:lnTo>
                <a:lnTo>
                  <a:pt x="7317740" y="3470910"/>
                </a:lnTo>
                <a:lnTo>
                  <a:pt x="7244080" y="3471227"/>
                </a:lnTo>
                <a:lnTo>
                  <a:pt x="7170102" y="3471545"/>
                </a:lnTo>
                <a:lnTo>
                  <a:pt x="7096125" y="3471545"/>
                </a:lnTo>
                <a:lnTo>
                  <a:pt x="7021830" y="3471545"/>
                </a:lnTo>
                <a:lnTo>
                  <a:pt x="6948170" y="3471227"/>
                </a:lnTo>
                <a:lnTo>
                  <a:pt x="6874192" y="3470910"/>
                </a:lnTo>
                <a:lnTo>
                  <a:pt x="6800850" y="3470275"/>
                </a:lnTo>
                <a:lnTo>
                  <a:pt x="6727507" y="3469640"/>
                </a:lnTo>
                <a:lnTo>
                  <a:pt x="6654165" y="3468687"/>
                </a:lnTo>
                <a:lnTo>
                  <a:pt x="6581140" y="3467735"/>
                </a:lnTo>
                <a:lnTo>
                  <a:pt x="6508432" y="3466782"/>
                </a:lnTo>
                <a:lnTo>
                  <a:pt x="6435725" y="3465512"/>
                </a:lnTo>
                <a:lnTo>
                  <a:pt x="6363335" y="3463925"/>
                </a:lnTo>
                <a:lnTo>
                  <a:pt x="6290945" y="3462337"/>
                </a:lnTo>
                <a:lnTo>
                  <a:pt x="6218872" y="3460750"/>
                </a:lnTo>
                <a:lnTo>
                  <a:pt x="6147117" y="3458845"/>
                </a:lnTo>
                <a:lnTo>
                  <a:pt x="6075362" y="3456622"/>
                </a:lnTo>
                <a:lnTo>
                  <a:pt x="6003925" y="3454717"/>
                </a:lnTo>
                <a:lnTo>
                  <a:pt x="5932805" y="3452177"/>
                </a:lnTo>
                <a:lnTo>
                  <a:pt x="5861685" y="3449954"/>
                </a:lnTo>
                <a:lnTo>
                  <a:pt x="5790882" y="3447097"/>
                </a:lnTo>
                <a:lnTo>
                  <a:pt x="5720080" y="3444557"/>
                </a:lnTo>
                <a:lnTo>
                  <a:pt x="5649595" y="3441700"/>
                </a:lnTo>
                <a:lnTo>
                  <a:pt x="5579427" y="3438525"/>
                </a:lnTo>
                <a:lnTo>
                  <a:pt x="5509577" y="3435350"/>
                </a:lnTo>
                <a:lnTo>
                  <a:pt x="5439727" y="3432175"/>
                </a:lnTo>
                <a:lnTo>
                  <a:pt x="5370512" y="3428682"/>
                </a:lnTo>
                <a:lnTo>
                  <a:pt x="5300980" y="3425190"/>
                </a:lnTo>
                <a:lnTo>
                  <a:pt x="5232082" y="3421379"/>
                </a:lnTo>
                <a:lnTo>
                  <a:pt x="5163185" y="3417570"/>
                </a:lnTo>
                <a:lnTo>
                  <a:pt x="5094922" y="3413760"/>
                </a:lnTo>
                <a:lnTo>
                  <a:pt x="5026342" y="3409632"/>
                </a:lnTo>
                <a:lnTo>
                  <a:pt x="4958397" y="3405187"/>
                </a:lnTo>
                <a:lnTo>
                  <a:pt x="4890770" y="3401060"/>
                </a:lnTo>
                <a:lnTo>
                  <a:pt x="4823142" y="3396297"/>
                </a:lnTo>
                <a:lnTo>
                  <a:pt x="4755832" y="3391852"/>
                </a:lnTo>
                <a:lnTo>
                  <a:pt x="4688840" y="3387090"/>
                </a:lnTo>
                <a:lnTo>
                  <a:pt x="4622165" y="3382010"/>
                </a:lnTo>
                <a:lnTo>
                  <a:pt x="4555490" y="3376929"/>
                </a:lnTo>
                <a:lnTo>
                  <a:pt x="4489450" y="3371850"/>
                </a:lnTo>
                <a:lnTo>
                  <a:pt x="4423410" y="3366452"/>
                </a:lnTo>
                <a:lnTo>
                  <a:pt x="4357687" y="3361054"/>
                </a:lnTo>
                <a:lnTo>
                  <a:pt x="4292282" y="3355657"/>
                </a:lnTo>
                <a:lnTo>
                  <a:pt x="4227195" y="3349942"/>
                </a:lnTo>
                <a:lnTo>
                  <a:pt x="4162425" y="3344227"/>
                </a:lnTo>
                <a:lnTo>
                  <a:pt x="4097972" y="3338195"/>
                </a:lnTo>
                <a:lnTo>
                  <a:pt x="4033837" y="3332162"/>
                </a:lnTo>
                <a:lnTo>
                  <a:pt x="3969702" y="3325812"/>
                </a:lnTo>
                <a:lnTo>
                  <a:pt x="3906202" y="3319462"/>
                </a:lnTo>
                <a:lnTo>
                  <a:pt x="3842702" y="3313112"/>
                </a:lnTo>
                <a:lnTo>
                  <a:pt x="3779837" y="3306762"/>
                </a:lnTo>
                <a:lnTo>
                  <a:pt x="3716972" y="3300095"/>
                </a:lnTo>
                <a:lnTo>
                  <a:pt x="3654742" y="3293110"/>
                </a:lnTo>
                <a:lnTo>
                  <a:pt x="3592512" y="3286125"/>
                </a:lnTo>
                <a:lnTo>
                  <a:pt x="3530600" y="3279140"/>
                </a:lnTo>
                <a:lnTo>
                  <a:pt x="3469322" y="3272154"/>
                </a:lnTo>
                <a:lnTo>
                  <a:pt x="3408045" y="3264852"/>
                </a:lnTo>
                <a:lnTo>
                  <a:pt x="3347402" y="3257550"/>
                </a:lnTo>
                <a:lnTo>
                  <a:pt x="3286760" y="3249930"/>
                </a:lnTo>
                <a:lnTo>
                  <a:pt x="3226752" y="3242310"/>
                </a:lnTo>
                <a:lnTo>
                  <a:pt x="3166745" y="3234690"/>
                </a:lnTo>
                <a:lnTo>
                  <a:pt x="3107372" y="3226752"/>
                </a:lnTo>
                <a:lnTo>
                  <a:pt x="3048317" y="3218815"/>
                </a:lnTo>
                <a:lnTo>
                  <a:pt x="2989262" y="3210560"/>
                </a:lnTo>
                <a:lnTo>
                  <a:pt x="2930842" y="3202622"/>
                </a:lnTo>
                <a:lnTo>
                  <a:pt x="2872740" y="3194050"/>
                </a:lnTo>
                <a:lnTo>
                  <a:pt x="2814955" y="3185795"/>
                </a:lnTo>
                <a:lnTo>
                  <a:pt x="2757805" y="3177222"/>
                </a:lnTo>
                <a:lnTo>
                  <a:pt x="2700655" y="3168650"/>
                </a:lnTo>
                <a:lnTo>
                  <a:pt x="2643822" y="3159760"/>
                </a:lnTo>
                <a:lnTo>
                  <a:pt x="2587625" y="3151187"/>
                </a:lnTo>
                <a:lnTo>
                  <a:pt x="2531745" y="3141979"/>
                </a:lnTo>
                <a:lnTo>
                  <a:pt x="2476182" y="3133090"/>
                </a:lnTo>
                <a:lnTo>
                  <a:pt x="2420937" y="3123882"/>
                </a:lnTo>
                <a:lnTo>
                  <a:pt x="2366010" y="3114675"/>
                </a:lnTo>
                <a:lnTo>
                  <a:pt x="2311717" y="3105150"/>
                </a:lnTo>
                <a:lnTo>
                  <a:pt x="2257742" y="3095625"/>
                </a:lnTo>
                <a:lnTo>
                  <a:pt x="2204085" y="3086100"/>
                </a:lnTo>
                <a:lnTo>
                  <a:pt x="2150745" y="3076257"/>
                </a:lnTo>
                <a:lnTo>
                  <a:pt x="2097722" y="3066732"/>
                </a:lnTo>
                <a:lnTo>
                  <a:pt x="2045335" y="3056572"/>
                </a:lnTo>
                <a:lnTo>
                  <a:pt x="1993264" y="3046729"/>
                </a:lnTo>
                <a:lnTo>
                  <a:pt x="1941512" y="3036570"/>
                </a:lnTo>
                <a:lnTo>
                  <a:pt x="1890395" y="3026410"/>
                </a:lnTo>
                <a:lnTo>
                  <a:pt x="1839277" y="3016250"/>
                </a:lnTo>
                <a:lnTo>
                  <a:pt x="1788795" y="3005772"/>
                </a:lnTo>
                <a:lnTo>
                  <a:pt x="1738947" y="2995295"/>
                </a:lnTo>
                <a:lnTo>
                  <a:pt x="1689100" y="2984500"/>
                </a:lnTo>
                <a:lnTo>
                  <a:pt x="1639887" y="2974022"/>
                </a:lnTo>
                <a:lnTo>
                  <a:pt x="1591310" y="2963227"/>
                </a:lnTo>
                <a:lnTo>
                  <a:pt x="1542732" y="2952432"/>
                </a:lnTo>
                <a:lnTo>
                  <a:pt x="1494790" y="2941320"/>
                </a:lnTo>
                <a:lnTo>
                  <a:pt x="1447482" y="2930207"/>
                </a:lnTo>
                <a:lnTo>
                  <a:pt x="1400492" y="2919095"/>
                </a:lnTo>
                <a:lnTo>
                  <a:pt x="1353820" y="2907982"/>
                </a:lnTo>
                <a:lnTo>
                  <a:pt x="1307465" y="2896552"/>
                </a:lnTo>
                <a:lnTo>
                  <a:pt x="1261745" y="2885122"/>
                </a:lnTo>
                <a:lnTo>
                  <a:pt x="1216342" y="2873375"/>
                </a:lnTo>
                <a:lnTo>
                  <a:pt x="1171575" y="2861945"/>
                </a:lnTo>
                <a:lnTo>
                  <a:pt x="1127125" y="2850197"/>
                </a:lnTo>
                <a:lnTo>
                  <a:pt x="1083310" y="2838450"/>
                </a:lnTo>
                <a:lnTo>
                  <a:pt x="1039812" y="2826702"/>
                </a:lnTo>
                <a:lnTo>
                  <a:pt x="996950" y="2814637"/>
                </a:lnTo>
                <a:lnTo>
                  <a:pt x="954405" y="2802572"/>
                </a:lnTo>
                <a:lnTo>
                  <a:pt x="912177" y="2790507"/>
                </a:lnTo>
                <a:lnTo>
                  <a:pt x="870585" y="2778125"/>
                </a:lnTo>
                <a:lnTo>
                  <a:pt x="829310" y="2765742"/>
                </a:lnTo>
                <a:lnTo>
                  <a:pt x="788670" y="2753360"/>
                </a:lnTo>
                <a:lnTo>
                  <a:pt x="748665" y="2740977"/>
                </a:lnTo>
                <a:lnTo>
                  <a:pt x="708977" y="2728595"/>
                </a:lnTo>
                <a:lnTo>
                  <a:pt x="669607" y="2715895"/>
                </a:lnTo>
                <a:lnTo>
                  <a:pt x="630872" y="2703195"/>
                </a:lnTo>
                <a:lnTo>
                  <a:pt x="592772" y="2690177"/>
                </a:lnTo>
                <a:lnTo>
                  <a:pt x="554990" y="2677477"/>
                </a:lnTo>
                <a:lnTo>
                  <a:pt x="517842" y="2664460"/>
                </a:lnTo>
                <a:lnTo>
                  <a:pt x="481012" y="2651442"/>
                </a:lnTo>
                <a:lnTo>
                  <a:pt x="444817" y="2638425"/>
                </a:lnTo>
                <a:lnTo>
                  <a:pt x="374015" y="2611754"/>
                </a:lnTo>
                <a:lnTo>
                  <a:pt x="305117" y="2585085"/>
                </a:lnTo>
                <a:lnTo>
                  <a:pt x="238442" y="2558097"/>
                </a:lnTo>
                <a:lnTo>
                  <a:pt x="173672" y="2530792"/>
                </a:lnTo>
                <a:lnTo>
                  <a:pt x="111125" y="2503170"/>
                </a:lnTo>
                <a:lnTo>
                  <a:pt x="50800" y="2475229"/>
                </a:lnTo>
                <a:lnTo>
                  <a:pt x="21272" y="2461260"/>
                </a:lnTo>
                <a:lnTo>
                  <a:pt x="0" y="2450782"/>
                </a:lnTo>
              </a:path>
            </a:pathLst>
          </a:custGeom>
          <a:ln w="5715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3" name="object 3"/>
          <p:cNvSpPr txBox="1"/>
          <p:nvPr/>
        </p:nvSpPr>
        <p:spPr>
          <a:xfrm>
            <a:off x="468841" y="253471"/>
            <a:ext cx="5605992" cy="260755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625" spc="-4" dirty="0">
                <a:solidFill>
                  <a:srgbClr val="332A5E"/>
                </a:solidFill>
                <a:latin typeface="Calibri"/>
                <a:cs typeface="Calibri"/>
              </a:rPr>
              <a:t>ΠΛΑΊΣΙΟ</a:t>
            </a:r>
            <a:r>
              <a:rPr sz="1625" spc="170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625" spc="-4" dirty="0">
                <a:solidFill>
                  <a:srgbClr val="332A5E"/>
                </a:solidFill>
                <a:latin typeface="Calibri"/>
                <a:cs typeface="Calibri"/>
              </a:rPr>
              <a:t>ΑΞΙΟΛΌΓΗΣΗΣ</a:t>
            </a:r>
            <a:r>
              <a:rPr sz="1625" spc="179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625" spc="-4" dirty="0">
                <a:solidFill>
                  <a:srgbClr val="332A5E"/>
                </a:solidFill>
                <a:latin typeface="Calibri"/>
                <a:cs typeface="Calibri"/>
              </a:rPr>
              <a:t>ΚΙΝΔΎΝΩΝ</a:t>
            </a:r>
            <a:r>
              <a:rPr sz="1625" spc="179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625" dirty="0">
                <a:solidFill>
                  <a:srgbClr val="332A5E"/>
                </a:solidFill>
                <a:latin typeface="Calibri"/>
                <a:cs typeface="Calibri"/>
              </a:rPr>
              <a:t>ΣΝ</a:t>
            </a:r>
            <a:r>
              <a:rPr sz="1625" spc="179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625" spc="-4" dirty="0">
                <a:solidFill>
                  <a:srgbClr val="332A5E"/>
                </a:solidFill>
                <a:latin typeface="Calibri"/>
                <a:cs typeface="Calibri"/>
              </a:rPr>
              <a:t>ΚΥΒΕΡΝΟΧΏΡΟ</a:t>
            </a:r>
            <a:r>
              <a:rPr sz="1625" spc="179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625" spc="-4" dirty="0">
                <a:solidFill>
                  <a:srgbClr val="332A5E"/>
                </a:solidFill>
                <a:latin typeface="Arial Black"/>
                <a:cs typeface="Arial Black"/>
              </a:rPr>
              <a:t>MACRA)</a:t>
            </a:r>
            <a:endParaRPr sz="1625">
              <a:latin typeface="Arial Black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15502" y="2565135"/>
            <a:ext cx="83608" cy="162983"/>
          </a:xfrm>
          <a:custGeom>
            <a:avLst/>
            <a:gdLst/>
            <a:ahLst/>
            <a:cxnLst/>
            <a:rect l="l" t="t" r="r" b="b"/>
            <a:pathLst>
              <a:path w="100329" h="195579">
                <a:moveTo>
                  <a:pt x="100329" y="0"/>
                </a:moveTo>
                <a:lnTo>
                  <a:pt x="0" y="0"/>
                </a:lnTo>
                <a:lnTo>
                  <a:pt x="0" y="195262"/>
                </a:lnTo>
                <a:lnTo>
                  <a:pt x="100329" y="195262"/>
                </a:lnTo>
                <a:lnTo>
                  <a:pt x="100329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5" name="object 5"/>
          <p:cNvSpPr txBox="1"/>
          <p:nvPr/>
        </p:nvSpPr>
        <p:spPr>
          <a:xfrm>
            <a:off x="311679" y="1228460"/>
            <a:ext cx="11451167" cy="3725016"/>
          </a:xfrm>
          <a:prstGeom prst="rect">
            <a:avLst/>
          </a:prstGeom>
        </p:spPr>
        <p:txBody>
          <a:bodyPr vert="horz" wrap="square" lIns="0" tIns="87842" rIns="0" bIns="0" rtlCol="0">
            <a:spAutoFit/>
          </a:bodyPr>
          <a:lstStyle/>
          <a:p>
            <a:pPr marL="296321" marR="150277" indent="-285739">
              <a:lnSpc>
                <a:spcPct val="61800"/>
              </a:lnSpc>
              <a:spcBef>
                <a:spcPts val="692"/>
              </a:spcBef>
              <a:buClr>
                <a:srgbClr val="4FBDD1"/>
              </a:buClr>
              <a:buSzPct val="134375"/>
              <a:buFont typeface="Arial"/>
              <a:buChar char="▪"/>
              <a:tabLst>
                <a:tab pos="295792" algn="l"/>
                <a:tab pos="296321" algn="l"/>
              </a:tabLst>
            </a:pPr>
            <a:r>
              <a:rPr sz="1333" b="1" spc="-4" dirty="0">
                <a:solidFill>
                  <a:srgbClr val="FFFFFF"/>
                </a:solidFill>
                <a:latin typeface="Calibri"/>
                <a:cs typeface="Calibri"/>
              </a:rPr>
              <a:t>Ορισμός</a:t>
            </a:r>
            <a:r>
              <a:rPr sz="1333" b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b="1" spc="-4" dirty="0">
                <a:solidFill>
                  <a:srgbClr val="FFFFFF"/>
                </a:solidFill>
                <a:latin typeface="Calibri"/>
                <a:cs typeface="Calibri"/>
              </a:rPr>
              <a:t>πεδίου</a:t>
            </a:r>
            <a:r>
              <a:rPr sz="1333" b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b="1" spc="-4" dirty="0">
                <a:solidFill>
                  <a:srgbClr val="FFFFFF"/>
                </a:solidFill>
                <a:latin typeface="Calibri"/>
                <a:cs typeface="Calibri"/>
              </a:rPr>
              <a:t>εφαρμογής:</a:t>
            </a:r>
            <a:r>
              <a:rPr sz="1333" b="1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Σαφής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καθορισμός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ορίων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εκτίμησης</a:t>
            </a:r>
            <a:r>
              <a:rPr sz="1333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κινδύνου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κυβερνοχώρο,</a:t>
            </a:r>
            <a:r>
              <a:rPr sz="1333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ώστε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συμπεριληφθούν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όλες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σχετικές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πτυχές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των </a:t>
            </a:r>
            <a:r>
              <a:rPr sz="1333" spc="-28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ναυτιλιακών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επιχειρήσεων,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τα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επί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πλοίων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έως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λιμενικές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υποδομές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σχετικά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δίκτυα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εφοδιαστικής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αλυσίδας.</a:t>
            </a:r>
            <a:endParaRPr sz="1333" dirty="0">
              <a:latin typeface="Calibri"/>
              <a:cs typeface="Calibri"/>
            </a:endParaRPr>
          </a:p>
          <a:p>
            <a:pPr marL="296321" marR="319604" indent="-285739">
              <a:lnSpc>
                <a:spcPct val="77800"/>
              </a:lnSpc>
              <a:spcBef>
                <a:spcPts val="1062"/>
              </a:spcBef>
              <a:buClr>
                <a:srgbClr val="4FBDD1"/>
              </a:buClr>
              <a:buSzPct val="134375"/>
              <a:buAutoNum type="arabicPeriod"/>
              <a:tabLst>
                <a:tab pos="295792" algn="l"/>
                <a:tab pos="296321" algn="l"/>
              </a:tabLst>
            </a:pPr>
            <a:r>
              <a:rPr sz="1333" b="1" spc="-4" dirty="0">
                <a:solidFill>
                  <a:srgbClr val="FFFFFF"/>
                </a:solidFill>
                <a:latin typeface="Calibri"/>
                <a:cs typeface="Calibri"/>
              </a:rPr>
              <a:t>Αναγνώριση</a:t>
            </a:r>
            <a:r>
              <a:rPr sz="1333" b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b="1" spc="-4" dirty="0">
                <a:solidFill>
                  <a:srgbClr val="FFFFFF"/>
                </a:solidFill>
                <a:latin typeface="Calibri"/>
                <a:cs typeface="Calibri"/>
              </a:rPr>
              <a:t>απειλής:</a:t>
            </a:r>
            <a:r>
              <a:rPr sz="1333" b="1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Συστηματικός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εντοπισμός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δυνητικών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απειλών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r>
              <a:rPr sz="1333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θα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μπορούσαν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επηρεάσουν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ναυτιλιακές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επιχειρήσεις,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λαμβάνοντας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υπόψη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μοναδικά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χαρακτηριστικά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ναυτιλιακού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τομέα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αναδυόμενα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τοπία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απειλών</a:t>
            </a:r>
            <a:r>
              <a:rPr sz="1333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Περιλαμβάνει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πλοία,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λιμενικά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συστήματα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και </a:t>
            </a:r>
            <a:r>
              <a:rPr sz="1333" spc="-29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λειτουργίες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 εφοδιαστικής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αλυσίδας.</a:t>
            </a:r>
            <a:endParaRPr sz="1333" dirty="0">
              <a:latin typeface="Calibri"/>
              <a:cs typeface="Calibri"/>
            </a:endParaRPr>
          </a:p>
          <a:p>
            <a:pPr marL="296321" marR="256636" indent="-285739">
              <a:lnSpc>
                <a:spcPct val="77800"/>
              </a:lnSpc>
              <a:spcBef>
                <a:spcPts val="1050"/>
              </a:spcBef>
              <a:buClr>
                <a:srgbClr val="4FBDD1"/>
              </a:buClr>
              <a:buSzPct val="134375"/>
              <a:buAutoNum type="arabicPeriod"/>
              <a:tabLst>
                <a:tab pos="294734" algn="l"/>
                <a:tab pos="295263" algn="l"/>
              </a:tabLst>
            </a:pPr>
            <a:r>
              <a:rPr sz="1333" b="1" spc="-4" dirty="0">
                <a:solidFill>
                  <a:srgbClr val="FFFFFF"/>
                </a:solidFill>
                <a:latin typeface="Calibri"/>
                <a:cs typeface="Calibri"/>
              </a:rPr>
              <a:t>Ανάλυση</a:t>
            </a:r>
            <a:r>
              <a:rPr sz="1333" b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b="1" spc="-4" dirty="0">
                <a:solidFill>
                  <a:srgbClr val="FFFFFF"/>
                </a:solidFill>
                <a:latin typeface="Calibri"/>
                <a:cs typeface="Calibri"/>
              </a:rPr>
              <a:t>Ευπάθειας:</a:t>
            </a:r>
            <a:r>
              <a:rPr sz="1333" b="1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Εξέταση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θαλάσσιων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συστημάτων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διαδικασιών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εντοπισμό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ευπάθειας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που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θα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μπορούσε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να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εκμεταλλευτεί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απειλές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στον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κυβερνοχώρο,</a:t>
            </a:r>
            <a:r>
              <a:rPr sz="1333" spc="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συμπεριλαμβανομένων</a:t>
            </a:r>
            <a:r>
              <a:rPr sz="1333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τεχνικών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αδυναμιών,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διαδικαστικών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κενών</a:t>
            </a:r>
            <a:r>
              <a:rPr sz="1333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b="1" dirty="0">
                <a:latin typeface="Calibri"/>
                <a:cs typeface="Calibri"/>
              </a:rPr>
              <a:t>.</a:t>
            </a:r>
            <a:r>
              <a:rPr sz="1333" b="1" spc="8" dirty="0"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Π.χ.</a:t>
            </a:r>
            <a:r>
              <a:rPr sz="1333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δοκιμές</a:t>
            </a:r>
            <a:r>
              <a:rPr sz="1333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διείσδυσης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έλεγχοι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ασφαλείας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333" spc="-29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αποκάλυψη αδυναμιών.</a:t>
            </a:r>
            <a:endParaRPr sz="1333" dirty="0">
              <a:latin typeface="Calibri"/>
              <a:cs typeface="Calibri"/>
            </a:endParaRPr>
          </a:p>
          <a:p>
            <a:pPr marL="296321" marR="561423" indent="-285739">
              <a:lnSpc>
                <a:spcPct val="75700"/>
              </a:lnSpc>
              <a:spcBef>
                <a:spcPts val="1092"/>
              </a:spcBef>
              <a:buClr>
                <a:srgbClr val="4FBDD1"/>
              </a:buClr>
              <a:buSzPct val="134375"/>
              <a:buAutoNum type="arabicPeriod"/>
              <a:tabLst>
                <a:tab pos="294734" algn="l"/>
                <a:tab pos="295263" algn="l"/>
              </a:tabLst>
            </a:pPr>
            <a:r>
              <a:rPr sz="1333" b="1" spc="-4" dirty="0">
                <a:solidFill>
                  <a:srgbClr val="FFFFFF"/>
                </a:solidFill>
                <a:latin typeface="Calibri"/>
                <a:cs typeface="Calibri"/>
              </a:rPr>
              <a:t>Εκτίμηση</a:t>
            </a:r>
            <a:r>
              <a:rPr sz="1333" b="1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b="1" spc="-4" dirty="0">
                <a:solidFill>
                  <a:srgbClr val="FFFFFF"/>
                </a:solidFill>
                <a:latin typeface="Calibri"/>
                <a:cs typeface="Calibri"/>
              </a:rPr>
              <a:t>επιπτώσεων:</a:t>
            </a:r>
            <a:r>
              <a:rPr sz="1333" b="1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Αξιολόγηση</a:t>
            </a:r>
            <a:r>
              <a:rPr sz="1333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333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δυνητικών</a:t>
            </a:r>
            <a:r>
              <a:rPr sz="1333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συνεπειών</a:t>
            </a:r>
            <a:r>
              <a:rPr sz="1333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333" spc="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περιστατικών</a:t>
            </a:r>
            <a:r>
              <a:rPr sz="1333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r>
              <a:rPr sz="1333" spc="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στις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ναυτιλιακές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επιχειρήσεις,</a:t>
            </a:r>
            <a:r>
              <a:rPr sz="1333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έμφαση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πτυχές </a:t>
            </a:r>
            <a:r>
              <a:rPr sz="1333" spc="-28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όπως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 ασφάλεια,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η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 προστασία,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οι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 περιβαλλοντικές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επιπτώσεις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 οικονομικές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απώλειες.</a:t>
            </a:r>
            <a:endParaRPr sz="1333" dirty="0">
              <a:latin typeface="Calibri"/>
              <a:cs typeface="Calibri"/>
            </a:endParaRPr>
          </a:p>
          <a:p>
            <a:pPr marL="296321" marR="554544" indent="-285739">
              <a:lnSpc>
                <a:spcPct val="75700"/>
              </a:lnSpc>
              <a:spcBef>
                <a:spcPts val="1092"/>
              </a:spcBef>
              <a:buClr>
                <a:srgbClr val="4FBDD1"/>
              </a:buClr>
              <a:buSzPct val="134375"/>
              <a:buAutoNum type="arabicPeriod"/>
              <a:tabLst>
                <a:tab pos="294734" algn="l"/>
                <a:tab pos="295263" algn="l"/>
              </a:tabLst>
            </a:pPr>
            <a:r>
              <a:rPr sz="1333" b="1" spc="-4" dirty="0">
                <a:solidFill>
                  <a:srgbClr val="FFFFFF"/>
                </a:solidFill>
                <a:latin typeface="Calibri"/>
                <a:cs typeface="Calibri"/>
              </a:rPr>
              <a:t>Αξιολόγηση</a:t>
            </a:r>
            <a:r>
              <a:rPr sz="1333" b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b="1" spc="-4" dirty="0">
                <a:solidFill>
                  <a:srgbClr val="FFFFFF"/>
                </a:solidFill>
                <a:latin typeface="Calibri"/>
                <a:cs typeface="Calibri"/>
              </a:rPr>
              <a:t>κινδύνου:</a:t>
            </a:r>
            <a:r>
              <a:rPr sz="1333" b="1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Συνδυάζοντας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γνώσεις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εντοπισμό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απειλών,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ανάλυση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Ευπάθειας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εκτίμηση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επιπτώσεων</a:t>
            </a:r>
            <a:r>
              <a:rPr sz="1333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αξιολόγηση </a:t>
            </a:r>
            <a:r>
              <a:rPr sz="1333" spc="-28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συνολικού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κινδύνου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κυβερνοχώρο,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ιεραρχώντας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τους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κινδύνους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βάση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πιθανότητα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δυνητικές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επιπτώσεις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τους.</a:t>
            </a:r>
            <a:endParaRPr sz="1333" dirty="0">
              <a:latin typeface="Calibri"/>
              <a:cs typeface="Calibri"/>
            </a:endParaRPr>
          </a:p>
          <a:p>
            <a:pPr marL="296321" marR="4233" indent="-285739">
              <a:lnSpc>
                <a:spcPct val="77800"/>
              </a:lnSpc>
              <a:spcBef>
                <a:spcPts val="1042"/>
              </a:spcBef>
              <a:buClr>
                <a:srgbClr val="4FBDD1"/>
              </a:buClr>
              <a:buSzPct val="134375"/>
              <a:buAutoNum type="arabicPeriod"/>
              <a:tabLst>
                <a:tab pos="295792" algn="l"/>
                <a:tab pos="296321" algn="l"/>
              </a:tabLst>
            </a:pPr>
            <a:r>
              <a:rPr sz="1333" b="1" spc="-4" dirty="0">
                <a:solidFill>
                  <a:srgbClr val="FFFFFF"/>
                </a:solidFill>
                <a:latin typeface="Calibri"/>
                <a:cs typeface="Calibri"/>
              </a:rPr>
              <a:t>Στρατηγικές</a:t>
            </a:r>
            <a:r>
              <a:rPr sz="1333" b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b="1" spc="-4" dirty="0">
                <a:solidFill>
                  <a:srgbClr val="FFFFFF"/>
                </a:solidFill>
                <a:latin typeface="Calibri"/>
                <a:cs typeface="Calibri"/>
              </a:rPr>
              <a:t>μετριασμού</a:t>
            </a:r>
            <a:r>
              <a:rPr sz="1333" b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b="1" spc="-4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333" b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b="1" spc="-4" dirty="0">
                <a:solidFill>
                  <a:srgbClr val="FFFFFF"/>
                </a:solidFill>
                <a:latin typeface="Calibri"/>
                <a:cs typeface="Calibri"/>
              </a:rPr>
              <a:t>αντιμετώπισης:</a:t>
            </a:r>
            <a:r>
              <a:rPr sz="1333" b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Προγραμματισμός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υλοποίηση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στρατηγικών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τον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μετριασμό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εντοπισμένων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κινδύνων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αποδεκτά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επίπεδα,</a:t>
            </a:r>
            <a:r>
              <a:rPr sz="1333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συμπεριλαμβανομένων</a:t>
            </a:r>
            <a:r>
              <a:rPr sz="1333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τεχνικών</a:t>
            </a:r>
            <a:r>
              <a:rPr sz="1333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λύσεων,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μέτρων</a:t>
            </a:r>
            <a:r>
              <a:rPr sz="1333" spc="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πολιτικής</a:t>
            </a:r>
            <a:r>
              <a:rPr sz="1333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333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προγραμμάτων</a:t>
            </a:r>
            <a:r>
              <a:rPr sz="1333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κατάρτισης.</a:t>
            </a:r>
            <a:r>
              <a:rPr sz="1333" spc="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Επίσης,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διαμόρφωση</a:t>
            </a:r>
            <a:r>
              <a:rPr sz="1333" spc="4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αντιμετώπισης</a:t>
            </a:r>
            <a:r>
              <a:rPr sz="1333" spc="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περιστατικών</a:t>
            </a:r>
            <a:r>
              <a:rPr sz="1333" spc="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333" spc="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1333" spc="-29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ενίσχυση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της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 ανθεκτικότητας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και των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δυνατοτήτων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ανάκαμψης.</a:t>
            </a:r>
            <a:endParaRPr sz="1333" dirty="0">
              <a:latin typeface="Calibri"/>
              <a:cs typeface="Calibri"/>
            </a:endParaRPr>
          </a:p>
          <a:p>
            <a:pPr marL="296321" marR="304788" indent="-285739">
              <a:lnSpc>
                <a:spcPct val="77800"/>
              </a:lnSpc>
              <a:spcBef>
                <a:spcPts val="1050"/>
              </a:spcBef>
              <a:buClr>
                <a:srgbClr val="4FBDD1"/>
              </a:buClr>
              <a:buSzPct val="134375"/>
              <a:buAutoNum type="arabicPeriod"/>
              <a:tabLst>
                <a:tab pos="294734" algn="l"/>
                <a:tab pos="295263" algn="l"/>
              </a:tabLst>
            </a:pPr>
            <a:r>
              <a:rPr sz="1333" b="1" spc="-4" dirty="0">
                <a:solidFill>
                  <a:srgbClr val="FFFFFF"/>
                </a:solidFill>
                <a:latin typeface="Calibri"/>
                <a:cs typeface="Calibri"/>
              </a:rPr>
              <a:t>Αναθεώρηση</a:t>
            </a:r>
            <a:r>
              <a:rPr sz="1333" b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b="1" spc="-4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333" b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b="1" spc="-4" dirty="0">
                <a:solidFill>
                  <a:srgbClr val="FFFFFF"/>
                </a:solidFill>
                <a:latin typeface="Calibri"/>
                <a:cs typeface="Calibri"/>
              </a:rPr>
              <a:t>συνεχής</a:t>
            </a:r>
            <a:r>
              <a:rPr sz="1333" b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b="1" spc="-4" dirty="0">
                <a:solidFill>
                  <a:srgbClr val="FFFFFF"/>
                </a:solidFill>
                <a:latin typeface="Calibri"/>
                <a:cs typeface="Calibri"/>
              </a:rPr>
              <a:t>βελτίωση:</a:t>
            </a:r>
            <a:r>
              <a:rPr sz="1333" b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Αναγνωρίζοντας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τη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δυναμική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φύση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απειλών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r>
              <a:rPr sz="1333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333" spc="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θαλάσσιων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περιβαλλόντων,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333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πλαίσιο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MaCRA</a:t>
            </a:r>
            <a:r>
              <a:rPr sz="1333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υποστηρίζει</a:t>
            </a:r>
            <a:r>
              <a:rPr sz="1333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τακτική</a:t>
            </a:r>
            <a:r>
              <a:rPr sz="1333" spc="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επανεξέταση</a:t>
            </a:r>
            <a:r>
              <a:rPr sz="1333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333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επικαιροποίηση</a:t>
            </a:r>
            <a:r>
              <a:rPr sz="1333" spc="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αξιολόγησης</a:t>
            </a:r>
            <a:r>
              <a:rPr sz="1333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κινδύνων</a:t>
            </a:r>
            <a:r>
              <a:rPr sz="1333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1333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στρατηγικών</a:t>
            </a:r>
            <a:r>
              <a:rPr sz="1333" spc="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μετριασμού,</a:t>
            </a:r>
            <a:r>
              <a:rPr sz="1333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προωθώντας</a:t>
            </a:r>
            <a:r>
              <a:rPr sz="1333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μια</a:t>
            </a:r>
            <a:r>
              <a:rPr sz="1333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κουλτούρα </a:t>
            </a:r>
            <a:r>
              <a:rPr sz="1333" spc="-28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συνεχούς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βελτίωσης και</a:t>
            </a:r>
            <a:r>
              <a:rPr sz="13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spc="-4" dirty="0">
                <a:solidFill>
                  <a:srgbClr val="FFFFFF"/>
                </a:solidFill>
                <a:latin typeface="Calibri"/>
                <a:cs typeface="Calibri"/>
              </a:rPr>
              <a:t>προσαρμοστικότητας.</a:t>
            </a:r>
            <a:endParaRPr sz="1333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1391" y="5595408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CSP002: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6521" y="319526"/>
            <a:ext cx="5992283" cy="1364903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pc="-8" dirty="0"/>
              <a:t>Γνωστική</a:t>
            </a:r>
            <a:r>
              <a:rPr spc="-37" dirty="0"/>
              <a:t> </a:t>
            </a:r>
            <a:r>
              <a:rPr spc="-12" dirty="0"/>
              <a:t>ασυμφωνία</a:t>
            </a:r>
            <a:r>
              <a:rPr spc="-33" dirty="0"/>
              <a:t> </a:t>
            </a:r>
            <a:r>
              <a:rPr spc="-8" dirty="0"/>
              <a:t>Cognitive</a:t>
            </a:r>
            <a:r>
              <a:rPr spc="-37" dirty="0"/>
              <a:t> </a:t>
            </a:r>
            <a:r>
              <a:rPr spc="-8" dirty="0"/>
              <a:t>Misers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6521" y="1588559"/>
            <a:ext cx="7772929" cy="1203129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2083" spc="-4" dirty="0">
                <a:latin typeface="Calibri"/>
                <a:cs typeface="Calibri"/>
              </a:rPr>
              <a:t>Πόση</a:t>
            </a:r>
            <a:r>
              <a:rPr sz="2083" dirty="0">
                <a:latin typeface="Calibri"/>
                <a:cs typeface="Calibri"/>
              </a:rPr>
              <a:t> </a:t>
            </a:r>
            <a:r>
              <a:rPr sz="2083" spc="-4" dirty="0">
                <a:latin typeface="Calibri"/>
                <a:cs typeface="Calibri"/>
              </a:rPr>
              <a:t>ώρα</a:t>
            </a:r>
            <a:r>
              <a:rPr sz="2083" spc="4" dirty="0">
                <a:latin typeface="Calibri"/>
                <a:cs typeface="Calibri"/>
              </a:rPr>
              <a:t> </a:t>
            </a:r>
            <a:r>
              <a:rPr sz="2083" spc="-4" dirty="0">
                <a:latin typeface="Calibri"/>
                <a:cs typeface="Calibri"/>
              </a:rPr>
              <a:t>χρειάζεται</a:t>
            </a:r>
            <a:r>
              <a:rPr sz="2083" spc="4" dirty="0">
                <a:latin typeface="Calibri"/>
                <a:cs typeface="Calibri"/>
              </a:rPr>
              <a:t> </a:t>
            </a:r>
            <a:r>
              <a:rPr sz="2083" spc="-4" dirty="0">
                <a:latin typeface="Calibri"/>
                <a:cs typeface="Calibri"/>
              </a:rPr>
              <a:t>διαβάσετε</a:t>
            </a:r>
            <a:r>
              <a:rPr sz="2083" spc="4" dirty="0">
                <a:latin typeface="Calibri"/>
                <a:cs typeface="Calibri"/>
              </a:rPr>
              <a:t> </a:t>
            </a:r>
            <a:r>
              <a:rPr sz="2083" spc="-4" dirty="0">
                <a:latin typeface="Calibri"/>
                <a:cs typeface="Calibri"/>
              </a:rPr>
              <a:t>πολιτική</a:t>
            </a:r>
            <a:r>
              <a:rPr sz="2083" dirty="0">
                <a:latin typeface="Calibri"/>
                <a:cs typeface="Calibri"/>
              </a:rPr>
              <a:t> </a:t>
            </a:r>
            <a:r>
              <a:rPr sz="2083" spc="-4" dirty="0">
                <a:latin typeface="Calibri"/>
                <a:cs typeface="Calibri"/>
              </a:rPr>
              <a:t>απορρήτου</a:t>
            </a:r>
            <a:r>
              <a:rPr sz="2083" spc="4" dirty="0">
                <a:latin typeface="Calibri"/>
                <a:cs typeface="Calibri"/>
              </a:rPr>
              <a:t> </a:t>
            </a:r>
            <a:r>
              <a:rPr sz="2083" spc="-4" dirty="0">
                <a:latin typeface="Calibri"/>
                <a:cs typeface="Calibri"/>
              </a:rPr>
              <a:t>(PP);</a:t>
            </a:r>
            <a:r>
              <a:rPr sz="2083" spc="8" dirty="0">
                <a:latin typeface="Calibri"/>
                <a:cs typeface="Calibri"/>
              </a:rPr>
              <a:t> </a:t>
            </a:r>
            <a:r>
              <a:rPr sz="2083" spc="-4" dirty="0">
                <a:latin typeface="Calibri"/>
                <a:cs typeface="Calibri"/>
              </a:rPr>
              <a:t>Όροι</a:t>
            </a:r>
            <a:r>
              <a:rPr sz="2083" spc="4" dirty="0">
                <a:latin typeface="Calibri"/>
                <a:cs typeface="Calibri"/>
              </a:rPr>
              <a:t> </a:t>
            </a:r>
            <a:r>
              <a:rPr sz="2083" spc="-4" dirty="0">
                <a:latin typeface="Calibri"/>
                <a:cs typeface="Calibri"/>
              </a:rPr>
              <a:t>χρήσης</a:t>
            </a:r>
            <a:endParaRPr sz="2083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83">
              <a:latin typeface="Calibri"/>
              <a:cs typeface="Calibri"/>
            </a:endParaRPr>
          </a:p>
          <a:p>
            <a:pPr marL="10583">
              <a:spcBef>
                <a:spcPts val="1825"/>
              </a:spcBef>
            </a:pPr>
            <a:r>
              <a:rPr sz="2083" spc="-4" dirty="0">
                <a:latin typeface="Calibri"/>
                <a:cs typeface="Calibri"/>
              </a:rPr>
              <a:t>(TOS);</a:t>
            </a:r>
            <a:endParaRPr sz="2083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1391" y="5857081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latin typeface="Calibri"/>
                <a:cs typeface="Calibri"/>
              </a:rPr>
              <a:t>CSP002: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Ανθρώπινοι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παράγοντες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στην</a:t>
            </a:r>
            <a:r>
              <a:rPr sz="750" spc="4" dirty="0">
                <a:latin typeface="Calibri"/>
                <a:cs typeface="Calibri"/>
              </a:rPr>
              <a:t> </a:t>
            </a:r>
            <a:r>
              <a:rPr sz="750" spc="-12" dirty="0">
                <a:latin typeface="Calibri"/>
                <a:cs typeface="Calibri"/>
              </a:rPr>
              <a:t>ασφάλεια </a:t>
            </a:r>
            <a:r>
              <a:rPr sz="750" spc="-8" dirty="0">
                <a:latin typeface="Calibri"/>
                <a:cs typeface="Calibri"/>
              </a:rPr>
              <a:t>στον </a:t>
            </a:r>
            <a:r>
              <a:rPr sz="750" spc="-12" dirty="0"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-23812" y="1403614"/>
            <a:ext cx="12062354" cy="5272617"/>
            <a:chOff x="-28575" y="1684337"/>
            <a:chExt cx="14474825" cy="632714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72800" y="6883717"/>
              <a:ext cx="2591752" cy="48164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684337"/>
              <a:ext cx="7604759" cy="59131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71994" y="3654425"/>
              <a:ext cx="7345680" cy="432816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4420552"/>
              <a:ext cx="14417675" cy="3562350"/>
            </a:xfrm>
            <a:custGeom>
              <a:avLst/>
              <a:gdLst/>
              <a:ahLst/>
              <a:cxnLst/>
              <a:rect l="l" t="t" r="r" b="b"/>
              <a:pathLst>
                <a:path w="14417675" h="3562350">
                  <a:moveTo>
                    <a:pt x="0" y="1282700"/>
                  </a:moveTo>
                  <a:lnTo>
                    <a:pt x="26670" y="1236027"/>
                  </a:lnTo>
                  <a:lnTo>
                    <a:pt x="61912" y="1181735"/>
                  </a:lnTo>
                  <a:lnTo>
                    <a:pt x="100965" y="1128077"/>
                  </a:lnTo>
                  <a:lnTo>
                    <a:pt x="143827" y="1075055"/>
                  </a:lnTo>
                  <a:lnTo>
                    <a:pt x="190500" y="1022985"/>
                  </a:lnTo>
                  <a:lnTo>
                    <a:pt x="240665" y="971867"/>
                  </a:lnTo>
                  <a:lnTo>
                    <a:pt x="294322" y="921702"/>
                  </a:lnTo>
                  <a:lnTo>
                    <a:pt x="351472" y="872490"/>
                  </a:lnTo>
                  <a:lnTo>
                    <a:pt x="381317" y="848042"/>
                  </a:lnTo>
                  <a:lnTo>
                    <a:pt x="411797" y="824230"/>
                  </a:lnTo>
                  <a:lnTo>
                    <a:pt x="443230" y="800417"/>
                  </a:lnTo>
                  <a:lnTo>
                    <a:pt x="475615" y="776922"/>
                  </a:lnTo>
                  <a:lnTo>
                    <a:pt x="508634" y="753745"/>
                  </a:lnTo>
                  <a:lnTo>
                    <a:pt x="542607" y="730567"/>
                  </a:lnTo>
                  <a:lnTo>
                    <a:pt x="577215" y="708025"/>
                  </a:lnTo>
                  <a:lnTo>
                    <a:pt x="612775" y="685482"/>
                  </a:lnTo>
                  <a:lnTo>
                    <a:pt x="648970" y="663257"/>
                  </a:lnTo>
                  <a:lnTo>
                    <a:pt x="686117" y="641667"/>
                  </a:lnTo>
                  <a:lnTo>
                    <a:pt x="723900" y="620077"/>
                  </a:lnTo>
                  <a:lnTo>
                    <a:pt x="762317" y="598805"/>
                  </a:lnTo>
                  <a:lnTo>
                    <a:pt x="801687" y="577850"/>
                  </a:lnTo>
                  <a:lnTo>
                    <a:pt x="841375" y="556895"/>
                  </a:lnTo>
                  <a:lnTo>
                    <a:pt x="882332" y="536575"/>
                  </a:lnTo>
                  <a:lnTo>
                    <a:pt x="923607" y="516572"/>
                  </a:lnTo>
                  <a:lnTo>
                    <a:pt x="965517" y="496887"/>
                  </a:lnTo>
                  <a:lnTo>
                    <a:pt x="1008380" y="477520"/>
                  </a:lnTo>
                  <a:lnTo>
                    <a:pt x="1051877" y="458152"/>
                  </a:lnTo>
                  <a:lnTo>
                    <a:pt x="1096010" y="439420"/>
                  </a:lnTo>
                  <a:lnTo>
                    <a:pt x="1140777" y="421005"/>
                  </a:lnTo>
                  <a:lnTo>
                    <a:pt x="1186180" y="402907"/>
                  </a:lnTo>
                  <a:lnTo>
                    <a:pt x="1232217" y="385127"/>
                  </a:lnTo>
                  <a:lnTo>
                    <a:pt x="1278890" y="367664"/>
                  </a:lnTo>
                  <a:lnTo>
                    <a:pt x="1326197" y="350520"/>
                  </a:lnTo>
                  <a:lnTo>
                    <a:pt x="1374140" y="334010"/>
                  </a:lnTo>
                  <a:lnTo>
                    <a:pt x="1422717" y="317500"/>
                  </a:lnTo>
                  <a:lnTo>
                    <a:pt x="1471930" y="301625"/>
                  </a:lnTo>
                  <a:lnTo>
                    <a:pt x="1521777" y="285750"/>
                  </a:lnTo>
                  <a:lnTo>
                    <a:pt x="1571942" y="270510"/>
                  </a:lnTo>
                  <a:lnTo>
                    <a:pt x="1623060" y="255587"/>
                  </a:lnTo>
                  <a:lnTo>
                    <a:pt x="1674495" y="240982"/>
                  </a:lnTo>
                  <a:lnTo>
                    <a:pt x="1726247" y="227012"/>
                  </a:lnTo>
                  <a:lnTo>
                    <a:pt x="1778952" y="213042"/>
                  </a:lnTo>
                  <a:lnTo>
                    <a:pt x="1831975" y="199707"/>
                  </a:lnTo>
                  <a:lnTo>
                    <a:pt x="1885632" y="186689"/>
                  </a:lnTo>
                  <a:lnTo>
                    <a:pt x="1939607" y="174307"/>
                  </a:lnTo>
                  <a:lnTo>
                    <a:pt x="1994217" y="161925"/>
                  </a:lnTo>
                  <a:lnTo>
                    <a:pt x="2049462" y="150177"/>
                  </a:lnTo>
                  <a:lnTo>
                    <a:pt x="2105025" y="138747"/>
                  </a:lnTo>
                  <a:lnTo>
                    <a:pt x="2161222" y="127952"/>
                  </a:lnTo>
                  <a:lnTo>
                    <a:pt x="2217737" y="117475"/>
                  </a:lnTo>
                  <a:lnTo>
                    <a:pt x="2274887" y="107314"/>
                  </a:lnTo>
                  <a:lnTo>
                    <a:pt x="2332355" y="97472"/>
                  </a:lnTo>
                  <a:lnTo>
                    <a:pt x="2390140" y="88264"/>
                  </a:lnTo>
                  <a:lnTo>
                    <a:pt x="2448560" y="79375"/>
                  </a:lnTo>
                  <a:lnTo>
                    <a:pt x="2507297" y="71120"/>
                  </a:lnTo>
                  <a:lnTo>
                    <a:pt x="2566670" y="63182"/>
                  </a:lnTo>
                  <a:lnTo>
                    <a:pt x="2626042" y="55562"/>
                  </a:lnTo>
                  <a:lnTo>
                    <a:pt x="2686050" y="48577"/>
                  </a:lnTo>
                  <a:lnTo>
                    <a:pt x="2746375" y="41910"/>
                  </a:lnTo>
                  <a:lnTo>
                    <a:pt x="2807335" y="35877"/>
                  </a:lnTo>
                  <a:lnTo>
                    <a:pt x="2868295" y="30162"/>
                  </a:lnTo>
                  <a:lnTo>
                    <a:pt x="2929890" y="25082"/>
                  </a:lnTo>
                  <a:lnTo>
                    <a:pt x="2991802" y="20320"/>
                  </a:lnTo>
                  <a:lnTo>
                    <a:pt x="3054032" y="16192"/>
                  </a:lnTo>
                  <a:lnTo>
                    <a:pt x="3116580" y="12382"/>
                  </a:lnTo>
                  <a:lnTo>
                    <a:pt x="3179445" y="9207"/>
                  </a:lnTo>
                  <a:lnTo>
                    <a:pt x="3242627" y="6350"/>
                  </a:lnTo>
                  <a:lnTo>
                    <a:pt x="3305810" y="4127"/>
                  </a:lnTo>
                  <a:lnTo>
                    <a:pt x="3369627" y="2222"/>
                  </a:lnTo>
                  <a:lnTo>
                    <a:pt x="3433762" y="952"/>
                  </a:lnTo>
                  <a:lnTo>
                    <a:pt x="3498215" y="317"/>
                  </a:lnTo>
                  <a:lnTo>
                    <a:pt x="3562667" y="0"/>
                  </a:lnTo>
                  <a:lnTo>
                    <a:pt x="3627437" y="317"/>
                  </a:lnTo>
                  <a:lnTo>
                    <a:pt x="3691572" y="952"/>
                  </a:lnTo>
                  <a:lnTo>
                    <a:pt x="3755707" y="2222"/>
                  </a:lnTo>
                  <a:lnTo>
                    <a:pt x="3819525" y="4127"/>
                  </a:lnTo>
                  <a:lnTo>
                    <a:pt x="3883025" y="6350"/>
                  </a:lnTo>
                  <a:lnTo>
                    <a:pt x="3946207" y="9207"/>
                  </a:lnTo>
                  <a:lnTo>
                    <a:pt x="4009072" y="12382"/>
                  </a:lnTo>
                  <a:lnTo>
                    <a:pt x="4071620" y="16192"/>
                  </a:lnTo>
                  <a:lnTo>
                    <a:pt x="4133850" y="20320"/>
                  </a:lnTo>
                  <a:lnTo>
                    <a:pt x="4195445" y="25082"/>
                  </a:lnTo>
                  <a:lnTo>
                    <a:pt x="4257040" y="30162"/>
                  </a:lnTo>
                  <a:lnTo>
                    <a:pt x="4318317" y="35877"/>
                  </a:lnTo>
                  <a:lnTo>
                    <a:pt x="4378960" y="41910"/>
                  </a:lnTo>
                  <a:lnTo>
                    <a:pt x="4439285" y="48577"/>
                  </a:lnTo>
                  <a:lnTo>
                    <a:pt x="4499292" y="55562"/>
                  </a:lnTo>
                  <a:lnTo>
                    <a:pt x="4558982" y="63182"/>
                  </a:lnTo>
                  <a:lnTo>
                    <a:pt x="4618037" y="71120"/>
                  </a:lnTo>
                  <a:lnTo>
                    <a:pt x="4676775" y="79375"/>
                  </a:lnTo>
                  <a:lnTo>
                    <a:pt x="4735195" y="88264"/>
                  </a:lnTo>
                  <a:lnTo>
                    <a:pt x="4793297" y="97472"/>
                  </a:lnTo>
                  <a:lnTo>
                    <a:pt x="4850765" y="107314"/>
                  </a:lnTo>
                  <a:lnTo>
                    <a:pt x="4907597" y="117475"/>
                  </a:lnTo>
                  <a:lnTo>
                    <a:pt x="4964112" y="127952"/>
                  </a:lnTo>
                  <a:lnTo>
                    <a:pt x="5020310" y="138747"/>
                  </a:lnTo>
                  <a:lnTo>
                    <a:pt x="5075872" y="150177"/>
                  </a:lnTo>
                  <a:lnTo>
                    <a:pt x="5131117" y="161925"/>
                  </a:lnTo>
                  <a:lnTo>
                    <a:pt x="5185727" y="174307"/>
                  </a:lnTo>
                  <a:lnTo>
                    <a:pt x="5239702" y="186689"/>
                  </a:lnTo>
                  <a:lnTo>
                    <a:pt x="5293360" y="199707"/>
                  </a:lnTo>
                  <a:lnTo>
                    <a:pt x="5346382" y="213042"/>
                  </a:lnTo>
                  <a:lnTo>
                    <a:pt x="5399087" y="227012"/>
                  </a:lnTo>
                  <a:lnTo>
                    <a:pt x="5451157" y="240982"/>
                  </a:lnTo>
                  <a:lnTo>
                    <a:pt x="5502592" y="255587"/>
                  </a:lnTo>
                  <a:lnTo>
                    <a:pt x="5553392" y="270510"/>
                  </a:lnTo>
                  <a:lnTo>
                    <a:pt x="5603875" y="285750"/>
                  </a:lnTo>
                  <a:lnTo>
                    <a:pt x="5653405" y="301625"/>
                  </a:lnTo>
                  <a:lnTo>
                    <a:pt x="5702617" y="317500"/>
                  </a:lnTo>
                  <a:lnTo>
                    <a:pt x="5751195" y="334010"/>
                  </a:lnTo>
                  <a:lnTo>
                    <a:pt x="5799137" y="350520"/>
                  </a:lnTo>
                  <a:lnTo>
                    <a:pt x="5846445" y="367664"/>
                  </a:lnTo>
                  <a:lnTo>
                    <a:pt x="5893117" y="385127"/>
                  </a:lnTo>
                  <a:lnTo>
                    <a:pt x="5939155" y="402907"/>
                  </a:lnTo>
                  <a:lnTo>
                    <a:pt x="5984557" y="421005"/>
                  </a:lnTo>
                  <a:lnTo>
                    <a:pt x="6029642" y="439420"/>
                  </a:lnTo>
                  <a:lnTo>
                    <a:pt x="6073457" y="458152"/>
                  </a:lnTo>
                  <a:lnTo>
                    <a:pt x="6116955" y="477520"/>
                  </a:lnTo>
                  <a:lnTo>
                    <a:pt x="6159817" y="496887"/>
                  </a:lnTo>
                  <a:lnTo>
                    <a:pt x="6202045" y="516572"/>
                  </a:lnTo>
                  <a:lnTo>
                    <a:pt x="6243320" y="536575"/>
                  </a:lnTo>
                  <a:lnTo>
                    <a:pt x="6283960" y="556895"/>
                  </a:lnTo>
                  <a:lnTo>
                    <a:pt x="6323965" y="577850"/>
                  </a:lnTo>
                  <a:lnTo>
                    <a:pt x="6363017" y="598805"/>
                  </a:lnTo>
                  <a:lnTo>
                    <a:pt x="6401752" y="620077"/>
                  </a:lnTo>
                  <a:lnTo>
                    <a:pt x="6439535" y="641667"/>
                  </a:lnTo>
                  <a:lnTo>
                    <a:pt x="6476365" y="663257"/>
                  </a:lnTo>
                  <a:lnTo>
                    <a:pt x="6512559" y="685482"/>
                  </a:lnTo>
                  <a:lnTo>
                    <a:pt x="6548120" y="708025"/>
                  </a:lnTo>
                  <a:lnTo>
                    <a:pt x="6582727" y="730567"/>
                  </a:lnTo>
                  <a:lnTo>
                    <a:pt x="6616700" y="753745"/>
                  </a:lnTo>
                  <a:lnTo>
                    <a:pt x="6649720" y="776922"/>
                  </a:lnTo>
                  <a:lnTo>
                    <a:pt x="6682105" y="800417"/>
                  </a:lnTo>
                  <a:lnTo>
                    <a:pt x="6713537" y="824230"/>
                  </a:lnTo>
                  <a:lnTo>
                    <a:pt x="6744334" y="848042"/>
                  </a:lnTo>
                  <a:lnTo>
                    <a:pt x="6774180" y="872490"/>
                  </a:lnTo>
                  <a:lnTo>
                    <a:pt x="6831012" y="921702"/>
                  </a:lnTo>
                  <a:lnTo>
                    <a:pt x="6884670" y="971867"/>
                  </a:lnTo>
                  <a:lnTo>
                    <a:pt x="6934834" y="1022985"/>
                  </a:lnTo>
                  <a:lnTo>
                    <a:pt x="6981507" y="1075055"/>
                  </a:lnTo>
                  <a:lnTo>
                    <a:pt x="7024370" y="1128077"/>
                  </a:lnTo>
                  <a:lnTo>
                    <a:pt x="7063422" y="1181735"/>
                  </a:lnTo>
                  <a:lnTo>
                    <a:pt x="7098982" y="1236027"/>
                  </a:lnTo>
                  <a:lnTo>
                    <a:pt x="7130415" y="1291272"/>
                  </a:lnTo>
                  <a:lnTo>
                    <a:pt x="7157720" y="1347470"/>
                  </a:lnTo>
                  <a:lnTo>
                    <a:pt x="7181215" y="1403985"/>
                  </a:lnTo>
                  <a:lnTo>
                    <a:pt x="7200582" y="1461135"/>
                  </a:lnTo>
                  <a:lnTo>
                    <a:pt x="7215822" y="1519237"/>
                  </a:lnTo>
                  <a:lnTo>
                    <a:pt x="7226617" y="1577657"/>
                  </a:lnTo>
                  <a:lnTo>
                    <a:pt x="7233284" y="1636712"/>
                  </a:lnTo>
                  <a:lnTo>
                    <a:pt x="7235507" y="1696085"/>
                  </a:lnTo>
                  <a:lnTo>
                    <a:pt x="7234872" y="1725930"/>
                  </a:lnTo>
                  <a:lnTo>
                    <a:pt x="7230745" y="1785302"/>
                  </a:lnTo>
                  <a:lnTo>
                    <a:pt x="7221855" y="1844040"/>
                  </a:lnTo>
                  <a:lnTo>
                    <a:pt x="7208837" y="1902460"/>
                  </a:lnTo>
                  <a:lnTo>
                    <a:pt x="7191375" y="1959927"/>
                  </a:lnTo>
                  <a:lnTo>
                    <a:pt x="7170102" y="2016760"/>
                  </a:lnTo>
                  <a:lnTo>
                    <a:pt x="7144702" y="2073275"/>
                  </a:lnTo>
                  <a:lnTo>
                    <a:pt x="7115175" y="2128837"/>
                  </a:lnTo>
                  <a:lnTo>
                    <a:pt x="7081520" y="2183765"/>
                  </a:lnTo>
                  <a:lnTo>
                    <a:pt x="7044372" y="2237740"/>
                  </a:lnTo>
                  <a:lnTo>
                    <a:pt x="7003415" y="2291080"/>
                  </a:lnTo>
                  <a:lnTo>
                    <a:pt x="6958647" y="2343467"/>
                  </a:lnTo>
                  <a:lnTo>
                    <a:pt x="6910387" y="2395220"/>
                  </a:lnTo>
                  <a:lnTo>
                    <a:pt x="6858317" y="2445702"/>
                  </a:lnTo>
                  <a:lnTo>
                    <a:pt x="6803072" y="2495550"/>
                  </a:lnTo>
                  <a:lnTo>
                    <a:pt x="6744334" y="2544445"/>
                  </a:lnTo>
                  <a:lnTo>
                    <a:pt x="6713537" y="2568257"/>
                  </a:lnTo>
                  <a:lnTo>
                    <a:pt x="6682105" y="2592070"/>
                  </a:lnTo>
                  <a:lnTo>
                    <a:pt x="6649720" y="2615565"/>
                  </a:lnTo>
                  <a:lnTo>
                    <a:pt x="6616700" y="2638742"/>
                  </a:lnTo>
                  <a:lnTo>
                    <a:pt x="6582727" y="2661920"/>
                  </a:lnTo>
                  <a:lnTo>
                    <a:pt x="6548120" y="2684462"/>
                  </a:lnTo>
                  <a:lnTo>
                    <a:pt x="6512559" y="2707005"/>
                  </a:lnTo>
                  <a:lnTo>
                    <a:pt x="6476365" y="2729230"/>
                  </a:lnTo>
                  <a:lnTo>
                    <a:pt x="6439535" y="2750820"/>
                  </a:lnTo>
                  <a:lnTo>
                    <a:pt x="6401752" y="2772410"/>
                  </a:lnTo>
                  <a:lnTo>
                    <a:pt x="6363017" y="2793682"/>
                  </a:lnTo>
                  <a:lnTo>
                    <a:pt x="6323965" y="2814955"/>
                  </a:lnTo>
                  <a:lnTo>
                    <a:pt x="6283960" y="2835592"/>
                  </a:lnTo>
                  <a:lnTo>
                    <a:pt x="6243320" y="2855912"/>
                  </a:lnTo>
                  <a:lnTo>
                    <a:pt x="6202045" y="2875915"/>
                  </a:lnTo>
                  <a:lnTo>
                    <a:pt x="6159817" y="2895600"/>
                  </a:lnTo>
                  <a:lnTo>
                    <a:pt x="6116955" y="2914967"/>
                  </a:lnTo>
                  <a:lnTo>
                    <a:pt x="6073457" y="2934335"/>
                  </a:lnTo>
                  <a:lnTo>
                    <a:pt x="6029642" y="2953067"/>
                  </a:lnTo>
                  <a:lnTo>
                    <a:pt x="5984557" y="2971482"/>
                  </a:lnTo>
                  <a:lnTo>
                    <a:pt x="5939155" y="2989580"/>
                  </a:lnTo>
                  <a:lnTo>
                    <a:pt x="5893117" y="3007360"/>
                  </a:lnTo>
                  <a:lnTo>
                    <a:pt x="5846445" y="3024822"/>
                  </a:lnTo>
                  <a:lnTo>
                    <a:pt x="5799137" y="3041967"/>
                  </a:lnTo>
                  <a:lnTo>
                    <a:pt x="5751195" y="3058477"/>
                  </a:lnTo>
                  <a:lnTo>
                    <a:pt x="5702617" y="3074987"/>
                  </a:lnTo>
                  <a:lnTo>
                    <a:pt x="5653405" y="3091180"/>
                  </a:lnTo>
                  <a:lnTo>
                    <a:pt x="5603875" y="3106737"/>
                  </a:lnTo>
                  <a:lnTo>
                    <a:pt x="5553392" y="3121977"/>
                  </a:lnTo>
                  <a:lnTo>
                    <a:pt x="5502592" y="3136900"/>
                  </a:lnTo>
                  <a:lnTo>
                    <a:pt x="5451157" y="3151505"/>
                  </a:lnTo>
                  <a:lnTo>
                    <a:pt x="5399087" y="3165475"/>
                  </a:lnTo>
                  <a:lnTo>
                    <a:pt x="5346382" y="3179445"/>
                  </a:lnTo>
                  <a:lnTo>
                    <a:pt x="5293360" y="3192780"/>
                  </a:lnTo>
                  <a:lnTo>
                    <a:pt x="5239702" y="3205797"/>
                  </a:lnTo>
                  <a:lnTo>
                    <a:pt x="5185727" y="3218180"/>
                  </a:lnTo>
                  <a:lnTo>
                    <a:pt x="5131117" y="3230562"/>
                  </a:lnTo>
                  <a:lnTo>
                    <a:pt x="5075872" y="3242310"/>
                  </a:lnTo>
                  <a:lnTo>
                    <a:pt x="5020310" y="3253740"/>
                  </a:lnTo>
                  <a:lnTo>
                    <a:pt x="4964112" y="3264535"/>
                  </a:lnTo>
                  <a:lnTo>
                    <a:pt x="4907597" y="3275330"/>
                  </a:lnTo>
                  <a:lnTo>
                    <a:pt x="4850765" y="3285172"/>
                  </a:lnTo>
                  <a:lnTo>
                    <a:pt x="4793297" y="3295015"/>
                  </a:lnTo>
                  <a:lnTo>
                    <a:pt x="4735195" y="3304222"/>
                  </a:lnTo>
                  <a:lnTo>
                    <a:pt x="4676775" y="3313112"/>
                  </a:lnTo>
                  <a:lnTo>
                    <a:pt x="4618037" y="3321367"/>
                  </a:lnTo>
                  <a:lnTo>
                    <a:pt x="4558982" y="3329305"/>
                  </a:lnTo>
                  <a:lnTo>
                    <a:pt x="4499292" y="3336925"/>
                  </a:lnTo>
                  <a:lnTo>
                    <a:pt x="4439285" y="3343910"/>
                  </a:lnTo>
                  <a:lnTo>
                    <a:pt x="4378960" y="3350577"/>
                  </a:lnTo>
                  <a:lnTo>
                    <a:pt x="4318317" y="3356610"/>
                  </a:lnTo>
                  <a:lnTo>
                    <a:pt x="4257040" y="3362325"/>
                  </a:lnTo>
                  <a:lnTo>
                    <a:pt x="4195445" y="3367405"/>
                  </a:lnTo>
                  <a:lnTo>
                    <a:pt x="4133850" y="3372167"/>
                  </a:lnTo>
                  <a:lnTo>
                    <a:pt x="4071620" y="3376295"/>
                  </a:lnTo>
                  <a:lnTo>
                    <a:pt x="4009072" y="3380105"/>
                  </a:lnTo>
                  <a:lnTo>
                    <a:pt x="3946207" y="3383280"/>
                  </a:lnTo>
                  <a:lnTo>
                    <a:pt x="3883025" y="3386137"/>
                  </a:lnTo>
                  <a:lnTo>
                    <a:pt x="3819525" y="3388360"/>
                  </a:lnTo>
                  <a:lnTo>
                    <a:pt x="3755707" y="3390265"/>
                  </a:lnTo>
                  <a:lnTo>
                    <a:pt x="3691572" y="3391535"/>
                  </a:lnTo>
                  <a:lnTo>
                    <a:pt x="3627437" y="3392170"/>
                  </a:lnTo>
                  <a:lnTo>
                    <a:pt x="3562667" y="3392487"/>
                  </a:lnTo>
                  <a:lnTo>
                    <a:pt x="3498215" y="3392170"/>
                  </a:lnTo>
                  <a:lnTo>
                    <a:pt x="3433762" y="3391535"/>
                  </a:lnTo>
                  <a:lnTo>
                    <a:pt x="3369627" y="3390265"/>
                  </a:lnTo>
                  <a:lnTo>
                    <a:pt x="3305810" y="3388360"/>
                  </a:lnTo>
                  <a:lnTo>
                    <a:pt x="3242627" y="3386137"/>
                  </a:lnTo>
                  <a:lnTo>
                    <a:pt x="3179445" y="3383280"/>
                  </a:lnTo>
                  <a:lnTo>
                    <a:pt x="3116580" y="3380105"/>
                  </a:lnTo>
                  <a:lnTo>
                    <a:pt x="3054032" y="3376295"/>
                  </a:lnTo>
                  <a:lnTo>
                    <a:pt x="2991802" y="3372167"/>
                  </a:lnTo>
                  <a:lnTo>
                    <a:pt x="2929890" y="3367405"/>
                  </a:lnTo>
                  <a:lnTo>
                    <a:pt x="2868295" y="3362325"/>
                  </a:lnTo>
                  <a:lnTo>
                    <a:pt x="2807335" y="3356610"/>
                  </a:lnTo>
                  <a:lnTo>
                    <a:pt x="2746375" y="3350577"/>
                  </a:lnTo>
                  <a:lnTo>
                    <a:pt x="2686050" y="3343910"/>
                  </a:lnTo>
                  <a:lnTo>
                    <a:pt x="2626042" y="3336925"/>
                  </a:lnTo>
                  <a:lnTo>
                    <a:pt x="2566670" y="3329305"/>
                  </a:lnTo>
                  <a:lnTo>
                    <a:pt x="2507297" y="3321367"/>
                  </a:lnTo>
                  <a:lnTo>
                    <a:pt x="2448560" y="3313112"/>
                  </a:lnTo>
                  <a:lnTo>
                    <a:pt x="2390140" y="3304222"/>
                  </a:lnTo>
                  <a:lnTo>
                    <a:pt x="2332355" y="3295015"/>
                  </a:lnTo>
                  <a:lnTo>
                    <a:pt x="2274887" y="3285172"/>
                  </a:lnTo>
                  <a:lnTo>
                    <a:pt x="2217737" y="3275330"/>
                  </a:lnTo>
                  <a:lnTo>
                    <a:pt x="2161222" y="3264535"/>
                  </a:lnTo>
                  <a:lnTo>
                    <a:pt x="2105025" y="3253740"/>
                  </a:lnTo>
                  <a:lnTo>
                    <a:pt x="2049462" y="3242310"/>
                  </a:lnTo>
                  <a:lnTo>
                    <a:pt x="1994217" y="3230562"/>
                  </a:lnTo>
                  <a:lnTo>
                    <a:pt x="1939607" y="3218180"/>
                  </a:lnTo>
                  <a:lnTo>
                    <a:pt x="1885632" y="3205797"/>
                  </a:lnTo>
                  <a:lnTo>
                    <a:pt x="1831975" y="3192780"/>
                  </a:lnTo>
                  <a:lnTo>
                    <a:pt x="1778952" y="3179445"/>
                  </a:lnTo>
                  <a:lnTo>
                    <a:pt x="1726247" y="3165475"/>
                  </a:lnTo>
                  <a:lnTo>
                    <a:pt x="1674495" y="3151505"/>
                  </a:lnTo>
                  <a:lnTo>
                    <a:pt x="1623060" y="3136900"/>
                  </a:lnTo>
                  <a:lnTo>
                    <a:pt x="1571942" y="3121977"/>
                  </a:lnTo>
                  <a:lnTo>
                    <a:pt x="1521777" y="3106737"/>
                  </a:lnTo>
                  <a:lnTo>
                    <a:pt x="1471930" y="3091180"/>
                  </a:lnTo>
                  <a:lnTo>
                    <a:pt x="1422717" y="3074987"/>
                  </a:lnTo>
                  <a:lnTo>
                    <a:pt x="1374140" y="3058477"/>
                  </a:lnTo>
                  <a:lnTo>
                    <a:pt x="1326197" y="3041967"/>
                  </a:lnTo>
                  <a:lnTo>
                    <a:pt x="1278890" y="3024822"/>
                  </a:lnTo>
                  <a:lnTo>
                    <a:pt x="1232217" y="3007360"/>
                  </a:lnTo>
                  <a:lnTo>
                    <a:pt x="1186180" y="2989580"/>
                  </a:lnTo>
                  <a:lnTo>
                    <a:pt x="1140777" y="2971482"/>
                  </a:lnTo>
                  <a:lnTo>
                    <a:pt x="1096010" y="2953067"/>
                  </a:lnTo>
                  <a:lnTo>
                    <a:pt x="1051877" y="2934335"/>
                  </a:lnTo>
                  <a:lnTo>
                    <a:pt x="1008380" y="2914967"/>
                  </a:lnTo>
                  <a:lnTo>
                    <a:pt x="965517" y="2895600"/>
                  </a:lnTo>
                  <a:lnTo>
                    <a:pt x="923607" y="2875915"/>
                  </a:lnTo>
                  <a:lnTo>
                    <a:pt x="882332" y="2855912"/>
                  </a:lnTo>
                  <a:lnTo>
                    <a:pt x="841375" y="2835592"/>
                  </a:lnTo>
                  <a:lnTo>
                    <a:pt x="801687" y="2814955"/>
                  </a:lnTo>
                  <a:lnTo>
                    <a:pt x="762317" y="2793682"/>
                  </a:lnTo>
                  <a:lnTo>
                    <a:pt x="723900" y="2772410"/>
                  </a:lnTo>
                  <a:lnTo>
                    <a:pt x="686117" y="2750820"/>
                  </a:lnTo>
                  <a:lnTo>
                    <a:pt x="648970" y="2729230"/>
                  </a:lnTo>
                  <a:lnTo>
                    <a:pt x="612775" y="2707005"/>
                  </a:lnTo>
                  <a:lnTo>
                    <a:pt x="577215" y="2684462"/>
                  </a:lnTo>
                  <a:lnTo>
                    <a:pt x="542607" y="2661920"/>
                  </a:lnTo>
                  <a:lnTo>
                    <a:pt x="508634" y="2638742"/>
                  </a:lnTo>
                  <a:lnTo>
                    <a:pt x="475615" y="2615565"/>
                  </a:lnTo>
                  <a:lnTo>
                    <a:pt x="443230" y="2592070"/>
                  </a:lnTo>
                  <a:lnTo>
                    <a:pt x="411797" y="2568257"/>
                  </a:lnTo>
                  <a:lnTo>
                    <a:pt x="381317" y="2544445"/>
                  </a:lnTo>
                  <a:lnTo>
                    <a:pt x="351472" y="2519997"/>
                  </a:lnTo>
                  <a:lnTo>
                    <a:pt x="294322" y="2470785"/>
                  </a:lnTo>
                  <a:lnTo>
                    <a:pt x="240665" y="2420620"/>
                  </a:lnTo>
                  <a:lnTo>
                    <a:pt x="190500" y="2369502"/>
                  </a:lnTo>
                  <a:lnTo>
                    <a:pt x="143827" y="2317432"/>
                  </a:lnTo>
                  <a:lnTo>
                    <a:pt x="100965" y="2264410"/>
                  </a:lnTo>
                  <a:lnTo>
                    <a:pt x="61912" y="2210752"/>
                  </a:lnTo>
                  <a:lnTo>
                    <a:pt x="26670" y="2156460"/>
                  </a:lnTo>
                  <a:lnTo>
                    <a:pt x="0" y="2109787"/>
                  </a:lnTo>
                </a:path>
                <a:path w="14417675" h="3562350">
                  <a:moveTo>
                    <a:pt x="7071995" y="1223010"/>
                  </a:moveTo>
                  <a:lnTo>
                    <a:pt x="7074217" y="1175067"/>
                  </a:lnTo>
                  <a:lnTo>
                    <a:pt x="7081520" y="1128712"/>
                  </a:lnTo>
                  <a:lnTo>
                    <a:pt x="7092950" y="1083945"/>
                  </a:lnTo>
                  <a:lnTo>
                    <a:pt x="7108507" y="1040765"/>
                  </a:lnTo>
                  <a:lnTo>
                    <a:pt x="7128192" y="1000125"/>
                  </a:lnTo>
                  <a:lnTo>
                    <a:pt x="7151687" y="961390"/>
                  </a:lnTo>
                  <a:lnTo>
                    <a:pt x="7178675" y="925512"/>
                  </a:lnTo>
                  <a:lnTo>
                    <a:pt x="7208837" y="892175"/>
                  </a:lnTo>
                  <a:lnTo>
                    <a:pt x="7242175" y="862012"/>
                  </a:lnTo>
                  <a:lnTo>
                    <a:pt x="7278052" y="835025"/>
                  </a:lnTo>
                  <a:lnTo>
                    <a:pt x="7316787" y="811530"/>
                  </a:lnTo>
                  <a:lnTo>
                    <a:pt x="7357745" y="791845"/>
                  </a:lnTo>
                  <a:lnTo>
                    <a:pt x="7400607" y="776287"/>
                  </a:lnTo>
                  <a:lnTo>
                    <a:pt x="7445375" y="764540"/>
                  </a:lnTo>
                  <a:lnTo>
                    <a:pt x="7492047" y="757555"/>
                  </a:lnTo>
                  <a:lnTo>
                    <a:pt x="7539672" y="755015"/>
                  </a:lnTo>
                  <a:lnTo>
                    <a:pt x="13949680" y="755015"/>
                  </a:lnTo>
                  <a:lnTo>
                    <a:pt x="13997686" y="757555"/>
                  </a:lnTo>
                  <a:lnTo>
                    <a:pt x="14044041" y="764540"/>
                  </a:lnTo>
                  <a:lnTo>
                    <a:pt x="14088744" y="776287"/>
                  </a:lnTo>
                  <a:lnTo>
                    <a:pt x="14131671" y="791845"/>
                  </a:lnTo>
                  <a:lnTo>
                    <a:pt x="14172565" y="811530"/>
                  </a:lnTo>
                  <a:lnTo>
                    <a:pt x="14211300" y="835025"/>
                  </a:lnTo>
                  <a:lnTo>
                    <a:pt x="14247241" y="862012"/>
                  </a:lnTo>
                  <a:lnTo>
                    <a:pt x="14280515" y="892175"/>
                  </a:lnTo>
                  <a:lnTo>
                    <a:pt x="14310741" y="925512"/>
                  </a:lnTo>
                  <a:lnTo>
                    <a:pt x="14337665" y="961390"/>
                  </a:lnTo>
                  <a:lnTo>
                    <a:pt x="14361160" y="1000125"/>
                  </a:lnTo>
                  <a:lnTo>
                    <a:pt x="14380844" y="1040765"/>
                  </a:lnTo>
                  <a:lnTo>
                    <a:pt x="14396466" y="1083945"/>
                  </a:lnTo>
                  <a:lnTo>
                    <a:pt x="14408150" y="1128712"/>
                  </a:lnTo>
                  <a:lnTo>
                    <a:pt x="14415135" y="1175067"/>
                  </a:lnTo>
                  <a:lnTo>
                    <a:pt x="14417675" y="1223010"/>
                  </a:lnTo>
                  <a:lnTo>
                    <a:pt x="14417675" y="3094355"/>
                  </a:lnTo>
                  <a:lnTo>
                    <a:pt x="14415135" y="3142297"/>
                  </a:lnTo>
                  <a:lnTo>
                    <a:pt x="14408150" y="3188652"/>
                  </a:lnTo>
                  <a:lnTo>
                    <a:pt x="14396466" y="3233420"/>
                  </a:lnTo>
                  <a:lnTo>
                    <a:pt x="14380844" y="3276282"/>
                  </a:lnTo>
                  <a:lnTo>
                    <a:pt x="14361160" y="3317240"/>
                  </a:lnTo>
                  <a:lnTo>
                    <a:pt x="14337665" y="3355975"/>
                  </a:lnTo>
                  <a:lnTo>
                    <a:pt x="14310741" y="3391852"/>
                  </a:lnTo>
                  <a:lnTo>
                    <a:pt x="14280515" y="3425190"/>
                  </a:lnTo>
                  <a:lnTo>
                    <a:pt x="14247241" y="3455352"/>
                  </a:lnTo>
                  <a:lnTo>
                    <a:pt x="14211300" y="3482340"/>
                  </a:lnTo>
                  <a:lnTo>
                    <a:pt x="14172565" y="3505835"/>
                  </a:lnTo>
                  <a:lnTo>
                    <a:pt x="14131671" y="3525520"/>
                  </a:lnTo>
                  <a:lnTo>
                    <a:pt x="14088744" y="3541077"/>
                  </a:lnTo>
                  <a:lnTo>
                    <a:pt x="14044041" y="3552825"/>
                  </a:lnTo>
                  <a:lnTo>
                    <a:pt x="13997686" y="3559810"/>
                  </a:lnTo>
                  <a:lnTo>
                    <a:pt x="13949680" y="3562032"/>
                  </a:lnTo>
                  <a:lnTo>
                    <a:pt x="7539672" y="3562032"/>
                  </a:lnTo>
                  <a:lnTo>
                    <a:pt x="7492047" y="3559810"/>
                  </a:lnTo>
                  <a:lnTo>
                    <a:pt x="7445375" y="3552825"/>
                  </a:lnTo>
                  <a:lnTo>
                    <a:pt x="7400607" y="3541077"/>
                  </a:lnTo>
                  <a:lnTo>
                    <a:pt x="7357745" y="3525520"/>
                  </a:lnTo>
                  <a:lnTo>
                    <a:pt x="7316787" y="3505835"/>
                  </a:lnTo>
                  <a:lnTo>
                    <a:pt x="7278052" y="3482340"/>
                  </a:lnTo>
                  <a:lnTo>
                    <a:pt x="7242175" y="3455352"/>
                  </a:lnTo>
                  <a:lnTo>
                    <a:pt x="7208837" y="3425190"/>
                  </a:lnTo>
                  <a:lnTo>
                    <a:pt x="7178675" y="3391852"/>
                  </a:lnTo>
                  <a:lnTo>
                    <a:pt x="7151687" y="3355975"/>
                  </a:lnTo>
                  <a:lnTo>
                    <a:pt x="7128192" y="3317240"/>
                  </a:lnTo>
                  <a:lnTo>
                    <a:pt x="7108507" y="3276282"/>
                  </a:lnTo>
                  <a:lnTo>
                    <a:pt x="7092950" y="3233420"/>
                  </a:lnTo>
                  <a:lnTo>
                    <a:pt x="7081520" y="3188652"/>
                  </a:lnTo>
                  <a:lnTo>
                    <a:pt x="7074217" y="3142297"/>
                  </a:lnTo>
                  <a:lnTo>
                    <a:pt x="7071995" y="3094355"/>
                  </a:lnTo>
                  <a:lnTo>
                    <a:pt x="7071995" y="1223010"/>
                  </a:lnTo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86526" y="1291242"/>
            <a:ext cx="5450763" cy="329081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46060" y="3802856"/>
            <a:ext cx="3467100" cy="247358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26521" y="-19028"/>
            <a:ext cx="3612092" cy="2042012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dirty="0"/>
              <a:t>Η</a:t>
            </a:r>
            <a:r>
              <a:rPr spc="-21" dirty="0"/>
              <a:t> </a:t>
            </a:r>
            <a:r>
              <a:rPr spc="-4" dirty="0"/>
              <a:t>νέα</a:t>
            </a:r>
            <a:r>
              <a:rPr spc="-17" dirty="0"/>
              <a:t> </a:t>
            </a:r>
            <a:r>
              <a:rPr spc="-4" dirty="0"/>
              <a:t>πρόκληση:</a:t>
            </a:r>
            <a:r>
              <a:rPr spc="-12" dirty="0"/>
              <a:t> </a:t>
            </a:r>
            <a:r>
              <a:rPr spc="-8" dirty="0"/>
              <a:t>Fakes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26521" y="1606286"/>
            <a:ext cx="5044017" cy="1986740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406384">
              <a:lnSpc>
                <a:spcPct val="130400"/>
              </a:lnSpc>
              <a:spcBef>
                <a:spcPts val="83"/>
              </a:spcBef>
            </a:pPr>
            <a:r>
              <a:rPr sz="1167" spc="-4" dirty="0">
                <a:latin typeface="Calibri"/>
                <a:cs typeface="Calibri"/>
              </a:rPr>
              <a:t>Στις</a:t>
            </a:r>
            <a:r>
              <a:rPr sz="1167" spc="12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"συμβατικές"</a:t>
            </a:r>
            <a:r>
              <a:rPr sz="1167" spc="12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επιθέσεις</a:t>
            </a:r>
            <a:r>
              <a:rPr sz="1167" spc="8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SE</a:t>
            </a:r>
            <a:r>
              <a:rPr sz="1167" spc="12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συναντώνται</a:t>
            </a:r>
            <a:r>
              <a:rPr sz="1167" spc="12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επιθέσεις</a:t>
            </a:r>
            <a:r>
              <a:rPr sz="1167" spc="12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χαμηλής</a:t>
            </a:r>
            <a:r>
              <a:rPr sz="1167" spc="12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τεχνολογίας </a:t>
            </a:r>
            <a:r>
              <a:rPr sz="1167" spc="-254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απροετοίμαστοι </a:t>
            </a:r>
            <a:r>
              <a:rPr sz="1167" spc="-12" dirty="0">
                <a:latin typeface="Calibri"/>
                <a:cs typeface="Calibri"/>
              </a:rPr>
              <a:t>"εγκέφαλοι"</a:t>
            </a:r>
            <a:endParaRPr sz="1167">
              <a:latin typeface="Calibri"/>
              <a:cs typeface="Calibri"/>
            </a:endParaRPr>
          </a:p>
          <a:p>
            <a:pPr>
              <a:spcBef>
                <a:spcPts val="46"/>
              </a:spcBef>
            </a:pPr>
            <a:endParaRPr sz="1083">
              <a:latin typeface="Calibri"/>
              <a:cs typeface="Calibri"/>
            </a:endParaRPr>
          </a:p>
          <a:p>
            <a:pPr marL="10583" marR="4233">
              <a:lnSpc>
                <a:spcPct val="131000"/>
              </a:lnSpc>
              <a:spcBef>
                <a:spcPts val="4"/>
              </a:spcBef>
            </a:pPr>
            <a:r>
              <a:rPr sz="1167" dirty="0">
                <a:latin typeface="Calibri"/>
                <a:cs typeface="Calibri"/>
              </a:rPr>
              <a:t>Σε </a:t>
            </a:r>
            <a:r>
              <a:rPr sz="1167" spc="-4" dirty="0">
                <a:latin typeface="Calibri"/>
                <a:cs typeface="Calibri"/>
              </a:rPr>
              <a:t>ένα</a:t>
            </a:r>
            <a:r>
              <a:rPr sz="1167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εξελιγμένο</a:t>
            </a:r>
            <a:r>
              <a:rPr sz="1167" spc="4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τοπίο</a:t>
            </a:r>
            <a:r>
              <a:rPr sz="1167" spc="4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SE,</a:t>
            </a:r>
            <a:r>
              <a:rPr sz="1167" spc="4" dirty="0">
                <a:latin typeface="Calibri"/>
                <a:cs typeface="Calibri"/>
              </a:rPr>
              <a:t> </a:t>
            </a:r>
            <a:r>
              <a:rPr sz="1167" dirty="0">
                <a:latin typeface="Calibri"/>
                <a:cs typeface="Calibri"/>
              </a:rPr>
              <a:t>τα</a:t>
            </a:r>
            <a:r>
              <a:rPr sz="1167" spc="4" dirty="0">
                <a:latin typeface="Calibri"/>
                <a:cs typeface="Calibri"/>
              </a:rPr>
              <a:t> </a:t>
            </a:r>
            <a:r>
              <a:rPr sz="1167" dirty="0">
                <a:latin typeface="Calibri"/>
                <a:cs typeface="Calibri"/>
              </a:rPr>
              <a:t>DF</a:t>
            </a:r>
            <a:r>
              <a:rPr sz="1167" spc="4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με</a:t>
            </a:r>
            <a:r>
              <a:rPr sz="1167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βάση</a:t>
            </a:r>
            <a:r>
              <a:rPr sz="1167" spc="8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την</a:t>
            </a:r>
            <a:r>
              <a:rPr sz="1167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Τεχνητή</a:t>
            </a:r>
            <a:r>
              <a:rPr sz="1167" spc="4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Νοημοσύνη</a:t>
            </a:r>
            <a:r>
              <a:rPr sz="1167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γίνονται</a:t>
            </a:r>
            <a:r>
              <a:rPr sz="1167" spc="8" dirty="0">
                <a:latin typeface="Calibri"/>
                <a:cs typeface="Calibri"/>
              </a:rPr>
              <a:t> </a:t>
            </a:r>
            <a:r>
              <a:rPr sz="1167" dirty="0">
                <a:latin typeface="Calibri"/>
                <a:cs typeface="Calibri"/>
              </a:rPr>
              <a:t>το </a:t>
            </a:r>
            <a:r>
              <a:rPr sz="1167" spc="-4" dirty="0">
                <a:latin typeface="Calibri"/>
                <a:cs typeface="Calibri"/>
              </a:rPr>
              <a:t>νέο </a:t>
            </a:r>
            <a:r>
              <a:rPr sz="1167" spc="-250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ισχυρή </a:t>
            </a:r>
            <a:r>
              <a:rPr sz="1167" spc="-12" dirty="0">
                <a:latin typeface="Calibri"/>
                <a:cs typeface="Calibri"/>
              </a:rPr>
              <a:t>απειλή</a:t>
            </a:r>
            <a:endParaRPr sz="1167">
              <a:latin typeface="Calibri"/>
              <a:cs typeface="Calibri"/>
            </a:endParaRPr>
          </a:p>
          <a:p>
            <a:pPr>
              <a:spcBef>
                <a:spcPts val="4"/>
              </a:spcBef>
            </a:pPr>
            <a:endParaRPr sz="1333">
              <a:latin typeface="Calibri"/>
              <a:cs typeface="Calibri"/>
            </a:endParaRPr>
          </a:p>
          <a:p>
            <a:pPr marL="10583" marR="333891">
              <a:lnSpc>
                <a:spcPts val="1283"/>
              </a:lnSpc>
            </a:pPr>
            <a:r>
              <a:rPr sz="1167" spc="-4" dirty="0">
                <a:latin typeface="Calibri"/>
                <a:cs typeface="Calibri"/>
              </a:rPr>
              <a:t>Αν</a:t>
            </a:r>
            <a:r>
              <a:rPr sz="1167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και</a:t>
            </a:r>
            <a:r>
              <a:rPr sz="1167" spc="4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ισχύουν</a:t>
            </a:r>
            <a:r>
              <a:rPr sz="1167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οι</a:t>
            </a:r>
            <a:r>
              <a:rPr sz="1167" spc="4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ίδιες</a:t>
            </a:r>
            <a:r>
              <a:rPr sz="1167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αρχές,</a:t>
            </a:r>
            <a:r>
              <a:rPr sz="1167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οι</a:t>
            </a:r>
            <a:r>
              <a:rPr sz="1167" spc="4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πληροφορίες</a:t>
            </a:r>
            <a:r>
              <a:rPr sz="1167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μεταφέρονται</a:t>
            </a:r>
            <a:r>
              <a:rPr sz="1167" spc="4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τώρα</a:t>
            </a:r>
            <a:r>
              <a:rPr sz="1167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από </a:t>
            </a:r>
            <a:r>
              <a:rPr sz="1167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πρόσωπο</a:t>
            </a:r>
            <a:r>
              <a:rPr sz="1167" spc="4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εξουσίας</a:t>
            </a:r>
            <a:r>
              <a:rPr sz="1167" spc="4" dirty="0">
                <a:latin typeface="Calibri"/>
                <a:cs typeface="Calibri"/>
              </a:rPr>
              <a:t> </a:t>
            </a:r>
            <a:r>
              <a:rPr sz="1167" dirty="0">
                <a:latin typeface="Calibri"/>
                <a:cs typeface="Calibri"/>
              </a:rPr>
              <a:t>ή</a:t>
            </a:r>
            <a:r>
              <a:rPr sz="1167" spc="8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εμπιστοσύνης</a:t>
            </a:r>
            <a:r>
              <a:rPr sz="1167" spc="8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και</a:t>
            </a:r>
            <a:r>
              <a:rPr sz="1167" spc="8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όχι</a:t>
            </a:r>
            <a:r>
              <a:rPr sz="1167" spc="4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από</a:t>
            </a:r>
            <a:r>
              <a:rPr sz="1167" spc="8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"έξω"</a:t>
            </a:r>
            <a:r>
              <a:rPr sz="1167" spc="4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και</a:t>
            </a:r>
            <a:r>
              <a:rPr sz="1167" spc="8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μόνο</a:t>
            </a:r>
            <a:r>
              <a:rPr sz="1167" spc="4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σε</a:t>
            </a:r>
            <a:r>
              <a:rPr sz="1167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γραπτή/μη </a:t>
            </a:r>
            <a:r>
              <a:rPr sz="1167" spc="-250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προσωπική</a:t>
            </a:r>
            <a:r>
              <a:rPr sz="1167" spc="12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φόρμες,</a:t>
            </a:r>
            <a:r>
              <a:rPr sz="1167" spc="4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παράγοντας</a:t>
            </a:r>
            <a:r>
              <a:rPr sz="1167" spc="8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έτσι</a:t>
            </a:r>
            <a:r>
              <a:rPr sz="1167" spc="8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μια</a:t>
            </a:r>
            <a:r>
              <a:rPr sz="1167" spc="4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πιο</a:t>
            </a:r>
            <a:r>
              <a:rPr sz="1167" spc="8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πειστική</a:t>
            </a:r>
            <a:r>
              <a:rPr sz="1167" spc="8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εφαρμογή</a:t>
            </a:r>
            <a:r>
              <a:rPr sz="1167" spc="4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των</a:t>
            </a:r>
            <a:r>
              <a:rPr sz="1167" spc="4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ίδιων </a:t>
            </a:r>
            <a:r>
              <a:rPr sz="1167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αρχών.</a:t>
            </a:r>
            <a:endParaRPr sz="116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1391" y="5996781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latin typeface="Calibri"/>
                <a:cs typeface="Calibri"/>
              </a:rPr>
              <a:t>CSP002: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Ανθρώπινοι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παράγοντες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στην</a:t>
            </a:r>
            <a:r>
              <a:rPr sz="750" spc="4" dirty="0">
                <a:latin typeface="Calibri"/>
                <a:cs typeface="Calibri"/>
              </a:rPr>
              <a:t> </a:t>
            </a:r>
            <a:r>
              <a:rPr sz="750" spc="-12" dirty="0">
                <a:latin typeface="Calibri"/>
                <a:cs typeface="Calibri"/>
              </a:rPr>
              <a:t>ασφάλεια </a:t>
            </a:r>
            <a:r>
              <a:rPr sz="750" spc="-8" dirty="0">
                <a:latin typeface="Calibri"/>
                <a:cs typeface="Calibri"/>
              </a:rPr>
              <a:t>στον </a:t>
            </a:r>
            <a:r>
              <a:rPr sz="750" spc="-12" dirty="0"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44000" y="5876396"/>
            <a:ext cx="2159793" cy="401373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1391" y="6449747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latin typeface="Calibri"/>
                <a:cs typeface="Calibri"/>
              </a:rPr>
              <a:t>CSP002: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Ανθρώπινοι</a:t>
            </a:r>
            <a:r>
              <a:rPr sz="750" spc="12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παράγοντες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στην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12" dirty="0">
                <a:latin typeface="Calibri"/>
                <a:cs typeface="Calibri"/>
              </a:rPr>
              <a:t>ασφάλεια</a:t>
            </a:r>
            <a:r>
              <a:rPr sz="750" spc="-8" dirty="0">
                <a:latin typeface="Calibri"/>
                <a:cs typeface="Calibri"/>
              </a:rPr>
              <a:t> στον</a:t>
            </a:r>
            <a:r>
              <a:rPr sz="750" spc="-12" dirty="0">
                <a:latin typeface="Calibri"/>
                <a:cs typeface="Calibri"/>
              </a:rPr>
              <a:t> κυβερνοχώρο</a:t>
            </a:r>
            <a:endParaRPr sz="75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0" y="6329362"/>
            <a:ext cx="2159793" cy="40137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162241" y="6429375"/>
            <a:ext cx="131763" cy="145339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875" spc="-25" dirty="0">
                <a:solidFill>
                  <a:srgbClr val="878787"/>
                </a:solidFill>
                <a:latin typeface="Calibri"/>
                <a:cs typeface="Calibri"/>
              </a:rPr>
              <a:t>7</a:t>
            </a:r>
            <a:r>
              <a:rPr sz="875" dirty="0">
                <a:solidFill>
                  <a:srgbClr val="878787"/>
                </a:solidFill>
                <a:latin typeface="Calibri"/>
                <a:cs typeface="Calibri"/>
              </a:rPr>
              <a:t>3</a:t>
            </a:r>
            <a:endParaRPr sz="875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75216" y="0"/>
            <a:ext cx="8959850" cy="6858000"/>
            <a:chOff x="810259" y="0"/>
            <a:chExt cx="10751820" cy="82296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0259" y="0"/>
              <a:ext cx="9424352" cy="82295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68320" y="1365567"/>
              <a:ext cx="8493760" cy="549846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1603672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49975" y="0"/>
              <a:ext cx="8480425" cy="82296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597775" y="1242219"/>
            <a:ext cx="3589867" cy="3759555"/>
          </a:xfrm>
          <a:prstGeom prst="rect">
            <a:avLst/>
          </a:prstGeom>
        </p:spPr>
        <p:txBody>
          <a:bodyPr vert="horz" wrap="square" lIns="0" tIns="39688" rIns="0" bIns="0" rtlCol="0">
            <a:spAutoFit/>
          </a:bodyPr>
          <a:lstStyle/>
          <a:p>
            <a:pPr marL="10583" marR="4233">
              <a:lnSpc>
                <a:spcPts val="1742"/>
              </a:lnSpc>
              <a:spcBef>
                <a:spcPts val="312"/>
              </a:spcBef>
            </a:pPr>
            <a:r>
              <a:rPr sz="1625" b="1" dirty="0">
                <a:latin typeface="Calibri"/>
                <a:cs typeface="Calibri"/>
              </a:rPr>
              <a:t>Η </a:t>
            </a:r>
            <a:r>
              <a:rPr sz="1625" b="1" spc="-4" dirty="0">
                <a:latin typeface="Calibri"/>
                <a:cs typeface="Calibri"/>
              </a:rPr>
              <a:t>πολιτική ιδεολογία δεν είναι μόνο ένα </a:t>
            </a:r>
            <a:r>
              <a:rPr sz="1625" b="1" dirty="0">
                <a:latin typeface="Calibri"/>
                <a:cs typeface="Calibri"/>
              </a:rPr>
              <a:t> </a:t>
            </a:r>
            <a:r>
              <a:rPr sz="1625" b="1" spc="-4" dirty="0">
                <a:latin typeface="Calibri"/>
                <a:cs typeface="Calibri"/>
              </a:rPr>
              <a:t>σύνολο πεποιθήσεων. Τα σύνολα </a:t>
            </a:r>
            <a:r>
              <a:rPr sz="1625" b="1" dirty="0">
                <a:latin typeface="Calibri"/>
                <a:cs typeface="Calibri"/>
              </a:rPr>
              <a:t> </a:t>
            </a:r>
            <a:r>
              <a:rPr sz="1625" b="1" spc="-4" dirty="0">
                <a:latin typeface="Calibri"/>
                <a:cs typeface="Calibri"/>
              </a:rPr>
              <a:t>πεποιθήσεων, στάσεων </a:t>
            </a:r>
            <a:r>
              <a:rPr sz="1625" b="1" dirty="0">
                <a:latin typeface="Calibri"/>
                <a:cs typeface="Calibri"/>
              </a:rPr>
              <a:t>και </a:t>
            </a:r>
            <a:r>
              <a:rPr sz="1625" b="1" spc="-4" dirty="0">
                <a:latin typeface="Calibri"/>
                <a:cs typeface="Calibri"/>
              </a:rPr>
              <a:t>γνωστικών </a:t>
            </a:r>
            <a:r>
              <a:rPr sz="1625" b="1" dirty="0">
                <a:latin typeface="Calibri"/>
                <a:cs typeface="Calibri"/>
              </a:rPr>
              <a:t> </a:t>
            </a:r>
            <a:r>
              <a:rPr sz="1625" b="1" spc="-4" dirty="0">
                <a:latin typeface="Calibri"/>
                <a:cs typeface="Calibri"/>
              </a:rPr>
              <a:t>μοτίβων είναι έμφυτα και έχουν </a:t>
            </a:r>
            <a:r>
              <a:rPr sz="1625" b="1" dirty="0">
                <a:latin typeface="Calibri"/>
                <a:cs typeface="Calibri"/>
              </a:rPr>
              <a:t> </a:t>
            </a:r>
            <a:r>
              <a:rPr sz="1625" b="1" spc="-4" dirty="0">
                <a:latin typeface="Calibri"/>
                <a:cs typeface="Calibri"/>
              </a:rPr>
              <a:t>νευρωνικούς συσχετισμούς</a:t>
            </a:r>
            <a:r>
              <a:rPr sz="1625" b="1" dirty="0">
                <a:latin typeface="Calibri"/>
                <a:cs typeface="Calibri"/>
              </a:rPr>
              <a:t> </a:t>
            </a:r>
            <a:r>
              <a:rPr sz="1625" b="1" spc="-4" dirty="0">
                <a:latin typeface="Calibri"/>
                <a:cs typeface="Calibri"/>
              </a:rPr>
              <a:t>που</a:t>
            </a:r>
            <a:r>
              <a:rPr sz="1625" b="1" dirty="0">
                <a:latin typeface="Calibri"/>
                <a:cs typeface="Calibri"/>
              </a:rPr>
              <a:t> </a:t>
            </a:r>
            <a:r>
              <a:rPr sz="1625" b="1" spc="-4" dirty="0">
                <a:latin typeface="Calibri"/>
                <a:cs typeface="Calibri"/>
              </a:rPr>
              <a:t>είναι </a:t>
            </a:r>
            <a:r>
              <a:rPr sz="1625" b="1" dirty="0">
                <a:latin typeface="Calibri"/>
                <a:cs typeface="Calibri"/>
              </a:rPr>
              <a:t> </a:t>
            </a:r>
            <a:r>
              <a:rPr sz="1625" b="1" spc="-4" dirty="0">
                <a:latin typeface="Calibri"/>
                <a:cs typeface="Calibri"/>
              </a:rPr>
              <a:t>υπεύθυνοι </a:t>
            </a:r>
            <a:r>
              <a:rPr sz="1625" b="1" dirty="0">
                <a:latin typeface="Calibri"/>
                <a:cs typeface="Calibri"/>
              </a:rPr>
              <a:t>για </a:t>
            </a:r>
            <a:r>
              <a:rPr sz="1625" b="1" spc="-4" dirty="0">
                <a:latin typeface="Calibri"/>
                <a:cs typeface="Calibri"/>
              </a:rPr>
              <a:t>γνωστικές διεργασίες </a:t>
            </a:r>
            <a:r>
              <a:rPr sz="1625" b="1" dirty="0">
                <a:latin typeface="Calibri"/>
                <a:cs typeface="Calibri"/>
              </a:rPr>
              <a:t> </a:t>
            </a:r>
            <a:r>
              <a:rPr sz="1625" b="1" spc="-4" dirty="0">
                <a:latin typeface="Calibri"/>
                <a:cs typeface="Calibri"/>
              </a:rPr>
              <a:t>όπως </a:t>
            </a:r>
            <a:r>
              <a:rPr sz="1625" b="1" dirty="0">
                <a:latin typeface="Calibri"/>
                <a:cs typeface="Calibri"/>
              </a:rPr>
              <a:t>η </a:t>
            </a:r>
            <a:r>
              <a:rPr sz="1625" b="1" spc="-4" dirty="0">
                <a:latin typeface="Calibri"/>
                <a:cs typeface="Calibri"/>
              </a:rPr>
              <a:t>προσοχή, οι συναισθηματικές </a:t>
            </a:r>
            <a:r>
              <a:rPr sz="1625" b="1" dirty="0">
                <a:latin typeface="Calibri"/>
                <a:cs typeface="Calibri"/>
              </a:rPr>
              <a:t> </a:t>
            </a:r>
            <a:r>
              <a:rPr sz="1625" b="1" spc="-4" dirty="0">
                <a:latin typeface="Calibri"/>
                <a:cs typeface="Calibri"/>
              </a:rPr>
              <a:t>αντιδράσεις</a:t>
            </a:r>
            <a:r>
              <a:rPr sz="1625" b="1" dirty="0">
                <a:latin typeface="Calibri"/>
                <a:cs typeface="Calibri"/>
              </a:rPr>
              <a:t> σε </a:t>
            </a:r>
            <a:r>
              <a:rPr sz="1625" b="1" spc="-4" dirty="0">
                <a:latin typeface="Calibri"/>
                <a:cs typeface="Calibri"/>
              </a:rPr>
              <a:t>ορισμένα</a:t>
            </a:r>
            <a:r>
              <a:rPr sz="1625" b="1" dirty="0">
                <a:latin typeface="Calibri"/>
                <a:cs typeface="Calibri"/>
              </a:rPr>
              <a:t> </a:t>
            </a:r>
            <a:r>
              <a:rPr sz="1625" b="1" spc="-4" dirty="0">
                <a:latin typeface="Calibri"/>
                <a:cs typeface="Calibri"/>
              </a:rPr>
              <a:t>ερεθίσματα</a:t>
            </a:r>
            <a:r>
              <a:rPr sz="1625" b="1" dirty="0">
                <a:latin typeface="Calibri"/>
                <a:cs typeface="Calibri"/>
              </a:rPr>
              <a:t> </a:t>
            </a:r>
            <a:r>
              <a:rPr sz="1625" b="1" spc="-4" dirty="0">
                <a:latin typeface="Calibri"/>
                <a:cs typeface="Calibri"/>
              </a:rPr>
              <a:t>και </a:t>
            </a:r>
            <a:r>
              <a:rPr sz="1625" b="1" spc="-354" dirty="0">
                <a:latin typeface="Calibri"/>
                <a:cs typeface="Calibri"/>
              </a:rPr>
              <a:t> </a:t>
            </a:r>
            <a:r>
              <a:rPr sz="1625" b="1" spc="-4" dirty="0">
                <a:latin typeface="Calibri"/>
                <a:cs typeface="Calibri"/>
              </a:rPr>
              <a:t>οι προτεραιότητες</a:t>
            </a:r>
            <a:r>
              <a:rPr sz="1625" b="1" dirty="0">
                <a:latin typeface="Calibri"/>
                <a:cs typeface="Calibri"/>
              </a:rPr>
              <a:t> </a:t>
            </a:r>
            <a:r>
              <a:rPr sz="1625" b="1" spc="-4" dirty="0">
                <a:latin typeface="Calibri"/>
                <a:cs typeface="Calibri"/>
              </a:rPr>
              <a:t>(υποκειμενικές τιμές) </a:t>
            </a:r>
            <a:r>
              <a:rPr sz="1625" b="1" dirty="0">
                <a:latin typeface="Calibri"/>
                <a:cs typeface="Calibri"/>
              </a:rPr>
              <a:t> </a:t>
            </a:r>
            <a:r>
              <a:rPr sz="1625" b="1" spc="-4" dirty="0">
                <a:latin typeface="Calibri"/>
                <a:cs typeface="Calibri"/>
              </a:rPr>
              <a:t>των ανταγωνιστικών στόχων κ.λπ.</a:t>
            </a:r>
            <a:endParaRPr sz="1625">
              <a:latin typeface="Calibri"/>
              <a:cs typeface="Calibri"/>
            </a:endParaRPr>
          </a:p>
          <a:p>
            <a:pPr marL="10583" marR="32278">
              <a:lnSpc>
                <a:spcPts val="1742"/>
              </a:lnSpc>
              <a:spcBef>
                <a:spcPts val="21"/>
              </a:spcBef>
            </a:pPr>
            <a:r>
              <a:rPr sz="1625" b="1" spc="-4" dirty="0">
                <a:latin typeface="Calibri"/>
                <a:cs typeface="Calibri"/>
              </a:rPr>
              <a:t>Συνεπώς,</a:t>
            </a:r>
            <a:r>
              <a:rPr sz="1625" b="1" dirty="0">
                <a:latin typeface="Calibri"/>
                <a:cs typeface="Calibri"/>
              </a:rPr>
              <a:t> </a:t>
            </a:r>
            <a:r>
              <a:rPr sz="1625" b="1" spc="-4" dirty="0">
                <a:latin typeface="Calibri"/>
                <a:cs typeface="Calibri"/>
              </a:rPr>
              <a:t>είναι</a:t>
            </a:r>
            <a:r>
              <a:rPr sz="1625" b="1" spc="4" dirty="0">
                <a:latin typeface="Calibri"/>
                <a:cs typeface="Calibri"/>
              </a:rPr>
              <a:t> </a:t>
            </a:r>
            <a:r>
              <a:rPr sz="1625" b="1" spc="-4" dirty="0">
                <a:latin typeface="Calibri"/>
                <a:cs typeface="Calibri"/>
              </a:rPr>
              <a:t>λογικό να</a:t>
            </a:r>
            <a:r>
              <a:rPr sz="1625" b="1" spc="4" dirty="0">
                <a:latin typeface="Calibri"/>
                <a:cs typeface="Calibri"/>
              </a:rPr>
              <a:t> </a:t>
            </a:r>
            <a:r>
              <a:rPr sz="1625" b="1" spc="-4" dirty="0">
                <a:latin typeface="Calibri"/>
                <a:cs typeface="Calibri"/>
              </a:rPr>
              <a:t>συμπεράνουμε </a:t>
            </a:r>
            <a:r>
              <a:rPr sz="1625" b="1" spc="-354" dirty="0">
                <a:latin typeface="Calibri"/>
                <a:cs typeface="Calibri"/>
              </a:rPr>
              <a:t> </a:t>
            </a:r>
            <a:r>
              <a:rPr sz="1625" b="1" dirty="0">
                <a:latin typeface="Calibri"/>
                <a:cs typeface="Calibri"/>
              </a:rPr>
              <a:t>ότι</a:t>
            </a:r>
            <a:r>
              <a:rPr sz="1625" b="1" spc="-12" dirty="0">
                <a:latin typeface="Calibri"/>
                <a:cs typeface="Calibri"/>
              </a:rPr>
              <a:t> </a:t>
            </a:r>
            <a:r>
              <a:rPr sz="1625" b="1" spc="-4" dirty="0">
                <a:latin typeface="Calibri"/>
                <a:cs typeface="Calibri"/>
              </a:rPr>
              <a:t>οι σταθερές</a:t>
            </a:r>
            <a:endParaRPr sz="1625">
              <a:latin typeface="Calibri"/>
              <a:cs typeface="Calibri"/>
            </a:endParaRPr>
          </a:p>
          <a:p>
            <a:pPr marL="10583" marR="101596">
              <a:lnSpc>
                <a:spcPts val="1742"/>
              </a:lnSpc>
              <a:spcBef>
                <a:spcPts val="146"/>
              </a:spcBef>
            </a:pPr>
            <a:r>
              <a:rPr sz="1625" b="1" dirty="0">
                <a:latin typeface="Calibri"/>
                <a:cs typeface="Calibri"/>
              </a:rPr>
              <a:t>τα </a:t>
            </a:r>
            <a:r>
              <a:rPr sz="1625" b="1" spc="-4" dirty="0">
                <a:latin typeface="Calibri"/>
                <a:cs typeface="Calibri"/>
              </a:rPr>
              <a:t>πολιτικοψυχολογικά χαρακτηριστικά </a:t>
            </a:r>
            <a:r>
              <a:rPr sz="1625" b="1" spc="-358" dirty="0">
                <a:latin typeface="Calibri"/>
                <a:cs typeface="Calibri"/>
              </a:rPr>
              <a:t> </a:t>
            </a:r>
            <a:r>
              <a:rPr sz="1625" b="1" spc="-4" dirty="0">
                <a:latin typeface="Calibri"/>
                <a:cs typeface="Calibri"/>
              </a:rPr>
              <a:t>μπορούν </a:t>
            </a:r>
            <a:r>
              <a:rPr sz="1625" b="1" dirty="0">
                <a:latin typeface="Calibri"/>
                <a:cs typeface="Calibri"/>
              </a:rPr>
              <a:t>να </a:t>
            </a:r>
            <a:r>
              <a:rPr sz="1625" b="1" spc="-4" dirty="0">
                <a:latin typeface="Calibri"/>
                <a:cs typeface="Calibri"/>
              </a:rPr>
              <a:t>εντοπιστούν στην </a:t>
            </a:r>
            <a:r>
              <a:rPr sz="1625" b="1" dirty="0">
                <a:latin typeface="Calibri"/>
                <a:cs typeface="Calibri"/>
              </a:rPr>
              <a:t> </a:t>
            </a:r>
            <a:r>
              <a:rPr sz="1625" b="1" spc="-4" dirty="0">
                <a:latin typeface="Calibri"/>
                <a:cs typeface="Calibri"/>
              </a:rPr>
              <a:t>επεξεργασία των αντιληπτικών </a:t>
            </a:r>
            <a:r>
              <a:rPr sz="1625" b="1" dirty="0">
                <a:latin typeface="Calibri"/>
                <a:cs typeface="Calibri"/>
              </a:rPr>
              <a:t> </a:t>
            </a:r>
            <a:r>
              <a:rPr sz="1625" b="1" spc="-4" dirty="0">
                <a:latin typeface="Calibri"/>
                <a:cs typeface="Calibri"/>
              </a:rPr>
              <a:t>χαρακτηριστικών </a:t>
            </a:r>
            <a:r>
              <a:rPr sz="1625" b="1" dirty="0">
                <a:latin typeface="Calibri"/>
                <a:cs typeface="Calibri"/>
              </a:rPr>
              <a:t>του </a:t>
            </a:r>
            <a:r>
              <a:rPr sz="1625" b="1" spc="-4" dirty="0">
                <a:latin typeface="Calibri"/>
                <a:cs typeface="Calibri"/>
              </a:rPr>
              <a:t>πολιτικά σχετικού </a:t>
            </a:r>
            <a:r>
              <a:rPr sz="1625" b="1" spc="-358" dirty="0">
                <a:latin typeface="Calibri"/>
                <a:cs typeface="Calibri"/>
              </a:rPr>
              <a:t> </a:t>
            </a:r>
            <a:r>
              <a:rPr sz="1625" b="1" spc="-4" dirty="0">
                <a:latin typeface="Calibri"/>
                <a:cs typeface="Calibri"/>
              </a:rPr>
              <a:t>περιεχομένου.</a:t>
            </a:r>
            <a:endParaRPr sz="1625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71462"/>
            <a:ext cx="12192000" cy="6459008"/>
            <a:chOff x="0" y="325754"/>
            <a:chExt cx="14630400" cy="77508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72800" y="7594599"/>
              <a:ext cx="2591752" cy="48164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85139"/>
              <a:ext cx="14630400" cy="71027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8475" y="1161415"/>
              <a:ext cx="6585584" cy="367918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03259" y="325754"/>
              <a:ext cx="5808979" cy="370458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66170" y="97400"/>
            <a:ext cx="5094817" cy="376171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2375" b="1" spc="-4" dirty="0">
                <a:solidFill>
                  <a:srgbClr val="4470C3"/>
                </a:solidFill>
                <a:latin typeface="Arial"/>
                <a:cs typeface="Arial"/>
              </a:rPr>
              <a:t>Deepfake</a:t>
            </a:r>
            <a:r>
              <a:rPr sz="2375" b="1" spc="-21" dirty="0">
                <a:solidFill>
                  <a:srgbClr val="4470C3"/>
                </a:solidFill>
                <a:latin typeface="Arial"/>
                <a:cs typeface="Arial"/>
              </a:rPr>
              <a:t> </a:t>
            </a:r>
            <a:r>
              <a:rPr sz="2375" b="1" spc="-4" dirty="0">
                <a:solidFill>
                  <a:srgbClr val="4470C3"/>
                </a:solidFill>
                <a:latin typeface="Arial"/>
                <a:cs typeface="Arial"/>
              </a:rPr>
              <a:t>στην</a:t>
            </a:r>
            <a:r>
              <a:rPr sz="2375" b="1" spc="-21" dirty="0">
                <a:solidFill>
                  <a:srgbClr val="4470C3"/>
                </a:solidFill>
                <a:latin typeface="Arial"/>
                <a:cs typeface="Arial"/>
              </a:rPr>
              <a:t> </a:t>
            </a:r>
            <a:r>
              <a:rPr sz="2375" b="1" spc="-4" dirty="0">
                <a:solidFill>
                  <a:srgbClr val="4470C3"/>
                </a:solidFill>
                <a:latin typeface="Arial"/>
                <a:cs typeface="Arial"/>
              </a:rPr>
              <a:t>κοινωνική </a:t>
            </a:r>
            <a:r>
              <a:rPr sz="2375" b="1" spc="-8" dirty="0">
                <a:solidFill>
                  <a:srgbClr val="4470C3"/>
                </a:solidFill>
                <a:latin typeface="Arial"/>
                <a:cs typeface="Arial"/>
              </a:rPr>
              <a:t>μηχανική</a:t>
            </a:r>
            <a:endParaRPr sz="2375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1013" y="4116917"/>
            <a:ext cx="6010275" cy="1827231"/>
          </a:xfrm>
          <a:prstGeom prst="rect">
            <a:avLst/>
          </a:prstGeom>
        </p:spPr>
        <p:txBody>
          <a:bodyPr vert="horz" wrap="square" lIns="0" tIns="23813" rIns="0" bIns="0" rtlCol="0">
            <a:spAutoFit/>
          </a:bodyPr>
          <a:lstStyle/>
          <a:p>
            <a:pPr marL="296321" marR="238645" indent="-285739">
              <a:lnSpc>
                <a:spcPts val="1532"/>
              </a:lnSpc>
              <a:spcBef>
                <a:spcPts val="187"/>
              </a:spcBef>
              <a:buSzPct val="134375"/>
              <a:buChar char="•"/>
              <a:tabLst>
                <a:tab pos="295792" algn="l"/>
                <a:tab pos="296321" algn="l"/>
              </a:tabLst>
            </a:pPr>
            <a:r>
              <a:rPr sz="1333" spc="-4" dirty="0">
                <a:latin typeface="Arial"/>
                <a:cs typeface="Arial"/>
              </a:rPr>
              <a:t>Οι</a:t>
            </a:r>
            <a:r>
              <a:rPr sz="1333" spc="4" dirty="0">
                <a:latin typeface="Arial"/>
                <a:cs typeface="Arial"/>
              </a:rPr>
              <a:t> </a:t>
            </a:r>
            <a:r>
              <a:rPr sz="1333" spc="-4" dirty="0">
                <a:latin typeface="Arial"/>
                <a:cs typeface="Arial"/>
              </a:rPr>
              <a:t>DFs</a:t>
            </a:r>
            <a:r>
              <a:rPr sz="1333" spc="4" dirty="0">
                <a:latin typeface="Arial"/>
                <a:cs typeface="Arial"/>
              </a:rPr>
              <a:t> </a:t>
            </a:r>
            <a:r>
              <a:rPr sz="1333" spc="-4" dirty="0">
                <a:latin typeface="Arial"/>
                <a:cs typeface="Arial"/>
              </a:rPr>
              <a:t>επιτρέπουν</a:t>
            </a:r>
            <a:r>
              <a:rPr sz="1333" spc="4" dirty="0">
                <a:latin typeface="Arial"/>
                <a:cs typeface="Arial"/>
              </a:rPr>
              <a:t> </a:t>
            </a:r>
            <a:r>
              <a:rPr sz="1333" spc="-4" dirty="0">
                <a:latin typeface="Arial"/>
                <a:cs typeface="Arial"/>
              </a:rPr>
              <a:t>στους</a:t>
            </a:r>
            <a:r>
              <a:rPr sz="1333" spc="4" dirty="0">
                <a:latin typeface="Arial"/>
                <a:cs typeface="Arial"/>
              </a:rPr>
              <a:t> </a:t>
            </a:r>
            <a:r>
              <a:rPr sz="1333" spc="-4" dirty="0">
                <a:latin typeface="Arial"/>
                <a:cs typeface="Arial"/>
              </a:rPr>
              <a:t>εγκληματίες</a:t>
            </a:r>
            <a:r>
              <a:rPr sz="1333" spc="4" dirty="0">
                <a:latin typeface="Arial"/>
                <a:cs typeface="Arial"/>
              </a:rPr>
              <a:t> </a:t>
            </a:r>
            <a:r>
              <a:rPr sz="1333" spc="-4" dirty="0">
                <a:latin typeface="Arial"/>
                <a:cs typeface="Arial"/>
              </a:rPr>
              <a:t>του</a:t>
            </a:r>
            <a:r>
              <a:rPr sz="1333" spc="4" dirty="0">
                <a:latin typeface="Arial"/>
                <a:cs typeface="Arial"/>
              </a:rPr>
              <a:t> </a:t>
            </a:r>
            <a:r>
              <a:rPr sz="1333" spc="-4" dirty="0">
                <a:latin typeface="Arial"/>
                <a:cs typeface="Arial"/>
              </a:rPr>
              <a:t>κυβερνοχώρου</a:t>
            </a:r>
            <a:r>
              <a:rPr sz="1333" spc="4" dirty="0">
                <a:latin typeface="Arial"/>
                <a:cs typeface="Arial"/>
              </a:rPr>
              <a:t> </a:t>
            </a:r>
            <a:r>
              <a:rPr sz="1333" spc="-4" dirty="0">
                <a:latin typeface="Arial"/>
                <a:cs typeface="Arial"/>
              </a:rPr>
              <a:t>να</a:t>
            </a:r>
            <a:r>
              <a:rPr sz="1333" spc="8" dirty="0">
                <a:latin typeface="Arial"/>
                <a:cs typeface="Arial"/>
              </a:rPr>
              <a:t> </a:t>
            </a:r>
            <a:r>
              <a:rPr sz="1333" spc="-4" dirty="0">
                <a:latin typeface="Arial"/>
                <a:cs typeface="Arial"/>
              </a:rPr>
              <a:t>υποδύονται </a:t>
            </a:r>
            <a:r>
              <a:rPr sz="1333" spc="-358" dirty="0">
                <a:latin typeface="Arial"/>
                <a:cs typeface="Arial"/>
              </a:rPr>
              <a:t> </a:t>
            </a:r>
            <a:r>
              <a:rPr sz="1333" spc="-4" dirty="0">
                <a:latin typeface="Arial"/>
                <a:cs typeface="Arial"/>
              </a:rPr>
              <a:t>άλλα </a:t>
            </a:r>
            <a:r>
              <a:rPr sz="1333" spc="-12" dirty="0">
                <a:latin typeface="Arial"/>
                <a:cs typeface="Arial"/>
              </a:rPr>
              <a:t>άτομα</a:t>
            </a:r>
            <a:endParaRPr sz="1333">
              <a:latin typeface="Arial"/>
              <a:cs typeface="Arial"/>
            </a:endParaRPr>
          </a:p>
          <a:p>
            <a:pPr marL="296321" marR="4233" indent="-285739">
              <a:lnSpc>
                <a:spcPct val="100699"/>
              </a:lnSpc>
              <a:spcBef>
                <a:spcPts val="421"/>
              </a:spcBef>
              <a:buSzPct val="134375"/>
              <a:buChar char="•"/>
              <a:tabLst>
                <a:tab pos="295792" algn="l"/>
                <a:tab pos="296321" algn="l"/>
              </a:tabLst>
            </a:pPr>
            <a:r>
              <a:rPr sz="1333" spc="-4" dirty="0">
                <a:latin typeface="Arial"/>
                <a:cs typeface="Arial"/>
              </a:rPr>
              <a:t>Λίγα</a:t>
            </a:r>
            <a:r>
              <a:rPr sz="1333" dirty="0">
                <a:latin typeface="Arial"/>
                <a:cs typeface="Arial"/>
              </a:rPr>
              <a:t> </a:t>
            </a:r>
            <a:r>
              <a:rPr sz="1333" spc="-4" dirty="0">
                <a:latin typeface="Arial"/>
                <a:cs typeface="Arial"/>
              </a:rPr>
              <a:t>άτομα</a:t>
            </a:r>
            <a:r>
              <a:rPr sz="1333" spc="4" dirty="0">
                <a:latin typeface="Arial"/>
                <a:cs typeface="Arial"/>
              </a:rPr>
              <a:t> </a:t>
            </a:r>
            <a:r>
              <a:rPr sz="1333" spc="-4" dirty="0">
                <a:latin typeface="Arial"/>
                <a:cs typeface="Arial"/>
              </a:rPr>
              <a:t>διαθέτουν</a:t>
            </a:r>
            <a:r>
              <a:rPr sz="1333" dirty="0">
                <a:latin typeface="Arial"/>
                <a:cs typeface="Arial"/>
              </a:rPr>
              <a:t> </a:t>
            </a:r>
            <a:r>
              <a:rPr sz="1333" spc="-4" dirty="0">
                <a:latin typeface="Arial"/>
                <a:cs typeface="Arial"/>
              </a:rPr>
              <a:t>τα</a:t>
            </a:r>
            <a:r>
              <a:rPr sz="1333" spc="4" dirty="0">
                <a:latin typeface="Arial"/>
                <a:cs typeface="Arial"/>
              </a:rPr>
              <a:t> </a:t>
            </a:r>
            <a:r>
              <a:rPr sz="1333" spc="-4" dirty="0">
                <a:latin typeface="Arial"/>
                <a:cs typeface="Arial"/>
              </a:rPr>
              <a:t>τεχνικά</a:t>
            </a:r>
            <a:r>
              <a:rPr sz="1333" spc="4" dirty="0">
                <a:latin typeface="Arial"/>
                <a:cs typeface="Arial"/>
              </a:rPr>
              <a:t> </a:t>
            </a:r>
            <a:r>
              <a:rPr sz="1333" spc="-4" dirty="0">
                <a:latin typeface="Arial"/>
                <a:cs typeface="Arial"/>
              </a:rPr>
              <a:t>εργαλεία</a:t>
            </a:r>
            <a:r>
              <a:rPr sz="1333" dirty="0">
                <a:latin typeface="Arial"/>
                <a:cs typeface="Arial"/>
              </a:rPr>
              <a:t> </a:t>
            </a:r>
            <a:r>
              <a:rPr sz="1333" spc="-4" dirty="0">
                <a:latin typeface="Arial"/>
                <a:cs typeface="Arial"/>
              </a:rPr>
              <a:t>και</a:t>
            </a:r>
            <a:r>
              <a:rPr sz="1333" spc="4" dirty="0">
                <a:latin typeface="Arial"/>
                <a:cs typeface="Arial"/>
              </a:rPr>
              <a:t> </a:t>
            </a:r>
            <a:r>
              <a:rPr sz="1333" spc="-4" dirty="0">
                <a:latin typeface="Arial"/>
                <a:cs typeface="Arial"/>
              </a:rPr>
              <a:t>το</a:t>
            </a:r>
            <a:r>
              <a:rPr sz="1333" spc="4" dirty="0">
                <a:latin typeface="Arial"/>
                <a:cs typeface="Arial"/>
              </a:rPr>
              <a:t> </a:t>
            </a:r>
            <a:r>
              <a:rPr sz="1333" spc="-4" dirty="0">
                <a:latin typeface="Arial"/>
                <a:cs typeface="Arial"/>
              </a:rPr>
              <a:t>υπόβαθρο</a:t>
            </a:r>
            <a:r>
              <a:rPr sz="1333" spc="4" dirty="0">
                <a:latin typeface="Arial"/>
                <a:cs typeface="Arial"/>
              </a:rPr>
              <a:t> </a:t>
            </a:r>
            <a:r>
              <a:rPr sz="1333" dirty="0">
                <a:latin typeface="Arial"/>
                <a:cs typeface="Arial"/>
              </a:rPr>
              <a:t>που</a:t>
            </a:r>
            <a:r>
              <a:rPr sz="1333" spc="4" dirty="0">
                <a:latin typeface="Arial"/>
                <a:cs typeface="Arial"/>
              </a:rPr>
              <a:t> </a:t>
            </a:r>
            <a:r>
              <a:rPr sz="1333" spc="-4" dirty="0">
                <a:latin typeface="Arial"/>
                <a:cs typeface="Arial"/>
              </a:rPr>
              <a:t>απαιτούνται </a:t>
            </a:r>
            <a:r>
              <a:rPr sz="1333" spc="-358" dirty="0">
                <a:latin typeface="Arial"/>
                <a:cs typeface="Arial"/>
              </a:rPr>
              <a:t> </a:t>
            </a:r>
            <a:r>
              <a:rPr sz="1333" spc="-4" dirty="0">
                <a:latin typeface="Arial"/>
                <a:cs typeface="Arial"/>
              </a:rPr>
              <a:t>για</a:t>
            </a:r>
            <a:r>
              <a:rPr sz="1333" spc="-8" dirty="0">
                <a:latin typeface="Arial"/>
                <a:cs typeface="Arial"/>
              </a:rPr>
              <a:t> </a:t>
            </a:r>
            <a:r>
              <a:rPr sz="1333" spc="-4" dirty="0">
                <a:latin typeface="Arial"/>
                <a:cs typeface="Arial"/>
              </a:rPr>
              <a:t>τον εντοπισμό </a:t>
            </a:r>
            <a:r>
              <a:rPr sz="1333" dirty="0">
                <a:latin typeface="Arial"/>
                <a:cs typeface="Arial"/>
              </a:rPr>
              <a:t>των </a:t>
            </a:r>
            <a:r>
              <a:rPr sz="1333" spc="-4" dirty="0">
                <a:latin typeface="Arial"/>
                <a:cs typeface="Arial"/>
              </a:rPr>
              <a:t>DFs</a:t>
            </a:r>
            <a:endParaRPr sz="1333">
              <a:latin typeface="Arial"/>
              <a:cs typeface="Arial"/>
            </a:endParaRPr>
          </a:p>
          <a:p>
            <a:pPr marL="296321" marR="916480" indent="-285739">
              <a:lnSpc>
                <a:spcPct val="100699"/>
              </a:lnSpc>
              <a:spcBef>
                <a:spcPts val="429"/>
              </a:spcBef>
              <a:buSzPct val="134375"/>
              <a:buChar char="•"/>
              <a:tabLst>
                <a:tab pos="295792" algn="l"/>
                <a:tab pos="296321" algn="l"/>
              </a:tabLst>
            </a:pPr>
            <a:r>
              <a:rPr sz="1333" spc="-4" dirty="0">
                <a:latin typeface="Arial"/>
                <a:cs typeface="Arial"/>
              </a:rPr>
              <a:t>Οι</a:t>
            </a:r>
            <a:r>
              <a:rPr sz="1333" dirty="0">
                <a:latin typeface="Arial"/>
                <a:cs typeface="Arial"/>
              </a:rPr>
              <a:t> </a:t>
            </a:r>
            <a:r>
              <a:rPr sz="1333" spc="-4" dirty="0">
                <a:latin typeface="Arial"/>
                <a:cs typeface="Arial"/>
              </a:rPr>
              <a:t>άνθρωποι</a:t>
            </a:r>
            <a:r>
              <a:rPr sz="1333" dirty="0">
                <a:latin typeface="Arial"/>
                <a:cs typeface="Arial"/>
              </a:rPr>
              <a:t> θα </a:t>
            </a:r>
            <a:r>
              <a:rPr sz="1333" spc="-4" dirty="0">
                <a:latin typeface="Arial"/>
                <a:cs typeface="Arial"/>
              </a:rPr>
              <a:t>πρέπει</a:t>
            </a:r>
            <a:r>
              <a:rPr sz="1333" dirty="0">
                <a:latin typeface="Arial"/>
                <a:cs typeface="Arial"/>
              </a:rPr>
              <a:t> </a:t>
            </a:r>
            <a:r>
              <a:rPr sz="1333" spc="-4" dirty="0">
                <a:latin typeface="Arial"/>
                <a:cs typeface="Arial"/>
              </a:rPr>
              <a:t>να</a:t>
            </a:r>
            <a:r>
              <a:rPr sz="1333" dirty="0">
                <a:latin typeface="Arial"/>
                <a:cs typeface="Arial"/>
              </a:rPr>
              <a:t> </a:t>
            </a:r>
            <a:r>
              <a:rPr sz="1333" spc="-4" dirty="0">
                <a:latin typeface="Arial"/>
                <a:cs typeface="Arial"/>
              </a:rPr>
              <a:t>βασίζονται</a:t>
            </a:r>
            <a:r>
              <a:rPr sz="1333" spc="4" dirty="0">
                <a:latin typeface="Arial"/>
                <a:cs typeface="Arial"/>
              </a:rPr>
              <a:t> </a:t>
            </a:r>
            <a:r>
              <a:rPr sz="1333" spc="-4" dirty="0">
                <a:latin typeface="Arial"/>
                <a:cs typeface="Arial"/>
              </a:rPr>
              <a:t>στις</a:t>
            </a:r>
            <a:r>
              <a:rPr sz="1333" dirty="0">
                <a:latin typeface="Arial"/>
                <a:cs typeface="Arial"/>
              </a:rPr>
              <a:t> </a:t>
            </a:r>
            <a:r>
              <a:rPr sz="1333" spc="-4" dirty="0">
                <a:latin typeface="Arial"/>
                <a:cs typeface="Arial"/>
              </a:rPr>
              <a:t>ικανότητές</a:t>
            </a:r>
            <a:r>
              <a:rPr sz="1333" dirty="0">
                <a:latin typeface="Arial"/>
                <a:cs typeface="Arial"/>
              </a:rPr>
              <a:t> </a:t>
            </a:r>
            <a:r>
              <a:rPr sz="1333" spc="-4" dirty="0">
                <a:latin typeface="Arial"/>
                <a:cs typeface="Arial"/>
              </a:rPr>
              <a:t>τους</a:t>
            </a:r>
            <a:r>
              <a:rPr sz="1333" dirty="0">
                <a:latin typeface="Arial"/>
                <a:cs typeface="Arial"/>
              </a:rPr>
              <a:t> </a:t>
            </a:r>
            <a:r>
              <a:rPr sz="1333" spc="-4" dirty="0">
                <a:latin typeface="Arial"/>
                <a:cs typeface="Arial"/>
              </a:rPr>
              <a:t>στην </a:t>
            </a:r>
            <a:r>
              <a:rPr sz="1333" spc="-358" dirty="0">
                <a:latin typeface="Arial"/>
                <a:cs typeface="Arial"/>
              </a:rPr>
              <a:t> </a:t>
            </a:r>
            <a:r>
              <a:rPr sz="1333" spc="-4" dirty="0">
                <a:latin typeface="Arial"/>
                <a:cs typeface="Arial"/>
              </a:rPr>
              <a:t>ανίχνευση</a:t>
            </a:r>
            <a:r>
              <a:rPr sz="1333" dirty="0">
                <a:latin typeface="Arial"/>
                <a:cs typeface="Arial"/>
              </a:rPr>
              <a:t> </a:t>
            </a:r>
            <a:r>
              <a:rPr sz="1333" spc="-4" dirty="0">
                <a:latin typeface="Arial"/>
                <a:cs typeface="Arial"/>
              </a:rPr>
              <a:t>DF για να αποφύγουν</a:t>
            </a:r>
            <a:r>
              <a:rPr sz="1333" spc="4" dirty="0">
                <a:latin typeface="Arial"/>
                <a:cs typeface="Arial"/>
              </a:rPr>
              <a:t> </a:t>
            </a:r>
            <a:r>
              <a:rPr sz="1333" spc="-4" dirty="0">
                <a:latin typeface="Arial"/>
                <a:cs typeface="Arial"/>
              </a:rPr>
              <a:t>την κοινωνική μηχανική</a:t>
            </a:r>
            <a:endParaRPr sz="1333">
              <a:latin typeface="Arial"/>
              <a:cs typeface="Arial"/>
            </a:endParaRPr>
          </a:p>
          <a:p>
            <a:pPr marL="296321" indent="-285739">
              <a:spcBef>
                <a:spcPts val="403"/>
              </a:spcBef>
              <a:buSzPct val="134375"/>
              <a:buChar char="•"/>
              <a:tabLst>
                <a:tab pos="295792" algn="l"/>
                <a:tab pos="296321" algn="l"/>
              </a:tabLst>
            </a:pPr>
            <a:r>
              <a:rPr sz="1333" spc="-4" dirty="0">
                <a:latin typeface="Arial"/>
                <a:cs typeface="Arial"/>
              </a:rPr>
              <a:t>Το σχετικό κόστος των</a:t>
            </a:r>
            <a:r>
              <a:rPr sz="1333" dirty="0">
                <a:latin typeface="Arial"/>
                <a:cs typeface="Arial"/>
              </a:rPr>
              <a:t> </a:t>
            </a:r>
            <a:r>
              <a:rPr sz="1333" spc="-4" dirty="0">
                <a:latin typeface="Arial"/>
                <a:cs typeface="Arial"/>
              </a:rPr>
              <a:t>απάτης</a:t>
            </a:r>
            <a:r>
              <a:rPr sz="1333" dirty="0">
                <a:latin typeface="Arial"/>
                <a:cs typeface="Arial"/>
              </a:rPr>
              <a:t> </a:t>
            </a:r>
            <a:r>
              <a:rPr sz="1333" spc="-4" dirty="0">
                <a:latin typeface="Arial"/>
                <a:cs typeface="Arial"/>
              </a:rPr>
              <a:t>DF εκτιμήθηκε</a:t>
            </a:r>
            <a:r>
              <a:rPr sz="1333" spc="21" dirty="0">
                <a:latin typeface="Arial"/>
                <a:cs typeface="Arial"/>
              </a:rPr>
              <a:t> </a:t>
            </a:r>
            <a:r>
              <a:rPr sz="1333" spc="-12" dirty="0">
                <a:latin typeface="Arial"/>
                <a:cs typeface="Arial"/>
              </a:rPr>
              <a:t>σε</a:t>
            </a:r>
            <a:endParaRPr sz="1333">
              <a:latin typeface="Arial"/>
              <a:cs typeface="Arial"/>
            </a:endParaRPr>
          </a:p>
          <a:p>
            <a:pPr marL="296321">
              <a:spcBef>
                <a:spcPts val="170"/>
              </a:spcBef>
            </a:pPr>
            <a:r>
              <a:rPr sz="1333" spc="-4" dirty="0">
                <a:latin typeface="Calibri"/>
                <a:cs typeface="Calibri"/>
              </a:rPr>
              <a:t>να</a:t>
            </a:r>
            <a:r>
              <a:rPr sz="1333" spc="67" dirty="0">
                <a:latin typeface="Calibri"/>
                <a:cs typeface="Calibri"/>
              </a:rPr>
              <a:t> </a:t>
            </a:r>
            <a:r>
              <a:rPr sz="1333" spc="-4" dirty="0">
                <a:latin typeface="Calibri"/>
                <a:cs typeface="Calibri"/>
              </a:rPr>
              <a:t>ξεπεράσει</a:t>
            </a:r>
            <a:r>
              <a:rPr sz="1333" spc="71" dirty="0">
                <a:latin typeface="Calibri"/>
                <a:cs typeface="Calibri"/>
              </a:rPr>
              <a:t> </a:t>
            </a:r>
            <a:r>
              <a:rPr sz="1333" dirty="0">
                <a:latin typeface="Calibri"/>
                <a:cs typeface="Calibri"/>
              </a:rPr>
              <a:t>τα</a:t>
            </a:r>
            <a:r>
              <a:rPr sz="1333" spc="71" dirty="0">
                <a:latin typeface="Calibri"/>
                <a:cs typeface="Calibri"/>
              </a:rPr>
              <a:t> </a:t>
            </a:r>
            <a:r>
              <a:rPr sz="1333" spc="-4" dirty="0">
                <a:latin typeface="Arial"/>
                <a:cs typeface="Arial"/>
              </a:rPr>
              <a:t>250 </a:t>
            </a:r>
            <a:r>
              <a:rPr sz="1333" spc="-4" dirty="0">
                <a:latin typeface="Calibri"/>
                <a:cs typeface="Calibri"/>
              </a:rPr>
              <a:t>εκατ</a:t>
            </a:r>
            <a:r>
              <a:rPr sz="1333" spc="-4" dirty="0">
                <a:latin typeface="Arial"/>
                <a:cs typeface="Arial"/>
              </a:rPr>
              <a:t>. </a:t>
            </a:r>
            <a:r>
              <a:rPr sz="1333" spc="-4" dirty="0">
                <a:latin typeface="Calibri"/>
                <a:cs typeface="Calibri"/>
              </a:rPr>
              <a:t>δολάρια</a:t>
            </a:r>
            <a:r>
              <a:rPr sz="1333" spc="71" dirty="0">
                <a:latin typeface="Calibri"/>
                <a:cs typeface="Calibri"/>
              </a:rPr>
              <a:t> </a:t>
            </a:r>
            <a:r>
              <a:rPr sz="1333" dirty="0">
                <a:latin typeface="Calibri"/>
                <a:cs typeface="Calibri"/>
              </a:rPr>
              <a:t>το</a:t>
            </a:r>
            <a:r>
              <a:rPr sz="1333" spc="50" dirty="0">
                <a:latin typeface="Calibri"/>
                <a:cs typeface="Calibri"/>
              </a:rPr>
              <a:t> </a:t>
            </a:r>
            <a:r>
              <a:rPr sz="1333" spc="-17" dirty="0">
                <a:latin typeface="Arial"/>
                <a:cs typeface="Arial"/>
              </a:rPr>
              <a:t>2020</a:t>
            </a:r>
            <a:endParaRPr sz="1333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17329" y="3312054"/>
            <a:ext cx="3617913" cy="571609"/>
          </a:xfrm>
          <a:prstGeom prst="rect">
            <a:avLst/>
          </a:prstGeom>
        </p:spPr>
        <p:txBody>
          <a:bodyPr vert="horz" wrap="square" lIns="0" tIns="83608" rIns="0" bIns="0" rtlCol="0">
            <a:spAutoFit/>
          </a:bodyPr>
          <a:lstStyle/>
          <a:p>
            <a:pPr marL="10583">
              <a:spcBef>
                <a:spcPts val="658"/>
              </a:spcBef>
            </a:pPr>
            <a:r>
              <a:rPr sz="1333" spc="-12" dirty="0">
                <a:latin typeface="Calibri"/>
                <a:cs typeface="Calibri"/>
              </a:rPr>
              <a:t>Συντηρητισμός:</a:t>
            </a:r>
            <a:endParaRPr sz="1333">
              <a:latin typeface="Calibri"/>
              <a:cs typeface="Calibri"/>
            </a:endParaRPr>
          </a:p>
          <a:p>
            <a:pPr marL="10583">
              <a:spcBef>
                <a:spcPts val="575"/>
              </a:spcBef>
            </a:pPr>
            <a:r>
              <a:rPr sz="1333" spc="-4" dirty="0">
                <a:latin typeface="Calibri"/>
                <a:cs typeface="Calibri"/>
              </a:rPr>
              <a:t>Μεγαλύτερη</a:t>
            </a:r>
            <a:r>
              <a:rPr sz="1333" spc="4" dirty="0">
                <a:latin typeface="Calibri"/>
                <a:cs typeface="Calibri"/>
              </a:rPr>
              <a:t> </a:t>
            </a:r>
            <a:r>
              <a:rPr sz="1333" spc="-4" dirty="0">
                <a:latin typeface="Calibri"/>
                <a:cs typeface="Calibri"/>
              </a:rPr>
              <a:t>ευαισθησία</a:t>
            </a:r>
            <a:r>
              <a:rPr sz="1333" spc="8" dirty="0">
                <a:latin typeface="Calibri"/>
                <a:cs typeface="Calibri"/>
              </a:rPr>
              <a:t> </a:t>
            </a:r>
            <a:r>
              <a:rPr sz="1333" spc="-4" dirty="0">
                <a:latin typeface="Calibri"/>
                <a:cs typeface="Calibri"/>
              </a:rPr>
              <a:t>σε</a:t>
            </a:r>
            <a:r>
              <a:rPr sz="1333" spc="4" dirty="0">
                <a:latin typeface="Calibri"/>
                <a:cs typeface="Calibri"/>
              </a:rPr>
              <a:t> </a:t>
            </a:r>
            <a:r>
              <a:rPr sz="1333" spc="-4" dirty="0">
                <a:latin typeface="Calibri"/>
                <a:cs typeface="Calibri"/>
              </a:rPr>
              <a:t>απειλητικά</a:t>
            </a:r>
            <a:r>
              <a:rPr sz="1333" spc="12" dirty="0">
                <a:latin typeface="Calibri"/>
                <a:cs typeface="Calibri"/>
              </a:rPr>
              <a:t> </a:t>
            </a:r>
            <a:r>
              <a:rPr sz="1333" spc="-12" dirty="0">
                <a:latin typeface="Calibri"/>
                <a:cs typeface="Calibri"/>
              </a:rPr>
              <a:t>ερεθίσματα</a:t>
            </a:r>
            <a:endParaRPr sz="1333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17329" y="4148667"/>
            <a:ext cx="3640138" cy="215807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333" u="sng" spc="-4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6"/>
              </a:rPr>
              <a:t>Φιλελεύθεροι</a:t>
            </a:r>
            <a:r>
              <a:rPr sz="1333" u="sng" spc="21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1333" u="sng" spc="-4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6"/>
              </a:rPr>
              <a:t>Vs</a:t>
            </a:r>
            <a:r>
              <a:rPr sz="1333" u="sng" spc="17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1333" u="sng" spc="-4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6"/>
              </a:rPr>
              <a:t>Συντηρητικοί:</a:t>
            </a:r>
            <a:r>
              <a:rPr sz="1333" u="sng" spc="17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1333" u="sng" spc="-12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6"/>
              </a:rPr>
              <a:t>businessinsider.com)</a:t>
            </a:r>
            <a:endParaRPr sz="1333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1391" y="6291792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latin typeface="Calibri"/>
                <a:cs typeface="Calibri"/>
              </a:rPr>
              <a:t>CSP002: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Ανθρώπινοι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παράγοντες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στην</a:t>
            </a:r>
            <a:r>
              <a:rPr sz="750" spc="4" dirty="0">
                <a:latin typeface="Calibri"/>
                <a:cs typeface="Calibri"/>
              </a:rPr>
              <a:t> </a:t>
            </a:r>
            <a:r>
              <a:rPr sz="750" spc="-12" dirty="0">
                <a:latin typeface="Calibri"/>
                <a:cs typeface="Calibri"/>
              </a:rPr>
              <a:t>ασφάλεια </a:t>
            </a:r>
            <a:r>
              <a:rPr sz="750" spc="-8" dirty="0">
                <a:latin typeface="Calibri"/>
                <a:cs typeface="Calibri"/>
              </a:rPr>
              <a:t>στον </a:t>
            </a:r>
            <a:r>
              <a:rPr sz="750" spc="-12" dirty="0"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1974" y="6521714"/>
            <a:ext cx="1887538" cy="927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12"/>
              </a:lnSpc>
            </a:pPr>
            <a:r>
              <a:rPr sz="750" spc="-4" dirty="0">
                <a:latin typeface="Calibri"/>
                <a:cs typeface="Calibri"/>
              </a:rPr>
              <a:t>CSP002: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Ανθρώπινοι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παράγοντες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στην</a:t>
            </a:r>
            <a:r>
              <a:rPr sz="750" spc="4" dirty="0">
                <a:latin typeface="Calibri"/>
                <a:cs typeface="Calibri"/>
              </a:rPr>
              <a:t> </a:t>
            </a:r>
            <a:r>
              <a:rPr sz="750" spc="-12" dirty="0">
                <a:latin typeface="Calibri"/>
                <a:cs typeface="Calibri"/>
              </a:rPr>
              <a:t>ασφάλεια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7992" y="0"/>
            <a:ext cx="12156016" cy="6858000"/>
            <a:chOff x="21590" y="0"/>
            <a:chExt cx="14587219" cy="82296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72799" y="7594600"/>
              <a:ext cx="2591752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590" y="0"/>
              <a:ext cx="14587219" cy="82296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3720" y="1111885"/>
              <a:ext cx="6083934" cy="68157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57690" y="3202304"/>
              <a:ext cx="2788920" cy="208788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572249" y="3324859"/>
              <a:ext cx="2444115" cy="929005"/>
            </a:xfrm>
            <a:custGeom>
              <a:avLst/>
              <a:gdLst/>
              <a:ahLst/>
              <a:cxnLst/>
              <a:rect l="l" t="t" r="r" b="b"/>
              <a:pathLst>
                <a:path w="2444115" h="929004">
                  <a:moveTo>
                    <a:pt x="2000250" y="0"/>
                  </a:moveTo>
                  <a:lnTo>
                    <a:pt x="2033904" y="188277"/>
                  </a:lnTo>
                  <a:lnTo>
                    <a:pt x="0" y="552450"/>
                  </a:lnTo>
                  <a:lnTo>
                    <a:pt x="67309" y="929004"/>
                  </a:lnTo>
                  <a:lnTo>
                    <a:pt x="2101532" y="564832"/>
                  </a:lnTo>
                  <a:lnTo>
                    <a:pt x="2266227" y="564832"/>
                  </a:lnTo>
                  <a:lnTo>
                    <a:pt x="2444115" y="309244"/>
                  </a:lnTo>
                  <a:lnTo>
                    <a:pt x="2000250" y="0"/>
                  </a:lnTo>
                  <a:close/>
                </a:path>
                <a:path w="2444115" h="929004">
                  <a:moveTo>
                    <a:pt x="2266227" y="564832"/>
                  </a:moveTo>
                  <a:lnTo>
                    <a:pt x="2101532" y="564832"/>
                  </a:lnTo>
                  <a:lnTo>
                    <a:pt x="2135187" y="753110"/>
                  </a:lnTo>
                  <a:lnTo>
                    <a:pt x="2266227" y="564832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" name="object 9"/>
            <p:cNvSpPr/>
            <p:nvPr/>
          </p:nvSpPr>
          <p:spPr>
            <a:xfrm>
              <a:off x="6572249" y="3324859"/>
              <a:ext cx="2444115" cy="929005"/>
            </a:xfrm>
            <a:custGeom>
              <a:avLst/>
              <a:gdLst/>
              <a:ahLst/>
              <a:cxnLst/>
              <a:rect l="l" t="t" r="r" b="b"/>
              <a:pathLst>
                <a:path w="2444115" h="929004">
                  <a:moveTo>
                    <a:pt x="0" y="552450"/>
                  </a:moveTo>
                  <a:lnTo>
                    <a:pt x="2033904" y="188277"/>
                  </a:lnTo>
                  <a:lnTo>
                    <a:pt x="2000250" y="0"/>
                  </a:lnTo>
                  <a:lnTo>
                    <a:pt x="2444115" y="309244"/>
                  </a:lnTo>
                  <a:lnTo>
                    <a:pt x="2135187" y="753110"/>
                  </a:lnTo>
                  <a:lnTo>
                    <a:pt x="2101532" y="564832"/>
                  </a:lnTo>
                  <a:lnTo>
                    <a:pt x="67309" y="929004"/>
                  </a:lnTo>
                  <a:lnTo>
                    <a:pt x="0" y="552450"/>
                  </a:lnTo>
                </a:path>
              </a:pathLst>
            </a:custGeom>
            <a:ln w="9524">
              <a:solidFill>
                <a:srgbClr val="445269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6734492" y="4602479"/>
              <a:ext cx="2456180" cy="762635"/>
            </a:xfrm>
            <a:custGeom>
              <a:avLst/>
              <a:gdLst/>
              <a:ahLst/>
              <a:cxnLst/>
              <a:rect l="l" t="t" r="r" b="b"/>
              <a:pathLst>
                <a:path w="2456179" h="762635">
                  <a:moveTo>
                    <a:pt x="29845" y="29527"/>
                  </a:moveTo>
                  <a:lnTo>
                    <a:pt x="0" y="410845"/>
                  </a:lnTo>
                  <a:lnTo>
                    <a:pt x="2059940" y="572135"/>
                  </a:lnTo>
                  <a:lnTo>
                    <a:pt x="2045017" y="762635"/>
                  </a:lnTo>
                  <a:lnTo>
                    <a:pt x="2456179" y="411162"/>
                  </a:lnTo>
                  <a:lnTo>
                    <a:pt x="2267823" y="190817"/>
                  </a:lnTo>
                  <a:lnTo>
                    <a:pt x="2089785" y="190817"/>
                  </a:lnTo>
                  <a:lnTo>
                    <a:pt x="29845" y="29527"/>
                  </a:lnTo>
                  <a:close/>
                </a:path>
                <a:path w="2456179" h="762635">
                  <a:moveTo>
                    <a:pt x="2104707" y="0"/>
                  </a:moveTo>
                  <a:lnTo>
                    <a:pt x="2089785" y="190817"/>
                  </a:lnTo>
                  <a:lnTo>
                    <a:pt x="2267823" y="190817"/>
                  </a:lnTo>
                  <a:lnTo>
                    <a:pt x="2104707" y="0"/>
                  </a:lnTo>
                  <a:close/>
                </a:path>
              </a:pathLst>
            </a:custGeom>
            <a:solidFill>
              <a:srgbClr val="E6E6E6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6734492" y="4602479"/>
              <a:ext cx="2456180" cy="762635"/>
            </a:xfrm>
            <a:custGeom>
              <a:avLst/>
              <a:gdLst/>
              <a:ahLst/>
              <a:cxnLst/>
              <a:rect l="l" t="t" r="r" b="b"/>
              <a:pathLst>
                <a:path w="2456179" h="762635">
                  <a:moveTo>
                    <a:pt x="29845" y="29527"/>
                  </a:moveTo>
                  <a:lnTo>
                    <a:pt x="2089785" y="190817"/>
                  </a:lnTo>
                  <a:lnTo>
                    <a:pt x="2104707" y="0"/>
                  </a:lnTo>
                  <a:lnTo>
                    <a:pt x="2456179" y="411162"/>
                  </a:lnTo>
                  <a:lnTo>
                    <a:pt x="2045017" y="762635"/>
                  </a:lnTo>
                  <a:lnTo>
                    <a:pt x="2059940" y="572135"/>
                  </a:lnTo>
                  <a:lnTo>
                    <a:pt x="0" y="410845"/>
                  </a:lnTo>
                  <a:lnTo>
                    <a:pt x="29845" y="29527"/>
                  </a:lnTo>
                </a:path>
              </a:pathLst>
            </a:custGeom>
            <a:ln w="9525">
              <a:solidFill>
                <a:srgbClr val="445269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847945" y="5591174"/>
            <a:ext cx="2926821" cy="279991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750" spc="-12" dirty="0">
                <a:latin typeface="Calibri"/>
                <a:cs typeface="Calibri"/>
              </a:rPr>
              <a:t>Αντίληψη</a:t>
            </a:r>
            <a:r>
              <a:rPr sz="1750" spc="-21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με</a:t>
            </a:r>
            <a:r>
              <a:rPr sz="1750" spc="-8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γνώμονα</a:t>
            </a:r>
            <a:r>
              <a:rPr sz="1750" spc="-8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τη</a:t>
            </a:r>
            <a:r>
              <a:rPr sz="1750" spc="-8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γνώση</a:t>
            </a:r>
            <a:endParaRPr sz="1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1391" y="6449747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latin typeface="Calibri"/>
                <a:cs typeface="Calibri"/>
              </a:rPr>
              <a:t>CSP002: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Ανθρώπινοι</a:t>
            </a:r>
            <a:r>
              <a:rPr sz="750" spc="12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παράγοντες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στην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12" dirty="0">
                <a:latin typeface="Calibri"/>
                <a:cs typeface="Calibri"/>
              </a:rPr>
              <a:t>ασφάλεια</a:t>
            </a:r>
            <a:r>
              <a:rPr sz="750" spc="-8" dirty="0">
                <a:latin typeface="Calibri"/>
                <a:cs typeface="Calibri"/>
              </a:rPr>
              <a:t> στον</a:t>
            </a:r>
            <a:r>
              <a:rPr sz="750" spc="-12" dirty="0">
                <a:latin typeface="Calibri"/>
                <a:cs typeface="Calibri"/>
              </a:rPr>
              <a:t> κυβερνοχώρο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74008" cy="6858000"/>
            <a:chOff x="0" y="0"/>
            <a:chExt cx="14608810" cy="82296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72800" y="7594600"/>
              <a:ext cx="2591752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590" y="0"/>
              <a:ext cx="14587219" cy="82295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7162" y="2036762"/>
              <a:ext cx="9322117" cy="51028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8792" y="314642"/>
              <a:ext cx="12542520" cy="17221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7446962"/>
              <a:ext cx="968057" cy="78263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992" y="0"/>
            <a:ext cx="12156016" cy="6858000"/>
            <a:chOff x="21590" y="0"/>
            <a:chExt cx="14587219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72799" y="7594600"/>
              <a:ext cx="2591752" cy="48164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590" y="0"/>
              <a:ext cx="14587219" cy="82296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72422" y="1590039"/>
              <a:ext cx="8417242" cy="553307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151437" y="3622992"/>
              <a:ext cx="4897755" cy="294005"/>
            </a:xfrm>
            <a:custGeom>
              <a:avLst/>
              <a:gdLst/>
              <a:ahLst/>
              <a:cxnLst/>
              <a:rect l="l" t="t" r="r" b="b"/>
              <a:pathLst>
                <a:path w="4897755" h="294004">
                  <a:moveTo>
                    <a:pt x="0" y="0"/>
                  </a:moveTo>
                  <a:lnTo>
                    <a:pt x="4897437" y="0"/>
                  </a:lnTo>
                </a:path>
                <a:path w="4897755" h="294004">
                  <a:moveTo>
                    <a:pt x="0" y="294005"/>
                  </a:moveTo>
                  <a:lnTo>
                    <a:pt x="4897437" y="294005"/>
                  </a:lnTo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" name="object 7"/>
            <p:cNvSpPr/>
            <p:nvPr/>
          </p:nvSpPr>
          <p:spPr>
            <a:xfrm>
              <a:off x="10160317" y="3625532"/>
              <a:ext cx="86995" cy="272415"/>
            </a:xfrm>
            <a:custGeom>
              <a:avLst/>
              <a:gdLst/>
              <a:ahLst/>
              <a:cxnLst/>
              <a:rect l="l" t="t" r="r" b="b"/>
              <a:pathLst>
                <a:path w="86995" h="272414">
                  <a:moveTo>
                    <a:pt x="44450" y="196850"/>
                  </a:moveTo>
                  <a:lnTo>
                    <a:pt x="11112" y="199707"/>
                  </a:lnTo>
                  <a:lnTo>
                    <a:pt x="55879" y="272097"/>
                  </a:lnTo>
                  <a:lnTo>
                    <a:pt x="80645" y="209550"/>
                  </a:lnTo>
                  <a:lnTo>
                    <a:pt x="45402" y="209550"/>
                  </a:lnTo>
                  <a:lnTo>
                    <a:pt x="44450" y="196850"/>
                  </a:lnTo>
                  <a:close/>
                </a:path>
                <a:path w="86995" h="272414">
                  <a:moveTo>
                    <a:pt x="53657" y="195897"/>
                  </a:moveTo>
                  <a:lnTo>
                    <a:pt x="44450" y="196850"/>
                  </a:lnTo>
                  <a:lnTo>
                    <a:pt x="45402" y="208597"/>
                  </a:lnTo>
                  <a:lnTo>
                    <a:pt x="45402" y="209550"/>
                  </a:lnTo>
                  <a:lnTo>
                    <a:pt x="54927" y="208597"/>
                  </a:lnTo>
                  <a:lnTo>
                    <a:pt x="53657" y="196850"/>
                  </a:lnTo>
                  <a:lnTo>
                    <a:pt x="53657" y="195897"/>
                  </a:lnTo>
                  <a:close/>
                </a:path>
                <a:path w="86995" h="272414">
                  <a:moveTo>
                    <a:pt x="86995" y="192722"/>
                  </a:moveTo>
                  <a:lnTo>
                    <a:pt x="53657" y="195897"/>
                  </a:lnTo>
                  <a:lnTo>
                    <a:pt x="54927" y="208597"/>
                  </a:lnTo>
                  <a:lnTo>
                    <a:pt x="45402" y="209550"/>
                  </a:lnTo>
                  <a:lnTo>
                    <a:pt x="80645" y="209550"/>
                  </a:lnTo>
                  <a:lnTo>
                    <a:pt x="86995" y="192722"/>
                  </a:lnTo>
                  <a:close/>
                </a:path>
                <a:path w="86995" h="272414">
                  <a:moveTo>
                    <a:pt x="42545" y="75564"/>
                  </a:moveTo>
                  <a:lnTo>
                    <a:pt x="33020" y="76200"/>
                  </a:lnTo>
                  <a:lnTo>
                    <a:pt x="44132" y="195897"/>
                  </a:lnTo>
                  <a:lnTo>
                    <a:pt x="44450" y="196850"/>
                  </a:lnTo>
                  <a:lnTo>
                    <a:pt x="53657" y="195897"/>
                  </a:lnTo>
                  <a:lnTo>
                    <a:pt x="42862" y="76200"/>
                  </a:lnTo>
                  <a:lnTo>
                    <a:pt x="42545" y="75564"/>
                  </a:lnTo>
                  <a:close/>
                </a:path>
                <a:path w="86995" h="272414">
                  <a:moveTo>
                    <a:pt x="31115" y="0"/>
                  </a:moveTo>
                  <a:lnTo>
                    <a:pt x="0" y="79375"/>
                  </a:lnTo>
                  <a:lnTo>
                    <a:pt x="33020" y="76200"/>
                  </a:lnTo>
                  <a:lnTo>
                    <a:pt x="32067" y="63500"/>
                  </a:lnTo>
                  <a:lnTo>
                    <a:pt x="41592" y="62864"/>
                  </a:lnTo>
                  <a:lnTo>
                    <a:pt x="70167" y="62864"/>
                  </a:lnTo>
                  <a:lnTo>
                    <a:pt x="31115" y="0"/>
                  </a:lnTo>
                  <a:close/>
                </a:path>
                <a:path w="86995" h="272414">
                  <a:moveTo>
                    <a:pt x="41592" y="62864"/>
                  </a:moveTo>
                  <a:lnTo>
                    <a:pt x="32067" y="63500"/>
                  </a:lnTo>
                  <a:lnTo>
                    <a:pt x="33020" y="75564"/>
                  </a:lnTo>
                  <a:lnTo>
                    <a:pt x="33020" y="76200"/>
                  </a:lnTo>
                  <a:lnTo>
                    <a:pt x="42545" y="75564"/>
                  </a:lnTo>
                  <a:lnTo>
                    <a:pt x="41592" y="63500"/>
                  </a:lnTo>
                  <a:lnTo>
                    <a:pt x="41592" y="62864"/>
                  </a:lnTo>
                  <a:close/>
                </a:path>
                <a:path w="86995" h="272414">
                  <a:moveTo>
                    <a:pt x="70167" y="62864"/>
                  </a:moveTo>
                  <a:lnTo>
                    <a:pt x="41592" y="62864"/>
                  </a:lnTo>
                  <a:lnTo>
                    <a:pt x="42545" y="75564"/>
                  </a:lnTo>
                  <a:lnTo>
                    <a:pt x="75882" y="72389"/>
                  </a:lnTo>
                  <a:lnTo>
                    <a:pt x="70167" y="62864"/>
                  </a:lnTo>
                  <a:close/>
                </a:path>
              </a:pathLst>
            </a:custGeom>
            <a:solidFill>
              <a:srgbClr val="3A7EF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555860" y="662692"/>
            <a:ext cx="3117850" cy="510823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3250" spc="-12" dirty="0"/>
              <a:t>Επιλογή</a:t>
            </a:r>
            <a:r>
              <a:rPr sz="3250" spc="-54" dirty="0"/>
              <a:t> </a:t>
            </a:r>
            <a:r>
              <a:rPr sz="3250" spc="-4" dirty="0"/>
              <a:t>συσκευής</a:t>
            </a:r>
            <a:endParaRPr sz="3250"/>
          </a:p>
        </p:txBody>
      </p:sp>
      <p:sp>
        <p:nvSpPr>
          <p:cNvPr id="9" name="object 9"/>
          <p:cNvSpPr txBox="1"/>
          <p:nvPr/>
        </p:nvSpPr>
        <p:spPr>
          <a:xfrm>
            <a:off x="8833380" y="3036887"/>
            <a:ext cx="479954" cy="164575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000" spc="-4" dirty="0">
                <a:solidFill>
                  <a:srgbClr val="7E7E7E"/>
                </a:solidFill>
                <a:latin typeface="Arial"/>
                <a:cs typeface="Arial"/>
              </a:rPr>
              <a:t>0,41</a:t>
            </a:r>
            <a:r>
              <a:rPr sz="1000" spc="-58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000" spc="-4" dirty="0">
                <a:solidFill>
                  <a:srgbClr val="7E7E7E"/>
                </a:solidFill>
                <a:latin typeface="Arial"/>
                <a:cs typeface="Arial"/>
              </a:rPr>
              <a:t>SD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838266" y="2155295"/>
            <a:ext cx="1633008" cy="162544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0583" marR="4233">
              <a:lnSpc>
                <a:spcPct val="100400"/>
              </a:lnSpc>
              <a:spcBef>
                <a:spcPts val="75"/>
              </a:spcBef>
            </a:pPr>
            <a:r>
              <a:rPr sz="1750" spc="-4" dirty="0">
                <a:latin typeface="Calibri"/>
                <a:cs typeface="Calibri"/>
              </a:rPr>
              <a:t>Μειώνεται </a:t>
            </a:r>
            <a:r>
              <a:rPr sz="1750" dirty="0">
                <a:latin typeface="Calibri"/>
                <a:cs typeface="Calibri"/>
              </a:rPr>
              <a:t>η </a:t>
            </a:r>
            <a:r>
              <a:rPr sz="1750" spc="4" dirty="0">
                <a:latin typeface="Calibri"/>
                <a:cs typeface="Calibri"/>
              </a:rPr>
              <a:t> </a:t>
            </a:r>
            <a:r>
              <a:rPr sz="1750" spc="-12" dirty="0">
                <a:latin typeface="Calibri"/>
                <a:cs typeface="Calibri"/>
              </a:rPr>
              <a:t>επίγνωση </a:t>
            </a:r>
            <a:r>
              <a:rPr sz="1750" spc="-8" dirty="0">
                <a:latin typeface="Calibri"/>
                <a:cs typeface="Calibri"/>
              </a:rPr>
              <a:t>της </a:t>
            </a:r>
            <a:r>
              <a:rPr sz="1750" spc="-4" dirty="0">
                <a:latin typeface="Calibri"/>
                <a:cs typeface="Calibri"/>
              </a:rPr>
              <a:t> </a:t>
            </a:r>
            <a:r>
              <a:rPr sz="1750" spc="-12" dirty="0">
                <a:latin typeface="Calibri"/>
                <a:cs typeface="Calibri"/>
              </a:rPr>
              <a:t>κατάστασης</a:t>
            </a:r>
            <a:r>
              <a:rPr sz="1750" spc="-54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λόγω </a:t>
            </a:r>
            <a:r>
              <a:rPr sz="1750" spc="-382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του μεγέθους της </a:t>
            </a:r>
            <a:r>
              <a:rPr sz="1750" spc="-382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οθόνης και </a:t>
            </a:r>
            <a:r>
              <a:rPr sz="1750" spc="-8" dirty="0">
                <a:latin typeface="Calibri"/>
                <a:cs typeface="Calibri"/>
              </a:rPr>
              <a:t>του </a:t>
            </a:r>
            <a:r>
              <a:rPr sz="1750" spc="-4" dirty="0">
                <a:latin typeface="Calibri"/>
                <a:cs typeface="Calibri"/>
              </a:rPr>
              <a:t> </a:t>
            </a:r>
            <a:r>
              <a:rPr sz="1750" spc="-12" dirty="0">
                <a:latin typeface="Calibri"/>
                <a:cs typeface="Calibri"/>
              </a:rPr>
              <a:t>multitasking;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1391" y="6232789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latin typeface="Calibri"/>
                <a:cs typeface="Calibri"/>
              </a:rPr>
              <a:t>CSP002: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Ανθρώπινοι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παράγοντες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στην</a:t>
            </a:r>
            <a:r>
              <a:rPr sz="750" spc="4" dirty="0">
                <a:latin typeface="Calibri"/>
                <a:cs typeface="Calibri"/>
              </a:rPr>
              <a:t> </a:t>
            </a:r>
            <a:r>
              <a:rPr sz="750" spc="-12" dirty="0">
                <a:latin typeface="Calibri"/>
                <a:cs typeface="Calibri"/>
              </a:rPr>
              <a:t>ασφάλεια </a:t>
            </a:r>
            <a:r>
              <a:rPr sz="750" spc="-8" dirty="0">
                <a:latin typeface="Calibri"/>
                <a:cs typeface="Calibri"/>
              </a:rPr>
              <a:t>στον </a:t>
            </a:r>
            <a:r>
              <a:rPr sz="750" spc="-12" dirty="0"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813116" y="6256602"/>
            <a:ext cx="50800" cy="49158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250" spc="-21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r>
              <a:rPr sz="250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992" y="0"/>
            <a:ext cx="12156016" cy="6858000"/>
            <a:chOff x="21590" y="0"/>
            <a:chExt cx="14587219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72799" y="7594600"/>
              <a:ext cx="2591752" cy="48164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590" y="0"/>
              <a:ext cx="14587219" cy="82296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059" y="1702117"/>
              <a:ext cx="8352155" cy="508190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98500" y="-737650"/>
            <a:ext cx="8763000" cy="3188479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285739" marR="4233">
              <a:lnSpc>
                <a:spcPct val="118600"/>
              </a:lnSpc>
              <a:spcBef>
                <a:spcPts val="83"/>
              </a:spcBef>
            </a:pPr>
            <a:r>
              <a:rPr spc="-12" dirty="0"/>
              <a:t>Σχετίζεται</a:t>
            </a:r>
            <a:r>
              <a:rPr spc="-4" dirty="0"/>
              <a:t> </a:t>
            </a:r>
            <a:r>
              <a:rPr dirty="0"/>
              <a:t>η</a:t>
            </a:r>
            <a:r>
              <a:rPr spc="8" dirty="0"/>
              <a:t> </a:t>
            </a:r>
            <a:r>
              <a:rPr spc="-4" dirty="0"/>
              <a:t>ατομική</a:t>
            </a:r>
            <a:r>
              <a:rPr spc="4" dirty="0"/>
              <a:t> </a:t>
            </a:r>
            <a:r>
              <a:rPr spc="-4" dirty="0"/>
              <a:t>δεξιότητα</a:t>
            </a:r>
            <a:r>
              <a:rPr spc="4" dirty="0"/>
              <a:t> </a:t>
            </a:r>
            <a:r>
              <a:rPr spc="-4" dirty="0"/>
              <a:t>στη</a:t>
            </a:r>
            <a:r>
              <a:rPr spc="8" dirty="0"/>
              <a:t> </a:t>
            </a:r>
            <a:r>
              <a:rPr spc="-4" dirty="0"/>
              <a:t>βαθιά</a:t>
            </a:r>
            <a:r>
              <a:rPr spc="8" dirty="0"/>
              <a:t> </a:t>
            </a:r>
            <a:r>
              <a:rPr spc="-4" dirty="0"/>
              <a:t>αναγνώριση</a:t>
            </a:r>
            <a:r>
              <a:rPr dirty="0"/>
              <a:t> </a:t>
            </a:r>
            <a:r>
              <a:rPr spc="-4" dirty="0"/>
              <a:t>ψεύτικων</a:t>
            </a:r>
            <a:r>
              <a:rPr spc="8" dirty="0"/>
              <a:t> </a:t>
            </a:r>
            <a:r>
              <a:rPr spc="-4" dirty="0"/>
              <a:t>εικόνων </a:t>
            </a:r>
            <a:r>
              <a:rPr spc="-667" dirty="0"/>
              <a:t> </a:t>
            </a:r>
            <a:r>
              <a:rPr spc="-8" dirty="0"/>
              <a:t>στον</a:t>
            </a:r>
            <a:r>
              <a:rPr spc="-25" dirty="0"/>
              <a:t> </a:t>
            </a:r>
            <a:r>
              <a:rPr spc="-8" dirty="0"/>
              <a:t>προσωπικό</a:t>
            </a:r>
            <a:r>
              <a:rPr spc="-17" dirty="0"/>
              <a:t> </a:t>
            </a:r>
            <a:r>
              <a:rPr spc="-8" dirty="0"/>
              <a:t>πολιτικό</a:t>
            </a:r>
            <a:r>
              <a:rPr spc="-21" dirty="0"/>
              <a:t> </a:t>
            </a:r>
            <a:r>
              <a:rPr spc="-12" dirty="0"/>
              <a:t>προσανατολισμό</a:t>
            </a:r>
            <a:r>
              <a:rPr spc="-21" dirty="0"/>
              <a:t> </a:t>
            </a:r>
            <a:r>
              <a:rPr spc="-8" dirty="0"/>
              <a:t>των</a:t>
            </a:r>
            <a:r>
              <a:rPr spc="-21" dirty="0"/>
              <a:t> </a:t>
            </a:r>
            <a:r>
              <a:rPr spc="-8" dirty="0"/>
              <a:t>θεατών;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475537" y="1636184"/>
            <a:ext cx="3132667" cy="317715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0583" marR="444482">
              <a:lnSpc>
                <a:spcPct val="100400"/>
              </a:lnSpc>
              <a:spcBef>
                <a:spcPts val="75"/>
              </a:spcBef>
            </a:pPr>
            <a:r>
              <a:rPr sz="1750" dirty="0">
                <a:latin typeface="Calibri"/>
                <a:cs typeface="Calibri"/>
              </a:rPr>
              <a:t>Ο </a:t>
            </a:r>
            <a:r>
              <a:rPr sz="1750" spc="-4" dirty="0">
                <a:latin typeface="Calibri"/>
                <a:cs typeface="Calibri"/>
              </a:rPr>
              <a:t>κοινωνικός συντηρητισμός </a:t>
            </a:r>
            <a:r>
              <a:rPr sz="1750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συσχετίστηκε αρνητικά </a:t>
            </a:r>
            <a:r>
              <a:rPr sz="1750" dirty="0">
                <a:latin typeface="Calibri"/>
                <a:cs typeface="Calibri"/>
              </a:rPr>
              <a:t>με τις </a:t>
            </a:r>
            <a:r>
              <a:rPr sz="1750" spc="-382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δεξιότητες αναγνώρισης DF </a:t>
            </a:r>
            <a:r>
              <a:rPr sz="1750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(r=.27</a:t>
            </a:r>
            <a:r>
              <a:rPr sz="1750" i="1" spc="-4" dirty="0">
                <a:latin typeface="Calibri"/>
                <a:cs typeface="Calibri"/>
              </a:rPr>
              <a:t>,</a:t>
            </a:r>
            <a:r>
              <a:rPr sz="1750" i="1" spc="-8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p&lt;.05).</a:t>
            </a:r>
            <a:endParaRPr sz="1750">
              <a:latin typeface="Calibri"/>
              <a:cs typeface="Calibri"/>
            </a:endParaRPr>
          </a:p>
          <a:p>
            <a:pPr marL="48681" marR="4233">
              <a:lnSpc>
                <a:spcPct val="100400"/>
              </a:lnSpc>
              <a:spcBef>
                <a:spcPts val="1417"/>
              </a:spcBef>
            </a:pPr>
            <a:r>
              <a:rPr sz="1750" dirty="0">
                <a:latin typeface="Calibri"/>
                <a:cs typeface="Calibri"/>
              </a:rPr>
              <a:t>Η </a:t>
            </a:r>
            <a:r>
              <a:rPr sz="1750" spc="-4" dirty="0">
                <a:latin typeface="Calibri"/>
                <a:cs typeface="Calibri"/>
              </a:rPr>
              <a:t>συμφωνία </a:t>
            </a:r>
            <a:r>
              <a:rPr sz="1750" dirty="0">
                <a:latin typeface="Calibri"/>
                <a:cs typeface="Calibri"/>
              </a:rPr>
              <a:t>με τις </a:t>
            </a:r>
            <a:r>
              <a:rPr sz="1750" spc="-4" dirty="0">
                <a:latin typeface="Calibri"/>
                <a:cs typeface="Calibri"/>
              </a:rPr>
              <a:t>επιμέρους </a:t>
            </a:r>
            <a:r>
              <a:rPr sz="1750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δηλώσεις συσχετίστηκε αρνητικά </a:t>
            </a:r>
            <a:r>
              <a:rPr sz="1750" dirty="0">
                <a:latin typeface="Calibri"/>
                <a:cs typeface="Calibri"/>
              </a:rPr>
              <a:t> με τις </a:t>
            </a:r>
            <a:r>
              <a:rPr sz="1750" spc="-4" dirty="0">
                <a:latin typeface="Calibri"/>
                <a:cs typeface="Calibri"/>
              </a:rPr>
              <a:t>δεξιότητες αναγνώρισης DF </a:t>
            </a:r>
            <a:r>
              <a:rPr sz="1750" spc="-382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(r=.35</a:t>
            </a:r>
            <a:r>
              <a:rPr sz="1750" i="1" spc="-4" dirty="0">
                <a:latin typeface="Calibri"/>
                <a:cs typeface="Calibri"/>
              </a:rPr>
              <a:t>,</a:t>
            </a:r>
            <a:r>
              <a:rPr sz="1750" i="1" spc="-8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p&lt;.05).</a:t>
            </a:r>
            <a:endParaRPr sz="1750">
              <a:latin typeface="Calibri"/>
              <a:cs typeface="Calibri"/>
            </a:endParaRPr>
          </a:p>
          <a:p>
            <a:pPr marL="10583" marR="484168">
              <a:lnSpc>
                <a:spcPct val="100400"/>
              </a:lnSpc>
              <a:spcBef>
                <a:spcPts val="246"/>
              </a:spcBef>
            </a:pPr>
            <a:r>
              <a:rPr sz="1750" dirty="0">
                <a:latin typeface="Calibri"/>
                <a:cs typeface="Calibri"/>
              </a:rPr>
              <a:t>Η </a:t>
            </a:r>
            <a:r>
              <a:rPr sz="1750" spc="-4" dirty="0">
                <a:latin typeface="Calibri"/>
                <a:cs typeface="Calibri"/>
              </a:rPr>
              <a:t>επίδραση παρέμεινε </a:t>
            </a:r>
            <a:r>
              <a:rPr sz="1750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αμετάβλητη, όταν ελέγχθηκε </a:t>
            </a:r>
            <a:r>
              <a:rPr sz="1750" spc="-382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για</a:t>
            </a:r>
            <a:r>
              <a:rPr sz="1750" spc="-8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την ηλικία.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1391" y="5020468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latin typeface="Calibri"/>
                <a:cs typeface="Calibri"/>
              </a:rPr>
              <a:t>CSP002: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Ανθρώπινοι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παράγοντες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στην</a:t>
            </a:r>
            <a:r>
              <a:rPr sz="750" spc="4" dirty="0">
                <a:latin typeface="Calibri"/>
                <a:cs typeface="Calibri"/>
              </a:rPr>
              <a:t> </a:t>
            </a:r>
            <a:r>
              <a:rPr sz="750" spc="-12" dirty="0">
                <a:latin typeface="Calibri"/>
                <a:cs typeface="Calibri"/>
              </a:rPr>
              <a:t>ασφάλεια </a:t>
            </a:r>
            <a:r>
              <a:rPr sz="750" spc="-8" dirty="0">
                <a:latin typeface="Calibri"/>
                <a:cs typeface="Calibri"/>
              </a:rPr>
              <a:t>στον </a:t>
            </a:r>
            <a:r>
              <a:rPr sz="750" spc="-12" dirty="0"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3817" y="788635"/>
            <a:ext cx="2858558" cy="510823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3250" u="heavy" spc="-21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hlinkClick r:id="rId2"/>
              </a:rPr>
              <a:t>Η</a:t>
            </a:r>
            <a:r>
              <a:rPr sz="3250" spc="-512" dirty="0">
                <a:solidFill>
                  <a:srgbClr val="0462C1"/>
                </a:solidFill>
                <a:hlinkClick r:id="rId2"/>
              </a:rPr>
              <a:t> </a:t>
            </a:r>
            <a:r>
              <a:rPr sz="3250" u="heavy" spc="-271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hlinkClick r:id="rId2"/>
              </a:rPr>
              <a:t>α</a:t>
            </a:r>
            <a:r>
              <a:rPr sz="3250" u="heavy" spc="-267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hlinkClick r:id="rId2"/>
              </a:rPr>
              <a:t>γ</a:t>
            </a:r>
            <a:r>
              <a:rPr sz="3250" u="heavy" spc="-271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hlinkClick r:id="rId2"/>
              </a:rPr>
              <a:t>άπ</a:t>
            </a:r>
            <a:r>
              <a:rPr sz="3250" u="heavy" spc="-17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hlinkClick r:id="rId2"/>
              </a:rPr>
              <a:t>η</a:t>
            </a:r>
            <a:r>
              <a:rPr sz="3250" spc="-512" dirty="0">
                <a:solidFill>
                  <a:srgbClr val="0462C1"/>
                </a:solidFill>
                <a:hlinkClick r:id="rId2"/>
              </a:rPr>
              <a:t> </a:t>
            </a:r>
            <a:r>
              <a:rPr sz="3250" u="heavy" spc="-267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hlinkClick r:id="rId2"/>
              </a:rPr>
              <a:t>εν</a:t>
            </a:r>
            <a:r>
              <a:rPr sz="3250" u="heavy" spc="-271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hlinkClick r:id="rId2"/>
              </a:rPr>
              <a:t>ό</a:t>
            </a:r>
            <a:r>
              <a:rPr sz="3250" u="heavy" spc="-12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hlinkClick r:id="rId2"/>
              </a:rPr>
              <a:t>ς</a:t>
            </a:r>
            <a:r>
              <a:rPr sz="3250" spc="-508" dirty="0">
                <a:solidFill>
                  <a:srgbClr val="0462C1"/>
                </a:solidFill>
                <a:hlinkClick r:id="rId2"/>
              </a:rPr>
              <a:t> </a:t>
            </a:r>
            <a:r>
              <a:rPr sz="3250" u="heavy" spc="-267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hlinkClick r:id="rId2"/>
              </a:rPr>
              <a:t>γ</a:t>
            </a:r>
            <a:r>
              <a:rPr sz="3250" u="heavy" spc="-271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hlinkClick r:id="rId2"/>
              </a:rPr>
              <a:t>ο</a:t>
            </a:r>
            <a:r>
              <a:rPr sz="3250" u="heavy" spc="-267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hlinkClick r:id="rId2"/>
              </a:rPr>
              <a:t>νέ</a:t>
            </a:r>
            <a:r>
              <a:rPr sz="3250" u="heavy" spc="-17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hlinkClick r:id="rId2"/>
              </a:rPr>
              <a:t>α</a:t>
            </a:r>
            <a:endParaRPr sz="3250"/>
          </a:p>
        </p:txBody>
      </p:sp>
      <p:sp>
        <p:nvSpPr>
          <p:cNvPr id="3" name="object 3"/>
          <p:cNvSpPr txBox="1"/>
          <p:nvPr/>
        </p:nvSpPr>
        <p:spPr>
          <a:xfrm>
            <a:off x="551391" y="6449747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latin typeface="Calibri"/>
                <a:cs typeface="Calibri"/>
              </a:rPr>
              <a:t>CSP002: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Ανθρώπινοι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παράγοντες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στην</a:t>
            </a:r>
            <a:r>
              <a:rPr sz="750" spc="4" dirty="0">
                <a:latin typeface="Calibri"/>
                <a:cs typeface="Calibri"/>
              </a:rPr>
              <a:t> </a:t>
            </a:r>
            <a:r>
              <a:rPr sz="750" spc="-12" dirty="0">
                <a:latin typeface="Calibri"/>
                <a:cs typeface="Calibri"/>
              </a:rPr>
              <a:t>ασφάλεια </a:t>
            </a:r>
            <a:r>
              <a:rPr sz="750" spc="-8" dirty="0">
                <a:latin typeface="Calibri"/>
                <a:cs typeface="Calibri"/>
              </a:rPr>
              <a:t>στον </a:t>
            </a:r>
            <a:r>
              <a:rPr sz="750" spc="-12" dirty="0"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72800" y="7594917"/>
              <a:ext cx="2591752" cy="48164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9740" y="1915795"/>
              <a:ext cx="12372975" cy="587565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01545" y="2524125"/>
              <a:ext cx="12428855" cy="386587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7367" y="438150"/>
              <a:ext cx="12442825" cy="466883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979929"/>
              <a:ext cx="14630400" cy="426974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65979" y="0"/>
              <a:ext cx="5298757" cy="82295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27747" y="1203642"/>
              <a:ext cx="12574905" cy="58223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11667"/>
            <a:ext cx="12192000" cy="6590770"/>
            <a:chOff x="0" y="254000"/>
            <a:chExt cx="14630400" cy="790892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93547" y="4589779"/>
              <a:ext cx="7836852" cy="357314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54000"/>
              <a:ext cx="14589125" cy="60706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275" y="6244590"/>
              <a:ext cx="2205990" cy="188372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1275" y="1856104"/>
              <a:ext cx="14589125" cy="2411730"/>
            </a:xfrm>
            <a:custGeom>
              <a:avLst/>
              <a:gdLst/>
              <a:ahLst/>
              <a:cxnLst/>
              <a:rect l="l" t="t" r="r" b="b"/>
              <a:pathLst>
                <a:path w="14589125" h="2411729">
                  <a:moveTo>
                    <a:pt x="14589125" y="1334770"/>
                  </a:moveTo>
                  <a:lnTo>
                    <a:pt x="14565376" y="1367155"/>
                  </a:lnTo>
                  <a:lnTo>
                    <a:pt x="14532356" y="1403667"/>
                  </a:lnTo>
                  <a:lnTo>
                    <a:pt x="14492605" y="1439862"/>
                  </a:lnTo>
                  <a:lnTo>
                    <a:pt x="14462760" y="1463675"/>
                  </a:lnTo>
                  <a:lnTo>
                    <a:pt x="14430121" y="1487170"/>
                  </a:lnTo>
                  <a:lnTo>
                    <a:pt x="14394180" y="1510665"/>
                  </a:lnTo>
                  <a:lnTo>
                    <a:pt x="14356080" y="1533842"/>
                  </a:lnTo>
                  <a:lnTo>
                    <a:pt x="14314805" y="1557020"/>
                  </a:lnTo>
                  <a:lnTo>
                    <a:pt x="14270990" y="1579880"/>
                  </a:lnTo>
                  <a:lnTo>
                    <a:pt x="14224635" y="1602740"/>
                  </a:lnTo>
                  <a:lnTo>
                    <a:pt x="14175359" y="1625282"/>
                  </a:lnTo>
                  <a:lnTo>
                    <a:pt x="14123669" y="1647507"/>
                  </a:lnTo>
                  <a:lnTo>
                    <a:pt x="14069314" y="1669415"/>
                  </a:lnTo>
                  <a:lnTo>
                    <a:pt x="14012544" y="1691322"/>
                  </a:lnTo>
                  <a:lnTo>
                    <a:pt x="13953236" y="1712912"/>
                  </a:lnTo>
                  <a:lnTo>
                    <a:pt x="13891260" y="1734502"/>
                  </a:lnTo>
                  <a:lnTo>
                    <a:pt x="13827125" y="1755775"/>
                  </a:lnTo>
                  <a:lnTo>
                    <a:pt x="13760069" y="1776412"/>
                  </a:lnTo>
                  <a:lnTo>
                    <a:pt x="13691235" y="1797367"/>
                  </a:lnTo>
                  <a:lnTo>
                    <a:pt x="13619480" y="1817687"/>
                  </a:lnTo>
                  <a:lnTo>
                    <a:pt x="13545819" y="1837690"/>
                  </a:lnTo>
                  <a:lnTo>
                    <a:pt x="13507719" y="1847850"/>
                  </a:lnTo>
                  <a:lnTo>
                    <a:pt x="13469619" y="1857692"/>
                  </a:lnTo>
                  <a:lnTo>
                    <a:pt x="13430504" y="1867535"/>
                  </a:lnTo>
                  <a:lnTo>
                    <a:pt x="13390880" y="1877377"/>
                  </a:lnTo>
                  <a:lnTo>
                    <a:pt x="13350875" y="1887220"/>
                  </a:lnTo>
                  <a:lnTo>
                    <a:pt x="13310235" y="1896745"/>
                  </a:lnTo>
                  <a:lnTo>
                    <a:pt x="13269214" y="1906270"/>
                  </a:lnTo>
                  <a:lnTo>
                    <a:pt x="13227304" y="1915795"/>
                  </a:lnTo>
                  <a:lnTo>
                    <a:pt x="13185140" y="1925320"/>
                  </a:lnTo>
                  <a:lnTo>
                    <a:pt x="13142214" y="1934845"/>
                  </a:lnTo>
                  <a:lnTo>
                    <a:pt x="13098780" y="1944052"/>
                  </a:lnTo>
                  <a:lnTo>
                    <a:pt x="13054965" y="1953260"/>
                  </a:lnTo>
                  <a:lnTo>
                    <a:pt x="13010515" y="1962467"/>
                  </a:lnTo>
                  <a:lnTo>
                    <a:pt x="12965684" y="1971675"/>
                  </a:lnTo>
                  <a:lnTo>
                    <a:pt x="12919964" y="1980565"/>
                  </a:lnTo>
                  <a:lnTo>
                    <a:pt x="12873990" y="1989455"/>
                  </a:lnTo>
                  <a:lnTo>
                    <a:pt x="12827635" y="1998345"/>
                  </a:lnTo>
                  <a:lnTo>
                    <a:pt x="12780645" y="2007235"/>
                  </a:lnTo>
                  <a:lnTo>
                    <a:pt x="12733020" y="2015807"/>
                  </a:lnTo>
                  <a:lnTo>
                    <a:pt x="12685014" y="2024380"/>
                  </a:lnTo>
                  <a:lnTo>
                    <a:pt x="12636500" y="2032952"/>
                  </a:lnTo>
                  <a:lnTo>
                    <a:pt x="12587287" y="2041525"/>
                  </a:lnTo>
                  <a:lnTo>
                    <a:pt x="12537757" y="2050097"/>
                  </a:lnTo>
                  <a:lnTo>
                    <a:pt x="12487910" y="2058352"/>
                  </a:lnTo>
                  <a:lnTo>
                    <a:pt x="12437427" y="2066607"/>
                  </a:lnTo>
                  <a:lnTo>
                    <a:pt x="12386310" y="2074862"/>
                  </a:lnTo>
                  <a:lnTo>
                    <a:pt x="12334875" y="2082800"/>
                  </a:lnTo>
                  <a:lnTo>
                    <a:pt x="12282805" y="2090737"/>
                  </a:lnTo>
                  <a:lnTo>
                    <a:pt x="12230417" y="2098675"/>
                  </a:lnTo>
                  <a:lnTo>
                    <a:pt x="12177712" y="2106612"/>
                  </a:lnTo>
                  <a:lnTo>
                    <a:pt x="12124372" y="2114232"/>
                  </a:lnTo>
                  <a:lnTo>
                    <a:pt x="12070397" y="2121852"/>
                  </a:lnTo>
                  <a:lnTo>
                    <a:pt x="12016105" y="2129472"/>
                  </a:lnTo>
                  <a:lnTo>
                    <a:pt x="11961495" y="2137092"/>
                  </a:lnTo>
                  <a:lnTo>
                    <a:pt x="11906250" y="2144395"/>
                  </a:lnTo>
                  <a:lnTo>
                    <a:pt x="11850687" y="2151697"/>
                  </a:lnTo>
                  <a:lnTo>
                    <a:pt x="11794807" y="2159000"/>
                  </a:lnTo>
                  <a:lnTo>
                    <a:pt x="11738292" y="2166302"/>
                  </a:lnTo>
                  <a:lnTo>
                    <a:pt x="11681142" y="2173287"/>
                  </a:lnTo>
                  <a:lnTo>
                    <a:pt x="11623992" y="2180272"/>
                  </a:lnTo>
                  <a:lnTo>
                    <a:pt x="11566207" y="2186940"/>
                  </a:lnTo>
                  <a:lnTo>
                    <a:pt x="11508105" y="2193925"/>
                  </a:lnTo>
                  <a:lnTo>
                    <a:pt x="11449367" y="2200592"/>
                  </a:lnTo>
                  <a:lnTo>
                    <a:pt x="11390312" y="2207260"/>
                  </a:lnTo>
                  <a:lnTo>
                    <a:pt x="11330940" y="2213610"/>
                  </a:lnTo>
                  <a:lnTo>
                    <a:pt x="11271250" y="2219960"/>
                  </a:lnTo>
                  <a:lnTo>
                    <a:pt x="11210925" y="2226310"/>
                  </a:lnTo>
                  <a:lnTo>
                    <a:pt x="11150282" y="2232660"/>
                  </a:lnTo>
                  <a:lnTo>
                    <a:pt x="11089322" y="2238692"/>
                  </a:lnTo>
                  <a:lnTo>
                    <a:pt x="11027727" y="2244725"/>
                  </a:lnTo>
                  <a:lnTo>
                    <a:pt x="10966132" y="2250757"/>
                  </a:lnTo>
                  <a:lnTo>
                    <a:pt x="10903902" y="2256790"/>
                  </a:lnTo>
                  <a:lnTo>
                    <a:pt x="10841355" y="2262505"/>
                  </a:lnTo>
                  <a:lnTo>
                    <a:pt x="10778490" y="2267902"/>
                  </a:lnTo>
                  <a:lnTo>
                    <a:pt x="10714990" y="2273617"/>
                  </a:lnTo>
                  <a:lnTo>
                    <a:pt x="10651490" y="2279015"/>
                  </a:lnTo>
                  <a:lnTo>
                    <a:pt x="10587355" y="2284412"/>
                  </a:lnTo>
                  <a:lnTo>
                    <a:pt x="10522902" y="2289810"/>
                  </a:lnTo>
                  <a:lnTo>
                    <a:pt x="10458132" y="2294890"/>
                  </a:lnTo>
                  <a:lnTo>
                    <a:pt x="10393045" y="2299970"/>
                  </a:lnTo>
                  <a:lnTo>
                    <a:pt x="10327640" y="2304732"/>
                  </a:lnTo>
                  <a:lnTo>
                    <a:pt x="10261917" y="2309495"/>
                  </a:lnTo>
                  <a:lnTo>
                    <a:pt x="10195877" y="2314257"/>
                  </a:lnTo>
                  <a:lnTo>
                    <a:pt x="10129202" y="2319020"/>
                  </a:lnTo>
                  <a:lnTo>
                    <a:pt x="10062527" y="2323465"/>
                  </a:lnTo>
                  <a:lnTo>
                    <a:pt x="9995535" y="2327910"/>
                  </a:lnTo>
                  <a:lnTo>
                    <a:pt x="9927907" y="2332355"/>
                  </a:lnTo>
                  <a:lnTo>
                    <a:pt x="9860280" y="2336482"/>
                  </a:lnTo>
                  <a:lnTo>
                    <a:pt x="9792017" y="2340610"/>
                  </a:lnTo>
                  <a:lnTo>
                    <a:pt x="9723755" y="2344737"/>
                  </a:lnTo>
                  <a:lnTo>
                    <a:pt x="9654857" y="2348547"/>
                  </a:lnTo>
                  <a:lnTo>
                    <a:pt x="9585960" y="2352357"/>
                  </a:lnTo>
                  <a:lnTo>
                    <a:pt x="9516427" y="2355850"/>
                  </a:lnTo>
                  <a:lnTo>
                    <a:pt x="9446895" y="2359342"/>
                  </a:lnTo>
                  <a:lnTo>
                    <a:pt x="9377045" y="2362835"/>
                  </a:lnTo>
                  <a:lnTo>
                    <a:pt x="9306877" y="2366327"/>
                  </a:lnTo>
                  <a:lnTo>
                    <a:pt x="9236392" y="2369502"/>
                  </a:lnTo>
                  <a:lnTo>
                    <a:pt x="9165590" y="2372677"/>
                  </a:lnTo>
                  <a:lnTo>
                    <a:pt x="9094470" y="2375535"/>
                  </a:lnTo>
                  <a:lnTo>
                    <a:pt x="9023032" y="2378392"/>
                  </a:lnTo>
                  <a:lnTo>
                    <a:pt x="8951595" y="2381250"/>
                  </a:lnTo>
                  <a:lnTo>
                    <a:pt x="8879522" y="2383790"/>
                  </a:lnTo>
                  <a:lnTo>
                    <a:pt x="8807450" y="2386330"/>
                  </a:lnTo>
                  <a:lnTo>
                    <a:pt x="8735060" y="2388870"/>
                  </a:lnTo>
                  <a:lnTo>
                    <a:pt x="8662352" y="2391092"/>
                  </a:lnTo>
                  <a:lnTo>
                    <a:pt x="8589645" y="2393315"/>
                  </a:lnTo>
                  <a:lnTo>
                    <a:pt x="8516302" y="2395220"/>
                  </a:lnTo>
                  <a:lnTo>
                    <a:pt x="8442960" y="2397125"/>
                  </a:lnTo>
                  <a:lnTo>
                    <a:pt x="8369300" y="2399030"/>
                  </a:lnTo>
                  <a:lnTo>
                    <a:pt x="8295640" y="2400617"/>
                  </a:lnTo>
                  <a:lnTo>
                    <a:pt x="8221345" y="2402205"/>
                  </a:lnTo>
                  <a:lnTo>
                    <a:pt x="8147050" y="2403792"/>
                  </a:lnTo>
                  <a:lnTo>
                    <a:pt x="8072437" y="2405062"/>
                  </a:lnTo>
                  <a:lnTo>
                    <a:pt x="7997507" y="2406332"/>
                  </a:lnTo>
                  <a:lnTo>
                    <a:pt x="7922577" y="2407285"/>
                  </a:lnTo>
                  <a:lnTo>
                    <a:pt x="7847330" y="2408237"/>
                  </a:lnTo>
                  <a:lnTo>
                    <a:pt x="7772082" y="2409190"/>
                  </a:lnTo>
                  <a:lnTo>
                    <a:pt x="7696200" y="2409825"/>
                  </a:lnTo>
                  <a:lnTo>
                    <a:pt x="7620634" y="2410460"/>
                  </a:lnTo>
                  <a:lnTo>
                    <a:pt x="7544434" y="2410777"/>
                  </a:lnTo>
                  <a:lnTo>
                    <a:pt x="7468234" y="2411095"/>
                  </a:lnTo>
                  <a:lnTo>
                    <a:pt x="7391717" y="2411412"/>
                  </a:lnTo>
                  <a:lnTo>
                    <a:pt x="7315200" y="2411412"/>
                  </a:lnTo>
                  <a:lnTo>
                    <a:pt x="7238682" y="2411412"/>
                  </a:lnTo>
                  <a:lnTo>
                    <a:pt x="7162165" y="2411095"/>
                  </a:lnTo>
                  <a:lnTo>
                    <a:pt x="7085965" y="2410777"/>
                  </a:lnTo>
                  <a:lnTo>
                    <a:pt x="7009765" y="2410460"/>
                  </a:lnTo>
                  <a:lnTo>
                    <a:pt x="6933882" y="2409825"/>
                  </a:lnTo>
                  <a:lnTo>
                    <a:pt x="6858317" y="2409190"/>
                  </a:lnTo>
                  <a:lnTo>
                    <a:pt x="6783070" y="2408237"/>
                  </a:lnTo>
                  <a:lnTo>
                    <a:pt x="6707822" y="2407285"/>
                  </a:lnTo>
                  <a:lnTo>
                    <a:pt x="6632575" y="2406332"/>
                  </a:lnTo>
                  <a:lnTo>
                    <a:pt x="6557962" y="2405062"/>
                  </a:lnTo>
                  <a:lnTo>
                    <a:pt x="6483350" y="2403792"/>
                  </a:lnTo>
                  <a:lnTo>
                    <a:pt x="6409055" y="2402205"/>
                  </a:lnTo>
                  <a:lnTo>
                    <a:pt x="6334760" y="2400617"/>
                  </a:lnTo>
                  <a:lnTo>
                    <a:pt x="6261100" y="2399030"/>
                  </a:lnTo>
                  <a:lnTo>
                    <a:pt x="6187440" y="2397125"/>
                  </a:lnTo>
                  <a:lnTo>
                    <a:pt x="6114097" y="2395220"/>
                  </a:lnTo>
                  <a:lnTo>
                    <a:pt x="6040755" y="2393315"/>
                  </a:lnTo>
                  <a:lnTo>
                    <a:pt x="5968047" y="2391092"/>
                  </a:lnTo>
                  <a:lnTo>
                    <a:pt x="5895340" y="2388870"/>
                  </a:lnTo>
                  <a:lnTo>
                    <a:pt x="5822950" y="2386330"/>
                  </a:lnTo>
                  <a:lnTo>
                    <a:pt x="5750560" y="2383790"/>
                  </a:lnTo>
                  <a:lnTo>
                    <a:pt x="5678805" y="2381250"/>
                  </a:lnTo>
                  <a:lnTo>
                    <a:pt x="5607367" y="2378392"/>
                  </a:lnTo>
                  <a:lnTo>
                    <a:pt x="5535930" y="2375535"/>
                  </a:lnTo>
                  <a:lnTo>
                    <a:pt x="5464810" y="2372677"/>
                  </a:lnTo>
                  <a:lnTo>
                    <a:pt x="5394007" y="2369502"/>
                  </a:lnTo>
                  <a:lnTo>
                    <a:pt x="5323522" y="2366327"/>
                  </a:lnTo>
                  <a:lnTo>
                    <a:pt x="5253355" y="2362835"/>
                  </a:lnTo>
                  <a:lnTo>
                    <a:pt x="5183505" y="2359342"/>
                  </a:lnTo>
                  <a:lnTo>
                    <a:pt x="5113655" y="2355850"/>
                  </a:lnTo>
                  <a:lnTo>
                    <a:pt x="5044440" y="2352357"/>
                  </a:lnTo>
                  <a:lnTo>
                    <a:pt x="4975542" y="2348547"/>
                  </a:lnTo>
                  <a:lnTo>
                    <a:pt x="4906645" y="2344737"/>
                  </a:lnTo>
                  <a:lnTo>
                    <a:pt x="4838382" y="2340610"/>
                  </a:lnTo>
                  <a:lnTo>
                    <a:pt x="4770120" y="2336482"/>
                  </a:lnTo>
                  <a:lnTo>
                    <a:pt x="4702492" y="2332355"/>
                  </a:lnTo>
                  <a:lnTo>
                    <a:pt x="4634865" y="2327910"/>
                  </a:lnTo>
                  <a:lnTo>
                    <a:pt x="4567872" y="2323465"/>
                  </a:lnTo>
                  <a:lnTo>
                    <a:pt x="4501197" y="2319020"/>
                  </a:lnTo>
                  <a:lnTo>
                    <a:pt x="4434522" y="2314257"/>
                  </a:lnTo>
                  <a:lnTo>
                    <a:pt x="4368482" y="2309495"/>
                  </a:lnTo>
                  <a:lnTo>
                    <a:pt x="4302760" y="2304732"/>
                  </a:lnTo>
                  <a:lnTo>
                    <a:pt x="4237355" y="2299970"/>
                  </a:lnTo>
                  <a:lnTo>
                    <a:pt x="4172267" y="2294890"/>
                  </a:lnTo>
                  <a:lnTo>
                    <a:pt x="4107497" y="2289810"/>
                  </a:lnTo>
                  <a:lnTo>
                    <a:pt x="4043045" y="2284412"/>
                  </a:lnTo>
                  <a:lnTo>
                    <a:pt x="3978910" y="2279015"/>
                  </a:lnTo>
                  <a:lnTo>
                    <a:pt x="3915410" y="2273617"/>
                  </a:lnTo>
                  <a:lnTo>
                    <a:pt x="3851910" y="2267902"/>
                  </a:lnTo>
                  <a:lnTo>
                    <a:pt x="3789045" y="2262505"/>
                  </a:lnTo>
                  <a:lnTo>
                    <a:pt x="3726497" y="2256790"/>
                  </a:lnTo>
                  <a:lnTo>
                    <a:pt x="3664267" y="2250757"/>
                  </a:lnTo>
                  <a:lnTo>
                    <a:pt x="3602672" y="2244725"/>
                  </a:lnTo>
                  <a:lnTo>
                    <a:pt x="3541077" y="2238692"/>
                  </a:lnTo>
                  <a:lnTo>
                    <a:pt x="3480117" y="2232660"/>
                  </a:lnTo>
                  <a:lnTo>
                    <a:pt x="3419475" y="2226310"/>
                  </a:lnTo>
                  <a:lnTo>
                    <a:pt x="3359150" y="2219960"/>
                  </a:lnTo>
                  <a:lnTo>
                    <a:pt x="3299460" y="2213610"/>
                  </a:lnTo>
                  <a:lnTo>
                    <a:pt x="3240087" y="2207260"/>
                  </a:lnTo>
                  <a:lnTo>
                    <a:pt x="3181032" y="2200592"/>
                  </a:lnTo>
                  <a:lnTo>
                    <a:pt x="3122295" y="2193925"/>
                  </a:lnTo>
                  <a:lnTo>
                    <a:pt x="3064192" y="2186940"/>
                  </a:lnTo>
                  <a:lnTo>
                    <a:pt x="3006407" y="2180272"/>
                  </a:lnTo>
                  <a:lnTo>
                    <a:pt x="2949257" y="2173287"/>
                  </a:lnTo>
                  <a:lnTo>
                    <a:pt x="2892107" y="2166302"/>
                  </a:lnTo>
                  <a:lnTo>
                    <a:pt x="2835592" y="2159000"/>
                  </a:lnTo>
                  <a:lnTo>
                    <a:pt x="2779712" y="2151697"/>
                  </a:lnTo>
                  <a:lnTo>
                    <a:pt x="2724150" y="2144395"/>
                  </a:lnTo>
                  <a:lnTo>
                    <a:pt x="2668905" y="2137092"/>
                  </a:lnTo>
                  <a:lnTo>
                    <a:pt x="2614295" y="2129472"/>
                  </a:lnTo>
                  <a:lnTo>
                    <a:pt x="2560002" y="2121852"/>
                  </a:lnTo>
                  <a:lnTo>
                    <a:pt x="2506027" y="2114232"/>
                  </a:lnTo>
                  <a:lnTo>
                    <a:pt x="2452687" y="2106612"/>
                  </a:lnTo>
                  <a:lnTo>
                    <a:pt x="2399982" y="2098675"/>
                  </a:lnTo>
                  <a:lnTo>
                    <a:pt x="2347595" y="2090737"/>
                  </a:lnTo>
                  <a:lnTo>
                    <a:pt x="2295525" y="2082800"/>
                  </a:lnTo>
                  <a:lnTo>
                    <a:pt x="2244090" y="2074862"/>
                  </a:lnTo>
                  <a:lnTo>
                    <a:pt x="2192972" y="2066607"/>
                  </a:lnTo>
                  <a:lnTo>
                    <a:pt x="2142490" y="2058352"/>
                  </a:lnTo>
                  <a:lnTo>
                    <a:pt x="2092642" y="2050097"/>
                  </a:lnTo>
                  <a:lnTo>
                    <a:pt x="2043112" y="2041525"/>
                  </a:lnTo>
                  <a:lnTo>
                    <a:pt x="1993900" y="2032952"/>
                  </a:lnTo>
                  <a:lnTo>
                    <a:pt x="1945322" y="2024380"/>
                  </a:lnTo>
                  <a:lnTo>
                    <a:pt x="1897380" y="2015807"/>
                  </a:lnTo>
                  <a:lnTo>
                    <a:pt x="1849755" y="2007235"/>
                  </a:lnTo>
                  <a:lnTo>
                    <a:pt x="1802764" y="1998345"/>
                  </a:lnTo>
                  <a:lnTo>
                    <a:pt x="1756410" y="1989455"/>
                  </a:lnTo>
                  <a:lnTo>
                    <a:pt x="1710372" y="1980565"/>
                  </a:lnTo>
                  <a:lnTo>
                    <a:pt x="1664652" y="1971675"/>
                  </a:lnTo>
                  <a:lnTo>
                    <a:pt x="1619885" y="1962467"/>
                  </a:lnTo>
                  <a:lnTo>
                    <a:pt x="1575435" y="1953260"/>
                  </a:lnTo>
                  <a:lnTo>
                    <a:pt x="1531620" y="1944052"/>
                  </a:lnTo>
                  <a:lnTo>
                    <a:pt x="1488122" y="1934845"/>
                  </a:lnTo>
                  <a:lnTo>
                    <a:pt x="1445260" y="1925320"/>
                  </a:lnTo>
                  <a:lnTo>
                    <a:pt x="1403032" y="1915795"/>
                  </a:lnTo>
                  <a:lnTo>
                    <a:pt x="1361122" y="1906270"/>
                  </a:lnTo>
                  <a:lnTo>
                    <a:pt x="1320165" y="1896745"/>
                  </a:lnTo>
                  <a:lnTo>
                    <a:pt x="1279525" y="1887220"/>
                  </a:lnTo>
                  <a:lnTo>
                    <a:pt x="1239520" y="1877377"/>
                  </a:lnTo>
                  <a:lnTo>
                    <a:pt x="1199832" y="1867535"/>
                  </a:lnTo>
                  <a:lnTo>
                    <a:pt x="1160780" y="1857692"/>
                  </a:lnTo>
                  <a:lnTo>
                    <a:pt x="1122362" y="1847850"/>
                  </a:lnTo>
                  <a:lnTo>
                    <a:pt x="1084580" y="1837690"/>
                  </a:lnTo>
                  <a:lnTo>
                    <a:pt x="1047432" y="1827847"/>
                  </a:lnTo>
                  <a:lnTo>
                    <a:pt x="974725" y="1807527"/>
                  </a:lnTo>
                  <a:lnTo>
                    <a:pt x="904557" y="1786890"/>
                  </a:lnTo>
                  <a:lnTo>
                    <a:pt x="836294" y="1766252"/>
                  </a:lnTo>
                  <a:lnTo>
                    <a:pt x="770890" y="1744980"/>
                  </a:lnTo>
                  <a:lnTo>
                    <a:pt x="707707" y="1723707"/>
                  </a:lnTo>
                  <a:lnTo>
                    <a:pt x="647065" y="1702117"/>
                  </a:lnTo>
                  <a:lnTo>
                    <a:pt x="588962" y="1680527"/>
                  </a:lnTo>
                  <a:lnTo>
                    <a:pt x="533400" y="1658620"/>
                  </a:lnTo>
                  <a:lnTo>
                    <a:pt x="480377" y="1636395"/>
                  </a:lnTo>
                  <a:lnTo>
                    <a:pt x="429895" y="1613852"/>
                  </a:lnTo>
                  <a:lnTo>
                    <a:pt x="382270" y="1591310"/>
                  </a:lnTo>
                  <a:lnTo>
                    <a:pt x="337185" y="1568450"/>
                  </a:lnTo>
                  <a:lnTo>
                    <a:pt x="294640" y="1545590"/>
                  </a:lnTo>
                  <a:lnTo>
                    <a:pt x="254952" y="1522412"/>
                  </a:lnTo>
                  <a:lnTo>
                    <a:pt x="217804" y="1498917"/>
                  </a:lnTo>
                  <a:lnTo>
                    <a:pt x="183832" y="1475422"/>
                  </a:lnTo>
                  <a:lnTo>
                    <a:pt x="152400" y="1451610"/>
                  </a:lnTo>
                  <a:lnTo>
                    <a:pt x="110489" y="1415732"/>
                  </a:lnTo>
                  <a:lnTo>
                    <a:pt x="75247" y="1379537"/>
                  </a:lnTo>
                  <a:lnTo>
                    <a:pt x="46672" y="1342707"/>
                  </a:lnTo>
                  <a:lnTo>
                    <a:pt x="24765" y="1305877"/>
                  </a:lnTo>
                  <a:lnTo>
                    <a:pt x="9842" y="1268412"/>
                  </a:lnTo>
                  <a:lnTo>
                    <a:pt x="1587" y="1230947"/>
                  </a:lnTo>
                  <a:lnTo>
                    <a:pt x="0" y="1205865"/>
                  </a:lnTo>
                  <a:lnTo>
                    <a:pt x="317" y="1193165"/>
                  </a:lnTo>
                  <a:lnTo>
                    <a:pt x="6350" y="1155382"/>
                  </a:lnTo>
                  <a:lnTo>
                    <a:pt x="19050" y="1117917"/>
                  </a:lnTo>
                  <a:lnTo>
                    <a:pt x="38735" y="1080770"/>
                  </a:lnTo>
                  <a:lnTo>
                    <a:pt x="65087" y="1044257"/>
                  </a:lnTo>
                  <a:lnTo>
                    <a:pt x="98107" y="1007745"/>
                  </a:lnTo>
                  <a:lnTo>
                    <a:pt x="137795" y="971550"/>
                  </a:lnTo>
                  <a:lnTo>
                    <a:pt x="167640" y="947737"/>
                  </a:lnTo>
                  <a:lnTo>
                    <a:pt x="200342" y="924242"/>
                  </a:lnTo>
                  <a:lnTo>
                    <a:pt x="235902" y="900747"/>
                  </a:lnTo>
                  <a:lnTo>
                    <a:pt x="274320" y="877570"/>
                  </a:lnTo>
                  <a:lnTo>
                    <a:pt x="315595" y="854392"/>
                  </a:lnTo>
                  <a:lnTo>
                    <a:pt x="359410" y="831532"/>
                  </a:lnTo>
                  <a:lnTo>
                    <a:pt x="405765" y="808672"/>
                  </a:lnTo>
                  <a:lnTo>
                    <a:pt x="454977" y="786130"/>
                  </a:lnTo>
                  <a:lnTo>
                    <a:pt x="506730" y="763905"/>
                  </a:lnTo>
                  <a:lnTo>
                    <a:pt x="561022" y="741997"/>
                  </a:lnTo>
                  <a:lnTo>
                    <a:pt x="617855" y="720090"/>
                  </a:lnTo>
                  <a:lnTo>
                    <a:pt x="677227" y="698500"/>
                  </a:lnTo>
                  <a:lnTo>
                    <a:pt x="739140" y="676910"/>
                  </a:lnTo>
                  <a:lnTo>
                    <a:pt x="803275" y="655955"/>
                  </a:lnTo>
                  <a:lnTo>
                    <a:pt x="870267" y="635000"/>
                  </a:lnTo>
                  <a:lnTo>
                    <a:pt x="939165" y="614045"/>
                  </a:lnTo>
                  <a:lnTo>
                    <a:pt x="1010919" y="593725"/>
                  </a:lnTo>
                  <a:lnTo>
                    <a:pt x="1084580" y="573722"/>
                  </a:lnTo>
                  <a:lnTo>
                    <a:pt x="1122362" y="563562"/>
                  </a:lnTo>
                  <a:lnTo>
                    <a:pt x="1160780" y="553720"/>
                  </a:lnTo>
                  <a:lnTo>
                    <a:pt x="1199832" y="543877"/>
                  </a:lnTo>
                  <a:lnTo>
                    <a:pt x="1239520" y="534035"/>
                  </a:lnTo>
                  <a:lnTo>
                    <a:pt x="1279525" y="524192"/>
                  </a:lnTo>
                  <a:lnTo>
                    <a:pt x="1320165" y="514667"/>
                  </a:lnTo>
                  <a:lnTo>
                    <a:pt x="1361122" y="505142"/>
                  </a:lnTo>
                  <a:lnTo>
                    <a:pt x="1403032" y="495617"/>
                  </a:lnTo>
                  <a:lnTo>
                    <a:pt x="1445260" y="486092"/>
                  </a:lnTo>
                  <a:lnTo>
                    <a:pt x="1488122" y="476567"/>
                  </a:lnTo>
                  <a:lnTo>
                    <a:pt x="1531620" y="467360"/>
                  </a:lnTo>
                  <a:lnTo>
                    <a:pt x="1575435" y="458152"/>
                  </a:lnTo>
                  <a:lnTo>
                    <a:pt x="1619885" y="448945"/>
                  </a:lnTo>
                  <a:lnTo>
                    <a:pt x="1664652" y="439737"/>
                  </a:lnTo>
                  <a:lnTo>
                    <a:pt x="1710372" y="430847"/>
                  </a:lnTo>
                  <a:lnTo>
                    <a:pt x="1756410" y="421957"/>
                  </a:lnTo>
                  <a:lnTo>
                    <a:pt x="1802764" y="413067"/>
                  </a:lnTo>
                  <a:lnTo>
                    <a:pt x="1849755" y="404177"/>
                  </a:lnTo>
                  <a:lnTo>
                    <a:pt x="1897380" y="395605"/>
                  </a:lnTo>
                  <a:lnTo>
                    <a:pt x="1945322" y="387032"/>
                  </a:lnTo>
                  <a:lnTo>
                    <a:pt x="1993900" y="378460"/>
                  </a:lnTo>
                  <a:lnTo>
                    <a:pt x="2043112" y="369887"/>
                  </a:lnTo>
                  <a:lnTo>
                    <a:pt x="2092642" y="361315"/>
                  </a:lnTo>
                  <a:lnTo>
                    <a:pt x="2142490" y="353060"/>
                  </a:lnTo>
                  <a:lnTo>
                    <a:pt x="2192972" y="344805"/>
                  </a:lnTo>
                  <a:lnTo>
                    <a:pt x="2244090" y="336867"/>
                  </a:lnTo>
                  <a:lnTo>
                    <a:pt x="2295525" y="328612"/>
                  </a:lnTo>
                  <a:lnTo>
                    <a:pt x="2347595" y="320675"/>
                  </a:lnTo>
                  <a:lnTo>
                    <a:pt x="2399982" y="312737"/>
                  </a:lnTo>
                  <a:lnTo>
                    <a:pt x="2452687" y="304800"/>
                  </a:lnTo>
                  <a:lnTo>
                    <a:pt x="2506027" y="297180"/>
                  </a:lnTo>
                  <a:lnTo>
                    <a:pt x="2560002" y="289560"/>
                  </a:lnTo>
                  <a:lnTo>
                    <a:pt x="2614295" y="281940"/>
                  </a:lnTo>
                  <a:lnTo>
                    <a:pt x="2668905" y="274320"/>
                  </a:lnTo>
                  <a:lnTo>
                    <a:pt x="2724150" y="267017"/>
                  </a:lnTo>
                  <a:lnTo>
                    <a:pt x="2779712" y="259715"/>
                  </a:lnTo>
                  <a:lnTo>
                    <a:pt x="2835592" y="252412"/>
                  </a:lnTo>
                  <a:lnTo>
                    <a:pt x="2892107" y="245110"/>
                  </a:lnTo>
                  <a:lnTo>
                    <a:pt x="2949257" y="238125"/>
                  </a:lnTo>
                  <a:lnTo>
                    <a:pt x="3006407" y="231140"/>
                  </a:lnTo>
                  <a:lnTo>
                    <a:pt x="3064192" y="224472"/>
                  </a:lnTo>
                  <a:lnTo>
                    <a:pt x="3122295" y="217487"/>
                  </a:lnTo>
                  <a:lnTo>
                    <a:pt x="3181032" y="210820"/>
                  </a:lnTo>
                  <a:lnTo>
                    <a:pt x="3240087" y="204152"/>
                  </a:lnTo>
                  <a:lnTo>
                    <a:pt x="3299460" y="197802"/>
                  </a:lnTo>
                  <a:lnTo>
                    <a:pt x="3359150" y="191452"/>
                  </a:lnTo>
                  <a:lnTo>
                    <a:pt x="3419475" y="185102"/>
                  </a:lnTo>
                  <a:lnTo>
                    <a:pt x="3480117" y="178752"/>
                  </a:lnTo>
                  <a:lnTo>
                    <a:pt x="3541077" y="172720"/>
                  </a:lnTo>
                  <a:lnTo>
                    <a:pt x="3602672" y="166687"/>
                  </a:lnTo>
                  <a:lnTo>
                    <a:pt x="3664267" y="160655"/>
                  </a:lnTo>
                  <a:lnTo>
                    <a:pt x="3726497" y="154940"/>
                  </a:lnTo>
                  <a:lnTo>
                    <a:pt x="3789045" y="148907"/>
                  </a:lnTo>
                  <a:lnTo>
                    <a:pt x="3851910" y="143510"/>
                  </a:lnTo>
                  <a:lnTo>
                    <a:pt x="3915410" y="137795"/>
                  </a:lnTo>
                  <a:lnTo>
                    <a:pt x="3978910" y="132397"/>
                  </a:lnTo>
                  <a:lnTo>
                    <a:pt x="4043045" y="127000"/>
                  </a:lnTo>
                  <a:lnTo>
                    <a:pt x="4107497" y="121920"/>
                  </a:lnTo>
                  <a:lnTo>
                    <a:pt x="4172267" y="116522"/>
                  </a:lnTo>
                  <a:lnTo>
                    <a:pt x="4237355" y="111442"/>
                  </a:lnTo>
                  <a:lnTo>
                    <a:pt x="4302760" y="106680"/>
                  </a:lnTo>
                  <a:lnTo>
                    <a:pt x="4368482" y="101917"/>
                  </a:lnTo>
                  <a:lnTo>
                    <a:pt x="4434522" y="97155"/>
                  </a:lnTo>
                  <a:lnTo>
                    <a:pt x="4501197" y="92392"/>
                  </a:lnTo>
                  <a:lnTo>
                    <a:pt x="4567872" y="87947"/>
                  </a:lnTo>
                  <a:lnTo>
                    <a:pt x="4634865" y="83502"/>
                  </a:lnTo>
                  <a:lnTo>
                    <a:pt x="4702492" y="79057"/>
                  </a:lnTo>
                  <a:lnTo>
                    <a:pt x="4770120" y="74930"/>
                  </a:lnTo>
                  <a:lnTo>
                    <a:pt x="4838382" y="70802"/>
                  </a:lnTo>
                  <a:lnTo>
                    <a:pt x="4906645" y="66992"/>
                  </a:lnTo>
                  <a:lnTo>
                    <a:pt x="4975542" y="62865"/>
                  </a:lnTo>
                  <a:lnTo>
                    <a:pt x="5044440" y="59055"/>
                  </a:lnTo>
                  <a:lnTo>
                    <a:pt x="5113655" y="55562"/>
                  </a:lnTo>
                  <a:lnTo>
                    <a:pt x="5183505" y="52070"/>
                  </a:lnTo>
                  <a:lnTo>
                    <a:pt x="5253355" y="48577"/>
                  </a:lnTo>
                  <a:lnTo>
                    <a:pt x="5323522" y="45085"/>
                  </a:lnTo>
                  <a:lnTo>
                    <a:pt x="5394007" y="41910"/>
                  </a:lnTo>
                  <a:lnTo>
                    <a:pt x="5464810" y="39052"/>
                  </a:lnTo>
                  <a:lnTo>
                    <a:pt x="5535930" y="35877"/>
                  </a:lnTo>
                  <a:lnTo>
                    <a:pt x="5607367" y="33020"/>
                  </a:lnTo>
                  <a:lnTo>
                    <a:pt x="5678805" y="30162"/>
                  </a:lnTo>
                  <a:lnTo>
                    <a:pt x="5750560" y="27622"/>
                  </a:lnTo>
                  <a:lnTo>
                    <a:pt x="5822950" y="25082"/>
                  </a:lnTo>
                  <a:lnTo>
                    <a:pt x="5895340" y="22542"/>
                  </a:lnTo>
                  <a:lnTo>
                    <a:pt x="5968047" y="20320"/>
                  </a:lnTo>
                  <a:lnTo>
                    <a:pt x="6040755" y="18097"/>
                  </a:lnTo>
                  <a:lnTo>
                    <a:pt x="6114097" y="16192"/>
                  </a:lnTo>
                  <a:lnTo>
                    <a:pt x="6187440" y="14287"/>
                  </a:lnTo>
                  <a:lnTo>
                    <a:pt x="6261100" y="12382"/>
                  </a:lnTo>
                  <a:lnTo>
                    <a:pt x="6334760" y="10795"/>
                  </a:lnTo>
                  <a:lnTo>
                    <a:pt x="6409055" y="9207"/>
                  </a:lnTo>
                  <a:lnTo>
                    <a:pt x="6483350" y="7620"/>
                  </a:lnTo>
                  <a:lnTo>
                    <a:pt x="6557962" y="6350"/>
                  </a:lnTo>
                  <a:lnTo>
                    <a:pt x="6632575" y="5080"/>
                  </a:lnTo>
                  <a:lnTo>
                    <a:pt x="6707822" y="4127"/>
                  </a:lnTo>
                  <a:lnTo>
                    <a:pt x="6783070" y="3175"/>
                  </a:lnTo>
                  <a:lnTo>
                    <a:pt x="6858317" y="2222"/>
                  </a:lnTo>
                  <a:lnTo>
                    <a:pt x="6933882" y="1587"/>
                  </a:lnTo>
                  <a:lnTo>
                    <a:pt x="7009765" y="952"/>
                  </a:lnTo>
                  <a:lnTo>
                    <a:pt x="7085965" y="635"/>
                  </a:lnTo>
                  <a:lnTo>
                    <a:pt x="7162165" y="317"/>
                  </a:lnTo>
                  <a:lnTo>
                    <a:pt x="7238682" y="0"/>
                  </a:lnTo>
                  <a:lnTo>
                    <a:pt x="7315200" y="0"/>
                  </a:lnTo>
                  <a:lnTo>
                    <a:pt x="7391717" y="0"/>
                  </a:lnTo>
                  <a:lnTo>
                    <a:pt x="7468234" y="317"/>
                  </a:lnTo>
                  <a:lnTo>
                    <a:pt x="7544434" y="635"/>
                  </a:lnTo>
                  <a:lnTo>
                    <a:pt x="7620634" y="952"/>
                  </a:lnTo>
                  <a:lnTo>
                    <a:pt x="7696200" y="1587"/>
                  </a:lnTo>
                  <a:lnTo>
                    <a:pt x="7772082" y="2222"/>
                  </a:lnTo>
                  <a:lnTo>
                    <a:pt x="7847330" y="3175"/>
                  </a:lnTo>
                  <a:lnTo>
                    <a:pt x="7922577" y="4127"/>
                  </a:lnTo>
                  <a:lnTo>
                    <a:pt x="7997507" y="5080"/>
                  </a:lnTo>
                  <a:lnTo>
                    <a:pt x="8072437" y="6350"/>
                  </a:lnTo>
                  <a:lnTo>
                    <a:pt x="8147050" y="7620"/>
                  </a:lnTo>
                  <a:lnTo>
                    <a:pt x="8221345" y="9207"/>
                  </a:lnTo>
                  <a:lnTo>
                    <a:pt x="8295640" y="10795"/>
                  </a:lnTo>
                  <a:lnTo>
                    <a:pt x="8369300" y="12382"/>
                  </a:lnTo>
                  <a:lnTo>
                    <a:pt x="8442960" y="14287"/>
                  </a:lnTo>
                  <a:lnTo>
                    <a:pt x="8516302" y="16192"/>
                  </a:lnTo>
                  <a:lnTo>
                    <a:pt x="8589645" y="18097"/>
                  </a:lnTo>
                  <a:lnTo>
                    <a:pt x="8662352" y="20320"/>
                  </a:lnTo>
                  <a:lnTo>
                    <a:pt x="8735060" y="22542"/>
                  </a:lnTo>
                  <a:lnTo>
                    <a:pt x="8807450" y="25082"/>
                  </a:lnTo>
                  <a:lnTo>
                    <a:pt x="8879522" y="27622"/>
                  </a:lnTo>
                  <a:lnTo>
                    <a:pt x="8951595" y="30162"/>
                  </a:lnTo>
                  <a:lnTo>
                    <a:pt x="9023032" y="33020"/>
                  </a:lnTo>
                  <a:lnTo>
                    <a:pt x="9094470" y="35877"/>
                  </a:lnTo>
                  <a:lnTo>
                    <a:pt x="9165590" y="39052"/>
                  </a:lnTo>
                  <a:lnTo>
                    <a:pt x="9236392" y="41910"/>
                  </a:lnTo>
                  <a:lnTo>
                    <a:pt x="9306877" y="45085"/>
                  </a:lnTo>
                  <a:lnTo>
                    <a:pt x="9377045" y="48577"/>
                  </a:lnTo>
                  <a:lnTo>
                    <a:pt x="9446895" y="52070"/>
                  </a:lnTo>
                  <a:lnTo>
                    <a:pt x="9516427" y="55562"/>
                  </a:lnTo>
                  <a:lnTo>
                    <a:pt x="9585960" y="59055"/>
                  </a:lnTo>
                  <a:lnTo>
                    <a:pt x="9654857" y="62865"/>
                  </a:lnTo>
                  <a:lnTo>
                    <a:pt x="9723755" y="66992"/>
                  </a:lnTo>
                  <a:lnTo>
                    <a:pt x="9792017" y="70802"/>
                  </a:lnTo>
                  <a:lnTo>
                    <a:pt x="9860280" y="74930"/>
                  </a:lnTo>
                  <a:lnTo>
                    <a:pt x="9927907" y="79057"/>
                  </a:lnTo>
                  <a:lnTo>
                    <a:pt x="9995535" y="83502"/>
                  </a:lnTo>
                  <a:lnTo>
                    <a:pt x="10062527" y="87947"/>
                  </a:lnTo>
                  <a:lnTo>
                    <a:pt x="10129202" y="92392"/>
                  </a:lnTo>
                  <a:lnTo>
                    <a:pt x="10195877" y="97155"/>
                  </a:lnTo>
                  <a:lnTo>
                    <a:pt x="10261917" y="101917"/>
                  </a:lnTo>
                  <a:lnTo>
                    <a:pt x="10327640" y="106680"/>
                  </a:lnTo>
                  <a:lnTo>
                    <a:pt x="10393045" y="111442"/>
                  </a:lnTo>
                  <a:lnTo>
                    <a:pt x="10458132" y="116522"/>
                  </a:lnTo>
                  <a:lnTo>
                    <a:pt x="10522902" y="121920"/>
                  </a:lnTo>
                  <a:lnTo>
                    <a:pt x="10587355" y="127000"/>
                  </a:lnTo>
                  <a:lnTo>
                    <a:pt x="10651490" y="132397"/>
                  </a:lnTo>
                  <a:lnTo>
                    <a:pt x="10714990" y="137795"/>
                  </a:lnTo>
                  <a:lnTo>
                    <a:pt x="10778490" y="143510"/>
                  </a:lnTo>
                  <a:lnTo>
                    <a:pt x="10841355" y="148907"/>
                  </a:lnTo>
                  <a:lnTo>
                    <a:pt x="10903902" y="154940"/>
                  </a:lnTo>
                  <a:lnTo>
                    <a:pt x="10966132" y="160655"/>
                  </a:lnTo>
                  <a:lnTo>
                    <a:pt x="11027727" y="166687"/>
                  </a:lnTo>
                  <a:lnTo>
                    <a:pt x="11089322" y="172720"/>
                  </a:lnTo>
                  <a:lnTo>
                    <a:pt x="11150282" y="178752"/>
                  </a:lnTo>
                  <a:lnTo>
                    <a:pt x="11210925" y="185102"/>
                  </a:lnTo>
                  <a:lnTo>
                    <a:pt x="11271250" y="191452"/>
                  </a:lnTo>
                  <a:lnTo>
                    <a:pt x="11330940" y="197802"/>
                  </a:lnTo>
                  <a:lnTo>
                    <a:pt x="11390312" y="204152"/>
                  </a:lnTo>
                  <a:lnTo>
                    <a:pt x="11449367" y="210820"/>
                  </a:lnTo>
                  <a:lnTo>
                    <a:pt x="11508105" y="217487"/>
                  </a:lnTo>
                  <a:lnTo>
                    <a:pt x="11566207" y="224472"/>
                  </a:lnTo>
                  <a:lnTo>
                    <a:pt x="11623992" y="231140"/>
                  </a:lnTo>
                  <a:lnTo>
                    <a:pt x="11681142" y="238125"/>
                  </a:lnTo>
                  <a:lnTo>
                    <a:pt x="11738292" y="245110"/>
                  </a:lnTo>
                  <a:lnTo>
                    <a:pt x="11794807" y="252412"/>
                  </a:lnTo>
                  <a:lnTo>
                    <a:pt x="11850687" y="259715"/>
                  </a:lnTo>
                  <a:lnTo>
                    <a:pt x="11906250" y="267017"/>
                  </a:lnTo>
                  <a:lnTo>
                    <a:pt x="11961495" y="274320"/>
                  </a:lnTo>
                  <a:lnTo>
                    <a:pt x="12016105" y="281940"/>
                  </a:lnTo>
                  <a:lnTo>
                    <a:pt x="12070397" y="289560"/>
                  </a:lnTo>
                  <a:lnTo>
                    <a:pt x="12124372" y="297180"/>
                  </a:lnTo>
                  <a:lnTo>
                    <a:pt x="12177712" y="304800"/>
                  </a:lnTo>
                  <a:lnTo>
                    <a:pt x="12230417" y="312737"/>
                  </a:lnTo>
                  <a:lnTo>
                    <a:pt x="12282805" y="320675"/>
                  </a:lnTo>
                  <a:lnTo>
                    <a:pt x="12334875" y="328612"/>
                  </a:lnTo>
                  <a:lnTo>
                    <a:pt x="12386310" y="336867"/>
                  </a:lnTo>
                  <a:lnTo>
                    <a:pt x="12437427" y="344805"/>
                  </a:lnTo>
                  <a:lnTo>
                    <a:pt x="12487910" y="353060"/>
                  </a:lnTo>
                  <a:lnTo>
                    <a:pt x="12537757" y="361315"/>
                  </a:lnTo>
                  <a:lnTo>
                    <a:pt x="12587287" y="369887"/>
                  </a:lnTo>
                  <a:lnTo>
                    <a:pt x="12636500" y="378460"/>
                  </a:lnTo>
                  <a:lnTo>
                    <a:pt x="12685014" y="387032"/>
                  </a:lnTo>
                  <a:lnTo>
                    <a:pt x="12733020" y="395605"/>
                  </a:lnTo>
                  <a:lnTo>
                    <a:pt x="12780645" y="404177"/>
                  </a:lnTo>
                  <a:lnTo>
                    <a:pt x="12827635" y="413067"/>
                  </a:lnTo>
                  <a:lnTo>
                    <a:pt x="12873990" y="421957"/>
                  </a:lnTo>
                  <a:lnTo>
                    <a:pt x="12919964" y="430847"/>
                  </a:lnTo>
                  <a:lnTo>
                    <a:pt x="12965684" y="439737"/>
                  </a:lnTo>
                  <a:lnTo>
                    <a:pt x="13010515" y="448945"/>
                  </a:lnTo>
                  <a:lnTo>
                    <a:pt x="13054965" y="458152"/>
                  </a:lnTo>
                  <a:lnTo>
                    <a:pt x="13098780" y="467360"/>
                  </a:lnTo>
                  <a:lnTo>
                    <a:pt x="13142214" y="476567"/>
                  </a:lnTo>
                  <a:lnTo>
                    <a:pt x="13185140" y="486092"/>
                  </a:lnTo>
                  <a:lnTo>
                    <a:pt x="13227304" y="495617"/>
                  </a:lnTo>
                  <a:lnTo>
                    <a:pt x="13269214" y="505142"/>
                  </a:lnTo>
                  <a:lnTo>
                    <a:pt x="13310235" y="514667"/>
                  </a:lnTo>
                  <a:lnTo>
                    <a:pt x="13350875" y="524192"/>
                  </a:lnTo>
                  <a:lnTo>
                    <a:pt x="13390880" y="534035"/>
                  </a:lnTo>
                  <a:lnTo>
                    <a:pt x="13430504" y="543877"/>
                  </a:lnTo>
                  <a:lnTo>
                    <a:pt x="13469619" y="553720"/>
                  </a:lnTo>
                  <a:lnTo>
                    <a:pt x="13507719" y="563562"/>
                  </a:lnTo>
                  <a:lnTo>
                    <a:pt x="13545819" y="573722"/>
                  </a:lnTo>
                  <a:lnTo>
                    <a:pt x="13582904" y="583565"/>
                  </a:lnTo>
                  <a:lnTo>
                    <a:pt x="13655675" y="603885"/>
                  </a:lnTo>
                  <a:lnTo>
                    <a:pt x="13725779" y="624522"/>
                  </a:lnTo>
                  <a:lnTo>
                    <a:pt x="13794105" y="645160"/>
                  </a:lnTo>
                  <a:lnTo>
                    <a:pt x="13859510" y="666432"/>
                  </a:lnTo>
                  <a:lnTo>
                    <a:pt x="13922629" y="687705"/>
                  </a:lnTo>
                  <a:lnTo>
                    <a:pt x="13983335" y="709295"/>
                  </a:lnTo>
                  <a:lnTo>
                    <a:pt x="14041501" y="730885"/>
                  </a:lnTo>
                  <a:lnTo>
                    <a:pt x="14097000" y="752792"/>
                  </a:lnTo>
                  <a:lnTo>
                    <a:pt x="14149959" y="775017"/>
                  </a:lnTo>
                  <a:lnTo>
                    <a:pt x="14200505" y="797560"/>
                  </a:lnTo>
                  <a:lnTo>
                    <a:pt x="14248130" y="820102"/>
                  </a:lnTo>
                  <a:lnTo>
                    <a:pt x="14293215" y="842962"/>
                  </a:lnTo>
                  <a:lnTo>
                    <a:pt x="14335760" y="865822"/>
                  </a:lnTo>
                  <a:lnTo>
                    <a:pt x="14375384" y="889000"/>
                  </a:lnTo>
                  <a:lnTo>
                    <a:pt x="14412594" y="912495"/>
                  </a:lnTo>
                  <a:lnTo>
                    <a:pt x="14446504" y="935990"/>
                  </a:lnTo>
                  <a:lnTo>
                    <a:pt x="14478000" y="959802"/>
                  </a:lnTo>
                  <a:lnTo>
                    <a:pt x="14519910" y="995680"/>
                  </a:lnTo>
                  <a:lnTo>
                    <a:pt x="14554835" y="1031875"/>
                  </a:lnTo>
                  <a:lnTo>
                    <a:pt x="14583664" y="1068705"/>
                  </a:lnTo>
                  <a:lnTo>
                    <a:pt x="14589125" y="1076960"/>
                  </a:lnTo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18596" y="6449747"/>
            <a:ext cx="740833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SP002:</a:t>
            </a:r>
            <a:r>
              <a:rPr sz="750" spc="-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Ανθρώπινο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53448" y="6449747"/>
            <a:ext cx="1301750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την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72800" y="7594600"/>
              <a:ext cx="2591752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4626590" cy="82273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28147" y="0"/>
              <a:ext cx="10402252" cy="822960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51417" y="1504972"/>
            <a:ext cx="4150254" cy="2042012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pc="-25" dirty="0">
                <a:solidFill>
                  <a:srgbClr val="FFFFFF"/>
                </a:solidFill>
              </a:rPr>
              <a:t>ΤΏΡΑ</a:t>
            </a:r>
            <a:r>
              <a:rPr spc="-87" dirty="0">
                <a:solidFill>
                  <a:srgbClr val="FFFFFF"/>
                </a:solidFill>
              </a:rPr>
              <a:t> </a:t>
            </a:r>
            <a:r>
              <a:rPr spc="-33" dirty="0">
                <a:solidFill>
                  <a:srgbClr val="FFFFFF"/>
                </a:solidFill>
              </a:rPr>
              <a:t>ΕΣΤΙΆΖΟΥΜΕ</a:t>
            </a:r>
            <a:r>
              <a:rPr spc="-83" dirty="0">
                <a:solidFill>
                  <a:srgbClr val="FFFFFF"/>
                </a:solidFill>
              </a:rPr>
              <a:t> </a:t>
            </a:r>
            <a:r>
              <a:rPr spc="-21" dirty="0">
                <a:solidFill>
                  <a:srgbClr val="FFFFFF"/>
                </a:solidFill>
              </a:rPr>
              <a:t>ΣΕ</a:t>
            </a:r>
            <a:r>
              <a:rPr spc="-83" dirty="0">
                <a:solidFill>
                  <a:srgbClr val="FFFFFF"/>
                </a:solidFill>
              </a:rPr>
              <a:t> </a:t>
            </a:r>
            <a:r>
              <a:rPr spc="-29" dirty="0">
                <a:solidFill>
                  <a:srgbClr val="FFFFFF"/>
                </a:solidFill>
              </a:rPr>
              <a:t>ΕΣΆΣ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385299" y="5226844"/>
            <a:ext cx="77788" cy="81155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458" spc="-21" dirty="0">
                <a:solidFill>
                  <a:srgbClr val="545454"/>
                </a:solidFill>
                <a:latin typeface="Calibri"/>
                <a:cs typeface="Calibri"/>
              </a:rPr>
              <a:t>8</a:t>
            </a:r>
            <a:r>
              <a:rPr sz="458" dirty="0">
                <a:solidFill>
                  <a:srgbClr val="545454"/>
                </a:solidFill>
                <a:latin typeface="Calibri"/>
                <a:cs typeface="Calibri"/>
              </a:rPr>
              <a:t>1</a:t>
            </a:r>
            <a:endParaRPr sz="458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8391" y="6394450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CSP002: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301177" y="679715"/>
            <a:ext cx="3736975" cy="5028671"/>
            <a:chOff x="8761412" y="815657"/>
            <a:chExt cx="4484370" cy="6034405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61412" y="815657"/>
              <a:ext cx="4484369" cy="603440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17952" y="1072197"/>
              <a:ext cx="3987800" cy="55372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55762" y="-316267"/>
            <a:ext cx="3391429" cy="1364903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dirty="0"/>
              <a:t>Ο</a:t>
            </a:r>
            <a:r>
              <a:rPr spc="-17" dirty="0"/>
              <a:t> </a:t>
            </a:r>
            <a:r>
              <a:rPr spc="-4" dirty="0"/>
              <a:t>"κύριος</a:t>
            </a:r>
            <a:r>
              <a:rPr spc="-12" dirty="0"/>
              <a:t> διακόπτης"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51391" y="6449747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latin typeface="Calibri"/>
                <a:cs typeface="Calibri"/>
              </a:rPr>
              <a:t>CSP002: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Ανθρώπινοι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παράγοντες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στην</a:t>
            </a:r>
            <a:r>
              <a:rPr sz="750" spc="4" dirty="0">
                <a:latin typeface="Calibri"/>
                <a:cs typeface="Calibri"/>
              </a:rPr>
              <a:t> </a:t>
            </a:r>
            <a:r>
              <a:rPr sz="750" spc="-12" dirty="0">
                <a:latin typeface="Calibri"/>
                <a:cs typeface="Calibri"/>
              </a:rPr>
              <a:t>ασφάλεια </a:t>
            </a:r>
            <a:r>
              <a:rPr sz="750" spc="-8" dirty="0">
                <a:latin typeface="Calibri"/>
                <a:cs typeface="Calibri"/>
              </a:rPr>
              <a:t>στον </a:t>
            </a:r>
            <a:r>
              <a:rPr sz="750" spc="-12" dirty="0"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0" y="6329362"/>
            <a:ext cx="2159793" cy="401373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486121" y="1292489"/>
            <a:ext cx="529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317" y="0"/>
                </a:lnTo>
              </a:path>
            </a:pathLst>
          </a:custGeom>
          <a:ln w="222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6" name="object 6"/>
          <p:cNvSpPr txBox="1"/>
          <p:nvPr/>
        </p:nvSpPr>
        <p:spPr>
          <a:xfrm>
            <a:off x="11162241" y="6429375"/>
            <a:ext cx="131763" cy="145339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875" spc="-25" dirty="0">
                <a:solidFill>
                  <a:srgbClr val="878787"/>
                </a:solidFill>
                <a:latin typeface="Calibri"/>
                <a:cs typeface="Calibri"/>
              </a:rPr>
              <a:t>8</a:t>
            </a:r>
            <a:r>
              <a:rPr sz="875" dirty="0">
                <a:solidFill>
                  <a:srgbClr val="878787"/>
                </a:solidFill>
                <a:latin typeface="Calibri"/>
                <a:cs typeface="Calibri"/>
              </a:rPr>
              <a:t>2</a:t>
            </a:r>
            <a:endParaRPr sz="875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858838"/>
            <a:ext cx="12192000" cy="5585354"/>
            <a:chOff x="0" y="1030605"/>
            <a:chExt cx="14630400" cy="670242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26350" y="1999615"/>
              <a:ext cx="7004050" cy="468820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30605"/>
              <a:ext cx="8248332" cy="67024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11037" cy="6812492"/>
            <a:chOff x="0" y="0"/>
            <a:chExt cx="14533244" cy="81749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72800" y="7594600"/>
              <a:ext cx="2591752" cy="48164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533244" cy="817499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85635" y="2102780"/>
            <a:ext cx="9350375" cy="628377"/>
          </a:xfrm>
          <a:prstGeom prst="rect">
            <a:avLst/>
          </a:prstGeom>
        </p:spPr>
        <p:txBody>
          <a:bodyPr vert="horz" wrap="square" lIns="0" tIns="38100" rIns="0" bIns="0" rtlCol="0" anchor="ctr">
            <a:spAutoFit/>
          </a:bodyPr>
          <a:lstStyle/>
          <a:p>
            <a:pPr marL="612750" marR="4233" indent="-602697">
              <a:lnSpc>
                <a:spcPts val="2333"/>
              </a:lnSpc>
              <a:spcBef>
                <a:spcPts val="300"/>
              </a:spcBef>
            </a:pPr>
            <a:r>
              <a:rPr sz="2083" b="1" dirty="0">
                <a:latin typeface="Calibri"/>
                <a:cs typeface="Calibri"/>
              </a:rPr>
              <a:t>Ο</a:t>
            </a:r>
            <a:r>
              <a:rPr sz="2083" b="1" spc="54" dirty="0">
                <a:latin typeface="Calibri"/>
                <a:cs typeface="Calibri"/>
              </a:rPr>
              <a:t> </a:t>
            </a:r>
            <a:r>
              <a:rPr sz="2083" b="1" spc="-4" dirty="0">
                <a:latin typeface="Calibri"/>
                <a:cs typeface="Calibri"/>
              </a:rPr>
              <a:t>ρόλος</a:t>
            </a:r>
            <a:r>
              <a:rPr sz="2083" b="1" spc="58" dirty="0">
                <a:latin typeface="Calibri"/>
                <a:cs typeface="Calibri"/>
              </a:rPr>
              <a:t> </a:t>
            </a:r>
            <a:r>
              <a:rPr sz="2083" b="1" spc="-4" dirty="0">
                <a:latin typeface="Calibri"/>
                <a:cs typeface="Calibri"/>
              </a:rPr>
              <a:t>του</a:t>
            </a:r>
            <a:r>
              <a:rPr sz="2083" b="1" spc="58" dirty="0">
                <a:latin typeface="Calibri"/>
                <a:cs typeface="Calibri"/>
              </a:rPr>
              <a:t> </a:t>
            </a:r>
            <a:r>
              <a:rPr sz="2083" b="1" spc="-4" dirty="0">
                <a:latin typeface="Calibri"/>
                <a:cs typeface="Calibri"/>
              </a:rPr>
              <a:t>υπόβαθρου</a:t>
            </a:r>
            <a:r>
              <a:rPr sz="2083" b="1" spc="58" dirty="0">
                <a:latin typeface="Calibri"/>
                <a:cs typeface="Calibri"/>
              </a:rPr>
              <a:t> </a:t>
            </a:r>
            <a:r>
              <a:rPr sz="2083" b="1" spc="-4" dirty="0">
                <a:latin typeface="Calibri"/>
                <a:cs typeface="Calibri"/>
              </a:rPr>
              <a:t>πληροφορικής</a:t>
            </a:r>
            <a:r>
              <a:rPr sz="2083" b="1" spc="58" dirty="0">
                <a:latin typeface="Calibri"/>
                <a:cs typeface="Calibri"/>
              </a:rPr>
              <a:t> </a:t>
            </a:r>
            <a:r>
              <a:rPr sz="2083" b="1" spc="-4" dirty="0">
                <a:latin typeface="Calibri"/>
                <a:cs typeface="Calibri"/>
              </a:rPr>
              <a:t>για</a:t>
            </a:r>
            <a:r>
              <a:rPr sz="2083" b="1" spc="58" dirty="0">
                <a:latin typeface="Calibri"/>
                <a:cs typeface="Calibri"/>
              </a:rPr>
              <a:t> </a:t>
            </a:r>
            <a:r>
              <a:rPr sz="2083" b="1" dirty="0">
                <a:latin typeface="Calibri"/>
                <a:cs typeface="Calibri"/>
              </a:rPr>
              <a:t>τη</a:t>
            </a:r>
            <a:r>
              <a:rPr sz="2083" b="1" spc="58" dirty="0">
                <a:latin typeface="Calibri"/>
                <a:cs typeface="Calibri"/>
              </a:rPr>
              <a:t> </a:t>
            </a:r>
            <a:r>
              <a:rPr sz="2083" b="1" spc="-4" dirty="0">
                <a:latin typeface="Calibri"/>
                <a:cs typeface="Calibri"/>
              </a:rPr>
              <a:t>μεταγνωστικότητα</a:t>
            </a:r>
            <a:r>
              <a:rPr sz="2083" b="1" spc="-4" dirty="0">
                <a:latin typeface="Times New Roman"/>
                <a:cs typeface="Times New Roman"/>
              </a:rPr>
              <a:t>,</a:t>
            </a:r>
            <a:r>
              <a:rPr sz="2083" b="1" spc="8" dirty="0">
                <a:latin typeface="Times New Roman"/>
                <a:cs typeface="Times New Roman"/>
              </a:rPr>
              <a:t> </a:t>
            </a:r>
            <a:r>
              <a:rPr sz="2083" b="1" spc="-4" dirty="0">
                <a:latin typeface="Calibri"/>
                <a:cs typeface="Calibri"/>
              </a:rPr>
              <a:t>την</a:t>
            </a:r>
            <a:r>
              <a:rPr sz="2083" b="1" spc="58" dirty="0">
                <a:latin typeface="Calibri"/>
                <a:cs typeface="Calibri"/>
              </a:rPr>
              <a:t> </a:t>
            </a:r>
            <a:r>
              <a:rPr sz="2083" b="1" spc="-4" dirty="0">
                <a:latin typeface="Calibri"/>
                <a:cs typeface="Calibri"/>
              </a:rPr>
              <a:t>εμπιστοσύνη </a:t>
            </a:r>
            <a:r>
              <a:rPr sz="2083" b="1" spc="-458" dirty="0">
                <a:latin typeface="Calibri"/>
                <a:cs typeface="Calibri"/>
              </a:rPr>
              <a:t> </a:t>
            </a:r>
            <a:r>
              <a:rPr sz="2083" b="1" spc="-4" dirty="0">
                <a:latin typeface="Calibri"/>
                <a:cs typeface="Calibri"/>
              </a:rPr>
              <a:t>και</a:t>
            </a:r>
            <a:r>
              <a:rPr sz="2083" b="1" spc="50" dirty="0">
                <a:latin typeface="Calibri"/>
                <a:cs typeface="Calibri"/>
              </a:rPr>
              <a:t> </a:t>
            </a:r>
            <a:r>
              <a:rPr sz="2083" b="1" spc="-4" dirty="0">
                <a:latin typeface="Calibri"/>
                <a:cs typeface="Calibri"/>
              </a:rPr>
              <a:t>την</a:t>
            </a:r>
            <a:r>
              <a:rPr sz="2083" b="1" spc="50" dirty="0">
                <a:latin typeface="Calibri"/>
                <a:cs typeface="Calibri"/>
              </a:rPr>
              <a:t> </a:t>
            </a:r>
            <a:r>
              <a:rPr sz="2083" b="1" spc="-4" dirty="0">
                <a:latin typeface="Calibri"/>
                <a:cs typeface="Calibri"/>
              </a:rPr>
              <a:t>υπερεκτίμηση</a:t>
            </a:r>
            <a:r>
              <a:rPr sz="2083" b="1" spc="50" dirty="0">
                <a:latin typeface="Calibri"/>
                <a:cs typeface="Calibri"/>
              </a:rPr>
              <a:t> </a:t>
            </a:r>
            <a:r>
              <a:rPr sz="2083" b="1" spc="-4" dirty="0">
                <a:latin typeface="Calibri"/>
                <a:cs typeface="Calibri"/>
              </a:rPr>
              <a:t>των</a:t>
            </a:r>
            <a:r>
              <a:rPr sz="2083" b="1" spc="50" dirty="0">
                <a:latin typeface="Calibri"/>
                <a:cs typeface="Calibri"/>
              </a:rPr>
              <a:t> </a:t>
            </a:r>
            <a:r>
              <a:rPr sz="2083" b="1" spc="-4" dirty="0">
                <a:latin typeface="Calibri"/>
                <a:cs typeface="Calibri"/>
              </a:rPr>
              <a:t>δεξιοτήτων</a:t>
            </a:r>
            <a:r>
              <a:rPr sz="2083" b="1" spc="54" dirty="0">
                <a:latin typeface="Calibri"/>
                <a:cs typeface="Calibri"/>
              </a:rPr>
              <a:t> </a:t>
            </a:r>
            <a:r>
              <a:rPr sz="2083" b="1" spc="-4" dirty="0">
                <a:latin typeface="Calibri"/>
                <a:cs typeface="Calibri"/>
              </a:rPr>
              <a:t>αναγνώρισης</a:t>
            </a:r>
            <a:r>
              <a:rPr sz="2083" b="1" spc="50" dirty="0">
                <a:latin typeface="Calibri"/>
                <a:cs typeface="Calibri"/>
              </a:rPr>
              <a:t> </a:t>
            </a:r>
            <a:r>
              <a:rPr sz="2083" b="1" spc="-4" dirty="0">
                <a:latin typeface="Calibri"/>
                <a:cs typeface="Calibri"/>
              </a:rPr>
              <a:t>βαθιάς</a:t>
            </a:r>
            <a:r>
              <a:rPr sz="2083" b="1" spc="50" dirty="0">
                <a:latin typeface="Calibri"/>
                <a:cs typeface="Calibri"/>
              </a:rPr>
              <a:t> </a:t>
            </a:r>
            <a:r>
              <a:rPr sz="2083" b="1" spc="-4" dirty="0">
                <a:latin typeface="Calibri"/>
                <a:cs typeface="Calibri"/>
              </a:rPr>
              <a:t>απομίμησης</a:t>
            </a:r>
            <a:endParaRPr sz="2083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89175" y="3604948"/>
            <a:ext cx="7640638" cy="1111287"/>
          </a:xfrm>
          <a:prstGeom prst="rect">
            <a:avLst/>
          </a:prstGeom>
        </p:spPr>
        <p:txBody>
          <a:bodyPr vert="horz" wrap="square" lIns="0" tIns="64029" rIns="0" bIns="0" rtlCol="0">
            <a:spAutoFit/>
          </a:bodyPr>
          <a:lstStyle/>
          <a:p>
            <a:pPr marL="10583" marR="4233" algn="ctr">
              <a:lnSpc>
                <a:spcPct val="69800"/>
              </a:lnSpc>
              <a:spcBef>
                <a:spcPts val="504"/>
              </a:spcBef>
            </a:pPr>
            <a:r>
              <a:rPr sz="1167" b="1" spc="-4" dirty="0">
                <a:latin typeface="Times New Roman"/>
                <a:cs typeface="Times New Roman"/>
              </a:rPr>
              <a:t>Stefan</a:t>
            </a:r>
            <a:r>
              <a:rPr sz="1167" b="1" spc="4" dirty="0">
                <a:latin typeface="Times New Roman"/>
                <a:cs typeface="Times New Roman"/>
              </a:rPr>
              <a:t> </a:t>
            </a:r>
            <a:r>
              <a:rPr sz="1167" b="1" spc="-4" dirty="0">
                <a:latin typeface="Times New Roman"/>
                <a:cs typeface="Times New Roman"/>
              </a:rPr>
              <a:t>Sütterlin,</a:t>
            </a:r>
            <a:r>
              <a:rPr sz="1167" b="1" spc="4" dirty="0">
                <a:latin typeface="Times New Roman"/>
                <a:cs typeface="Times New Roman"/>
              </a:rPr>
              <a:t> </a:t>
            </a:r>
            <a:r>
              <a:rPr sz="1167" b="1" spc="-4" dirty="0">
                <a:latin typeface="Times New Roman"/>
                <a:cs typeface="Times New Roman"/>
              </a:rPr>
              <a:t>Ricardo</a:t>
            </a:r>
            <a:r>
              <a:rPr sz="1167" b="1" spc="4" dirty="0">
                <a:latin typeface="Times New Roman"/>
                <a:cs typeface="Times New Roman"/>
              </a:rPr>
              <a:t> </a:t>
            </a:r>
            <a:r>
              <a:rPr sz="1167" b="1" dirty="0">
                <a:latin typeface="Times New Roman"/>
                <a:cs typeface="Times New Roman"/>
              </a:rPr>
              <a:t>G.</a:t>
            </a:r>
            <a:r>
              <a:rPr sz="1167" b="1" spc="8" dirty="0">
                <a:latin typeface="Times New Roman"/>
                <a:cs typeface="Times New Roman"/>
              </a:rPr>
              <a:t> </a:t>
            </a:r>
            <a:r>
              <a:rPr sz="1167" b="1" spc="-4" dirty="0">
                <a:latin typeface="Times New Roman"/>
                <a:cs typeface="Times New Roman"/>
              </a:rPr>
              <a:t>Lugo,</a:t>
            </a:r>
            <a:r>
              <a:rPr sz="1167" b="1" spc="4" dirty="0">
                <a:latin typeface="Times New Roman"/>
                <a:cs typeface="Times New Roman"/>
              </a:rPr>
              <a:t> </a:t>
            </a:r>
            <a:r>
              <a:rPr sz="1167" b="1" spc="-4" dirty="0">
                <a:latin typeface="Times New Roman"/>
                <a:cs typeface="Times New Roman"/>
              </a:rPr>
              <a:t>Torvald</a:t>
            </a:r>
            <a:r>
              <a:rPr sz="1167" b="1" spc="12" dirty="0">
                <a:latin typeface="Times New Roman"/>
                <a:cs typeface="Times New Roman"/>
              </a:rPr>
              <a:t> </a:t>
            </a:r>
            <a:r>
              <a:rPr sz="1167" b="1" spc="-4" dirty="0">
                <a:latin typeface="Times New Roman"/>
                <a:cs typeface="Times New Roman"/>
              </a:rPr>
              <a:t>F.</a:t>
            </a:r>
            <a:r>
              <a:rPr sz="1167" b="1" spc="4" dirty="0">
                <a:latin typeface="Times New Roman"/>
                <a:cs typeface="Times New Roman"/>
              </a:rPr>
              <a:t> </a:t>
            </a:r>
            <a:r>
              <a:rPr sz="1167" b="1" dirty="0">
                <a:latin typeface="Times New Roman"/>
                <a:cs typeface="Times New Roman"/>
              </a:rPr>
              <a:t>Ask,</a:t>
            </a:r>
            <a:r>
              <a:rPr sz="1167" b="1" spc="4" dirty="0">
                <a:latin typeface="Times New Roman"/>
                <a:cs typeface="Times New Roman"/>
              </a:rPr>
              <a:t> </a:t>
            </a:r>
            <a:r>
              <a:rPr sz="1167" b="1" spc="-4" dirty="0">
                <a:latin typeface="Times New Roman"/>
                <a:cs typeface="Times New Roman"/>
              </a:rPr>
              <a:t>Karl</a:t>
            </a:r>
            <a:r>
              <a:rPr sz="1167" b="1" spc="8" dirty="0">
                <a:latin typeface="Times New Roman"/>
                <a:cs typeface="Times New Roman"/>
              </a:rPr>
              <a:t> </a:t>
            </a:r>
            <a:r>
              <a:rPr sz="1167" b="1" spc="-4" dirty="0">
                <a:latin typeface="Times New Roman"/>
                <a:cs typeface="Times New Roman"/>
              </a:rPr>
              <a:t>Veng,</a:t>
            </a:r>
            <a:r>
              <a:rPr sz="1167" b="1" spc="8" dirty="0">
                <a:latin typeface="Times New Roman"/>
                <a:cs typeface="Times New Roman"/>
              </a:rPr>
              <a:t> </a:t>
            </a:r>
            <a:r>
              <a:rPr sz="1167" b="1" spc="-4" dirty="0">
                <a:latin typeface="Times New Roman"/>
                <a:cs typeface="Times New Roman"/>
              </a:rPr>
              <a:t>Jonathan</a:t>
            </a:r>
            <a:r>
              <a:rPr sz="1167" b="1" dirty="0">
                <a:latin typeface="Times New Roman"/>
                <a:cs typeface="Times New Roman"/>
              </a:rPr>
              <a:t> Eck,</a:t>
            </a:r>
            <a:r>
              <a:rPr sz="1167" b="1" spc="8" dirty="0">
                <a:latin typeface="Times New Roman"/>
                <a:cs typeface="Times New Roman"/>
              </a:rPr>
              <a:t> </a:t>
            </a:r>
            <a:r>
              <a:rPr sz="1167" b="1" spc="-4" dirty="0">
                <a:latin typeface="Times New Roman"/>
                <a:cs typeface="Times New Roman"/>
              </a:rPr>
              <a:t>Jonas</a:t>
            </a:r>
            <a:r>
              <a:rPr sz="1167" b="1" spc="4" dirty="0">
                <a:latin typeface="Times New Roman"/>
                <a:cs typeface="Times New Roman"/>
              </a:rPr>
              <a:t> </a:t>
            </a:r>
            <a:r>
              <a:rPr sz="1167" b="1" spc="-4" dirty="0">
                <a:latin typeface="Times New Roman"/>
                <a:cs typeface="Times New Roman"/>
              </a:rPr>
              <a:t>Fritschi,</a:t>
            </a:r>
            <a:r>
              <a:rPr sz="1167" b="1" spc="12" dirty="0">
                <a:latin typeface="Times New Roman"/>
                <a:cs typeface="Times New Roman"/>
              </a:rPr>
              <a:t> </a:t>
            </a:r>
            <a:r>
              <a:rPr sz="1167" b="1" spc="-4" dirty="0">
                <a:latin typeface="Times New Roman"/>
                <a:cs typeface="Times New Roman"/>
              </a:rPr>
              <a:t>Muhammed-Talha</a:t>
            </a:r>
            <a:r>
              <a:rPr sz="1167" b="1" spc="8" dirty="0">
                <a:latin typeface="Times New Roman"/>
                <a:cs typeface="Times New Roman"/>
              </a:rPr>
              <a:t> </a:t>
            </a:r>
            <a:r>
              <a:rPr sz="1167" b="1" spc="-4" dirty="0">
                <a:latin typeface="Times New Roman"/>
                <a:cs typeface="Times New Roman"/>
              </a:rPr>
              <a:t>Özmen, </a:t>
            </a:r>
            <a:r>
              <a:rPr sz="1167" b="1" spc="-279" dirty="0">
                <a:latin typeface="Times New Roman"/>
                <a:cs typeface="Times New Roman"/>
              </a:rPr>
              <a:t> </a:t>
            </a:r>
            <a:r>
              <a:rPr sz="1167" b="1" spc="-4" dirty="0">
                <a:latin typeface="Times New Roman"/>
                <a:cs typeface="Times New Roman"/>
              </a:rPr>
              <a:t>Basil</a:t>
            </a:r>
            <a:r>
              <a:rPr sz="1167" b="1" dirty="0">
                <a:latin typeface="Times New Roman"/>
                <a:cs typeface="Times New Roman"/>
              </a:rPr>
              <a:t> </a:t>
            </a:r>
            <a:r>
              <a:rPr sz="1167" b="1" spc="-4" dirty="0">
                <a:latin typeface="Times New Roman"/>
                <a:cs typeface="Times New Roman"/>
              </a:rPr>
              <a:t>Bärreiter,</a:t>
            </a:r>
            <a:r>
              <a:rPr sz="1167" b="1" dirty="0">
                <a:latin typeface="Times New Roman"/>
                <a:cs typeface="Times New Roman"/>
              </a:rPr>
              <a:t> </a:t>
            </a:r>
            <a:r>
              <a:rPr sz="1167" b="1" spc="-4" dirty="0">
                <a:latin typeface="Times New Roman"/>
                <a:cs typeface="Times New Roman"/>
              </a:rPr>
              <a:t>Benjamin J. Knox.</a:t>
            </a:r>
            <a:endParaRPr sz="1167">
              <a:latin typeface="Times New Roman"/>
              <a:cs typeface="Times New Roman"/>
            </a:endParaRPr>
          </a:p>
          <a:p>
            <a:pPr marR="18520" algn="ctr">
              <a:spcBef>
                <a:spcPts val="662"/>
              </a:spcBef>
            </a:pPr>
            <a:r>
              <a:rPr sz="792" spc="-4" dirty="0">
                <a:latin typeface="Calibri"/>
                <a:cs typeface="Calibri"/>
              </a:rPr>
              <a:t>Τμήμα</a:t>
            </a:r>
            <a:r>
              <a:rPr sz="792" spc="-4" dirty="0">
                <a:latin typeface="Times New Roman"/>
                <a:cs typeface="Times New Roman"/>
              </a:rPr>
              <a:t>/</a:t>
            </a:r>
            <a:r>
              <a:rPr sz="792" spc="-4" dirty="0">
                <a:latin typeface="Calibri"/>
                <a:cs typeface="Calibri"/>
              </a:rPr>
              <a:t>Σχολή</a:t>
            </a:r>
            <a:r>
              <a:rPr sz="792" spc="25" dirty="0">
                <a:latin typeface="Calibri"/>
                <a:cs typeface="Calibri"/>
              </a:rPr>
              <a:t> </a:t>
            </a:r>
            <a:r>
              <a:rPr sz="792" spc="-4" dirty="0">
                <a:latin typeface="Calibri"/>
                <a:cs typeface="Calibri"/>
              </a:rPr>
              <a:t>Υπολογιστικής</a:t>
            </a:r>
            <a:r>
              <a:rPr sz="792" spc="-4" dirty="0">
                <a:latin typeface="Times New Roman"/>
                <a:cs typeface="Times New Roman"/>
              </a:rPr>
              <a:t>,</a:t>
            </a:r>
            <a:r>
              <a:rPr sz="792" spc="8" dirty="0">
                <a:latin typeface="Times New Roman"/>
                <a:cs typeface="Times New Roman"/>
              </a:rPr>
              <a:t> </a:t>
            </a:r>
            <a:r>
              <a:rPr sz="792" spc="-4" dirty="0">
                <a:latin typeface="Calibri"/>
                <a:cs typeface="Calibri"/>
              </a:rPr>
              <a:t>Πανεπιστήμιο</a:t>
            </a:r>
            <a:r>
              <a:rPr sz="792" spc="21" dirty="0">
                <a:latin typeface="Calibri"/>
                <a:cs typeface="Calibri"/>
              </a:rPr>
              <a:t> </a:t>
            </a:r>
            <a:r>
              <a:rPr sz="792" spc="-4" dirty="0">
                <a:latin typeface="Times New Roman"/>
                <a:cs typeface="Times New Roman"/>
              </a:rPr>
              <a:t>Albstadt-Sigmaringen,</a:t>
            </a:r>
            <a:r>
              <a:rPr sz="792" spc="12" dirty="0">
                <a:latin typeface="Times New Roman"/>
                <a:cs typeface="Times New Roman"/>
              </a:rPr>
              <a:t> </a:t>
            </a:r>
            <a:r>
              <a:rPr sz="792" spc="-4" dirty="0">
                <a:latin typeface="Calibri"/>
                <a:cs typeface="Calibri"/>
              </a:rPr>
              <a:t>Γερμανία</a:t>
            </a:r>
            <a:endParaRPr sz="792">
              <a:latin typeface="Calibri"/>
              <a:cs typeface="Calibri"/>
            </a:endParaRPr>
          </a:p>
          <a:p>
            <a:pPr marR="19578" algn="ctr">
              <a:spcBef>
                <a:spcPts val="667"/>
              </a:spcBef>
            </a:pPr>
            <a:r>
              <a:rPr sz="792" spc="-4" dirty="0">
                <a:latin typeface="Times New Roman"/>
                <a:cs typeface="Times New Roman"/>
              </a:rPr>
              <a:t>Τμήμα/σχολή</a:t>
            </a:r>
            <a:r>
              <a:rPr sz="792" spc="8" dirty="0">
                <a:latin typeface="Times New Roman"/>
                <a:cs typeface="Times New Roman"/>
              </a:rPr>
              <a:t> </a:t>
            </a:r>
            <a:r>
              <a:rPr sz="792" spc="-4" dirty="0">
                <a:latin typeface="Times New Roman"/>
                <a:cs typeface="Times New Roman"/>
              </a:rPr>
              <a:t>Υγείας,</a:t>
            </a:r>
            <a:r>
              <a:rPr sz="792" spc="4" dirty="0">
                <a:latin typeface="Times New Roman"/>
                <a:cs typeface="Times New Roman"/>
              </a:rPr>
              <a:t> </a:t>
            </a:r>
            <a:r>
              <a:rPr sz="792" spc="-4" dirty="0">
                <a:latin typeface="Times New Roman"/>
                <a:cs typeface="Times New Roman"/>
              </a:rPr>
              <a:t>Πρόνοιας</a:t>
            </a:r>
            <a:r>
              <a:rPr sz="792" spc="4" dirty="0">
                <a:latin typeface="Times New Roman"/>
                <a:cs typeface="Times New Roman"/>
              </a:rPr>
              <a:t> </a:t>
            </a:r>
            <a:r>
              <a:rPr sz="792" spc="-4" dirty="0">
                <a:latin typeface="Times New Roman"/>
                <a:cs typeface="Times New Roman"/>
              </a:rPr>
              <a:t>και</a:t>
            </a:r>
            <a:r>
              <a:rPr sz="792" spc="4" dirty="0">
                <a:latin typeface="Times New Roman"/>
                <a:cs typeface="Times New Roman"/>
              </a:rPr>
              <a:t> </a:t>
            </a:r>
            <a:r>
              <a:rPr sz="792" spc="-4" dirty="0">
                <a:latin typeface="Times New Roman"/>
                <a:cs typeface="Times New Roman"/>
              </a:rPr>
              <a:t>Οργάνωσης,</a:t>
            </a:r>
            <a:r>
              <a:rPr sz="792" spc="4" dirty="0">
                <a:latin typeface="Times New Roman"/>
                <a:cs typeface="Times New Roman"/>
              </a:rPr>
              <a:t> </a:t>
            </a:r>
            <a:r>
              <a:rPr sz="792" spc="-4" dirty="0">
                <a:latin typeface="Times New Roman"/>
                <a:cs typeface="Times New Roman"/>
              </a:rPr>
              <a:t>Østfold</a:t>
            </a:r>
            <a:r>
              <a:rPr sz="792" spc="8" dirty="0">
                <a:latin typeface="Times New Roman"/>
                <a:cs typeface="Times New Roman"/>
              </a:rPr>
              <a:t> </a:t>
            </a:r>
            <a:r>
              <a:rPr sz="792" spc="-4" dirty="0">
                <a:latin typeface="Times New Roman"/>
                <a:cs typeface="Times New Roman"/>
              </a:rPr>
              <a:t>University</a:t>
            </a:r>
            <a:r>
              <a:rPr sz="792" spc="8" dirty="0">
                <a:latin typeface="Times New Roman"/>
                <a:cs typeface="Times New Roman"/>
              </a:rPr>
              <a:t> </a:t>
            </a:r>
            <a:r>
              <a:rPr sz="792" spc="-4" dirty="0">
                <a:latin typeface="Times New Roman"/>
                <a:cs typeface="Times New Roman"/>
              </a:rPr>
              <a:t>College,</a:t>
            </a:r>
            <a:r>
              <a:rPr sz="792" spc="12" dirty="0">
                <a:latin typeface="Times New Roman"/>
                <a:cs typeface="Times New Roman"/>
              </a:rPr>
              <a:t> </a:t>
            </a:r>
            <a:r>
              <a:rPr sz="792" spc="-4" dirty="0">
                <a:latin typeface="Times New Roman"/>
                <a:cs typeface="Times New Roman"/>
              </a:rPr>
              <a:t>Νορβηγία</a:t>
            </a:r>
            <a:endParaRPr sz="792">
              <a:latin typeface="Times New Roman"/>
              <a:cs typeface="Times New Roman"/>
            </a:endParaRPr>
          </a:p>
          <a:p>
            <a:pPr marL="853512" marR="872032" algn="ctr">
              <a:lnSpc>
                <a:spcPct val="155700"/>
              </a:lnSpc>
              <a:spcBef>
                <a:spcPts val="112"/>
              </a:spcBef>
            </a:pPr>
            <a:r>
              <a:rPr sz="792" spc="-4" dirty="0">
                <a:latin typeface="Calibri"/>
                <a:cs typeface="Calibri"/>
              </a:rPr>
              <a:t>Κέντρο</a:t>
            </a:r>
            <a:r>
              <a:rPr sz="792" spc="21" dirty="0">
                <a:latin typeface="Calibri"/>
                <a:cs typeface="Calibri"/>
              </a:rPr>
              <a:t> </a:t>
            </a:r>
            <a:r>
              <a:rPr sz="792" spc="-4" dirty="0">
                <a:latin typeface="Calibri"/>
                <a:cs typeface="Calibri"/>
              </a:rPr>
              <a:t>για</a:t>
            </a:r>
            <a:r>
              <a:rPr sz="792" spc="25" dirty="0">
                <a:latin typeface="Calibri"/>
                <a:cs typeface="Calibri"/>
              </a:rPr>
              <a:t> </a:t>
            </a:r>
            <a:r>
              <a:rPr sz="792" spc="-4" dirty="0">
                <a:latin typeface="Calibri"/>
                <a:cs typeface="Calibri"/>
              </a:rPr>
              <a:t>την</a:t>
            </a:r>
            <a:r>
              <a:rPr sz="792" spc="21" dirty="0">
                <a:latin typeface="Calibri"/>
                <a:cs typeface="Calibri"/>
              </a:rPr>
              <a:t> </a:t>
            </a:r>
            <a:r>
              <a:rPr sz="792" spc="-4" dirty="0">
                <a:latin typeface="Calibri"/>
                <a:cs typeface="Calibri"/>
              </a:rPr>
              <a:t>Ασφάλεια</a:t>
            </a:r>
            <a:r>
              <a:rPr sz="792" spc="33" dirty="0">
                <a:latin typeface="Calibri"/>
                <a:cs typeface="Calibri"/>
              </a:rPr>
              <a:t> </a:t>
            </a:r>
            <a:r>
              <a:rPr sz="792" spc="-4" dirty="0">
                <a:latin typeface="Calibri"/>
                <a:cs typeface="Calibri"/>
              </a:rPr>
              <a:t>στον</a:t>
            </a:r>
            <a:r>
              <a:rPr sz="792" spc="21" dirty="0">
                <a:latin typeface="Calibri"/>
                <a:cs typeface="Calibri"/>
              </a:rPr>
              <a:t> </a:t>
            </a:r>
            <a:r>
              <a:rPr sz="792" spc="-4" dirty="0">
                <a:latin typeface="Calibri"/>
                <a:cs typeface="Calibri"/>
              </a:rPr>
              <a:t>Κυβερνοχώρο</a:t>
            </a:r>
            <a:r>
              <a:rPr sz="792" spc="25" dirty="0">
                <a:latin typeface="Calibri"/>
                <a:cs typeface="Calibri"/>
              </a:rPr>
              <a:t> </a:t>
            </a:r>
            <a:r>
              <a:rPr sz="792" spc="-4" dirty="0">
                <a:latin typeface="Calibri"/>
                <a:cs typeface="Calibri"/>
              </a:rPr>
              <a:t>και</a:t>
            </a:r>
            <a:r>
              <a:rPr sz="792" spc="25" dirty="0">
                <a:latin typeface="Calibri"/>
                <a:cs typeface="Calibri"/>
              </a:rPr>
              <a:t> </a:t>
            </a:r>
            <a:r>
              <a:rPr sz="792" spc="-4" dirty="0">
                <a:latin typeface="Calibri"/>
                <a:cs typeface="Calibri"/>
              </a:rPr>
              <a:t>την</a:t>
            </a:r>
            <a:r>
              <a:rPr sz="792" spc="21" dirty="0">
                <a:latin typeface="Calibri"/>
                <a:cs typeface="Calibri"/>
              </a:rPr>
              <a:t> </a:t>
            </a:r>
            <a:r>
              <a:rPr sz="792" spc="-4" dirty="0">
                <a:latin typeface="Calibri"/>
                <a:cs typeface="Calibri"/>
              </a:rPr>
              <a:t>Ασφάλεια</a:t>
            </a:r>
            <a:r>
              <a:rPr sz="792" spc="33" dirty="0">
                <a:latin typeface="Calibri"/>
                <a:cs typeface="Calibri"/>
              </a:rPr>
              <a:t> </a:t>
            </a:r>
            <a:r>
              <a:rPr sz="792" spc="-4" dirty="0">
                <a:latin typeface="Calibri"/>
                <a:cs typeface="Calibri"/>
              </a:rPr>
              <a:t>Πληροφοριών</a:t>
            </a:r>
            <a:r>
              <a:rPr sz="792" spc="-4" dirty="0">
                <a:latin typeface="Times New Roman"/>
                <a:cs typeface="Times New Roman"/>
              </a:rPr>
              <a:t>,</a:t>
            </a:r>
            <a:r>
              <a:rPr sz="792" spc="4" dirty="0">
                <a:latin typeface="Times New Roman"/>
                <a:cs typeface="Times New Roman"/>
              </a:rPr>
              <a:t> </a:t>
            </a:r>
            <a:r>
              <a:rPr sz="792" spc="-4" dirty="0">
                <a:latin typeface="Calibri"/>
                <a:cs typeface="Calibri"/>
              </a:rPr>
              <a:t>Νορβηγικό</a:t>
            </a:r>
            <a:r>
              <a:rPr sz="792" spc="21" dirty="0">
                <a:latin typeface="Calibri"/>
                <a:cs typeface="Calibri"/>
              </a:rPr>
              <a:t> </a:t>
            </a:r>
            <a:r>
              <a:rPr sz="792" spc="-4" dirty="0">
                <a:latin typeface="Calibri"/>
                <a:cs typeface="Calibri"/>
              </a:rPr>
              <a:t>Πανεπιστήμιο</a:t>
            </a:r>
            <a:r>
              <a:rPr sz="792" spc="25" dirty="0">
                <a:latin typeface="Calibri"/>
                <a:cs typeface="Calibri"/>
              </a:rPr>
              <a:t> </a:t>
            </a:r>
            <a:r>
              <a:rPr sz="792" spc="-4" dirty="0">
                <a:latin typeface="Calibri"/>
                <a:cs typeface="Calibri"/>
              </a:rPr>
              <a:t>Επιστήμης</a:t>
            </a:r>
            <a:r>
              <a:rPr sz="792" spc="25" dirty="0">
                <a:latin typeface="Calibri"/>
                <a:cs typeface="Calibri"/>
              </a:rPr>
              <a:t> </a:t>
            </a:r>
            <a:r>
              <a:rPr sz="792" spc="-4" dirty="0">
                <a:latin typeface="Calibri"/>
                <a:cs typeface="Calibri"/>
              </a:rPr>
              <a:t>και</a:t>
            </a:r>
            <a:r>
              <a:rPr sz="792" spc="25" dirty="0">
                <a:latin typeface="Calibri"/>
                <a:cs typeface="Calibri"/>
              </a:rPr>
              <a:t> </a:t>
            </a:r>
            <a:r>
              <a:rPr sz="792" spc="-4" dirty="0">
                <a:latin typeface="Calibri"/>
                <a:cs typeface="Calibri"/>
              </a:rPr>
              <a:t>Τεχνολογίας</a:t>
            </a:r>
            <a:r>
              <a:rPr sz="792" spc="-4" dirty="0">
                <a:latin typeface="Times New Roman"/>
                <a:cs typeface="Times New Roman"/>
              </a:rPr>
              <a:t>,</a:t>
            </a:r>
            <a:r>
              <a:rPr sz="792" spc="8" dirty="0">
                <a:latin typeface="Times New Roman"/>
                <a:cs typeface="Times New Roman"/>
              </a:rPr>
              <a:t> </a:t>
            </a:r>
            <a:r>
              <a:rPr sz="792" spc="-4" dirty="0">
                <a:latin typeface="Calibri"/>
                <a:cs typeface="Calibri"/>
              </a:rPr>
              <a:t>Νορβηγία </a:t>
            </a:r>
            <a:r>
              <a:rPr sz="792" dirty="0">
                <a:latin typeface="Calibri"/>
                <a:cs typeface="Calibri"/>
              </a:rPr>
              <a:t> </a:t>
            </a:r>
            <a:r>
              <a:rPr sz="792" spc="-4" dirty="0">
                <a:latin typeface="Calibri"/>
                <a:cs typeface="Calibri"/>
              </a:rPr>
              <a:t>Κέντρο</a:t>
            </a:r>
            <a:r>
              <a:rPr sz="792" spc="12" dirty="0">
                <a:latin typeface="Calibri"/>
                <a:cs typeface="Calibri"/>
              </a:rPr>
              <a:t> </a:t>
            </a:r>
            <a:r>
              <a:rPr sz="792" spc="-4" dirty="0">
                <a:latin typeface="Calibri"/>
                <a:cs typeface="Calibri"/>
              </a:rPr>
              <a:t>Κυβερνοπολέμου</a:t>
            </a:r>
            <a:r>
              <a:rPr sz="792" spc="-4" dirty="0">
                <a:latin typeface="Times New Roman"/>
                <a:cs typeface="Times New Roman"/>
              </a:rPr>
              <a:t>, </a:t>
            </a:r>
            <a:r>
              <a:rPr sz="792" spc="-4" dirty="0">
                <a:latin typeface="Calibri"/>
                <a:cs typeface="Calibri"/>
              </a:rPr>
              <a:t>Κυβερνοάμυνα</a:t>
            </a:r>
            <a:r>
              <a:rPr sz="792" spc="17" dirty="0">
                <a:latin typeface="Calibri"/>
                <a:cs typeface="Calibri"/>
              </a:rPr>
              <a:t> </a:t>
            </a:r>
            <a:r>
              <a:rPr sz="792" spc="-4" dirty="0">
                <a:latin typeface="Calibri"/>
                <a:cs typeface="Calibri"/>
              </a:rPr>
              <a:t>των</a:t>
            </a:r>
            <a:r>
              <a:rPr sz="792" spc="17" dirty="0">
                <a:latin typeface="Calibri"/>
                <a:cs typeface="Calibri"/>
              </a:rPr>
              <a:t> </a:t>
            </a:r>
            <a:r>
              <a:rPr sz="792" spc="-4" dirty="0">
                <a:latin typeface="Calibri"/>
                <a:cs typeface="Calibri"/>
              </a:rPr>
              <a:t>Νορβηγικών</a:t>
            </a:r>
            <a:r>
              <a:rPr sz="792" spc="17" dirty="0">
                <a:latin typeface="Calibri"/>
                <a:cs typeface="Calibri"/>
              </a:rPr>
              <a:t> </a:t>
            </a:r>
            <a:r>
              <a:rPr sz="792" spc="-4" dirty="0">
                <a:latin typeface="Calibri"/>
                <a:cs typeface="Calibri"/>
              </a:rPr>
              <a:t>Ενόπλων</a:t>
            </a:r>
            <a:r>
              <a:rPr sz="792" spc="21" dirty="0">
                <a:latin typeface="Calibri"/>
                <a:cs typeface="Calibri"/>
              </a:rPr>
              <a:t> </a:t>
            </a:r>
            <a:r>
              <a:rPr sz="792" spc="-4" dirty="0">
                <a:latin typeface="Calibri"/>
                <a:cs typeface="Calibri"/>
              </a:rPr>
              <a:t>Δυνάμεων</a:t>
            </a:r>
            <a:r>
              <a:rPr sz="792" spc="-4" dirty="0">
                <a:latin typeface="Times New Roman"/>
                <a:cs typeface="Times New Roman"/>
              </a:rPr>
              <a:t>, </a:t>
            </a:r>
            <a:r>
              <a:rPr sz="792" spc="-4" dirty="0">
                <a:latin typeface="Calibri"/>
                <a:cs typeface="Calibri"/>
              </a:rPr>
              <a:t>Νορβηγία</a:t>
            </a:r>
            <a:endParaRPr sz="792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05450" y="4994540"/>
            <a:ext cx="1182688" cy="94107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542" spc="-4" dirty="0">
                <a:latin typeface="Calibri"/>
                <a:cs typeface="Calibri"/>
              </a:rPr>
              <a:t>HCI International</a:t>
            </a:r>
            <a:r>
              <a:rPr sz="542" spc="4" dirty="0">
                <a:latin typeface="Calibri"/>
                <a:cs typeface="Calibri"/>
              </a:rPr>
              <a:t> </a:t>
            </a:r>
            <a:r>
              <a:rPr sz="542" spc="-4" dirty="0">
                <a:latin typeface="Calibri"/>
                <a:cs typeface="Calibri"/>
              </a:rPr>
              <a:t>(Best Paper)</a:t>
            </a:r>
            <a:r>
              <a:rPr sz="542" dirty="0">
                <a:latin typeface="Calibri"/>
                <a:cs typeface="Calibri"/>
              </a:rPr>
              <a:t> </a:t>
            </a:r>
            <a:r>
              <a:rPr sz="542" spc="-4" dirty="0">
                <a:latin typeface="Calibri"/>
                <a:cs typeface="Calibri"/>
              </a:rPr>
              <a:t>28.06.2022</a:t>
            </a:r>
            <a:endParaRPr sz="542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1391" y="5751512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latin typeface="Calibri"/>
                <a:cs typeface="Calibri"/>
              </a:rPr>
              <a:t>CSP002: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Ανθρώπινοι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παράγοντες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στην</a:t>
            </a:r>
            <a:r>
              <a:rPr sz="750" spc="4" dirty="0">
                <a:latin typeface="Calibri"/>
                <a:cs typeface="Calibri"/>
              </a:rPr>
              <a:t> </a:t>
            </a:r>
            <a:r>
              <a:rPr sz="750" spc="-12" dirty="0">
                <a:latin typeface="Calibri"/>
                <a:cs typeface="Calibri"/>
              </a:rPr>
              <a:t>ασφάλεια </a:t>
            </a:r>
            <a:r>
              <a:rPr sz="750" spc="-8" dirty="0">
                <a:latin typeface="Calibri"/>
                <a:cs typeface="Calibri"/>
              </a:rPr>
              <a:t>στον </a:t>
            </a:r>
            <a:r>
              <a:rPr sz="750" spc="-12" dirty="0"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72800" y="7594600"/>
              <a:ext cx="2591752" cy="48164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5839" y="2398712"/>
              <a:ext cx="5948362" cy="39655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18412" y="2195829"/>
              <a:ext cx="5557837" cy="416845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46694" y="4496434"/>
              <a:ext cx="2054542" cy="195611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67821" y="793984"/>
            <a:ext cx="9523942" cy="279991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1750" b="1" spc="-4" dirty="0">
                <a:latin typeface="Calibri"/>
                <a:cs typeface="Calibri"/>
              </a:rPr>
              <a:t>Αντιλαμβανόμενη</a:t>
            </a:r>
            <a:r>
              <a:rPr sz="1750" b="1" dirty="0">
                <a:latin typeface="Calibri"/>
                <a:cs typeface="Calibri"/>
              </a:rPr>
              <a:t> </a:t>
            </a:r>
            <a:r>
              <a:rPr sz="1750" b="1" spc="-4" dirty="0">
                <a:latin typeface="Calibri"/>
                <a:cs typeface="Calibri"/>
              </a:rPr>
              <a:t>επάρκεια</a:t>
            </a:r>
            <a:r>
              <a:rPr sz="1750" b="1" spc="4" dirty="0">
                <a:latin typeface="Calibri"/>
                <a:cs typeface="Calibri"/>
              </a:rPr>
              <a:t> </a:t>
            </a:r>
            <a:r>
              <a:rPr sz="1750" b="1" spc="-4" dirty="0">
                <a:latin typeface="Calibri"/>
                <a:cs typeface="Calibri"/>
              </a:rPr>
              <a:t>-&gt;</a:t>
            </a:r>
            <a:r>
              <a:rPr sz="1750" b="1" spc="4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βάση</a:t>
            </a:r>
            <a:r>
              <a:rPr sz="1750" b="1" spc="4" dirty="0">
                <a:latin typeface="Calibri"/>
                <a:cs typeface="Calibri"/>
              </a:rPr>
              <a:t> </a:t>
            </a:r>
            <a:r>
              <a:rPr sz="1750" b="1" spc="-4" dirty="0">
                <a:latin typeface="Calibri"/>
                <a:cs typeface="Calibri"/>
              </a:rPr>
              <a:t>της</a:t>
            </a:r>
            <a:r>
              <a:rPr sz="1750" b="1" spc="8" dirty="0">
                <a:latin typeface="Calibri"/>
                <a:cs typeface="Calibri"/>
              </a:rPr>
              <a:t> </a:t>
            </a:r>
            <a:r>
              <a:rPr sz="1750" b="1" spc="-4" dirty="0">
                <a:latin typeface="Calibri"/>
                <a:cs typeface="Calibri"/>
              </a:rPr>
              <a:t>εκτίμησης</a:t>
            </a:r>
            <a:r>
              <a:rPr sz="1750" b="1" dirty="0">
                <a:latin typeface="Calibri"/>
                <a:cs typeface="Calibri"/>
              </a:rPr>
              <a:t> </a:t>
            </a:r>
            <a:r>
              <a:rPr sz="1750" b="1" spc="-4" dirty="0">
                <a:latin typeface="Calibri"/>
                <a:cs typeface="Calibri"/>
              </a:rPr>
              <a:t>κινδύνου</a:t>
            </a:r>
            <a:r>
              <a:rPr sz="1750" b="1" spc="12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και</a:t>
            </a:r>
            <a:r>
              <a:rPr sz="1750" b="1" spc="4" dirty="0">
                <a:latin typeface="Calibri"/>
                <a:cs typeface="Calibri"/>
              </a:rPr>
              <a:t> </a:t>
            </a:r>
            <a:r>
              <a:rPr sz="1750" b="1" spc="-4" dirty="0">
                <a:latin typeface="Calibri"/>
                <a:cs typeface="Calibri"/>
              </a:rPr>
              <a:t>της</a:t>
            </a:r>
            <a:r>
              <a:rPr sz="1750" b="1" spc="4" dirty="0">
                <a:latin typeface="Calibri"/>
                <a:cs typeface="Calibri"/>
              </a:rPr>
              <a:t> </a:t>
            </a:r>
            <a:r>
              <a:rPr sz="1750" b="1" spc="-4" dirty="0">
                <a:latin typeface="Calibri"/>
                <a:cs typeface="Calibri"/>
              </a:rPr>
              <a:t>επακόλουθης</a:t>
            </a:r>
            <a:r>
              <a:rPr sz="1750" b="1" spc="17" dirty="0">
                <a:latin typeface="Calibri"/>
                <a:cs typeface="Calibri"/>
              </a:rPr>
              <a:t> </a:t>
            </a:r>
            <a:r>
              <a:rPr sz="1750" b="1" spc="-8" dirty="0">
                <a:latin typeface="Calibri"/>
                <a:cs typeface="Calibri"/>
              </a:rPr>
              <a:t>λήψης</a:t>
            </a:r>
            <a:r>
              <a:rPr sz="1750" b="1" spc="-12" dirty="0">
                <a:latin typeface="Calibri"/>
                <a:cs typeface="Calibri"/>
              </a:rPr>
              <a:t> αποφάσεων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89046" y="4860131"/>
            <a:ext cx="64029" cy="215807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333" dirty="0">
                <a:latin typeface="Calibri"/>
                <a:cs typeface="Calibri"/>
              </a:rPr>
              <a:t>.</a:t>
            </a:r>
            <a:endParaRPr sz="1333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3817" y="5305955"/>
            <a:ext cx="3368675" cy="215807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333" dirty="0">
                <a:latin typeface="Calibri"/>
                <a:cs typeface="Calibri"/>
              </a:rPr>
              <a:t>Το</a:t>
            </a:r>
            <a:r>
              <a:rPr sz="1333" spc="-4" dirty="0">
                <a:latin typeface="Calibri"/>
                <a:cs typeface="Calibri"/>
              </a:rPr>
              <a:t> γνωρίζουμε</a:t>
            </a:r>
            <a:r>
              <a:rPr sz="1333" dirty="0">
                <a:latin typeface="Calibri"/>
                <a:cs typeface="Calibri"/>
              </a:rPr>
              <a:t> </a:t>
            </a:r>
            <a:r>
              <a:rPr sz="1333" spc="-4" dirty="0">
                <a:latin typeface="Calibri"/>
                <a:cs typeface="Calibri"/>
              </a:rPr>
              <a:t>αυτό, </a:t>
            </a:r>
            <a:r>
              <a:rPr sz="1333" dirty="0">
                <a:latin typeface="Calibri"/>
                <a:cs typeface="Calibri"/>
              </a:rPr>
              <a:t>αλλά</a:t>
            </a:r>
            <a:r>
              <a:rPr sz="1333" spc="-4" dirty="0">
                <a:latin typeface="Calibri"/>
                <a:cs typeface="Calibri"/>
              </a:rPr>
              <a:t> γιατί</a:t>
            </a:r>
            <a:r>
              <a:rPr sz="1333" dirty="0">
                <a:latin typeface="Calibri"/>
                <a:cs typeface="Calibri"/>
              </a:rPr>
              <a:t> δεν</a:t>
            </a:r>
            <a:r>
              <a:rPr sz="1333" spc="-4" dirty="0">
                <a:latin typeface="Calibri"/>
                <a:cs typeface="Calibri"/>
              </a:rPr>
              <a:t> </a:t>
            </a:r>
            <a:r>
              <a:rPr sz="1333" dirty="0">
                <a:latin typeface="Calibri"/>
                <a:cs typeface="Calibri"/>
              </a:rPr>
              <a:t>το</a:t>
            </a:r>
            <a:r>
              <a:rPr sz="1333" spc="-4" dirty="0">
                <a:latin typeface="Calibri"/>
                <a:cs typeface="Calibri"/>
              </a:rPr>
              <a:t> μετράμε;</a:t>
            </a:r>
            <a:endParaRPr sz="1333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1391" y="6307402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latin typeface="Calibri"/>
                <a:cs typeface="Calibri"/>
              </a:rPr>
              <a:t>CSP002: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Ανθρώπινοι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παράγοντες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στην</a:t>
            </a:r>
            <a:r>
              <a:rPr sz="750" spc="4" dirty="0">
                <a:latin typeface="Calibri"/>
                <a:cs typeface="Calibri"/>
              </a:rPr>
              <a:t> </a:t>
            </a:r>
            <a:r>
              <a:rPr sz="750" spc="-12" dirty="0">
                <a:latin typeface="Calibri"/>
                <a:cs typeface="Calibri"/>
              </a:rPr>
              <a:t>ασφάλεια </a:t>
            </a:r>
            <a:r>
              <a:rPr sz="750" spc="-8" dirty="0">
                <a:latin typeface="Calibri"/>
                <a:cs typeface="Calibri"/>
              </a:rPr>
              <a:t>στον </a:t>
            </a:r>
            <a:r>
              <a:rPr sz="750" spc="-12" dirty="0"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72800" y="7594600"/>
              <a:ext cx="2591752" cy="48164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90272" y="4363402"/>
              <a:ext cx="8126730" cy="28117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9919" y="2067877"/>
              <a:ext cx="7118032" cy="195865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90549" y="550245"/>
            <a:ext cx="4053417" cy="510823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3250" spc="-4" dirty="0"/>
              <a:t>Εκπληκτικά</a:t>
            </a:r>
            <a:r>
              <a:rPr sz="3250" spc="-17" dirty="0"/>
              <a:t> </a:t>
            </a:r>
            <a:r>
              <a:rPr sz="3250" spc="-4" dirty="0"/>
              <a:t>;)</a:t>
            </a:r>
            <a:r>
              <a:rPr sz="3250" spc="-17" dirty="0"/>
              <a:t> </a:t>
            </a:r>
            <a:r>
              <a:rPr sz="3250" spc="-4" dirty="0"/>
              <a:t>ευρήματα</a:t>
            </a:r>
            <a:endParaRPr sz="3250"/>
          </a:p>
        </p:txBody>
      </p:sp>
      <p:sp>
        <p:nvSpPr>
          <p:cNvPr id="8" name="object 8"/>
          <p:cNvSpPr txBox="1"/>
          <p:nvPr/>
        </p:nvSpPr>
        <p:spPr>
          <a:xfrm>
            <a:off x="263525" y="6068218"/>
            <a:ext cx="43391" cy="106867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625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endParaRPr sz="625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1391" y="6415617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latin typeface="Calibri"/>
                <a:cs typeface="Calibri"/>
              </a:rPr>
              <a:t>CSP002: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Ανθρώπινοι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παράγοντες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στην</a:t>
            </a:r>
            <a:r>
              <a:rPr sz="750" spc="4" dirty="0">
                <a:latin typeface="Calibri"/>
                <a:cs typeface="Calibri"/>
              </a:rPr>
              <a:t> </a:t>
            </a:r>
            <a:r>
              <a:rPr sz="750" spc="-12" dirty="0">
                <a:latin typeface="Calibri"/>
                <a:cs typeface="Calibri"/>
              </a:rPr>
              <a:t>ασφάλεια </a:t>
            </a:r>
            <a:r>
              <a:rPr sz="750" spc="-8" dirty="0">
                <a:latin typeface="Calibri"/>
                <a:cs typeface="Calibri"/>
              </a:rPr>
              <a:t>στον </a:t>
            </a:r>
            <a:r>
              <a:rPr sz="750" spc="-12" dirty="0"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40021" y="457464"/>
            <a:ext cx="4824413" cy="1253164"/>
          </a:xfrm>
          <a:prstGeom prst="rect">
            <a:avLst/>
          </a:prstGeom>
          <a:solidFill>
            <a:srgbClr val="EB7C2F"/>
          </a:solidFill>
          <a:ln w="12700">
            <a:solidFill>
              <a:srgbClr val="AC591F"/>
            </a:solidFill>
          </a:ln>
        </p:spPr>
        <p:txBody>
          <a:bodyPr vert="horz" wrap="square" lIns="0" tIns="22225" rIns="0" bIns="0" rtlCol="0">
            <a:spAutoFit/>
          </a:bodyPr>
          <a:lstStyle/>
          <a:p>
            <a:pPr marL="71435" marR="156627">
              <a:spcBef>
                <a:spcPts val="175"/>
              </a:spcBef>
            </a:pP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Στις προσομοιώσεις phishing,</a:t>
            </a:r>
            <a:r>
              <a:rPr sz="1333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τα άτομα με</a:t>
            </a:r>
            <a:r>
              <a:rPr sz="1333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υπόβαθρο </a:t>
            </a:r>
            <a:r>
              <a:rPr sz="1333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πληροφορικής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αποδίδουν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παρόμοιες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επιδόσεις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άτομα</a:t>
            </a:r>
            <a:r>
              <a:rPr sz="1333" i="1" spc="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χωρίς </a:t>
            </a:r>
            <a:r>
              <a:rPr sz="1333" i="1" spc="-29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υπόβαθρο</a:t>
            </a:r>
            <a:r>
              <a:rPr sz="1333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πληροφορικής.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Όταν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συμμετέχοντες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ενημερώθηκαν </a:t>
            </a:r>
            <a:r>
              <a:rPr sz="1333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333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επερχόμενες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προσομοιώσεις,</a:t>
            </a:r>
            <a:r>
              <a:rPr sz="1333" i="1" dirty="0">
                <a:solidFill>
                  <a:srgbClr val="FFFFFF"/>
                </a:solidFill>
                <a:latin typeface="Calibri"/>
                <a:cs typeface="Calibri"/>
              </a:rPr>
              <a:t> τα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άτομα</a:t>
            </a:r>
            <a:r>
              <a:rPr sz="1333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333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υπόβαθρο </a:t>
            </a:r>
            <a:r>
              <a:rPr sz="1333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πληροφορικής</a:t>
            </a:r>
            <a:r>
              <a:rPr sz="1333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παρουσίασαν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σχετική</a:t>
            </a:r>
            <a:r>
              <a:rPr sz="1333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πτώση</a:t>
            </a:r>
            <a:r>
              <a:rPr sz="1333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333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σύγκριση</a:t>
            </a:r>
            <a:r>
              <a:rPr sz="1333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333" i="1" dirty="0">
                <a:solidFill>
                  <a:srgbClr val="FFFFFF"/>
                </a:solidFill>
                <a:latin typeface="Calibri"/>
                <a:cs typeface="Calibri"/>
              </a:rPr>
              <a:t> τους </a:t>
            </a:r>
            <a:r>
              <a:rPr sz="1333" i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συμμετέχοντες χωρίς</a:t>
            </a:r>
            <a:r>
              <a:rPr sz="1333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υπόβαθρο</a:t>
            </a:r>
            <a:r>
              <a:rPr sz="1333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33" i="1" spc="-4" dirty="0">
                <a:solidFill>
                  <a:srgbClr val="FFFFFF"/>
                </a:solidFill>
                <a:latin typeface="Calibri"/>
                <a:cs typeface="Calibri"/>
              </a:rPr>
              <a:t>πληροφορικής.</a:t>
            </a:r>
            <a:endParaRPr sz="1333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72800" y="7594600"/>
              <a:ext cx="2591752" cy="48164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45630" y="1252219"/>
              <a:ext cx="6185535" cy="50520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9200" y="1252219"/>
              <a:ext cx="5589270" cy="505904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66170" y="95437"/>
            <a:ext cx="10258425" cy="727229"/>
          </a:xfrm>
          <a:prstGeom prst="rect">
            <a:avLst/>
          </a:prstGeom>
        </p:spPr>
        <p:txBody>
          <a:bodyPr vert="horz" wrap="square" lIns="0" tIns="34396" rIns="0" bIns="0" rtlCol="0" anchor="ctr">
            <a:spAutoFit/>
          </a:bodyPr>
          <a:lstStyle/>
          <a:p>
            <a:pPr marL="10583" marR="4233">
              <a:lnSpc>
                <a:spcPts val="2732"/>
              </a:lnSpc>
              <a:spcBef>
                <a:spcPts val="271"/>
              </a:spcBef>
            </a:pPr>
            <a:r>
              <a:rPr sz="2375" b="1" dirty="0">
                <a:solidFill>
                  <a:srgbClr val="4470C3"/>
                </a:solidFill>
                <a:latin typeface="Arial"/>
                <a:cs typeface="Arial"/>
              </a:rPr>
              <a:t>Η </a:t>
            </a:r>
            <a:r>
              <a:rPr sz="2375" b="1" spc="-4" dirty="0">
                <a:solidFill>
                  <a:srgbClr val="4470C3"/>
                </a:solidFill>
                <a:latin typeface="Arial"/>
                <a:cs typeface="Arial"/>
              </a:rPr>
              <a:t>έρευνά μας</a:t>
            </a:r>
            <a:r>
              <a:rPr sz="2375" b="1" spc="8" dirty="0">
                <a:solidFill>
                  <a:srgbClr val="4470C3"/>
                </a:solidFill>
                <a:latin typeface="Arial"/>
                <a:cs typeface="Arial"/>
              </a:rPr>
              <a:t> </a:t>
            </a:r>
            <a:r>
              <a:rPr sz="2375" b="1" spc="-4" dirty="0">
                <a:solidFill>
                  <a:srgbClr val="4470C3"/>
                </a:solidFill>
                <a:latin typeface="Arial"/>
                <a:cs typeface="Arial"/>
              </a:rPr>
              <a:t>σχετικά</a:t>
            </a:r>
            <a:r>
              <a:rPr sz="2375" b="1" spc="4" dirty="0">
                <a:solidFill>
                  <a:srgbClr val="4470C3"/>
                </a:solidFill>
                <a:latin typeface="Arial"/>
                <a:cs typeface="Arial"/>
              </a:rPr>
              <a:t> </a:t>
            </a:r>
            <a:r>
              <a:rPr sz="2375" b="1" dirty="0">
                <a:solidFill>
                  <a:srgbClr val="4470C3"/>
                </a:solidFill>
                <a:latin typeface="Arial"/>
                <a:cs typeface="Arial"/>
              </a:rPr>
              <a:t>με</a:t>
            </a:r>
            <a:r>
              <a:rPr sz="2375" b="1" spc="17" dirty="0">
                <a:solidFill>
                  <a:srgbClr val="4470C3"/>
                </a:solidFill>
                <a:latin typeface="Arial"/>
                <a:cs typeface="Arial"/>
              </a:rPr>
              <a:t> </a:t>
            </a:r>
            <a:r>
              <a:rPr sz="2375" b="1" spc="-8" dirty="0">
                <a:solidFill>
                  <a:srgbClr val="4470C3"/>
                </a:solidFill>
                <a:latin typeface="Arial"/>
                <a:cs typeface="Arial"/>
              </a:rPr>
              <a:t>τις</a:t>
            </a:r>
            <a:r>
              <a:rPr sz="2375" b="1" spc="-12" dirty="0">
                <a:solidFill>
                  <a:srgbClr val="4470C3"/>
                </a:solidFill>
                <a:latin typeface="Arial"/>
                <a:cs typeface="Arial"/>
              </a:rPr>
              <a:t> δεξιότητες</a:t>
            </a:r>
            <a:r>
              <a:rPr sz="2375" b="1" spc="-8" dirty="0">
                <a:solidFill>
                  <a:srgbClr val="4470C3"/>
                </a:solidFill>
                <a:latin typeface="Arial"/>
                <a:cs typeface="Arial"/>
              </a:rPr>
              <a:t> </a:t>
            </a:r>
            <a:r>
              <a:rPr sz="2375" b="1" spc="-4" dirty="0">
                <a:solidFill>
                  <a:srgbClr val="4470C3"/>
                </a:solidFill>
                <a:latin typeface="Arial"/>
                <a:cs typeface="Arial"/>
              </a:rPr>
              <a:t>αναγνώρισης</a:t>
            </a:r>
            <a:r>
              <a:rPr sz="2375" b="1" spc="4" dirty="0">
                <a:solidFill>
                  <a:srgbClr val="4470C3"/>
                </a:solidFill>
                <a:latin typeface="Arial"/>
                <a:cs typeface="Arial"/>
              </a:rPr>
              <a:t> </a:t>
            </a:r>
            <a:r>
              <a:rPr sz="2375" b="1" spc="-4" dirty="0">
                <a:solidFill>
                  <a:srgbClr val="4470C3"/>
                </a:solidFill>
                <a:latin typeface="Arial"/>
                <a:cs typeface="Arial"/>
              </a:rPr>
              <a:t>deepfake</a:t>
            </a:r>
            <a:r>
              <a:rPr sz="2375" b="1" spc="12" dirty="0">
                <a:solidFill>
                  <a:srgbClr val="4470C3"/>
                </a:solidFill>
                <a:latin typeface="Arial"/>
                <a:cs typeface="Arial"/>
              </a:rPr>
              <a:t> </a:t>
            </a:r>
            <a:r>
              <a:rPr sz="2375" b="1" spc="-4" dirty="0">
                <a:solidFill>
                  <a:srgbClr val="4470C3"/>
                </a:solidFill>
                <a:latin typeface="Arial"/>
                <a:cs typeface="Arial"/>
              </a:rPr>
              <a:t>(τεχνητή </a:t>
            </a:r>
            <a:r>
              <a:rPr sz="2375" b="1" spc="-650" dirty="0">
                <a:solidFill>
                  <a:srgbClr val="4470C3"/>
                </a:solidFill>
                <a:latin typeface="Arial"/>
                <a:cs typeface="Arial"/>
              </a:rPr>
              <a:t> </a:t>
            </a:r>
            <a:r>
              <a:rPr sz="2375" b="1" spc="-4" dirty="0">
                <a:solidFill>
                  <a:srgbClr val="4470C3"/>
                </a:solidFill>
                <a:latin typeface="Arial"/>
                <a:cs typeface="Arial"/>
              </a:rPr>
              <a:t>νοημοσύνη</a:t>
            </a:r>
            <a:r>
              <a:rPr sz="2375" b="1" spc="-8" dirty="0">
                <a:solidFill>
                  <a:srgbClr val="4470C3"/>
                </a:solidFill>
                <a:latin typeface="Arial"/>
                <a:cs typeface="Arial"/>
              </a:rPr>
              <a:t> </a:t>
            </a:r>
            <a:r>
              <a:rPr sz="2375" b="1" spc="-4" dirty="0">
                <a:solidFill>
                  <a:srgbClr val="4470C3"/>
                </a:solidFill>
                <a:latin typeface="Arial"/>
                <a:cs typeface="Arial"/>
              </a:rPr>
              <a:t>που</a:t>
            </a:r>
            <a:r>
              <a:rPr sz="2375" b="1" spc="-8" dirty="0">
                <a:solidFill>
                  <a:srgbClr val="4470C3"/>
                </a:solidFill>
                <a:latin typeface="Arial"/>
                <a:cs typeface="Arial"/>
              </a:rPr>
              <a:t> </a:t>
            </a:r>
            <a:r>
              <a:rPr sz="2375" b="1" spc="-4" dirty="0">
                <a:solidFill>
                  <a:srgbClr val="4470C3"/>
                </a:solidFill>
                <a:latin typeface="Arial"/>
                <a:cs typeface="Arial"/>
              </a:rPr>
              <a:t>αλλοιώνει</a:t>
            </a:r>
            <a:r>
              <a:rPr sz="2375" b="1" dirty="0">
                <a:solidFill>
                  <a:srgbClr val="4470C3"/>
                </a:solidFill>
                <a:latin typeface="Arial"/>
                <a:cs typeface="Arial"/>
              </a:rPr>
              <a:t> </a:t>
            </a:r>
            <a:r>
              <a:rPr sz="2375" b="1" spc="-4" dirty="0">
                <a:solidFill>
                  <a:srgbClr val="4470C3"/>
                </a:solidFill>
                <a:latin typeface="Arial"/>
                <a:cs typeface="Arial"/>
              </a:rPr>
              <a:t>βίντεο/ήχο για</a:t>
            </a:r>
            <a:r>
              <a:rPr sz="2375" b="1" spc="-8" dirty="0">
                <a:solidFill>
                  <a:srgbClr val="4470C3"/>
                </a:solidFill>
                <a:latin typeface="Arial"/>
                <a:cs typeface="Arial"/>
              </a:rPr>
              <a:t> </a:t>
            </a:r>
            <a:r>
              <a:rPr sz="2375" b="1" spc="-4" dirty="0">
                <a:solidFill>
                  <a:srgbClr val="4470C3"/>
                </a:solidFill>
                <a:latin typeface="Arial"/>
                <a:cs typeface="Arial"/>
              </a:rPr>
              <a:t>εξαπάτηση)</a:t>
            </a:r>
            <a:endParaRPr sz="2375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75455" y="5603610"/>
            <a:ext cx="7660746" cy="42118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296321" indent="-285739">
              <a:spcBef>
                <a:spcPts val="83"/>
              </a:spcBef>
              <a:buSzPct val="135714"/>
              <a:buChar char="•"/>
              <a:tabLst>
                <a:tab pos="295792" algn="l"/>
                <a:tab pos="296321" algn="l"/>
              </a:tabLst>
            </a:pPr>
            <a:r>
              <a:rPr sz="1167" dirty="0">
                <a:latin typeface="Arial"/>
                <a:cs typeface="Arial"/>
              </a:rPr>
              <a:t>Οι</a:t>
            </a:r>
            <a:r>
              <a:rPr sz="1167" spc="4" dirty="0">
                <a:latin typeface="Arial"/>
                <a:cs typeface="Arial"/>
              </a:rPr>
              <a:t> </a:t>
            </a:r>
            <a:r>
              <a:rPr sz="1167" spc="-4" dirty="0">
                <a:latin typeface="Arial"/>
                <a:cs typeface="Arial"/>
              </a:rPr>
              <a:t>επαγγελματίες</a:t>
            </a:r>
            <a:r>
              <a:rPr sz="1167" spc="8" dirty="0">
                <a:latin typeface="Arial"/>
                <a:cs typeface="Arial"/>
              </a:rPr>
              <a:t> </a:t>
            </a:r>
            <a:r>
              <a:rPr sz="1167" spc="-4" dirty="0">
                <a:latin typeface="Arial"/>
                <a:cs typeface="Arial"/>
              </a:rPr>
              <a:t>της</a:t>
            </a:r>
            <a:r>
              <a:rPr sz="1167" spc="4" dirty="0">
                <a:latin typeface="Arial"/>
                <a:cs typeface="Arial"/>
              </a:rPr>
              <a:t> </a:t>
            </a:r>
            <a:r>
              <a:rPr sz="1167" spc="-4" dirty="0">
                <a:latin typeface="Arial"/>
                <a:cs typeface="Arial"/>
              </a:rPr>
              <a:t>πληροφορικής</a:t>
            </a:r>
            <a:r>
              <a:rPr sz="1167" dirty="0">
                <a:latin typeface="Arial"/>
                <a:cs typeface="Arial"/>
              </a:rPr>
              <a:t> </a:t>
            </a:r>
            <a:r>
              <a:rPr sz="1167" spc="-4" dirty="0">
                <a:latin typeface="Arial"/>
                <a:cs typeface="Arial"/>
              </a:rPr>
              <a:t>δεν</a:t>
            </a:r>
            <a:r>
              <a:rPr sz="1167" spc="8" dirty="0">
                <a:latin typeface="Arial"/>
                <a:cs typeface="Arial"/>
              </a:rPr>
              <a:t> </a:t>
            </a:r>
            <a:r>
              <a:rPr sz="1167" spc="-4" dirty="0">
                <a:latin typeface="Arial"/>
                <a:cs typeface="Arial"/>
              </a:rPr>
              <a:t>είναι</a:t>
            </a:r>
            <a:r>
              <a:rPr sz="1167" spc="4" dirty="0">
                <a:latin typeface="Arial"/>
                <a:cs typeface="Arial"/>
              </a:rPr>
              <a:t> </a:t>
            </a:r>
            <a:r>
              <a:rPr sz="1167" spc="-4" dirty="0">
                <a:latin typeface="Arial"/>
                <a:cs typeface="Arial"/>
              </a:rPr>
              <a:t>καλύτεροι</a:t>
            </a:r>
            <a:r>
              <a:rPr sz="1167" spc="4" dirty="0">
                <a:latin typeface="Arial"/>
                <a:cs typeface="Arial"/>
              </a:rPr>
              <a:t> </a:t>
            </a:r>
            <a:r>
              <a:rPr sz="1167" spc="-4" dirty="0">
                <a:latin typeface="Arial"/>
                <a:cs typeface="Arial"/>
              </a:rPr>
              <a:t>από</a:t>
            </a:r>
            <a:r>
              <a:rPr sz="1167" spc="4" dirty="0">
                <a:latin typeface="Arial"/>
                <a:cs typeface="Arial"/>
              </a:rPr>
              <a:t> </a:t>
            </a:r>
            <a:r>
              <a:rPr sz="1167" spc="-4" dirty="0">
                <a:latin typeface="Arial"/>
                <a:cs typeface="Arial"/>
              </a:rPr>
              <a:t>τους</a:t>
            </a:r>
            <a:r>
              <a:rPr sz="1167" spc="4" dirty="0">
                <a:latin typeface="Arial"/>
                <a:cs typeface="Arial"/>
              </a:rPr>
              <a:t> </a:t>
            </a:r>
            <a:r>
              <a:rPr sz="1167" dirty="0">
                <a:latin typeface="Arial"/>
                <a:cs typeface="Arial"/>
              </a:rPr>
              <a:t>μη</a:t>
            </a:r>
            <a:r>
              <a:rPr sz="1167" spc="4" dirty="0">
                <a:latin typeface="Arial"/>
                <a:cs typeface="Arial"/>
              </a:rPr>
              <a:t> </a:t>
            </a:r>
            <a:r>
              <a:rPr sz="1167" spc="-4" dirty="0">
                <a:latin typeface="Arial"/>
                <a:cs typeface="Arial"/>
              </a:rPr>
              <a:t>επαγγελματίες</a:t>
            </a:r>
            <a:r>
              <a:rPr sz="1167" spc="8" dirty="0">
                <a:latin typeface="Arial"/>
                <a:cs typeface="Arial"/>
              </a:rPr>
              <a:t> </a:t>
            </a:r>
            <a:r>
              <a:rPr sz="1167" spc="-4" dirty="0">
                <a:latin typeface="Arial"/>
                <a:cs typeface="Arial"/>
              </a:rPr>
              <a:t>στον</a:t>
            </a:r>
            <a:r>
              <a:rPr sz="1167" spc="4" dirty="0">
                <a:latin typeface="Arial"/>
                <a:cs typeface="Arial"/>
              </a:rPr>
              <a:t> </a:t>
            </a:r>
            <a:r>
              <a:rPr sz="1167" spc="-4" dirty="0">
                <a:latin typeface="Arial"/>
                <a:cs typeface="Arial"/>
              </a:rPr>
              <a:t>εντοπισμό</a:t>
            </a:r>
            <a:r>
              <a:rPr sz="1167" spc="25" dirty="0">
                <a:latin typeface="Arial"/>
                <a:cs typeface="Arial"/>
              </a:rPr>
              <a:t> </a:t>
            </a:r>
            <a:r>
              <a:rPr sz="1167" spc="-17" dirty="0">
                <a:latin typeface="Arial"/>
                <a:cs typeface="Arial"/>
              </a:rPr>
              <a:t>DFs</a:t>
            </a:r>
            <a:endParaRPr sz="1167">
              <a:latin typeface="Arial"/>
              <a:cs typeface="Arial"/>
            </a:endParaRPr>
          </a:p>
          <a:p>
            <a:pPr marL="296321" indent="-285739">
              <a:spcBef>
                <a:spcPts val="433"/>
              </a:spcBef>
              <a:buSzPct val="135714"/>
              <a:buChar char="•"/>
              <a:tabLst>
                <a:tab pos="295792" algn="l"/>
                <a:tab pos="296321" algn="l"/>
              </a:tabLst>
            </a:pPr>
            <a:r>
              <a:rPr sz="1167" dirty="0">
                <a:latin typeface="Arial"/>
                <a:cs typeface="Arial"/>
              </a:rPr>
              <a:t>Οι</a:t>
            </a:r>
            <a:r>
              <a:rPr sz="1167" spc="4" dirty="0">
                <a:latin typeface="Arial"/>
                <a:cs typeface="Arial"/>
              </a:rPr>
              <a:t> </a:t>
            </a:r>
            <a:r>
              <a:rPr sz="1167" spc="-4" dirty="0">
                <a:latin typeface="Arial"/>
                <a:cs typeface="Arial"/>
              </a:rPr>
              <a:t>επαγγελματίες</a:t>
            </a:r>
            <a:r>
              <a:rPr sz="1167" spc="12" dirty="0">
                <a:latin typeface="Arial"/>
                <a:cs typeface="Arial"/>
              </a:rPr>
              <a:t> </a:t>
            </a:r>
            <a:r>
              <a:rPr sz="1167" spc="-4" dirty="0">
                <a:latin typeface="Arial"/>
                <a:cs typeface="Arial"/>
              </a:rPr>
              <a:t>πληροφορικής</a:t>
            </a:r>
            <a:r>
              <a:rPr sz="1167" spc="4" dirty="0">
                <a:latin typeface="Arial"/>
                <a:cs typeface="Arial"/>
              </a:rPr>
              <a:t> </a:t>
            </a:r>
            <a:r>
              <a:rPr sz="1167" spc="-4" dirty="0">
                <a:latin typeface="Arial"/>
                <a:cs typeface="Arial"/>
              </a:rPr>
              <a:t>τείνουν</a:t>
            </a:r>
            <a:r>
              <a:rPr sz="1167" spc="4" dirty="0">
                <a:latin typeface="Arial"/>
                <a:cs typeface="Arial"/>
              </a:rPr>
              <a:t> </a:t>
            </a:r>
            <a:r>
              <a:rPr sz="1167" spc="-4" dirty="0">
                <a:latin typeface="Arial"/>
                <a:cs typeface="Arial"/>
              </a:rPr>
              <a:t>να</a:t>
            </a:r>
            <a:r>
              <a:rPr sz="1167" spc="12" dirty="0">
                <a:latin typeface="Arial"/>
                <a:cs typeface="Arial"/>
              </a:rPr>
              <a:t> </a:t>
            </a:r>
            <a:r>
              <a:rPr sz="1167" spc="-4" dirty="0">
                <a:latin typeface="Arial"/>
                <a:cs typeface="Arial"/>
              </a:rPr>
              <a:t>είναι</a:t>
            </a:r>
            <a:r>
              <a:rPr sz="1167" spc="8" dirty="0">
                <a:latin typeface="Arial"/>
                <a:cs typeface="Arial"/>
              </a:rPr>
              <a:t> </a:t>
            </a:r>
            <a:r>
              <a:rPr sz="1167" spc="-4" dirty="0">
                <a:latin typeface="Arial"/>
                <a:cs typeface="Arial"/>
              </a:rPr>
              <a:t>υπερβολικά</a:t>
            </a:r>
            <a:r>
              <a:rPr sz="1167" spc="4" dirty="0">
                <a:latin typeface="Arial"/>
                <a:cs typeface="Arial"/>
              </a:rPr>
              <a:t> </a:t>
            </a:r>
            <a:r>
              <a:rPr sz="1167" spc="-4" dirty="0">
                <a:latin typeface="Arial"/>
                <a:cs typeface="Arial"/>
              </a:rPr>
              <a:t>σίγουροι</a:t>
            </a:r>
            <a:r>
              <a:rPr sz="1167" spc="4" dirty="0">
                <a:latin typeface="Arial"/>
                <a:cs typeface="Arial"/>
              </a:rPr>
              <a:t> </a:t>
            </a:r>
            <a:r>
              <a:rPr sz="1167" spc="-4" dirty="0">
                <a:latin typeface="Arial"/>
                <a:cs typeface="Arial"/>
              </a:rPr>
              <a:t>για</a:t>
            </a:r>
            <a:r>
              <a:rPr sz="1167" spc="21" dirty="0">
                <a:latin typeface="Arial"/>
                <a:cs typeface="Arial"/>
              </a:rPr>
              <a:t> </a:t>
            </a:r>
            <a:r>
              <a:rPr sz="1167" spc="-8" dirty="0">
                <a:latin typeface="Arial"/>
                <a:cs typeface="Arial"/>
              </a:rPr>
              <a:t>τις</a:t>
            </a:r>
            <a:r>
              <a:rPr sz="1167" spc="-12" dirty="0">
                <a:latin typeface="Arial"/>
                <a:cs typeface="Arial"/>
              </a:rPr>
              <a:t> ικανότητές</a:t>
            </a:r>
            <a:r>
              <a:rPr sz="1167" spc="-8" dirty="0">
                <a:latin typeface="Arial"/>
                <a:cs typeface="Arial"/>
              </a:rPr>
              <a:t> </a:t>
            </a:r>
            <a:r>
              <a:rPr sz="1167" spc="-4" dirty="0">
                <a:latin typeface="Arial"/>
                <a:cs typeface="Arial"/>
              </a:rPr>
              <a:t>τους</a:t>
            </a:r>
            <a:r>
              <a:rPr sz="1167" spc="4" dirty="0">
                <a:latin typeface="Arial"/>
                <a:cs typeface="Arial"/>
              </a:rPr>
              <a:t> </a:t>
            </a:r>
            <a:r>
              <a:rPr sz="1167" spc="-4" dirty="0">
                <a:latin typeface="Arial"/>
                <a:cs typeface="Arial"/>
              </a:rPr>
              <a:t>στην</a:t>
            </a:r>
            <a:r>
              <a:rPr sz="1167" spc="8" dirty="0">
                <a:latin typeface="Arial"/>
                <a:cs typeface="Arial"/>
              </a:rPr>
              <a:t> </a:t>
            </a:r>
            <a:r>
              <a:rPr sz="1167" spc="-4" dirty="0">
                <a:latin typeface="Arial"/>
                <a:cs typeface="Arial"/>
              </a:rPr>
              <a:t>ανίχνευση</a:t>
            </a:r>
            <a:r>
              <a:rPr sz="1167" spc="8" dirty="0">
                <a:latin typeface="Arial"/>
                <a:cs typeface="Arial"/>
              </a:rPr>
              <a:t> </a:t>
            </a:r>
            <a:r>
              <a:rPr sz="1167" spc="-4" dirty="0">
                <a:latin typeface="Arial"/>
                <a:cs typeface="Arial"/>
              </a:rPr>
              <a:t>DF</a:t>
            </a:r>
            <a:endParaRPr sz="1167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33420" y="6161087"/>
            <a:ext cx="867833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latin typeface="Arial"/>
                <a:cs typeface="Arial"/>
              </a:rPr>
              <a:t>Sütterlin</a:t>
            </a:r>
            <a:r>
              <a:rPr sz="750" spc="-17" dirty="0">
                <a:latin typeface="Arial"/>
                <a:cs typeface="Arial"/>
              </a:rPr>
              <a:t> </a:t>
            </a:r>
            <a:r>
              <a:rPr sz="750" spc="-4" dirty="0">
                <a:latin typeface="Arial"/>
                <a:cs typeface="Arial"/>
              </a:rPr>
              <a:t>et</a:t>
            </a:r>
            <a:r>
              <a:rPr sz="750" spc="-17" dirty="0">
                <a:latin typeface="Arial"/>
                <a:cs typeface="Arial"/>
              </a:rPr>
              <a:t> </a:t>
            </a:r>
            <a:r>
              <a:rPr sz="750" spc="-4" dirty="0">
                <a:latin typeface="Arial"/>
                <a:cs typeface="Arial"/>
              </a:rPr>
              <a:t>al.,</a:t>
            </a:r>
            <a:r>
              <a:rPr sz="750" spc="-17" dirty="0">
                <a:latin typeface="Arial"/>
                <a:cs typeface="Arial"/>
              </a:rPr>
              <a:t> </a:t>
            </a:r>
            <a:r>
              <a:rPr sz="750" spc="-4" dirty="0">
                <a:latin typeface="Arial"/>
                <a:cs typeface="Arial"/>
              </a:rPr>
              <a:t>2022</a:t>
            </a:r>
            <a:endParaRPr sz="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72800" y="7594600"/>
              <a:ext cx="2591752" cy="48164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23657" y="1857375"/>
              <a:ext cx="9190672" cy="419639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03817" y="513468"/>
            <a:ext cx="2496079" cy="510823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3250" spc="-12" dirty="0"/>
              <a:t>Αποτελέσματα</a:t>
            </a:r>
            <a:endParaRPr sz="3250"/>
          </a:p>
        </p:txBody>
      </p:sp>
      <p:sp>
        <p:nvSpPr>
          <p:cNvPr id="7" name="object 7"/>
          <p:cNvSpPr txBox="1"/>
          <p:nvPr/>
        </p:nvSpPr>
        <p:spPr>
          <a:xfrm>
            <a:off x="556154" y="5261240"/>
            <a:ext cx="11259608" cy="626176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333" spc="-4" dirty="0">
                <a:latin typeface="Calibri"/>
                <a:cs typeface="Calibri"/>
              </a:rPr>
              <a:t>Δεν</a:t>
            </a:r>
            <a:r>
              <a:rPr sz="1333" spc="37" dirty="0">
                <a:latin typeface="Calibri"/>
                <a:cs typeface="Calibri"/>
              </a:rPr>
              <a:t> </a:t>
            </a:r>
            <a:r>
              <a:rPr sz="1333" spc="-4" dirty="0">
                <a:latin typeface="Calibri"/>
                <a:cs typeface="Calibri"/>
              </a:rPr>
              <a:t>υπήρχαν</a:t>
            </a:r>
            <a:r>
              <a:rPr sz="1333" spc="37" dirty="0">
                <a:latin typeface="Calibri"/>
                <a:cs typeface="Calibri"/>
              </a:rPr>
              <a:t> </a:t>
            </a:r>
            <a:r>
              <a:rPr sz="1333" spc="-4" dirty="0">
                <a:latin typeface="Calibri"/>
                <a:cs typeface="Calibri"/>
              </a:rPr>
              <a:t>σημαντικές</a:t>
            </a:r>
            <a:r>
              <a:rPr sz="1333" spc="37" dirty="0">
                <a:latin typeface="Calibri"/>
                <a:cs typeface="Calibri"/>
              </a:rPr>
              <a:t> </a:t>
            </a:r>
            <a:r>
              <a:rPr sz="1333" spc="-4" dirty="0">
                <a:latin typeface="Calibri"/>
                <a:cs typeface="Calibri"/>
              </a:rPr>
              <a:t>διαφορές</a:t>
            </a:r>
            <a:r>
              <a:rPr sz="1333" spc="42" dirty="0">
                <a:latin typeface="Calibri"/>
                <a:cs typeface="Calibri"/>
              </a:rPr>
              <a:t> </a:t>
            </a:r>
            <a:r>
              <a:rPr sz="1333" spc="-4" dirty="0">
                <a:latin typeface="Calibri"/>
                <a:cs typeface="Calibri"/>
              </a:rPr>
              <a:t>στην</a:t>
            </a:r>
            <a:r>
              <a:rPr sz="1333" spc="37" dirty="0">
                <a:latin typeface="Calibri"/>
                <a:cs typeface="Calibri"/>
              </a:rPr>
              <a:t> </a:t>
            </a:r>
            <a:r>
              <a:rPr sz="1333" spc="-4" dirty="0">
                <a:latin typeface="Calibri"/>
                <a:cs typeface="Calibri"/>
              </a:rPr>
              <a:t>αναγνώριση</a:t>
            </a:r>
            <a:r>
              <a:rPr sz="1333" spc="42" dirty="0">
                <a:latin typeface="Calibri"/>
                <a:cs typeface="Calibri"/>
              </a:rPr>
              <a:t> </a:t>
            </a:r>
            <a:r>
              <a:rPr sz="1333" spc="-4" dirty="0">
                <a:latin typeface="Times New Roman"/>
                <a:cs typeface="Times New Roman"/>
              </a:rPr>
              <a:t>DF</a:t>
            </a:r>
            <a:r>
              <a:rPr sz="1333" spc="8" dirty="0">
                <a:latin typeface="Times New Roman"/>
                <a:cs typeface="Times New Roman"/>
              </a:rPr>
              <a:t> </a:t>
            </a:r>
            <a:r>
              <a:rPr sz="1333" spc="-4" dirty="0">
                <a:latin typeface="Calibri"/>
                <a:cs typeface="Calibri"/>
              </a:rPr>
              <a:t>βίντεο</a:t>
            </a:r>
            <a:r>
              <a:rPr sz="1333" spc="42" dirty="0">
                <a:latin typeface="Calibri"/>
                <a:cs typeface="Calibri"/>
              </a:rPr>
              <a:t> </a:t>
            </a:r>
            <a:r>
              <a:rPr sz="1333" spc="-4" dirty="0">
                <a:latin typeface="Times New Roman"/>
                <a:cs typeface="Times New Roman"/>
              </a:rPr>
              <a:t>DF</a:t>
            </a:r>
            <a:r>
              <a:rPr sz="1333" spc="12" dirty="0">
                <a:latin typeface="Times New Roman"/>
                <a:cs typeface="Times New Roman"/>
              </a:rPr>
              <a:t> </a:t>
            </a:r>
            <a:r>
              <a:rPr sz="1333" dirty="0">
                <a:latin typeface="Calibri"/>
                <a:cs typeface="Calibri"/>
              </a:rPr>
              <a:t>ως</a:t>
            </a:r>
            <a:r>
              <a:rPr sz="1333" spc="37" dirty="0">
                <a:latin typeface="Calibri"/>
                <a:cs typeface="Calibri"/>
              </a:rPr>
              <a:t> </a:t>
            </a:r>
            <a:r>
              <a:rPr sz="1333" spc="-4" dirty="0">
                <a:latin typeface="Calibri"/>
                <a:cs typeface="Calibri"/>
              </a:rPr>
              <a:t>πιστοποιημένα</a:t>
            </a:r>
            <a:r>
              <a:rPr sz="1333" spc="-4" dirty="0">
                <a:latin typeface="Times New Roman"/>
                <a:cs typeface="Times New Roman"/>
              </a:rPr>
              <a:t>)</a:t>
            </a:r>
            <a:r>
              <a:rPr sz="1333" spc="4" dirty="0">
                <a:latin typeface="Times New Roman"/>
                <a:cs typeface="Times New Roman"/>
              </a:rPr>
              <a:t> </a:t>
            </a:r>
            <a:r>
              <a:rPr sz="1333" spc="-4" dirty="0">
                <a:latin typeface="Calibri"/>
                <a:cs typeface="Calibri"/>
              </a:rPr>
              <a:t>για</a:t>
            </a:r>
            <a:r>
              <a:rPr sz="1333" spc="42" dirty="0">
                <a:latin typeface="Calibri"/>
                <a:cs typeface="Calibri"/>
              </a:rPr>
              <a:t> </a:t>
            </a:r>
            <a:r>
              <a:rPr sz="1333" spc="-4" dirty="0">
                <a:latin typeface="Times New Roman"/>
                <a:cs typeface="Times New Roman"/>
              </a:rPr>
              <a:t>IT</a:t>
            </a:r>
            <a:r>
              <a:rPr sz="1333" spc="4" dirty="0">
                <a:latin typeface="Times New Roman"/>
                <a:cs typeface="Times New Roman"/>
              </a:rPr>
              <a:t> </a:t>
            </a:r>
            <a:r>
              <a:rPr sz="1333" spc="-4" dirty="0">
                <a:latin typeface="Calibri"/>
                <a:cs typeface="Calibri"/>
              </a:rPr>
              <a:t>και</a:t>
            </a:r>
            <a:r>
              <a:rPr sz="1333" spc="37" dirty="0">
                <a:latin typeface="Calibri"/>
                <a:cs typeface="Calibri"/>
              </a:rPr>
              <a:t> </a:t>
            </a:r>
            <a:r>
              <a:rPr sz="1333" spc="-4" dirty="0">
                <a:latin typeface="Calibri"/>
                <a:cs typeface="Calibri"/>
              </a:rPr>
              <a:t>μη</a:t>
            </a:r>
            <a:r>
              <a:rPr sz="1333" spc="37" dirty="0">
                <a:latin typeface="Calibri"/>
                <a:cs typeface="Calibri"/>
              </a:rPr>
              <a:t> </a:t>
            </a:r>
            <a:r>
              <a:rPr sz="1333" spc="-4" dirty="0">
                <a:latin typeface="Times New Roman"/>
                <a:cs typeface="Times New Roman"/>
              </a:rPr>
              <a:t>IT</a:t>
            </a:r>
            <a:r>
              <a:rPr sz="1333" spc="4" dirty="0">
                <a:latin typeface="Times New Roman"/>
                <a:cs typeface="Times New Roman"/>
              </a:rPr>
              <a:t> </a:t>
            </a:r>
            <a:r>
              <a:rPr sz="1333" spc="-4" dirty="0">
                <a:latin typeface="Times New Roman"/>
                <a:cs typeface="Times New Roman"/>
              </a:rPr>
              <a:t>(=</a:t>
            </a:r>
            <a:r>
              <a:rPr sz="1333" spc="4" dirty="0">
                <a:latin typeface="Times New Roman"/>
                <a:cs typeface="Times New Roman"/>
              </a:rPr>
              <a:t> </a:t>
            </a:r>
            <a:r>
              <a:rPr sz="1333" spc="-4" dirty="0">
                <a:latin typeface="Times New Roman"/>
                <a:cs typeface="Times New Roman"/>
              </a:rPr>
              <a:t>0,(2),</a:t>
            </a:r>
            <a:r>
              <a:rPr sz="1333" spc="17" dirty="0">
                <a:latin typeface="Times New Roman"/>
                <a:cs typeface="Times New Roman"/>
              </a:rPr>
              <a:t> </a:t>
            </a:r>
            <a:r>
              <a:rPr sz="1333" i="1" dirty="0">
                <a:latin typeface="Times New Roman"/>
                <a:cs typeface="Times New Roman"/>
              </a:rPr>
              <a:t>p</a:t>
            </a:r>
            <a:r>
              <a:rPr sz="1333" i="1" spc="4" dirty="0">
                <a:latin typeface="Times New Roman"/>
                <a:cs typeface="Times New Roman"/>
              </a:rPr>
              <a:t> </a:t>
            </a:r>
            <a:r>
              <a:rPr sz="1333" dirty="0">
                <a:latin typeface="Times New Roman"/>
                <a:cs typeface="Times New Roman"/>
              </a:rPr>
              <a:t>=</a:t>
            </a:r>
            <a:endParaRPr sz="1333">
              <a:latin typeface="Times New Roman"/>
              <a:cs typeface="Times New Roman"/>
            </a:endParaRPr>
          </a:p>
          <a:p>
            <a:pPr marL="10583" marR="4233">
              <a:lnSpc>
                <a:spcPts val="1532"/>
              </a:lnSpc>
              <a:spcBef>
                <a:spcPts val="167"/>
              </a:spcBef>
            </a:pPr>
            <a:r>
              <a:rPr sz="1333" spc="-4" dirty="0">
                <a:latin typeface="Times New Roman"/>
                <a:cs typeface="Times New Roman"/>
              </a:rPr>
              <a:t>====.774</a:t>
            </a:r>
            <a:r>
              <a:rPr sz="1333" dirty="0">
                <a:latin typeface="Times New Roman"/>
                <a:cs typeface="Times New Roman"/>
              </a:rPr>
              <a:t>,</a:t>
            </a:r>
            <a:r>
              <a:rPr sz="1333" spc="-4" dirty="0">
                <a:latin typeface="Times New Roman"/>
                <a:cs typeface="Times New Roman"/>
              </a:rPr>
              <a:t> </a:t>
            </a:r>
            <a:r>
              <a:rPr sz="1333" dirty="0">
                <a:latin typeface="Times New Roman"/>
                <a:cs typeface="Times New Roman"/>
              </a:rPr>
              <a:t>η2</a:t>
            </a:r>
            <a:r>
              <a:rPr sz="1333" spc="-4" dirty="0">
                <a:latin typeface="Times New Roman"/>
                <a:cs typeface="Times New Roman"/>
              </a:rPr>
              <a:t> </a:t>
            </a:r>
            <a:r>
              <a:rPr sz="1333" spc="-4" dirty="0">
                <a:latin typeface="Times New Roman"/>
                <a:cs typeface="Times New Roman"/>
                <a:hlinkClick r:id="rId5"/>
              </a:rPr>
              <a:t>XML-ph-0000@de</a:t>
            </a:r>
            <a:r>
              <a:rPr sz="1333" dirty="0">
                <a:latin typeface="Times New Roman"/>
                <a:cs typeface="Times New Roman"/>
                <a:hlinkClick r:id="rId5"/>
              </a:rPr>
              <a:t>e</a:t>
            </a:r>
            <a:r>
              <a:rPr sz="1333" spc="-4" dirty="0">
                <a:latin typeface="Times New Roman"/>
                <a:cs typeface="Times New Roman"/>
                <a:hlinkClick r:id="rId5"/>
              </a:rPr>
              <a:t>pl.interna</a:t>
            </a:r>
            <a:r>
              <a:rPr sz="1333" dirty="0">
                <a:latin typeface="Times New Roman"/>
                <a:cs typeface="Times New Roman"/>
                <a:hlinkClick r:id="rId5"/>
              </a:rPr>
              <a:t>l</a:t>
            </a:r>
            <a:r>
              <a:rPr sz="1333" spc="-4" dirty="0">
                <a:latin typeface="Times New Roman"/>
                <a:cs typeface="Times New Roman"/>
                <a:hlinkClick r:id="rId5"/>
              </a:rPr>
              <a:t> </a:t>
            </a:r>
            <a:r>
              <a:rPr sz="1333" spc="-4" dirty="0">
                <a:latin typeface="Times New Roman"/>
                <a:cs typeface="Times New Roman"/>
              </a:rPr>
              <a:t>-.003</a:t>
            </a:r>
            <a:r>
              <a:rPr sz="1333" dirty="0">
                <a:latin typeface="Times New Roman"/>
                <a:cs typeface="Times New Roman"/>
              </a:rPr>
              <a:t>)</a:t>
            </a:r>
            <a:r>
              <a:rPr sz="1333" spc="-4" dirty="0">
                <a:latin typeface="Times New Roman"/>
                <a:cs typeface="Times New Roman"/>
              </a:rPr>
              <a:t> </a:t>
            </a:r>
            <a:r>
              <a:rPr sz="1333" dirty="0">
                <a:latin typeface="Times New Roman"/>
                <a:cs typeface="Times New Roman"/>
              </a:rPr>
              <a:t>ε</a:t>
            </a:r>
            <a:r>
              <a:rPr sz="1333" spc="-4" dirty="0">
                <a:latin typeface="Times New Roman"/>
                <a:cs typeface="Times New Roman"/>
              </a:rPr>
              <a:t>παγγ</a:t>
            </a:r>
            <a:r>
              <a:rPr sz="1333" dirty="0">
                <a:latin typeface="Times New Roman"/>
                <a:cs typeface="Times New Roman"/>
              </a:rPr>
              <a:t>ε</a:t>
            </a:r>
            <a:r>
              <a:rPr sz="1333" spc="-4" dirty="0">
                <a:latin typeface="Times New Roman"/>
                <a:cs typeface="Times New Roman"/>
              </a:rPr>
              <a:t>λμα</a:t>
            </a:r>
            <a:r>
              <a:rPr sz="1333" dirty="0">
                <a:latin typeface="Times New Roman"/>
                <a:cs typeface="Times New Roman"/>
              </a:rPr>
              <a:t>τ</a:t>
            </a:r>
            <a:r>
              <a:rPr sz="1333" spc="-4" dirty="0">
                <a:latin typeface="Times New Roman"/>
                <a:cs typeface="Times New Roman"/>
              </a:rPr>
              <a:t>ίε</a:t>
            </a:r>
            <a:r>
              <a:rPr sz="1333" dirty="0">
                <a:latin typeface="Times New Roman"/>
                <a:cs typeface="Times New Roman"/>
              </a:rPr>
              <a:t>ς</a:t>
            </a:r>
            <a:r>
              <a:rPr sz="1333" spc="-4" dirty="0">
                <a:latin typeface="Times New Roman"/>
                <a:cs typeface="Times New Roman"/>
              </a:rPr>
              <a:t> C</a:t>
            </a:r>
            <a:r>
              <a:rPr sz="1333" dirty="0">
                <a:latin typeface="Times New Roman"/>
                <a:cs typeface="Times New Roman"/>
              </a:rPr>
              <a:t>S </a:t>
            </a:r>
            <a:r>
              <a:rPr sz="1333" spc="-4" dirty="0">
                <a:latin typeface="Times New Roman"/>
                <a:cs typeface="Times New Roman"/>
              </a:rPr>
              <a:t>κ</a:t>
            </a:r>
            <a:r>
              <a:rPr sz="1333" dirty="0">
                <a:latin typeface="Times New Roman"/>
                <a:cs typeface="Times New Roman"/>
              </a:rPr>
              <a:t>αι</a:t>
            </a:r>
            <a:r>
              <a:rPr sz="1333" spc="-8" dirty="0">
                <a:latin typeface="Times New Roman"/>
                <a:cs typeface="Times New Roman"/>
              </a:rPr>
              <a:t> </a:t>
            </a:r>
            <a:r>
              <a:rPr sz="1333" spc="-4" dirty="0">
                <a:latin typeface="Times New Roman"/>
                <a:cs typeface="Times New Roman"/>
              </a:rPr>
              <a:t>μ</a:t>
            </a:r>
            <a:r>
              <a:rPr sz="1333" dirty="0">
                <a:latin typeface="Times New Roman"/>
                <a:cs typeface="Times New Roman"/>
              </a:rPr>
              <a:t>η</a:t>
            </a:r>
            <a:r>
              <a:rPr sz="1333" spc="-4" dirty="0">
                <a:latin typeface="Times New Roman"/>
                <a:cs typeface="Times New Roman"/>
              </a:rPr>
              <a:t> </a:t>
            </a:r>
            <a:r>
              <a:rPr sz="1333" dirty="0">
                <a:latin typeface="Times New Roman"/>
                <a:cs typeface="Times New Roman"/>
              </a:rPr>
              <a:t>CS</a:t>
            </a:r>
            <a:r>
              <a:rPr sz="1333" spc="-4" dirty="0">
                <a:latin typeface="Times New Roman"/>
                <a:cs typeface="Times New Roman"/>
              </a:rPr>
              <a:t> </a:t>
            </a:r>
            <a:r>
              <a:rPr sz="1333" spc="-4" dirty="0">
                <a:latin typeface="Times New Roman"/>
                <a:cs typeface="Times New Roman"/>
                <a:hlinkClick r:id="rId6"/>
              </a:rPr>
              <a:t>(XML-ph-0001@de</a:t>
            </a:r>
            <a:r>
              <a:rPr sz="1333" dirty="0">
                <a:latin typeface="Times New Roman"/>
                <a:cs typeface="Times New Roman"/>
                <a:hlinkClick r:id="rId6"/>
              </a:rPr>
              <a:t>e</a:t>
            </a:r>
            <a:r>
              <a:rPr sz="1333" spc="-4" dirty="0">
                <a:latin typeface="Times New Roman"/>
                <a:cs typeface="Times New Roman"/>
                <a:hlinkClick r:id="rId6"/>
              </a:rPr>
              <a:t>pl.interna</a:t>
            </a:r>
            <a:r>
              <a:rPr sz="1333" dirty="0">
                <a:latin typeface="Times New Roman"/>
                <a:cs typeface="Times New Roman"/>
                <a:hlinkClick r:id="rId6"/>
              </a:rPr>
              <a:t>l</a:t>
            </a:r>
            <a:r>
              <a:rPr sz="1333" spc="-4" dirty="0">
                <a:latin typeface="Times New Roman"/>
                <a:cs typeface="Times New Roman"/>
                <a:hlinkClick r:id="rId6"/>
              </a:rPr>
              <a:t> </a:t>
            </a:r>
            <a:r>
              <a:rPr sz="1333" spc="-4" dirty="0">
                <a:latin typeface="Times New Roman"/>
                <a:cs typeface="Times New Roman"/>
              </a:rPr>
              <a:t>.21(1)</a:t>
            </a:r>
            <a:r>
              <a:rPr sz="1333" dirty="0">
                <a:latin typeface="Times New Roman"/>
                <a:cs typeface="Times New Roman"/>
              </a:rPr>
              <a:t>,</a:t>
            </a:r>
            <a:r>
              <a:rPr sz="1333" spc="-4" dirty="0">
                <a:latin typeface="Times New Roman"/>
                <a:cs typeface="Times New Roman"/>
              </a:rPr>
              <a:t> </a:t>
            </a:r>
            <a:r>
              <a:rPr sz="1333" dirty="0">
                <a:latin typeface="Times New Roman"/>
                <a:cs typeface="Times New Roman"/>
              </a:rPr>
              <a:t>p</a:t>
            </a:r>
            <a:r>
              <a:rPr sz="1333" spc="-4" dirty="0">
                <a:latin typeface="Times New Roman"/>
                <a:cs typeface="Times New Roman"/>
              </a:rPr>
              <a:t> </a:t>
            </a:r>
            <a:r>
              <a:rPr sz="1333" spc="-4" dirty="0">
                <a:latin typeface="Times New Roman"/>
                <a:cs typeface="Times New Roman"/>
                <a:hlinkClick r:id="rId7"/>
              </a:rPr>
              <a:t>XML-ph-0002@de</a:t>
            </a:r>
            <a:r>
              <a:rPr sz="1333" dirty="0">
                <a:latin typeface="Times New Roman"/>
                <a:cs typeface="Times New Roman"/>
                <a:hlinkClick r:id="rId7"/>
              </a:rPr>
              <a:t>e</a:t>
            </a:r>
            <a:r>
              <a:rPr sz="1333" spc="-4" dirty="0">
                <a:latin typeface="Times New Roman"/>
                <a:cs typeface="Times New Roman"/>
                <a:hlinkClick r:id="rId7"/>
              </a:rPr>
              <a:t>pl.interna</a:t>
            </a:r>
            <a:r>
              <a:rPr sz="1333" dirty="0">
                <a:latin typeface="Times New Roman"/>
                <a:cs typeface="Times New Roman"/>
                <a:hlinkClick r:id="rId7"/>
              </a:rPr>
              <a:t>l</a:t>
            </a:r>
            <a:r>
              <a:rPr sz="1333" dirty="0">
                <a:latin typeface="Times New Roman"/>
                <a:cs typeface="Times New Roman"/>
              </a:rPr>
              <a:t> </a:t>
            </a:r>
            <a:r>
              <a:rPr sz="1333" spc="-4" dirty="0">
                <a:latin typeface="Times New Roman"/>
                <a:cs typeface="Times New Roman"/>
              </a:rPr>
              <a:t>.64</a:t>
            </a:r>
            <a:r>
              <a:rPr sz="1333" spc="42" dirty="0">
                <a:latin typeface="Times New Roman"/>
                <a:cs typeface="Times New Roman"/>
              </a:rPr>
              <a:t>9</a:t>
            </a:r>
            <a:r>
              <a:rPr sz="583" dirty="0">
                <a:latin typeface="Times New Roman"/>
                <a:cs typeface="Times New Roman"/>
              </a:rPr>
              <a:t>,</a:t>
            </a:r>
            <a:r>
              <a:rPr sz="583" spc="-4" dirty="0">
                <a:latin typeface="Times New Roman"/>
                <a:cs typeface="Times New Roman"/>
              </a:rPr>
              <a:t> </a:t>
            </a:r>
            <a:r>
              <a:rPr sz="1333" spc="-12" dirty="0">
                <a:latin typeface="Times New Roman"/>
                <a:cs typeface="Times New Roman"/>
              </a:rPr>
              <a:t>XML</a:t>
            </a:r>
            <a:r>
              <a:rPr sz="1333" dirty="0">
                <a:latin typeface="Times New Roman"/>
                <a:cs typeface="Times New Roman"/>
              </a:rPr>
              <a:t>-  </a:t>
            </a:r>
            <a:r>
              <a:rPr sz="1333" spc="-12" dirty="0">
                <a:latin typeface="Times New Roman"/>
                <a:cs typeface="Times New Roman"/>
                <a:hlinkClick r:id="rId8"/>
              </a:rPr>
              <a:t>ph-0003@deepl.internal</a:t>
            </a:r>
            <a:r>
              <a:rPr sz="1333" spc="-25" dirty="0">
                <a:latin typeface="Times New Roman"/>
                <a:cs typeface="Times New Roman"/>
                <a:hlinkClick r:id="rId8"/>
              </a:rPr>
              <a:t> </a:t>
            </a:r>
            <a:r>
              <a:rPr sz="1333" spc="-12" dirty="0">
                <a:latin typeface="Times New Roman"/>
                <a:cs typeface="Times New Roman"/>
              </a:rPr>
              <a:t>-.003).</a:t>
            </a:r>
            <a:endParaRPr sz="1333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1391" y="6523037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latin typeface="Calibri"/>
                <a:cs typeface="Calibri"/>
              </a:rPr>
              <a:t>CSP002: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Ανθρώπινοι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παράγοντες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στην</a:t>
            </a:r>
            <a:r>
              <a:rPr sz="750" spc="4" dirty="0">
                <a:latin typeface="Calibri"/>
                <a:cs typeface="Calibri"/>
              </a:rPr>
              <a:t> </a:t>
            </a:r>
            <a:r>
              <a:rPr sz="750" spc="-12" dirty="0">
                <a:latin typeface="Calibri"/>
                <a:cs typeface="Calibri"/>
              </a:rPr>
              <a:t>ασφάλεια </a:t>
            </a:r>
            <a:r>
              <a:rPr sz="750" spc="-8" dirty="0">
                <a:latin typeface="Calibri"/>
                <a:cs typeface="Calibri"/>
              </a:rPr>
              <a:t>στον </a:t>
            </a:r>
            <a:r>
              <a:rPr sz="750" spc="-12" dirty="0"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72800" y="7594600"/>
              <a:ext cx="2591752" cy="48164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16772" y="2303145"/>
              <a:ext cx="10065702" cy="4509134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03817" y="543984"/>
            <a:ext cx="4047596" cy="33122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2083" spc="-46" dirty="0">
                <a:latin typeface="Calibri"/>
                <a:cs typeface="Calibri"/>
              </a:rPr>
              <a:t>Επ</a:t>
            </a:r>
            <a:r>
              <a:rPr sz="2083" spc="-42" dirty="0">
                <a:latin typeface="Calibri"/>
                <a:cs typeface="Calibri"/>
              </a:rPr>
              <a:t>ί</a:t>
            </a:r>
            <a:r>
              <a:rPr sz="2083" spc="-46" dirty="0">
                <a:latin typeface="Calibri"/>
                <a:cs typeface="Calibri"/>
              </a:rPr>
              <a:t>δοσ</a:t>
            </a:r>
            <a:r>
              <a:rPr sz="2083" dirty="0">
                <a:latin typeface="Calibri"/>
                <a:cs typeface="Calibri"/>
              </a:rPr>
              <a:t>η</a:t>
            </a:r>
            <a:r>
              <a:rPr sz="2083" spc="-92" dirty="0">
                <a:latin typeface="Calibri"/>
                <a:cs typeface="Calibri"/>
              </a:rPr>
              <a:t> </a:t>
            </a:r>
            <a:r>
              <a:rPr sz="2083" spc="-46" dirty="0">
                <a:latin typeface="Calibri"/>
                <a:cs typeface="Calibri"/>
              </a:rPr>
              <a:t>κα</a:t>
            </a:r>
            <a:r>
              <a:rPr sz="2083" dirty="0">
                <a:latin typeface="Calibri"/>
                <a:cs typeface="Calibri"/>
              </a:rPr>
              <a:t>ι</a:t>
            </a:r>
            <a:r>
              <a:rPr sz="2083" spc="-87" dirty="0">
                <a:latin typeface="Calibri"/>
                <a:cs typeface="Calibri"/>
              </a:rPr>
              <a:t> </a:t>
            </a:r>
            <a:r>
              <a:rPr sz="2083" spc="-46" dirty="0">
                <a:latin typeface="Calibri"/>
                <a:cs typeface="Calibri"/>
              </a:rPr>
              <a:t>υπερβολ</a:t>
            </a:r>
            <a:r>
              <a:rPr sz="2083" spc="-42" dirty="0">
                <a:latin typeface="Calibri"/>
                <a:cs typeface="Calibri"/>
              </a:rPr>
              <a:t>ι</a:t>
            </a:r>
            <a:r>
              <a:rPr sz="2083" spc="-46" dirty="0">
                <a:latin typeface="Calibri"/>
                <a:cs typeface="Calibri"/>
              </a:rPr>
              <a:t>κή</a:t>
            </a:r>
            <a:r>
              <a:rPr sz="2083" dirty="0">
                <a:latin typeface="Calibri"/>
                <a:cs typeface="Calibri"/>
              </a:rPr>
              <a:t>)</a:t>
            </a:r>
            <a:r>
              <a:rPr sz="2083" spc="-87" dirty="0">
                <a:latin typeface="Calibri"/>
                <a:cs typeface="Calibri"/>
              </a:rPr>
              <a:t> </a:t>
            </a:r>
            <a:r>
              <a:rPr sz="2083" spc="-46" dirty="0">
                <a:latin typeface="Calibri"/>
                <a:cs typeface="Calibri"/>
              </a:rPr>
              <a:t>εμπ</a:t>
            </a:r>
            <a:r>
              <a:rPr sz="2083" spc="-42" dirty="0">
                <a:latin typeface="Calibri"/>
                <a:cs typeface="Calibri"/>
              </a:rPr>
              <a:t>ι</a:t>
            </a:r>
            <a:r>
              <a:rPr sz="2083" spc="-46" dirty="0">
                <a:latin typeface="Calibri"/>
                <a:cs typeface="Calibri"/>
              </a:rPr>
              <a:t>σ</a:t>
            </a:r>
            <a:r>
              <a:rPr sz="2083" spc="-42" dirty="0">
                <a:latin typeface="Calibri"/>
                <a:cs typeface="Calibri"/>
              </a:rPr>
              <a:t>τ</a:t>
            </a:r>
            <a:r>
              <a:rPr sz="2083" spc="-46" dirty="0">
                <a:latin typeface="Calibri"/>
                <a:cs typeface="Calibri"/>
              </a:rPr>
              <a:t>οσύν</a:t>
            </a:r>
            <a:r>
              <a:rPr sz="2083" dirty="0">
                <a:latin typeface="Calibri"/>
                <a:cs typeface="Calibri"/>
              </a:rPr>
              <a:t>η</a:t>
            </a:r>
            <a:endParaRPr sz="2083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1391" y="6339945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latin typeface="Calibri"/>
                <a:cs typeface="Calibri"/>
              </a:rPr>
              <a:t>CSP002: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Ανθρώπινοι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παράγοντες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στην</a:t>
            </a:r>
            <a:r>
              <a:rPr sz="750" spc="4" dirty="0">
                <a:latin typeface="Calibri"/>
                <a:cs typeface="Calibri"/>
              </a:rPr>
              <a:t> </a:t>
            </a:r>
            <a:r>
              <a:rPr sz="750" spc="-12" dirty="0">
                <a:latin typeface="Calibri"/>
                <a:cs typeface="Calibri"/>
              </a:rPr>
              <a:t>ασφάλεια </a:t>
            </a:r>
            <a:r>
              <a:rPr sz="750" spc="-8" dirty="0">
                <a:latin typeface="Calibri"/>
                <a:cs typeface="Calibri"/>
              </a:rPr>
              <a:t>στον </a:t>
            </a:r>
            <a:r>
              <a:rPr sz="750" spc="-12" dirty="0"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150085" y="131497"/>
            <a:ext cx="2809875" cy="939339"/>
          </a:xfrm>
          <a:prstGeom prst="rect">
            <a:avLst/>
          </a:prstGeom>
          <a:solidFill>
            <a:srgbClr val="EB7C2F"/>
          </a:solidFill>
          <a:ln w="12700">
            <a:solidFill>
              <a:srgbClr val="AC591F"/>
            </a:solidFill>
          </a:ln>
        </p:spPr>
        <p:txBody>
          <a:bodyPr vert="horz" wrap="square" lIns="0" tIns="162983" rIns="0" bIns="0" rtlCol="0">
            <a:spAutoFit/>
          </a:bodyPr>
          <a:lstStyle/>
          <a:p>
            <a:pPr marL="140753" marR="128582" algn="ctr">
              <a:lnSpc>
                <a:spcPct val="111300"/>
              </a:lnSpc>
              <a:spcBef>
                <a:spcPts val="1283"/>
              </a:spcBef>
            </a:pPr>
            <a:r>
              <a:rPr sz="1667" i="1" spc="-4" dirty="0">
                <a:solidFill>
                  <a:srgbClr val="FFFFFF"/>
                </a:solidFill>
                <a:latin typeface="Calibri"/>
                <a:cs typeface="Calibri"/>
              </a:rPr>
              <a:t>"Η γνώση ποτέ </a:t>
            </a:r>
            <a:r>
              <a:rPr sz="1667" i="1" dirty="0">
                <a:solidFill>
                  <a:srgbClr val="FFFFFF"/>
                </a:solidFill>
                <a:latin typeface="Calibri"/>
                <a:cs typeface="Calibri"/>
              </a:rPr>
              <a:t>δεν </a:t>
            </a:r>
            <a:r>
              <a:rPr sz="1667" i="1" spc="-12" dirty="0">
                <a:solidFill>
                  <a:srgbClr val="FFFFFF"/>
                </a:solidFill>
                <a:latin typeface="Calibri"/>
                <a:cs typeface="Calibri"/>
              </a:rPr>
              <a:t>απέτρεψε </a:t>
            </a:r>
            <a:r>
              <a:rPr sz="1667" i="1" spc="-3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67" i="1" dirty="0">
                <a:solidFill>
                  <a:srgbClr val="FFFFFF"/>
                </a:solidFill>
                <a:latin typeface="Calibri"/>
                <a:cs typeface="Calibri"/>
              </a:rPr>
              <a:t>μία</a:t>
            </a:r>
            <a:r>
              <a:rPr sz="1667" i="1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67" i="1" spc="-4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67" i="1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67" i="1" spc="-4" dirty="0">
                <a:solidFill>
                  <a:srgbClr val="FFFFFF"/>
                </a:solidFill>
                <a:latin typeface="Calibri"/>
                <a:cs typeface="Calibri"/>
              </a:rPr>
              <a:t>μόνη</a:t>
            </a:r>
            <a:r>
              <a:rPr sz="1667" i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67" i="1" spc="-12" dirty="0">
                <a:solidFill>
                  <a:srgbClr val="FFFFFF"/>
                </a:solidFill>
                <a:latin typeface="Calibri"/>
                <a:cs typeface="Calibri"/>
              </a:rPr>
              <a:t>παραβίαση."</a:t>
            </a:r>
            <a:endParaRPr sz="1667">
              <a:latin typeface="Calibri"/>
              <a:cs typeface="Calibri"/>
            </a:endParaRPr>
          </a:p>
          <a:p>
            <a:pPr marL="1587" algn="ctr">
              <a:spcBef>
                <a:spcPts val="537"/>
              </a:spcBef>
            </a:pPr>
            <a:r>
              <a:rPr sz="917" i="1" spc="-4" dirty="0">
                <a:solidFill>
                  <a:srgbClr val="FFFFFF"/>
                </a:solidFill>
                <a:latin typeface="Calibri"/>
                <a:cs typeface="Calibri"/>
              </a:rPr>
              <a:t>(Carpenter</a:t>
            </a:r>
            <a:r>
              <a:rPr sz="917" i="1" spc="-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i="1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917" i="1" spc="-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i="1" spc="-4" dirty="0">
                <a:solidFill>
                  <a:srgbClr val="FFFFFF"/>
                </a:solidFill>
                <a:latin typeface="Calibri"/>
                <a:cs typeface="Calibri"/>
              </a:rPr>
              <a:t>Roer</a:t>
            </a:r>
            <a:r>
              <a:rPr sz="917" i="1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17" i="1" spc="-4" dirty="0">
                <a:solidFill>
                  <a:srgbClr val="FFFFFF"/>
                </a:solidFill>
                <a:latin typeface="Calibri"/>
                <a:cs typeface="Calibri"/>
              </a:rPr>
              <a:t>2022)</a:t>
            </a:r>
            <a:endParaRPr sz="917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72800" y="7594600"/>
              <a:ext cx="2591752" cy="48164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5937" y="1366202"/>
              <a:ext cx="8553767" cy="38734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610090" y="2450464"/>
              <a:ext cx="4636135" cy="1422400"/>
            </a:xfrm>
            <a:custGeom>
              <a:avLst/>
              <a:gdLst/>
              <a:ahLst/>
              <a:cxnLst/>
              <a:rect l="l" t="t" r="r" b="b"/>
              <a:pathLst>
                <a:path w="4636134" h="1422400">
                  <a:moveTo>
                    <a:pt x="4636134" y="0"/>
                  </a:moveTo>
                  <a:lnTo>
                    <a:pt x="0" y="0"/>
                  </a:lnTo>
                  <a:lnTo>
                    <a:pt x="0" y="1422400"/>
                  </a:lnTo>
                  <a:lnTo>
                    <a:pt x="4636134" y="1422400"/>
                  </a:lnTo>
                  <a:lnTo>
                    <a:pt x="46361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" name="object 7"/>
            <p:cNvSpPr/>
            <p:nvPr/>
          </p:nvSpPr>
          <p:spPr>
            <a:xfrm>
              <a:off x="9610090" y="2450464"/>
              <a:ext cx="4636135" cy="1422400"/>
            </a:xfrm>
            <a:custGeom>
              <a:avLst/>
              <a:gdLst/>
              <a:ahLst/>
              <a:cxnLst/>
              <a:rect l="l" t="t" r="r" b="b"/>
              <a:pathLst>
                <a:path w="4636134" h="1422400">
                  <a:moveTo>
                    <a:pt x="0" y="0"/>
                  </a:moveTo>
                  <a:lnTo>
                    <a:pt x="4636134" y="0"/>
                  </a:lnTo>
                  <a:lnTo>
                    <a:pt x="4636134" y="1422400"/>
                  </a:lnTo>
                  <a:lnTo>
                    <a:pt x="0" y="142240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008409" y="2042053"/>
            <a:ext cx="3863446" cy="947119"/>
          </a:xfrm>
          <a:prstGeom prst="rect">
            <a:avLst/>
          </a:prstGeom>
        </p:spPr>
        <p:txBody>
          <a:bodyPr vert="horz" wrap="square" lIns="0" tIns="74613" rIns="0" bIns="0" rtlCol="0">
            <a:spAutoFit/>
          </a:bodyPr>
          <a:lstStyle/>
          <a:p>
            <a:pPr marL="357173" marR="1189519" indent="-285739">
              <a:spcBef>
                <a:spcPts val="587"/>
              </a:spcBef>
              <a:buSzPct val="134375"/>
              <a:buFont typeface="Arial"/>
              <a:buChar char="•"/>
              <a:tabLst>
                <a:tab pos="356644" algn="l"/>
                <a:tab pos="357173" algn="l"/>
              </a:tabLst>
            </a:pPr>
            <a:r>
              <a:rPr sz="1333" dirty="0">
                <a:latin typeface="Calibri"/>
                <a:cs typeface="Calibri"/>
              </a:rPr>
              <a:t>Οι </a:t>
            </a:r>
            <a:r>
              <a:rPr sz="1333" spc="-4" dirty="0">
                <a:latin typeface="Calibri"/>
                <a:cs typeface="Calibri"/>
              </a:rPr>
              <a:t>γυναίκες εμφάνισαν ανώτερες </a:t>
            </a:r>
            <a:r>
              <a:rPr sz="1333" spc="-292" dirty="0">
                <a:latin typeface="Calibri"/>
                <a:cs typeface="Calibri"/>
              </a:rPr>
              <a:t> </a:t>
            </a:r>
            <a:r>
              <a:rPr sz="1333" spc="-4" dirty="0">
                <a:latin typeface="Calibri"/>
                <a:cs typeface="Calibri"/>
              </a:rPr>
              <a:t>βαθμολογίες αναγνώρισης DF.</a:t>
            </a:r>
            <a:endParaRPr sz="1333">
              <a:latin typeface="Calibri"/>
              <a:cs typeface="Calibri"/>
            </a:endParaRPr>
          </a:p>
          <a:p>
            <a:pPr marL="357173" marR="160860" indent="-285739">
              <a:spcBef>
                <a:spcPts val="421"/>
              </a:spcBef>
              <a:buSzPct val="134375"/>
              <a:buFont typeface="Arial"/>
              <a:buChar char="•"/>
              <a:tabLst>
                <a:tab pos="356644" algn="l"/>
                <a:tab pos="357173" algn="l"/>
              </a:tabLst>
            </a:pPr>
            <a:r>
              <a:rPr sz="1333" dirty="0">
                <a:latin typeface="Calibri"/>
                <a:cs typeface="Calibri"/>
              </a:rPr>
              <a:t>Οι</a:t>
            </a:r>
            <a:r>
              <a:rPr sz="1333" spc="-4" dirty="0">
                <a:latin typeface="Calibri"/>
                <a:cs typeface="Calibri"/>
              </a:rPr>
              <a:t> γυναίκες</a:t>
            </a:r>
            <a:r>
              <a:rPr sz="1333" spc="4" dirty="0">
                <a:latin typeface="Calibri"/>
                <a:cs typeface="Calibri"/>
              </a:rPr>
              <a:t> </a:t>
            </a:r>
            <a:r>
              <a:rPr sz="1333" spc="-4" dirty="0">
                <a:latin typeface="Calibri"/>
                <a:cs typeface="Calibri"/>
              </a:rPr>
              <a:t>παρουσιάζουν</a:t>
            </a:r>
            <a:r>
              <a:rPr sz="1333" dirty="0">
                <a:latin typeface="Calibri"/>
                <a:cs typeface="Calibri"/>
              </a:rPr>
              <a:t> </a:t>
            </a:r>
            <a:r>
              <a:rPr sz="1333" spc="-4" dirty="0">
                <a:latin typeface="Calibri"/>
                <a:cs typeface="Calibri"/>
              </a:rPr>
              <a:t>χαμηλότερα</a:t>
            </a:r>
            <a:r>
              <a:rPr sz="1333" spc="4" dirty="0">
                <a:latin typeface="Calibri"/>
                <a:cs typeface="Calibri"/>
              </a:rPr>
              <a:t> </a:t>
            </a:r>
            <a:r>
              <a:rPr sz="1333" spc="-8" dirty="0">
                <a:latin typeface="Calibri"/>
                <a:cs typeface="Calibri"/>
              </a:rPr>
              <a:t>επίπεδα </a:t>
            </a:r>
            <a:r>
              <a:rPr sz="1333" spc="-287" dirty="0">
                <a:latin typeface="Calibri"/>
                <a:cs typeface="Calibri"/>
              </a:rPr>
              <a:t> </a:t>
            </a:r>
            <a:r>
              <a:rPr sz="1333" spc="-4" dirty="0">
                <a:latin typeface="Calibri"/>
                <a:cs typeface="Calibri"/>
              </a:rPr>
              <a:t>υπερβολικής αυτοπεποίθησης.</a:t>
            </a:r>
            <a:endParaRPr sz="1333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1391" y="6433343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latin typeface="Calibri"/>
                <a:cs typeface="Calibri"/>
              </a:rPr>
              <a:t>CSP002: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Ανθρώπινοι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παράγοντες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στην</a:t>
            </a:r>
            <a:r>
              <a:rPr sz="750" spc="4" dirty="0">
                <a:latin typeface="Calibri"/>
                <a:cs typeface="Calibri"/>
              </a:rPr>
              <a:t> </a:t>
            </a:r>
            <a:r>
              <a:rPr sz="750" spc="-12" dirty="0">
                <a:latin typeface="Calibri"/>
                <a:cs typeface="Calibri"/>
              </a:rPr>
              <a:t>ασφάλεια </a:t>
            </a:r>
            <a:r>
              <a:rPr sz="750" spc="-8" dirty="0">
                <a:latin typeface="Calibri"/>
                <a:cs typeface="Calibri"/>
              </a:rPr>
              <a:t>στον </a:t>
            </a:r>
            <a:r>
              <a:rPr sz="750" spc="-12" dirty="0"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72800" y="7594600"/>
              <a:ext cx="2591752" cy="48164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7809" y="1937385"/>
              <a:ext cx="4572000" cy="547497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03237" y="641526"/>
            <a:ext cx="3433763" cy="510823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3250" spc="-4" dirty="0"/>
              <a:t>Περίληψη</a:t>
            </a:r>
            <a:r>
              <a:rPr sz="3250" spc="-37" dirty="0"/>
              <a:t> </a:t>
            </a:r>
            <a:r>
              <a:rPr sz="3250" spc="-12" dirty="0"/>
              <a:t>συζήτηση</a:t>
            </a:r>
            <a:endParaRPr sz="3250"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698500" y="1521354"/>
            <a:ext cx="8763000" cy="14817668"/>
          </a:xfrm>
          <a:prstGeom prst="rect">
            <a:avLst/>
          </a:prstGeom>
        </p:spPr>
        <p:txBody>
          <a:bodyPr vert="horz" wrap="square" lIns="0" tIns="84667" rIns="0" bIns="0" rtlCol="0">
            <a:spAutoFit/>
          </a:bodyPr>
          <a:lstStyle/>
          <a:p>
            <a:pPr marL="4341110" marR="4233" indent="-228591">
              <a:lnSpc>
                <a:spcPct val="70000"/>
              </a:lnSpc>
              <a:spcBef>
                <a:spcPts val="667"/>
              </a:spcBef>
              <a:buSzPct val="133333"/>
              <a:buFont typeface="Arial"/>
              <a:buChar char="•"/>
              <a:tabLst>
                <a:tab pos="4341110" algn="l"/>
                <a:tab pos="4341639" algn="l"/>
              </a:tabLst>
            </a:pPr>
            <a:r>
              <a:rPr dirty="0"/>
              <a:t>Η</a:t>
            </a:r>
            <a:r>
              <a:rPr spc="4" dirty="0"/>
              <a:t> </a:t>
            </a:r>
            <a:r>
              <a:rPr spc="-4" dirty="0"/>
              <a:t>ύπαρξη</a:t>
            </a:r>
            <a:r>
              <a:rPr spc="4" dirty="0"/>
              <a:t> </a:t>
            </a:r>
            <a:r>
              <a:rPr spc="-4" dirty="0"/>
              <a:t>σχετικής</a:t>
            </a:r>
            <a:r>
              <a:rPr dirty="0"/>
              <a:t> </a:t>
            </a:r>
            <a:r>
              <a:rPr spc="-4" dirty="0"/>
              <a:t>εκπαίδευσης</a:t>
            </a:r>
            <a:r>
              <a:rPr dirty="0"/>
              <a:t> ή</a:t>
            </a:r>
            <a:r>
              <a:rPr spc="4" dirty="0"/>
              <a:t> </a:t>
            </a:r>
            <a:r>
              <a:rPr spc="-4" dirty="0"/>
              <a:t>ιστορικού</a:t>
            </a:r>
            <a:r>
              <a:rPr spc="4" dirty="0"/>
              <a:t> </a:t>
            </a:r>
            <a:r>
              <a:rPr spc="-4" dirty="0"/>
              <a:t>πληροφορικής</a:t>
            </a:r>
            <a:r>
              <a:rPr dirty="0"/>
              <a:t> δεν</a:t>
            </a:r>
            <a:r>
              <a:rPr spc="4" dirty="0"/>
              <a:t> </a:t>
            </a:r>
            <a:r>
              <a:rPr spc="-4" dirty="0"/>
              <a:t>αποτελεί </a:t>
            </a:r>
            <a:r>
              <a:rPr spc="-358" dirty="0"/>
              <a:t> </a:t>
            </a:r>
            <a:r>
              <a:rPr dirty="0"/>
              <a:t>από</a:t>
            </a:r>
            <a:r>
              <a:rPr spc="-8" dirty="0"/>
              <a:t> </a:t>
            </a:r>
            <a:r>
              <a:rPr spc="-4" dirty="0"/>
              <a:t>μόνη της προστατευτικό παράγοντα.</a:t>
            </a:r>
          </a:p>
          <a:p>
            <a:pPr marL="4341110" marR="507980" indent="-228591">
              <a:lnSpc>
                <a:spcPct val="70000"/>
              </a:lnSpc>
              <a:spcBef>
                <a:spcPts val="1321"/>
              </a:spcBef>
              <a:buSzPct val="133333"/>
              <a:buFont typeface="Arial"/>
              <a:buChar char="•"/>
              <a:tabLst>
                <a:tab pos="4341110" algn="l"/>
                <a:tab pos="4341639" algn="l"/>
              </a:tabLst>
            </a:pPr>
            <a:r>
              <a:rPr dirty="0"/>
              <a:t>Η </a:t>
            </a:r>
            <a:r>
              <a:rPr spc="-4" dirty="0"/>
              <a:t>γνώση</a:t>
            </a:r>
            <a:r>
              <a:rPr dirty="0"/>
              <a:t> </a:t>
            </a:r>
            <a:r>
              <a:rPr spc="-4" dirty="0"/>
              <a:t>σχετικά</a:t>
            </a:r>
            <a:r>
              <a:rPr dirty="0"/>
              <a:t> με</a:t>
            </a:r>
            <a:r>
              <a:rPr spc="-4" dirty="0"/>
              <a:t> </a:t>
            </a:r>
            <a:r>
              <a:rPr dirty="0"/>
              <a:t>τις</a:t>
            </a:r>
            <a:r>
              <a:rPr spc="4" dirty="0"/>
              <a:t> </a:t>
            </a:r>
            <a:r>
              <a:rPr spc="-4" dirty="0"/>
              <a:t>τεχνικές γλωσσοδέτες/συνθήκες του DF</a:t>
            </a:r>
            <a:r>
              <a:rPr dirty="0"/>
              <a:t> </a:t>
            </a:r>
            <a:r>
              <a:rPr spc="-4" dirty="0"/>
              <a:t>δεν </a:t>
            </a:r>
            <a:r>
              <a:rPr spc="-354" dirty="0"/>
              <a:t> </a:t>
            </a:r>
            <a:r>
              <a:rPr spc="-4" dirty="0"/>
              <a:t>ενεργοποιείται,</a:t>
            </a:r>
            <a:r>
              <a:rPr spc="-8" dirty="0"/>
              <a:t> </a:t>
            </a:r>
            <a:r>
              <a:rPr spc="-4" dirty="0"/>
              <a:t>χρησιμοποιείται ένα</a:t>
            </a:r>
            <a:r>
              <a:rPr dirty="0"/>
              <a:t> </a:t>
            </a:r>
            <a:r>
              <a:rPr spc="-4" dirty="0"/>
              <a:t>ευρετικό γνωστικό </a:t>
            </a:r>
            <a:r>
              <a:rPr dirty="0"/>
              <a:t>.</a:t>
            </a:r>
          </a:p>
          <a:p>
            <a:pPr marL="4341110" marR="932354" indent="-228591">
              <a:lnSpc>
                <a:spcPct val="70000"/>
              </a:lnSpc>
              <a:spcBef>
                <a:spcPts val="1325"/>
              </a:spcBef>
              <a:buSzPct val="133333"/>
              <a:buFont typeface="Arial"/>
              <a:buChar char="•"/>
              <a:tabLst>
                <a:tab pos="4341110" algn="l"/>
                <a:tab pos="4341639" algn="l"/>
              </a:tabLst>
            </a:pPr>
            <a:r>
              <a:rPr dirty="0"/>
              <a:t>Η</a:t>
            </a:r>
            <a:r>
              <a:rPr spc="4" dirty="0"/>
              <a:t> </a:t>
            </a:r>
            <a:r>
              <a:rPr spc="-4" dirty="0"/>
              <a:t>ακρίβεια</a:t>
            </a:r>
            <a:r>
              <a:rPr spc="4" dirty="0"/>
              <a:t> </a:t>
            </a:r>
            <a:r>
              <a:rPr spc="-4" dirty="0"/>
              <a:t>της</a:t>
            </a:r>
            <a:r>
              <a:rPr dirty="0"/>
              <a:t> </a:t>
            </a:r>
            <a:r>
              <a:rPr spc="-4" dirty="0"/>
              <a:t>αυτοαξιολόγησης</a:t>
            </a:r>
            <a:r>
              <a:rPr dirty="0"/>
              <a:t> </a:t>
            </a:r>
            <a:r>
              <a:rPr spc="-4" dirty="0"/>
              <a:t>είναι</a:t>
            </a:r>
            <a:r>
              <a:rPr spc="4" dirty="0"/>
              <a:t> </a:t>
            </a:r>
            <a:r>
              <a:rPr spc="-4" dirty="0"/>
              <a:t>σχετικός</a:t>
            </a:r>
            <a:r>
              <a:rPr dirty="0"/>
              <a:t> </a:t>
            </a:r>
            <a:r>
              <a:rPr spc="-4" dirty="0"/>
              <a:t>προγνωστικός </a:t>
            </a:r>
            <a:r>
              <a:rPr spc="-354" dirty="0"/>
              <a:t> </a:t>
            </a:r>
            <a:r>
              <a:rPr spc="-4" dirty="0"/>
              <a:t>δείκτης</a:t>
            </a:r>
            <a:r>
              <a:rPr spc="-8" dirty="0"/>
              <a:t> </a:t>
            </a:r>
            <a:r>
              <a:rPr spc="-4" dirty="0"/>
              <a:t>για την πραγματική επίδοση.</a:t>
            </a:r>
          </a:p>
          <a:p>
            <a:pPr marL="4341110" marR="532850" indent="-228591">
              <a:lnSpc>
                <a:spcPct val="70000"/>
              </a:lnSpc>
              <a:spcBef>
                <a:spcPts val="1325"/>
              </a:spcBef>
              <a:buSzPct val="133333"/>
              <a:buFont typeface="Arial"/>
              <a:buChar char="•"/>
              <a:tabLst>
                <a:tab pos="4341110" algn="l"/>
                <a:tab pos="4341639" algn="l"/>
              </a:tabLst>
            </a:pPr>
            <a:r>
              <a:rPr spc="-4" dirty="0"/>
              <a:t>Οι</a:t>
            </a:r>
            <a:r>
              <a:rPr dirty="0"/>
              <a:t> </a:t>
            </a:r>
            <a:r>
              <a:rPr spc="-4" dirty="0"/>
              <a:t>γυναίκες</a:t>
            </a:r>
            <a:r>
              <a:rPr spc="4" dirty="0"/>
              <a:t> </a:t>
            </a:r>
            <a:r>
              <a:rPr spc="-4" dirty="0"/>
              <a:t>παρουσιάζουν καλύτερη</a:t>
            </a:r>
            <a:r>
              <a:rPr dirty="0"/>
              <a:t> </a:t>
            </a:r>
            <a:r>
              <a:rPr spc="-4" dirty="0"/>
              <a:t>ακρίβεια</a:t>
            </a:r>
            <a:r>
              <a:rPr dirty="0"/>
              <a:t> </a:t>
            </a:r>
            <a:r>
              <a:rPr spc="-4" dirty="0"/>
              <a:t>MC</a:t>
            </a:r>
            <a:r>
              <a:rPr spc="4" dirty="0"/>
              <a:t> </a:t>
            </a:r>
            <a:r>
              <a:rPr spc="-4" dirty="0"/>
              <a:t>και</a:t>
            </a:r>
            <a:r>
              <a:rPr spc="4" dirty="0"/>
              <a:t> </a:t>
            </a:r>
            <a:r>
              <a:rPr spc="-4" dirty="0"/>
              <a:t>ανώτερες </a:t>
            </a:r>
            <a:r>
              <a:rPr dirty="0"/>
              <a:t> </a:t>
            </a:r>
            <a:r>
              <a:rPr spc="-4" dirty="0"/>
              <a:t>πραγματικές επιδόσεις, πιθανότατα</a:t>
            </a:r>
            <a:r>
              <a:rPr dirty="0"/>
              <a:t> </a:t>
            </a:r>
            <a:r>
              <a:rPr spc="-4" dirty="0"/>
              <a:t>λόγω</a:t>
            </a:r>
            <a:r>
              <a:rPr dirty="0"/>
              <a:t> πιο</a:t>
            </a:r>
            <a:r>
              <a:rPr spc="-8" dirty="0"/>
              <a:t> </a:t>
            </a:r>
            <a:r>
              <a:rPr spc="-4" dirty="0"/>
              <a:t>συστηματικής </a:t>
            </a:r>
            <a:r>
              <a:rPr dirty="0"/>
              <a:t> </a:t>
            </a:r>
            <a:r>
              <a:rPr spc="-4" dirty="0"/>
              <a:t>γνωστικής</a:t>
            </a:r>
            <a:r>
              <a:rPr spc="4" dirty="0"/>
              <a:t> </a:t>
            </a:r>
            <a:r>
              <a:rPr spc="-4" dirty="0"/>
              <a:t>επεξεργασίας</a:t>
            </a:r>
            <a:r>
              <a:rPr dirty="0"/>
              <a:t> </a:t>
            </a:r>
            <a:r>
              <a:rPr spc="-4" dirty="0"/>
              <a:t>(και</a:t>
            </a:r>
            <a:r>
              <a:rPr spc="4" dirty="0"/>
              <a:t> </a:t>
            </a:r>
            <a:r>
              <a:rPr spc="-4" dirty="0"/>
              <a:t>πιο</a:t>
            </a:r>
            <a:r>
              <a:rPr spc="4" dirty="0"/>
              <a:t> </a:t>
            </a:r>
            <a:r>
              <a:rPr spc="-4" dirty="0"/>
              <a:t>ολοκληρωμένης</a:t>
            </a:r>
            <a:r>
              <a:rPr dirty="0"/>
              <a:t> </a:t>
            </a:r>
            <a:r>
              <a:rPr spc="-4" dirty="0"/>
              <a:t>αξιολόγησης</a:t>
            </a:r>
            <a:r>
              <a:rPr dirty="0"/>
              <a:t> -</a:t>
            </a:r>
            <a:r>
              <a:rPr spc="4" dirty="0"/>
              <a:t> </a:t>
            </a:r>
            <a:r>
              <a:rPr spc="-4" dirty="0"/>
              <a:t>τα </a:t>
            </a:r>
            <a:r>
              <a:rPr spc="-354" dirty="0"/>
              <a:t> </a:t>
            </a:r>
            <a:r>
              <a:rPr spc="-4" dirty="0"/>
              <a:t>δεδομένα δεν</a:t>
            </a:r>
            <a:r>
              <a:rPr spc="-8" dirty="0"/>
              <a:t> </a:t>
            </a:r>
            <a:r>
              <a:rPr spc="-4" dirty="0"/>
              <a:t>παρουσιάζονται εδώ).</a:t>
            </a:r>
          </a:p>
          <a:p>
            <a:pPr marL="4341110" marR="561953" indent="-228591">
              <a:lnSpc>
                <a:spcPct val="70000"/>
              </a:lnSpc>
              <a:spcBef>
                <a:spcPts val="1317"/>
              </a:spcBef>
              <a:buSzPct val="133333"/>
              <a:buFont typeface="Arial"/>
              <a:buChar char="•"/>
              <a:tabLst>
                <a:tab pos="4341110" algn="l"/>
                <a:tab pos="4341639" algn="l"/>
              </a:tabLst>
            </a:pPr>
            <a:r>
              <a:rPr spc="-4" dirty="0"/>
              <a:t>Απαιτούνται</a:t>
            </a:r>
            <a:r>
              <a:rPr dirty="0"/>
              <a:t> </a:t>
            </a:r>
            <a:r>
              <a:rPr spc="-4" dirty="0"/>
              <a:t>μηχανισμοί</a:t>
            </a:r>
            <a:r>
              <a:rPr dirty="0"/>
              <a:t> </a:t>
            </a:r>
            <a:r>
              <a:rPr spc="-4" dirty="0"/>
              <a:t>ανατροφοδότησης</a:t>
            </a:r>
            <a:r>
              <a:rPr dirty="0"/>
              <a:t> </a:t>
            </a:r>
            <a:r>
              <a:rPr spc="-4" dirty="0"/>
              <a:t>για</a:t>
            </a:r>
            <a:r>
              <a:rPr dirty="0"/>
              <a:t> τον</a:t>
            </a:r>
            <a:r>
              <a:rPr spc="4" dirty="0"/>
              <a:t> </a:t>
            </a:r>
            <a:r>
              <a:rPr spc="-4" dirty="0"/>
              <a:t>εντοπισμό</a:t>
            </a:r>
            <a:r>
              <a:rPr dirty="0"/>
              <a:t> των </a:t>
            </a:r>
            <a:r>
              <a:rPr spc="-354" dirty="0"/>
              <a:t> </a:t>
            </a:r>
            <a:r>
              <a:rPr spc="-4" dirty="0"/>
              <a:t>κινδύνων</a:t>
            </a:r>
            <a:r>
              <a:rPr dirty="0"/>
              <a:t> </a:t>
            </a:r>
            <a:r>
              <a:rPr spc="-4" dirty="0"/>
              <a:t>ασφαλείας</a:t>
            </a:r>
            <a:r>
              <a:rPr dirty="0"/>
              <a:t> </a:t>
            </a:r>
            <a:r>
              <a:rPr spc="-4" dirty="0"/>
              <a:t>και</a:t>
            </a:r>
            <a:r>
              <a:rPr dirty="0"/>
              <a:t> </a:t>
            </a:r>
            <a:r>
              <a:rPr spc="-4" dirty="0"/>
              <a:t>τον μετριασμό</a:t>
            </a:r>
            <a:r>
              <a:rPr dirty="0"/>
              <a:t> </a:t>
            </a:r>
            <a:r>
              <a:rPr spc="-4" dirty="0"/>
              <a:t>τους </a:t>
            </a:r>
            <a:r>
              <a:rPr dirty="0"/>
              <a:t>με</a:t>
            </a:r>
            <a:r>
              <a:rPr spc="-4" dirty="0"/>
              <a:t> εξατομικευμένη </a:t>
            </a:r>
            <a:r>
              <a:rPr dirty="0"/>
              <a:t> </a:t>
            </a:r>
            <a:r>
              <a:rPr spc="-4" dirty="0"/>
              <a:t>εκπαίδευση.</a:t>
            </a:r>
          </a:p>
          <a:p>
            <a:pPr marL="4341110" marR="201604" indent="-228591">
              <a:lnSpc>
                <a:spcPct val="70000"/>
              </a:lnSpc>
              <a:spcBef>
                <a:spcPts val="1321"/>
              </a:spcBef>
              <a:buSzPct val="133333"/>
              <a:buFont typeface="Arial"/>
              <a:buChar char="•"/>
              <a:tabLst>
                <a:tab pos="4341110" algn="l"/>
                <a:tab pos="4341639" algn="l"/>
              </a:tabLst>
            </a:pPr>
            <a:r>
              <a:rPr spc="-4" dirty="0"/>
              <a:t>Οι μελλοντικές</a:t>
            </a:r>
            <a:r>
              <a:rPr spc="-8" dirty="0"/>
              <a:t> </a:t>
            </a:r>
            <a:r>
              <a:rPr spc="-4" dirty="0"/>
              <a:t>μελέτες θα πρέπει</a:t>
            </a:r>
            <a:r>
              <a:rPr dirty="0"/>
              <a:t> </a:t>
            </a:r>
            <a:r>
              <a:rPr spc="-4" dirty="0"/>
              <a:t>να χειρίζονται</a:t>
            </a:r>
            <a:r>
              <a:rPr dirty="0"/>
              <a:t> </a:t>
            </a:r>
            <a:r>
              <a:rPr spc="-4" dirty="0"/>
              <a:t>ενεργά την </a:t>
            </a:r>
            <a:r>
              <a:rPr dirty="0"/>
              <a:t> </a:t>
            </a:r>
            <a:r>
              <a:rPr spc="-4" dirty="0"/>
              <a:t>αυτοαποτελεσματικότητα που σχετίζεται </a:t>
            </a:r>
            <a:r>
              <a:rPr dirty="0"/>
              <a:t>με την </a:t>
            </a:r>
            <a:r>
              <a:rPr spc="-4" dirty="0"/>
              <a:t>εργασία σε </a:t>
            </a:r>
            <a:r>
              <a:rPr dirty="0"/>
              <a:t> </a:t>
            </a:r>
            <a:r>
              <a:rPr spc="-4" dirty="0"/>
              <a:t>τυχαιοποιημένο</a:t>
            </a:r>
            <a:r>
              <a:rPr spc="4" dirty="0"/>
              <a:t> </a:t>
            </a:r>
            <a:r>
              <a:rPr spc="-4" dirty="0"/>
              <a:t>ελεγχόμενο</a:t>
            </a:r>
            <a:r>
              <a:rPr dirty="0"/>
              <a:t> </a:t>
            </a:r>
            <a:r>
              <a:rPr spc="-4" dirty="0"/>
              <a:t>σχεδιασμό</a:t>
            </a:r>
            <a:r>
              <a:rPr spc="4" dirty="0"/>
              <a:t> </a:t>
            </a:r>
            <a:r>
              <a:rPr spc="-4" dirty="0"/>
              <a:t>επί</a:t>
            </a:r>
            <a:r>
              <a:rPr spc="4" dirty="0"/>
              <a:t> </a:t>
            </a:r>
            <a:r>
              <a:rPr spc="-4" dirty="0"/>
              <a:t>του</a:t>
            </a:r>
            <a:r>
              <a:rPr spc="8" dirty="0"/>
              <a:t> </a:t>
            </a:r>
            <a:r>
              <a:rPr spc="-4" dirty="0"/>
              <a:t>παρόντος</a:t>
            </a:r>
            <a:r>
              <a:rPr spc="4" dirty="0"/>
              <a:t> </a:t>
            </a:r>
            <a:r>
              <a:rPr spc="-4" dirty="0"/>
              <a:t>βρίσκεται</a:t>
            </a:r>
            <a:r>
              <a:rPr spc="8" dirty="0"/>
              <a:t> </a:t>
            </a:r>
            <a:r>
              <a:rPr spc="-4" dirty="0"/>
              <a:t>σε </a:t>
            </a:r>
            <a:r>
              <a:rPr spc="-354" dirty="0"/>
              <a:t> </a:t>
            </a:r>
            <a:r>
              <a:rPr spc="-4" dirty="0"/>
              <a:t>εξέλιξη</a:t>
            </a:r>
            <a:r>
              <a:rPr spc="-12" dirty="0"/>
              <a:t> </a:t>
            </a:r>
            <a:r>
              <a:rPr spc="-4" dirty="0"/>
              <a:t>μελέτη).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51391" y="6172729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latin typeface="Calibri"/>
                <a:cs typeface="Calibri"/>
              </a:rPr>
              <a:t>CSP002: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Ανθρώπινοι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παράγοντες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στην</a:t>
            </a:r>
            <a:r>
              <a:rPr sz="750" spc="4" dirty="0">
                <a:latin typeface="Calibri"/>
                <a:cs typeface="Calibri"/>
              </a:rPr>
              <a:t> </a:t>
            </a:r>
            <a:r>
              <a:rPr sz="750" spc="-12" dirty="0">
                <a:latin typeface="Calibri"/>
                <a:cs typeface="Calibri"/>
              </a:rPr>
              <a:t>ασφάλεια </a:t>
            </a:r>
            <a:r>
              <a:rPr sz="750" spc="-8" dirty="0">
                <a:latin typeface="Calibri"/>
                <a:cs typeface="Calibri"/>
              </a:rPr>
              <a:t>στον </a:t>
            </a:r>
            <a:r>
              <a:rPr sz="750" spc="-12" dirty="0"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72800" y="7594600"/>
              <a:ext cx="2591752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35077" y="779144"/>
              <a:ext cx="8295322" cy="626300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41891" y="870236"/>
            <a:ext cx="2980795" cy="1267312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4083" spc="-12" dirty="0">
                <a:solidFill>
                  <a:srgbClr val="FFFFFF"/>
                </a:solidFill>
              </a:rPr>
              <a:t>CY</a:t>
            </a:r>
            <a:r>
              <a:rPr sz="4083" spc="-8" dirty="0">
                <a:solidFill>
                  <a:srgbClr val="FFFFFF"/>
                </a:solidFill>
              </a:rPr>
              <a:t>B</a:t>
            </a:r>
            <a:r>
              <a:rPr sz="4083" spc="-12" dirty="0">
                <a:solidFill>
                  <a:srgbClr val="FFFFFF"/>
                </a:solidFill>
              </a:rPr>
              <a:t>E</a:t>
            </a:r>
            <a:r>
              <a:rPr sz="4083" spc="-4" dirty="0">
                <a:solidFill>
                  <a:srgbClr val="FFFFFF"/>
                </a:solidFill>
              </a:rPr>
              <a:t>R</a:t>
            </a:r>
            <a:r>
              <a:rPr sz="4083" spc="-12" dirty="0">
                <a:solidFill>
                  <a:srgbClr val="FFFFFF"/>
                </a:solidFill>
              </a:rPr>
              <a:t>C</a:t>
            </a:r>
            <a:r>
              <a:rPr sz="4083" spc="-8" dirty="0">
                <a:solidFill>
                  <a:srgbClr val="FFFFFF"/>
                </a:solidFill>
              </a:rPr>
              <a:t>RI</a:t>
            </a:r>
            <a:r>
              <a:rPr sz="4083" spc="-12" dirty="0">
                <a:solidFill>
                  <a:srgbClr val="FFFFFF"/>
                </a:solidFill>
              </a:rPr>
              <a:t>M</a:t>
            </a:r>
            <a:r>
              <a:rPr sz="4083" spc="-8" dirty="0">
                <a:solidFill>
                  <a:srgbClr val="FFFFFF"/>
                </a:solidFill>
              </a:rPr>
              <a:t>E</a:t>
            </a:r>
            <a:r>
              <a:rPr sz="4083" dirty="0">
                <a:solidFill>
                  <a:srgbClr val="FFFFFF"/>
                </a:solidFill>
              </a:rPr>
              <a:t>S</a:t>
            </a:r>
            <a:endParaRPr sz="4083"/>
          </a:p>
        </p:txBody>
      </p:sp>
      <p:sp>
        <p:nvSpPr>
          <p:cNvPr id="7" name="object 7"/>
          <p:cNvSpPr txBox="1"/>
          <p:nvPr/>
        </p:nvSpPr>
        <p:spPr>
          <a:xfrm>
            <a:off x="187819" y="2286000"/>
            <a:ext cx="5109633" cy="2446481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315371" marR="4233" indent="-305317">
              <a:lnSpc>
                <a:spcPct val="106000"/>
              </a:lnSpc>
              <a:spcBef>
                <a:spcPts val="83"/>
              </a:spcBef>
              <a:buSzPct val="90000"/>
              <a:buFont typeface="Arial"/>
              <a:buChar char="•"/>
              <a:tabLst>
                <a:tab pos="315371" algn="l"/>
                <a:tab pos="315900" algn="l"/>
              </a:tabLst>
            </a:pPr>
            <a:r>
              <a:rPr sz="1667" dirty="0">
                <a:solidFill>
                  <a:srgbClr val="FFFFFF"/>
                </a:solidFill>
                <a:latin typeface="Calibri"/>
                <a:cs typeface="Calibri"/>
              </a:rPr>
              <a:t>Το </a:t>
            </a:r>
            <a:r>
              <a:rPr sz="1667" spc="-4" dirty="0">
                <a:solidFill>
                  <a:srgbClr val="FFFFFF"/>
                </a:solidFill>
                <a:latin typeface="Calibri"/>
                <a:cs typeface="Calibri"/>
              </a:rPr>
              <a:t>έγκλημα</a:t>
            </a:r>
            <a:r>
              <a:rPr sz="16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67" spc="-4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6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67" spc="-4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r>
              <a:rPr sz="16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67" spc="-4" dirty="0">
                <a:solidFill>
                  <a:srgbClr val="FFFFFF"/>
                </a:solidFill>
                <a:latin typeface="Calibri"/>
                <a:cs typeface="Calibri"/>
              </a:rPr>
              <a:t>θα</a:t>
            </a:r>
            <a:r>
              <a:rPr sz="16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67" spc="-4" dirty="0">
                <a:solidFill>
                  <a:srgbClr val="FFFFFF"/>
                </a:solidFill>
                <a:latin typeface="Calibri"/>
                <a:cs typeface="Calibri"/>
              </a:rPr>
              <a:t>κοστίσει</a:t>
            </a:r>
            <a:r>
              <a:rPr sz="16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67" spc="-4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667" spc="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67" spc="-8" dirty="0">
                <a:solidFill>
                  <a:srgbClr val="FFFFFF"/>
                </a:solidFill>
                <a:latin typeface="Calibri"/>
                <a:cs typeface="Calibri"/>
              </a:rPr>
              <a:t>κόσμο </a:t>
            </a:r>
            <a:r>
              <a:rPr sz="1667" spc="-3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67" dirty="0">
                <a:solidFill>
                  <a:srgbClr val="FFFFFF"/>
                </a:solidFill>
                <a:latin typeface="Calibri"/>
                <a:cs typeface="Calibri"/>
              </a:rPr>
              <a:t>10,5 </a:t>
            </a:r>
            <a:r>
              <a:rPr sz="1667" spc="-4" dirty="0">
                <a:solidFill>
                  <a:srgbClr val="FFFFFF"/>
                </a:solidFill>
                <a:latin typeface="Calibri"/>
                <a:cs typeface="Calibri"/>
              </a:rPr>
              <a:t>τρισεκατομμύρια δολάρια ετησίως </a:t>
            </a:r>
            <a:r>
              <a:rPr sz="1667" dirty="0">
                <a:solidFill>
                  <a:srgbClr val="FFFFFF"/>
                </a:solidFill>
                <a:latin typeface="Calibri"/>
                <a:cs typeface="Calibri"/>
              </a:rPr>
              <a:t>έως</a:t>
            </a:r>
            <a:endParaRPr sz="1667" dirty="0">
              <a:latin typeface="Calibri"/>
              <a:cs typeface="Calibri"/>
            </a:endParaRPr>
          </a:p>
          <a:p>
            <a:pPr marL="315371">
              <a:spcBef>
                <a:spcPts val="8"/>
              </a:spcBef>
            </a:pPr>
            <a:r>
              <a:rPr sz="1667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r>
              <a:rPr sz="1667" spc="-4" dirty="0">
                <a:solidFill>
                  <a:srgbClr val="FFFFFF"/>
                </a:solidFill>
                <a:latin typeface="Calibri"/>
                <a:cs typeface="Calibri"/>
              </a:rPr>
              <a:t> 2025</a:t>
            </a:r>
            <a:r>
              <a:rPr sz="1667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67" spc="-4" dirty="0">
                <a:solidFill>
                  <a:srgbClr val="FFFFFF"/>
                </a:solidFill>
                <a:latin typeface="Calibri"/>
                <a:cs typeface="Calibri"/>
              </a:rPr>
              <a:t>(3</a:t>
            </a:r>
            <a:r>
              <a:rPr sz="16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67" spc="-4" dirty="0">
                <a:solidFill>
                  <a:srgbClr val="FFFFFF"/>
                </a:solidFill>
                <a:latin typeface="Calibri"/>
                <a:cs typeface="Calibri"/>
              </a:rPr>
              <a:t>τρισεκατομμύρια δολάρια</a:t>
            </a:r>
            <a:r>
              <a:rPr sz="16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67" spc="-4" dirty="0">
                <a:solidFill>
                  <a:srgbClr val="FFFFFF"/>
                </a:solidFill>
                <a:latin typeface="Calibri"/>
                <a:cs typeface="Calibri"/>
              </a:rPr>
              <a:t>το</a:t>
            </a:r>
            <a:endParaRPr sz="1667" dirty="0">
              <a:latin typeface="Calibri"/>
              <a:cs typeface="Calibri"/>
            </a:endParaRPr>
          </a:p>
          <a:p>
            <a:pPr marL="315371">
              <a:spcBef>
                <a:spcPts val="8"/>
              </a:spcBef>
            </a:pPr>
            <a:r>
              <a:rPr sz="1667" dirty="0">
                <a:solidFill>
                  <a:srgbClr val="FFFFFF"/>
                </a:solidFill>
                <a:latin typeface="Calibri"/>
                <a:cs typeface="Calibri"/>
              </a:rPr>
              <a:t>2015)</a:t>
            </a:r>
            <a:endParaRPr sz="1667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67" dirty="0">
              <a:latin typeface="Calibri"/>
              <a:cs typeface="Calibri"/>
            </a:endParaRPr>
          </a:p>
          <a:p>
            <a:pPr>
              <a:spcBef>
                <a:spcPts val="17"/>
              </a:spcBef>
            </a:pPr>
            <a:endParaRPr sz="1917" dirty="0">
              <a:latin typeface="Calibri"/>
              <a:cs typeface="Calibri"/>
            </a:endParaRPr>
          </a:p>
          <a:p>
            <a:pPr marL="315371" marR="1832960" indent="-305317">
              <a:lnSpc>
                <a:spcPct val="100400"/>
              </a:lnSpc>
              <a:buSzPct val="90000"/>
              <a:buFont typeface="Arial"/>
              <a:buChar char="•"/>
              <a:tabLst>
                <a:tab pos="315371" algn="l"/>
                <a:tab pos="315900" algn="l"/>
              </a:tabLst>
            </a:pPr>
            <a:r>
              <a:rPr sz="1667" dirty="0">
                <a:solidFill>
                  <a:srgbClr val="FFFFFF"/>
                </a:solidFill>
                <a:latin typeface="Calibri"/>
                <a:cs typeface="Calibri"/>
              </a:rPr>
              <a:t>Οι</a:t>
            </a:r>
            <a:r>
              <a:rPr sz="1667" spc="-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67" spc="-4" dirty="0">
                <a:solidFill>
                  <a:srgbClr val="FFFFFF"/>
                </a:solidFill>
                <a:latin typeface="Calibri"/>
                <a:cs typeface="Calibri"/>
              </a:rPr>
              <a:t>νεότερες</a:t>
            </a:r>
            <a:r>
              <a:rPr sz="1667" spc="-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67" spc="-4" dirty="0">
                <a:solidFill>
                  <a:srgbClr val="FFFFFF"/>
                </a:solidFill>
                <a:latin typeface="Calibri"/>
                <a:cs typeface="Calibri"/>
              </a:rPr>
              <a:t>φόρμες</a:t>
            </a:r>
            <a:r>
              <a:rPr sz="1667" spc="-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67" spc="-4" dirty="0">
                <a:solidFill>
                  <a:srgbClr val="FFFFFF"/>
                </a:solidFill>
                <a:latin typeface="Calibri"/>
                <a:cs typeface="Calibri"/>
              </a:rPr>
              <a:t>θα</a:t>
            </a:r>
            <a:r>
              <a:rPr sz="1667" spc="-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67" dirty="0">
                <a:solidFill>
                  <a:srgbClr val="FFFFFF"/>
                </a:solidFill>
                <a:latin typeface="Calibri"/>
                <a:cs typeface="Calibri"/>
              </a:rPr>
              <a:t>γίνουν</a:t>
            </a:r>
            <a:r>
              <a:rPr sz="1667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67" dirty="0">
                <a:solidFill>
                  <a:srgbClr val="FFFFFF"/>
                </a:solidFill>
                <a:latin typeface="Calibri"/>
                <a:cs typeface="Calibri"/>
              </a:rPr>
              <a:t>πιο </a:t>
            </a:r>
            <a:r>
              <a:rPr sz="1667" spc="-3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67" spc="-4" dirty="0">
                <a:solidFill>
                  <a:srgbClr val="FFFFFF"/>
                </a:solidFill>
                <a:latin typeface="Calibri"/>
                <a:cs typeface="Calibri"/>
              </a:rPr>
              <a:t>εξελιγμένες</a:t>
            </a:r>
            <a:r>
              <a:rPr sz="1667" spc="-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67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67" spc="-4" dirty="0">
                <a:solidFill>
                  <a:srgbClr val="FFFFFF"/>
                </a:solidFill>
                <a:latin typeface="Calibri"/>
                <a:cs typeface="Calibri"/>
              </a:rPr>
              <a:t> ανατρεπτικές</a:t>
            </a:r>
            <a:endParaRPr sz="1667" dirty="0">
              <a:latin typeface="Calibri"/>
              <a:cs typeface="Calibri"/>
            </a:endParaRPr>
          </a:p>
          <a:p>
            <a:pPr marL="925475" lvl="1" indent="-304788">
              <a:spcBef>
                <a:spcPts val="842"/>
              </a:spcBef>
              <a:buSzPct val="84848"/>
              <a:buFont typeface="Arial"/>
              <a:buChar char="•"/>
              <a:tabLst>
                <a:tab pos="924946" algn="l"/>
                <a:tab pos="925475" algn="l"/>
              </a:tabLst>
            </a:pPr>
            <a:r>
              <a:rPr sz="1375" spc="-4" dirty="0">
                <a:solidFill>
                  <a:srgbClr val="FFFFFF"/>
                </a:solidFill>
                <a:latin typeface="Calibri"/>
                <a:cs typeface="Calibri"/>
              </a:rPr>
              <a:t>Βαθιά</a:t>
            </a:r>
            <a:r>
              <a:rPr sz="1375" spc="-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spc="-12" dirty="0">
                <a:solidFill>
                  <a:srgbClr val="FFFFFF"/>
                </a:solidFill>
                <a:latin typeface="Calibri"/>
                <a:cs typeface="Calibri"/>
              </a:rPr>
              <a:t>απομιμήσεις</a:t>
            </a:r>
            <a:endParaRPr sz="1375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1391" y="6052608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CSP002: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625330" cy="69275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06039" y="1197927"/>
              <a:ext cx="11725592" cy="648112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3812" y="0"/>
            <a:ext cx="12215813" cy="6858000"/>
            <a:chOff x="-28575" y="0"/>
            <a:chExt cx="14658975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1942" y="1145857"/>
              <a:ext cx="6885305" cy="50165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2322512"/>
              <a:ext cx="7443470" cy="2597150"/>
            </a:xfrm>
            <a:custGeom>
              <a:avLst/>
              <a:gdLst/>
              <a:ahLst/>
              <a:cxnLst/>
              <a:rect l="l" t="t" r="r" b="b"/>
              <a:pathLst>
                <a:path w="7443470" h="2597150">
                  <a:moveTo>
                    <a:pt x="0" y="847725"/>
                  </a:moveTo>
                  <a:lnTo>
                    <a:pt x="39052" y="813435"/>
                  </a:lnTo>
                  <a:lnTo>
                    <a:pt x="89852" y="772795"/>
                  </a:lnTo>
                  <a:lnTo>
                    <a:pt x="144462" y="733107"/>
                  </a:lnTo>
                  <a:lnTo>
                    <a:pt x="202882" y="694054"/>
                  </a:lnTo>
                  <a:lnTo>
                    <a:pt x="265112" y="655637"/>
                  </a:lnTo>
                  <a:lnTo>
                    <a:pt x="330835" y="618172"/>
                  </a:lnTo>
                  <a:lnTo>
                    <a:pt x="365125" y="599757"/>
                  </a:lnTo>
                  <a:lnTo>
                    <a:pt x="400367" y="581342"/>
                  </a:lnTo>
                  <a:lnTo>
                    <a:pt x="436245" y="563562"/>
                  </a:lnTo>
                  <a:lnTo>
                    <a:pt x="473075" y="545782"/>
                  </a:lnTo>
                  <a:lnTo>
                    <a:pt x="510857" y="528002"/>
                  </a:lnTo>
                  <a:lnTo>
                    <a:pt x="549275" y="510857"/>
                  </a:lnTo>
                  <a:lnTo>
                    <a:pt x="588962" y="493712"/>
                  </a:lnTo>
                  <a:lnTo>
                    <a:pt x="628967" y="476567"/>
                  </a:lnTo>
                  <a:lnTo>
                    <a:pt x="670242" y="460057"/>
                  </a:lnTo>
                  <a:lnTo>
                    <a:pt x="711835" y="443547"/>
                  </a:lnTo>
                  <a:lnTo>
                    <a:pt x="754697" y="427354"/>
                  </a:lnTo>
                  <a:lnTo>
                    <a:pt x="797877" y="411479"/>
                  </a:lnTo>
                  <a:lnTo>
                    <a:pt x="842010" y="395604"/>
                  </a:lnTo>
                  <a:lnTo>
                    <a:pt x="887095" y="380364"/>
                  </a:lnTo>
                  <a:lnTo>
                    <a:pt x="932815" y="365125"/>
                  </a:lnTo>
                  <a:lnTo>
                    <a:pt x="979170" y="350202"/>
                  </a:lnTo>
                  <a:lnTo>
                    <a:pt x="1026477" y="335597"/>
                  </a:lnTo>
                  <a:lnTo>
                    <a:pt x="1074420" y="320992"/>
                  </a:lnTo>
                  <a:lnTo>
                    <a:pt x="1122997" y="307022"/>
                  </a:lnTo>
                  <a:lnTo>
                    <a:pt x="1172210" y="293052"/>
                  </a:lnTo>
                  <a:lnTo>
                    <a:pt x="1222375" y="279400"/>
                  </a:lnTo>
                  <a:lnTo>
                    <a:pt x="1272857" y="266064"/>
                  </a:lnTo>
                  <a:lnTo>
                    <a:pt x="1324292" y="253047"/>
                  </a:lnTo>
                  <a:lnTo>
                    <a:pt x="1376362" y="240347"/>
                  </a:lnTo>
                  <a:lnTo>
                    <a:pt x="1429067" y="227964"/>
                  </a:lnTo>
                  <a:lnTo>
                    <a:pt x="1482090" y="215582"/>
                  </a:lnTo>
                  <a:lnTo>
                    <a:pt x="1536065" y="203835"/>
                  </a:lnTo>
                  <a:lnTo>
                    <a:pt x="1590675" y="192087"/>
                  </a:lnTo>
                  <a:lnTo>
                    <a:pt x="1645920" y="180975"/>
                  </a:lnTo>
                  <a:lnTo>
                    <a:pt x="1701482" y="169862"/>
                  </a:lnTo>
                  <a:lnTo>
                    <a:pt x="1757997" y="159385"/>
                  </a:lnTo>
                  <a:lnTo>
                    <a:pt x="1814830" y="148907"/>
                  </a:lnTo>
                  <a:lnTo>
                    <a:pt x="1872297" y="139064"/>
                  </a:lnTo>
                  <a:lnTo>
                    <a:pt x="1930400" y="129222"/>
                  </a:lnTo>
                  <a:lnTo>
                    <a:pt x="1989137" y="119697"/>
                  </a:lnTo>
                  <a:lnTo>
                    <a:pt x="2048192" y="110807"/>
                  </a:lnTo>
                  <a:lnTo>
                    <a:pt x="2107882" y="101917"/>
                  </a:lnTo>
                  <a:lnTo>
                    <a:pt x="2167890" y="93662"/>
                  </a:lnTo>
                  <a:lnTo>
                    <a:pt x="2228850" y="85407"/>
                  </a:lnTo>
                  <a:lnTo>
                    <a:pt x="2289810" y="77787"/>
                  </a:lnTo>
                  <a:lnTo>
                    <a:pt x="2351722" y="70485"/>
                  </a:lnTo>
                  <a:lnTo>
                    <a:pt x="2413635" y="63500"/>
                  </a:lnTo>
                  <a:lnTo>
                    <a:pt x="2476500" y="56832"/>
                  </a:lnTo>
                  <a:lnTo>
                    <a:pt x="2539365" y="50482"/>
                  </a:lnTo>
                  <a:lnTo>
                    <a:pt x="2602865" y="44450"/>
                  </a:lnTo>
                  <a:lnTo>
                    <a:pt x="2667000" y="38735"/>
                  </a:lnTo>
                  <a:lnTo>
                    <a:pt x="2731452" y="33654"/>
                  </a:lnTo>
                  <a:lnTo>
                    <a:pt x="2796222" y="28575"/>
                  </a:lnTo>
                  <a:lnTo>
                    <a:pt x="2861310" y="24129"/>
                  </a:lnTo>
                  <a:lnTo>
                    <a:pt x="2927032" y="20002"/>
                  </a:lnTo>
                  <a:lnTo>
                    <a:pt x="2993072" y="16192"/>
                  </a:lnTo>
                  <a:lnTo>
                    <a:pt x="3059430" y="13017"/>
                  </a:lnTo>
                  <a:lnTo>
                    <a:pt x="3126105" y="9842"/>
                  </a:lnTo>
                  <a:lnTo>
                    <a:pt x="3193097" y="7302"/>
                  </a:lnTo>
                  <a:lnTo>
                    <a:pt x="3260725" y="5079"/>
                  </a:lnTo>
                  <a:lnTo>
                    <a:pt x="3328352" y="3175"/>
                  </a:lnTo>
                  <a:lnTo>
                    <a:pt x="3396615" y="1904"/>
                  </a:lnTo>
                  <a:lnTo>
                    <a:pt x="3464877" y="952"/>
                  </a:lnTo>
                  <a:lnTo>
                    <a:pt x="3533775" y="317"/>
                  </a:lnTo>
                  <a:lnTo>
                    <a:pt x="3602672" y="0"/>
                  </a:lnTo>
                  <a:lnTo>
                    <a:pt x="3671887" y="317"/>
                  </a:lnTo>
                  <a:lnTo>
                    <a:pt x="3740467" y="952"/>
                  </a:lnTo>
                  <a:lnTo>
                    <a:pt x="3809047" y="1904"/>
                  </a:lnTo>
                  <a:lnTo>
                    <a:pt x="3876992" y="3175"/>
                  </a:lnTo>
                  <a:lnTo>
                    <a:pt x="3944937" y="5079"/>
                  </a:lnTo>
                  <a:lnTo>
                    <a:pt x="4012247" y="7302"/>
                  </a:lnTo>
                  <a:lnTo>
                    <a:pt x="4079240" y="9842"/>
                  </a:lnTo>
                  <a:lnTo>
                    <a:pt x="4145915" y="13017"/>
                  </a:lnTo>
                  <a:lnTo>
                    <a:pt x="4212590" y="16192"/>
                  </a:lnTo>
                  <a:lnTo>
                    <a:pt x="4278312" y="20002"/>
                  </a:lnTo>
                  <a:lnTo>
                    <a:pt x="4344035" y="24129"/>
                  </a:lnTo>
                  <a:lnTo>
                    <a:pt x="4409440" y="28575"/>
                  </a:lnTo>
                  <a:lnTo>
                    <a:pt x="4474210" y="33654"/>
                  </a:lnTo>
                  <a:lnTo>
                    <a:pt x="4538345" y="38735"/>
                  </a:lnTo>
                  <a:lnTo>
                    <a:pt x="4602480" y="44450"/>
                  </a:lnTo>
                  <a:lnTo>
                    <a:pt x="4665980" y="50482"/>
                  </a:lnTo>
                  <a:lnTo>
                    <a:pt x="4729162" y="56832"/>
                  </a:lnTo>
                  <a:lnTo>
                    <a:pt x="4791710" y="63500"/>
                  </a:lnTo>
                  <a:lnTo>
                    <a:pt x="4853940" y="70485"/>
                  </a:lnTo>
                  <a:lnTo>
                    <a:pt x="4915535" y="77787"/>
                  </a:lnTo>
                  <a:lnTo>
                    <a:pt x="4976812" y="85407"/>
                  </a:lnTo>
                  <a:lnTo>
                    <a:pt x="5037455" y="93662"/>
                  </a:lnTo>
                  <a:lnTo>
                    <a:pt x="5097462" y="101917"/>
                  </a:lnTo>
                  <a:lnTo>
                    <a:pt x="5157152" y="110807"/>
                  </a:lnTo>
                  <a:lnTo>
                    <a:pt x="5216525" y="119697"/>
                  </a:lnTo>
                  <a:lnTo>
                    <a:pt x="5274945" y="129222"/>
                  </a:lnTo>
                  <a:lnTo>
                    <a:pt x="5333047" y="139064"/>
                  </a:lnTo>
                  <a:lnTo>
                    <a:pt x="5390515" y="148907"/>
                  </a:lnTo>
                  <a:lnTo>
                    <a:pt x="5447665" y="159385"/>
                  </a:lnTo>
                  <a:lnTo>
                    <a:pt x="5503862" y="169862"/>
                  </a:lnTo>
                  <a:lnTo>
                    <a:pt x="5559742" y="180975"/>
                  </a:lnTo>
                  <a:lnTo>
                    <a:pt x="5614670" y="192087"/>
                  </a:lnTo>
                  <a:lnTo>
                    <a:pt x="5669280" y="203835"/>
                  </a:lnTo>
                  <a:lnTo>
                    <a:pt x="5723255" y="215582"/>
                  </a:lnTo>
                  <a:lnTo>
                    <a:pt x="5776595" y="227964"/>
                  </a:lnTo>
                  <a:lnTo>
                    <a:pt x="5829300" y="240347"/>
                  </a:lnTo>
                  <a:lnTo>
                    <a:pt x="5881370" y="253047"/>
                  </a:lnTo>
                  <a:lnTo>
                    <a:pt x="5932487" y="266064"/>
                  </a:lnTo>
                  <a:lnTo>
                    <a:pt x="5983287" y="279400"/>
                  </a:lnTo>
                  <a:lnTo>
                    <a:pt x="6033135" y="293052"/>
                  </a:lnTo>
                  <a:lnTo>
                    <a:pt x="6082665" y="307022"/>
                  </a:lnTo>
                  <a:lnTo>
                    <a:pt x="6131242" y="320992"/>
                  </a:lnTo>
                  <a:lnTo>
                    <a:pt x="6179185" y="335597"/>
                  </a:lnTo>
                  <a:lnTo>
                    <a:pt x="6226175" y="350202"/>
                  </a:lnTo>
                  <a:lnTo>
                    <a:pt x="6272530" y="365125"/>
                  </a:lnTo>
                  <a:lnTo>
                    <a:pt x="6318250" y="380364"/>
                  </a:lnTo>
                  <a:lnTo>
                    <a:pt x="6363335" y="395604"/>
                  </a:lnTo>
                  <a:lnTo>
                    <a:pt x="6407467" y="411479"/>
                  </a:lnTo>
                  <a:lnTo>
                    <a:pt x="6450965" y="427354"/>
                  </a:lnTo>
                  <a:lnTo>
                    <a:pt x="6493510" y="443547"/>
                  </a:lnTo>
                  <a:lnTo>
                    <a:pt x="6535420" y="460057"/>
                  </a:lnTo>
                  <a:lnTo>
                    <a:pt x="6576377" y="476567"/>
                  </a:lnTo>
                  <a:lnTo>
                    <a:pt x="6616700" y="493712"/>
                  </a:lnTo>
                  <a:lnTo>
                    <a:pt x="6656070" y="510857"/>
                  </a:lnTo>
                  <a:lnTo>
                    <a:pt x="6694487" y="528002"/>
                  </a:lnTo>
                  <a:lnTo>
                    <a:pt x="6732270" y="545782"/>
                  </a:lnTo>
                  <a:lnTo>
                    <a:pt x="6769100" y="563562"/>
                  </a:lnTo>
                  <a:lnTo>
                    <a:pt x="6805295" y="581342"/>
                  </a:lnTo>
                  <a:lnTo>
                    <a:pt x="6840220" y="599757"/>
                  </a:lnTo>
                  <a:lnTo>
                    <a:pt x="6874509" y="618172"/>
                  </a:lnTo>
                  <a:lnTo>
                    <a:pt x="6907847" y="636904"/>
                  </a:lnTo>
                  <a:lnTo>
                    <a:pt x="6971982" y="674687"/>
                  </a:lnTo>
                  <a:lnTo>
                    <a:pt x="7032307" y="713422"/>
                  </a:lnTo>
                  <a:lnTo>
                    <a:pt x="7088822" y="752792"/>
                  </a:lnTo>
                  <a:lnTo>
                    <a:pt x="7141527" y="793114"/>
                  </a:lnTo>
                  <a:lnTo>
                    <a:pt x="7190105" y="833754"/>
                  </a:lnTo>
                  <a:lnTo>
                    <a:pt x="7234872" y="875347"/>
                  </a:lnTo>
                  <a:lnTo>
                    <a:pt x="7275512" y="917575"/>
                  </a:lnTo>
                  <a:lnTo>
                    <a:pt x="7311707" y="960437"/>
                  </a:lnTo>
                  <a:lnTo>
                    <a:pt x="7344092" y="1003935"/>
                  </a:lnTo>
                  <a:lnTo>
                    <a:pt x="7371715" y="1047750"/>
                  </a:lnTo>
                  <a:lnTo>
                    <a:pt x="7395209" y="1092200"/>
                  </a:lnTo>
                  <a:lnTo>
                    <a:pt x="7413942" y="1137285"/>
                  </a:lnTo>
                  <a:lnTo>
                    <a:pt x="7428230" y="1182687"/>
                  </a:lnTo>
                  <a:lnTo>
                    <a:pt x="7437755" y="1228725"/>
                  </a:lnTo>
                  <a:lnTo>
                    <a:pt x="7442517" y="1275079"/>
                  </a:lnTo>
                  <a:lnTo>
                    <a:pt x="7443152" y="1298575"/>
                  </a:lnTo>
                  <a:lnTo>
                    <a:pt x="7442517" y="1321752"/>
                  </a:lnTo>
                  <a:lnTo>
                    <a:pt x="7437755" y="1368107"/>
                  </a:lnTo>
                  <a:lnTo>
                    <a:pt x="7428230" y="1414145"/>
                  </a:lnTo>
                  <a:lnTo>
                    <a:pt x="7413942" y="1459547"/>
                  </a:lnTo>
                  <a:lnTo>
                    <a:pt x="7395209" y="1504632"/>
                  </a:lnTo>
                  <a:lnTo>
                    <a:pt x="7371715" y="1549082"/>
                  </a:lnTo>
                  <a:lnTo>
                    <a:pt x="7344092" y="1593214"/>
                  </a:lnTo>
                  <a:lnTo>
                    <a:pt x="7311707" y="1636395"/>
                  </a:lnTo>
                  <a:lnTo>
                    <a:pt x="7275512" y="1679257"/>
                  </a:lnTo>
                  <a:lnTo>
                    <a:pt x="7234872" y="1721485"/>
                  </a:lnTo>
                  <a:lnTo>
                    <a:pt x="7190105" y="1763077"/>
                  </a:lnTo>
                  <a:lnTo>
                    <a:pt x="7141527" y="1804035"/>
                  </a:lnTo>
                  <a:lnTo>
                    <a:pt x="7088822" y="1844039"/>
                  </a:lnTo>
                  <a:lnTo>
                    <a:pt x="7032307" y="1883410"/>
                  </a:lnTo>
                  <a:lnTo>
                    <a:pt x="6971982" y="1922145"/>
                  </a:lnTo>
                  <a:lnTo>
                    <a:pt x="6907847" y="1959927"/>
                  </a:lnTo>
                  <a:lnTo>
                    <a:pt x="6874509" y="1978660"/>
                  </a:lnTo>
                  <a:lnTo>
                    <a:pt x="6840220" y="1997075"/>
                  </a:lnTo>
                  <a:lnTo>
                    <a:pt x="6805295" y="2015489"/>
                  </a:lnTo>
                  <a:lnTo>
                    <a:pt x="6769100" y="2033587"/>
                  </a:lnTo>
                  <a:lnTo>
                    <a:pt x="6732270" y="2051367"/>
                  </a:lnTo>
                  <a:lnTo>
                    <a:pt x="6694487" y="2068829"/>
                  </a:lnTo>
                  <a:lnTo>
                    <a:pt x="6656070" y="2086292"/>
                  </a:lnTo>
                  <a:lnTo>
                    <a:pt x="6616700" y="2103437"/>
                  </a:lnTo>
                  <a:lnTo>
                    <a:pt x="6576377" y="2120265"/>
                  </a:lnTo>
                  <a:lnTo>
                    <a:pt x="6535420" y="2136775"/>
                  </a:lnTo>
                  <a:lnTo>
                    <a:pt x="6493510" y="2153285"/>
                  </a:lnTo>
                  <a:lnTo>
                    <a:pt x="6450965" y="2169477"/>
                  </a:lnTo>
                  <a:lnTo>
                    <a:pt x="6407467" y="2185352"/>
                  </a:lnTo>
                  <a:lnTo>
                    <a:pt x="6363335" y="2201227"/>
                  </a:lnTo>
                  <a:lnTo>
                    <a:pt x="6318250" y="2216467"/>
                  </a:lnTo>
                  <a:lnTo>
                    <a:pt x="6272530" y="2231707"/>
                  </a:lnTo>
                  <a:lnTo>
                    <a:pt x="6226175" y="2246629"/>
                  </a:lnTo>
                  <a:lnTo>
                    <a:pt x="6179185" y="2261552"/>
                  </a:lnTo>
                  <a:lnTo>
                    <a:pt x="6131242" y="2275840"/>
                  </a:lnTo>
                  <a:lnTo>
                    <a:pt x="6082665" y="2290127"/>
                  </a:lnTo>
                  <a:lnTo>
                    <a:pt x="6033135" y="2303779"/>
                  </a:lnTo>
                  <a:lnTo>
                    <a:pt x="5983287" y="2317432"/>
                  </a:lnTo>
                  <a:lnTo>
                    <a:pt x="5932487" y="2330767"/>
                  </a:lnTo>
                  <a:lnTo>
                    <a:pt x="5881370" y="2343785"/>
                  </a:lnTo>
                  <a:lnTo>
                    <a:pt x="5829300" y="2356485"/>
                  </a:lnTo>
                  <a:lnTo>
                    <a:pt x="5776595" y="2369185"/>
                  </a:lnTo>
                  <a:lnTo>
                    <a:pt x="5723255" y="2381250"/>
                  </a:lnTo>
                  <a:lnTo>
                    <a:pt x="5669280" y="2392997"/>
                  </a:lnTo>
                  <a:lnTo>
                    <a:pt x="5614670" y="2404745"/>
                  </a:lnTo>
                  <a:lnTo>
                    <a:pt x="5559742" y="2415857"/>
                  </a:lnTo>
                  <a:lnTo>
                    <a:pt x="5503862" y="2426970"/>
                  </a:lnTo>
                  <a:lnTo>
                    <a:pt x="5447665" y="2437447"/>
                  </a:lnTo>
                  <a:lnTo>
                    <a:pt x="5390515" y="2447925"/>
                  </a:lnTo>
                  <a:lnTo>
                    <a:pt x="5333047" y="2458085"/>
                  </a:lnTo>
                  <a:lnTo>
                    <a:pt x="5274945" y="2467610"/>
                  </a:lnTo>
                  <a:lnTo>
                    <a:pt x="5216525" y="2477135"/>
                  </a:lnTo>
                  <a:lnTo>
                    <a:pt x="5157152" y="2486025"/>
                  </a:lnTo>
                  <a:lnTo>
                    <a:pt x="5097462" y="2494915"/>
                  </a:lnTo>
                  <a:lnTo>
                    <a:pt x="5037455" y="2503170"/>
                  </a:lnTo>
                  <a:lnTo>
                    <a:pt x="4976812" y="2511425"/>
                  </a:lnTo>
                  <a:lnTo>
                    <a:pt x="4915535" y="2519045"/>
                  </a:lnTo>
                  <a:lnTo>
                    <a:pt x="4853940" y="2526347"/>
                  </a:lnTo>
                  <a:lnTo>
                    <a:pt x="4791710" y="2533332"/>
                  </a:lnTo>
                  <a:lnTo>
                    <a:pt x="4729162" y="2540317"/>
                  </a:lnTo>
                  <a:lnTo>
                    <a:pt x="4665980" y="2546350"/>
                  </a:lnTo>
                  <a:lnTo>
                    <a:pt x="4602480" y="2552382"/>
                  </a:lnTo>
                  <a:lnTo>
                    <a:pt x="4538345" y="2558097"/>
                  </a:lnTo>
                  <a:lnTo>
                    <a:pt x="4474210" y="2563177"/>
                  </a:lnTo>
                  <a:lnTo>
                    <a:pt x="4409440" y="2568257"/>
                  </a:lnTo>
                  <a:lnTo>
                    <a:pt x="4344035" y="2572702"/>
                  </a:lnTo>
                  <a:lnTo>
                    <a:pt x="4278312" y="2576829"/>
                  </a:lnTo>
                  <a:lnTo>
                    <a:pt x="4212590" y="2580640"/>
                  </a:lnTo>
                  <a:lnTo>
                    <a:pt x="4145915" y="2584132"/>
                  </a:lnTo>
                  <a:lnTo>
                    <a:pt x="4079240" y="2586990"/>
                  </a:lnTo>
                  <a:lnTo>
                    <a:pt x="4012247" y="2589529"/>
                  </a:lnTo>
                  <a:lnTo>
                    <a:pt x="3944937" y="2591752"/>
                  </a:lnTo>
                  <a:lnTo>
                    <a:pt x="3876992" y="2593657"/>
                  </a:lnTo>
                  <a:lnTo>
                    <a:pt x="3809047" y="2594927"/>
                  </a:lnTo>
                  <a:lnTo>
                    <a:pt x="3740467" y="2596197"/>
                  </a:lnTo>
                  <a:lnTo>
                    <a:pt x="3671887" y="2596832"/>
                  </a:lnTo>
                  <a:lnTo>
                    <a:pt x="3602672" y="2596832"/>
                  </a:lnTo>
                  <a:lnTo>
                    <a:pt x="3533775" y="2596832"/>
                  </a:lnTo>
                  <a:lnTo>
                    <a:pt x="3464877" y="2596197"/>
                  </a:lnTo>
                  <a:lnTo>
                    <a:pt x="3396615" y="2594927"/>
                  </a:lnTo>
                  <a:lnTo>
                    <a:pt x="3328352" y="2593657"/>
                  </a:lnTo>
                  <a:lnTo>
                    <a:pt x="3260725" y="2591752"/>
                  </a:lnTo>
                  <a:lnTo>
                    <a:pt x="3193097" y="2589529"/>
                  </a:lnTo>
                  <a:lnTo>
                    <a:pt x="3126105" y="2586990"/>
                  </a:lnTo>
                  <a:lnTo>
                    <a:pt x="3059430" y="2584132"/>
                  </a:lnTo>
                  <a:lnTo>
                    <a:pt x="2993072" y="2580640"/>
                  </a:lnTo>
                  <a:lnTo>
                    <a:pt x="2927032" y="2576829"/>
                  </a:lnTo>
                  <a:lnTo>
                    <a:pt x="2861310" y="2572702"/>
                  </a:lnTo>
                  <a:lnTo>
                    <a:pt x="2796222" y="2568257"/>
                  </a:lnTo>
                  <a:lnTo>
                    <a:pt x="2731452" y="2563177"/>
                  </a:lnTo>
                  <a:lnTo>
                    <a:pt x="2667000" y="2558097"/>
                  </a:lnTo>
                  <a:lnTo>
                    <a:pt x="2602865" y="2552382"/>
                  </a:lnTo>
                  <a:lnTo>
                    <a:pt x="2539365" y="2546350"/>
                  </a:lnTo>
                  <a:lnTo>
                    <a:pt x="2476500" y="2540317"/>
                  </a:lnTo>
                  <a:lnTo>
                    <a:pt x="2413635" y="2533332"/>
                  </a:lnTo>
                  <a:lnTo>
                    <a:pt x="2351722" y="2526347"/>
                  </a:lnTo>
                  <a:lnTo>
                    <a:pt x="2289810" y="2519045"/>
                  </a:lnTo>
                  <a:lnTo>
                    <a:pt x="2228850" y="2511425"/>
                  </a:lnTo>
                  <a:lnTo>
                    <a:pt x="2167890" y="2503170"/>
                  </a:lnTo>
                  <a:lnTo>
                    <a:pt x="2107882" y="2494915"/>
                  </a:lnTo>
                  <a:lnTo>
                    <a:pt x="2048192" y="2486025"/>
                  </a:lnTo>
                  <a:lnTo>
                    <a:pt x="1989137" y="2477135"/>
                  </a:lnTo>
                  <a:lnTo>
                    <a:pt x="1930400" y="2467610"/>
                  </a:lnTo>
                  <a:lnTo>
                    <a:pt x="1872297" y="2458085"/>
                  </a:lnTo>
                  <a:lnTo>
                    <a:pt x="1814830" y="2447925"/>
                  </a:lnTo>
                  <a:lnTo>
                    <a:pt x="1757997" y="2437447"/>
                  </a:lnTo>
                  <a:lnTo>
                    <a:pt x="1701482" y="2426970"/>
                  </a:lnTo>
                  <a:lnTo>
                    <a:pt x="1645920" y="2415857"/>
                  </a:lnTo>
                  <a:lnTo>
                    <a:pt x="1590675" y="2404745"/>
                  </a:lnTo>
                  <a:lnTo>
                    <a:pt x="1536065" y="2392997"/>
                  </a:lnTo>
                  <a:lnTo>
                    <a:pt x="1482090" y="2381250"/>
                  </a:lnTo>
                  <a:lnTo>
                    <a:pt x="1429067" y="2369185"/>
                  </a:lnTo>
                  <a:lnTo>
                    <a:pt x="1376362" y="2356485"/>
                  </a:lnTo>
                  <a:lnTo>
                    <a:pt x="1324292" y="2343785"/>
                  </a:lnTo>
                  <a:lnTo>
                    <a:pt x="1272857" y="2330767"/>
                  </a:lnTo>
                  <a:lnTo>
                    <a:pt x="1222375" y="2317432"/>
                  </a:lnTo>
                  <a:lnTo>
                    <a:pt x="1172210" y="2303779"/>
                  </a:lnTo>
                  <a:lnTo>
                    <a:pt x="1122997" y="2290127"/>
                  </a:lnTo>
                  <a:lnTo>
                    <a:pt x="1074420" y="2275840"/>
                  </a:lnTo>
                  <a:lnTo>
                    <a:pt x="1026477" y="2261552"/>
                  </a:lnTo>
                  <a:lnTo>
                    <a:pt x="979170" y="2246629"/>
                  </a:lnTo>
                  <a:lnTo>
                    <a:pt x="932815" y="2231707"/>
                  </a:lnTo>
                  <a:lnTo>
                    <a:pt x="887095" y="2216467"/>
                  </a:lnTo>
                  <a:lnTo>
                    <a:pt x="842010" y="2201227"/>
                  </a:lnTo>
                  <a:lnTo>
                    <a:pt x="797877" y="2185352"/>
                  </a:lnTo>
                  <a:lnTo>
                    <a:pt x="754697" y="2169477"/>
                  </a:lnTo>
                  <a:lnTo>
                    <a:pt x="711835" y="2153285"/>
                  </a:lnTo>
                  <a:lnTo>
                    <a:pt x="670242" y="2136775"/>
                  </a:lnTo>
                  <a:lnTo>
                    <a:pt x="628967" y="2120265"/>
                  </a:lnTo>
                  <a:lnTo>
                    <a:pt x="588962" y="2103437"/>
                  </a:lnTo>
                  <a:lnTo>
                    <a:pt x="549275" y="2086292"/>
                  </a:lnTo>
                  <a:lnTo>
                    <a:pt x="510857" y="2068829"/>
                  </a:lnTo>
                  <a:lnTo>
                    <a:pt x="473075" y="2051367"/>
                  </a:lnTo>
                  <a:lnTo>
                    <a:pt x="436245" y="2033587"/>
                  </a:lnTo>
                  <a:lnTo>
                    <a:pt x="400367" y="2015489"/>
                  </a:lnTo>
                  <a:lnTo>
                    <a:pt x="365125" y="1997075"/>
                  </a:lnTo>
                  <a:lnTo>
                    <a:pt x="330835" y="1978660"/>
                  </a:lnTo>
                  <a:lnTo>
                    <a:pt x="297497" y="1959927"/>
                  </a:lnTo>
                  <a:lnTo>
                    <a:pt x="233680" y="1922145"/>
                  </a:lnTo>
                  <a:lnTo>
                    <a:pt x="173355" y="1883410"/>
                  </a:lnTo>
                  <a:lnTo>
                    <a:pt x="116840" y="1844039"/>
                  </a:lnTo>
                  <a:lnTo>
                    <a:pt x="64135" y="1804035"/>
                  </a:lnTo>
                  <a:lnTo>
                    <a:pt x="15240" y="1763077"/>
                  </a:lnTo>
                  <a:lnTo>
                    <a:pt x="0" y="1749107"/>
                  </a:lnTo>
                </a:path>
              </a:pathLst>
            </a:custGeom>
            <a:ln w="57150">
              <a:solidFill>
                <a:srgbClr val="E2047C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4742" y="0"/>
              <a:ext cx="12327255" cy="818070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14742" y="1918017"/>
              <a:ext cx="8065770" cy="4730750"/>
            </a:xfrm>
            <a:custGeom>
              <a:avLst/>
              <a:gdLst/>
              <a:ahLst/>
              <a:cxnLst/>
              <a:rect l="l" t="t" r="r" b="b"/>
              <a:pathLst>
                <a:path w="8065770" h="4730750">
                  <a:moveTo>
                    <a:pt x="0" y="2365375"/>
                  </a:moveTo>
                  <a:lnTo>
                    <a:pt x="1904" y="2295207"/>
                  </a:lnTo>
                  <a:lnTo>
                    <a:pt x="6984" y="2225357"/>
                  </a:lnTo>
                  <a:lnTo>
                    <a:pt x="15557" y="2155825"/>
                  </a:lnTo>
                  <a:lnTo>
                    <a:pt x="27622" y="2087245"/>
                  </a:lnTo>
                  <a:lnTo>
                    <a:pt x="42862" y="2018982"/>
                  </a:lnTo>
                  <a:lnTo>
                    <a:pt x="61594" y="1951355"/>
                  </a:lnTo>
                  <a:lnTo>
                    <a:pt x="83502" y="1884680"/>
                  </a:lnTo>
                  <a:lnTo>
                    <a:pt x="108267" y="1818322"/>
                  </a:lnTo>
                  <a:lnTo>
                    <a:pt x="136525" y="1752917"/>
                  </a:lnTo>
                  <a:lnTo>
                    <a:pt x="167639" y="1688147"/>
                  </a:lnTo>
                  <a:lnTo>
                    <a:pt x="201929" y="1624012"/>
                  </a:lnTo>
                  <a:lnTo>
                    <a:pt x="239394" y="1560830"/>
                  </a:lnTo>
                  <a:lnTo>
                    <a:pt x="279400" y="1498600"/>
                  </a:lnTo>
                  <a:lnTo>
                    <a:pt x="322579" y="1437005"/>
                  </a:lnTo>
                  <a:lnTo>
                    <a:pt x="368300" y="1376362"/>
                  </a:lnTo>
                  <a:lnTo>
                    <a:pt x="392429" y="1346517"/>
                  </a:lnTo>
                  <a:lnTo>
                    <a:pt x="417194" y="1316672"/>
                  </a:lnTo>
                  <a:lnTo>
                    <a:pt x="442277" y="1287145"/>
                  </a:lnTo>
                  <a:lnTo>
                    <a:pt x="468312" y="1257935"/>
                  </a:lnTo>
                  <a:lnTo>
                    <a:pt x="495300" y="1229042"/>
                  </a:lnTo>
                  <a:lnTo>
                    <a:pt x="522605" y="1200150"/>
                  </a:lnTo>
                  <a:lnTo>
                    <a:pt x="550544" y="1171575"/>
                  </a:lnTo>
                  <a:lnTo>
                    <a:pt x="579437" y="1143317"/>
                  </a:lnTo>
                  <a:lnTo>
                    <a:pt x="608647" y="1115377"/>
                  </a:lnTo>
                  <a:lnTo>
                    <a:pt x="638809" y="1087437"/>
                  </a:lnTo>
                  <a:lnTo>
                    <a:pt x="669289" y="1060132"/>
                  </a:lnTo>
                  <a:lnTo>
                    <a:pt x="700722" y="1032827"/>
                  </a:lnTo>
                  <a:lnTo>
                    <a:pt x="732472" y="1005840"/>
                  </a:lnTo>
                  <a:lnTo>
                    <a:pt x="764857" y="979170"/>
                  </a:lnTo>
                  <a:lnTo>
                    <a:pt x="798194" y="952500"/>
                  </a:lnTo>
                  <a:lnTo>
                    <a:pt x="831850" y="926465"/>
                  </a:lnTo>
                  <a:lnTo>
                    <a:pt x="866139" y="900747"/>
                  </a:lnTo>
                  <a:lnTo>
                    <a:pt x="901064" y="875030"/>
                  </a:lnTo>
                  <a:lnTo>
                    <a:pt x="936625" y="849947"/>
                  </a:lnTo>
                  <a:lnTo>
                    <a:pt x="972502" y="824865"/>
                  </a:lnTo>
                  <a:lnTo>
                    <a:pt x="1009332" y="800100"/>
                  </a:lnTo>
                  <a:lnTo>
                    <a:pt x="1046480" y="775652"/>
                  </a:lnTo>
                  <a:lnTo>
                    <a:pt x="1084262" y="751522"/>
                  </a:lnTo>
                  <a:lnTo>
                    <a:pt x="1122680" y="728027"/>
                  </a:lnTo>
                  <a:lnTo>
                    <a:pt x="1161732" y="704532"/>
                  </a:lnTo>
                  <a:lnTo>
                    <a:pt x="1201102" y="681355"/>
                  </a:lnTo>
                  <a:lnTo>
                    <a:pt x="1241107" y="658495"/>
                  </a:lnTo>
                  <a:lnTo>
                    <a:pt x="1281430" y="635952"/>
                  </a:lnTo>
                  <a:lnTo>
                    <a:pt x="1322705" y="613727"/>
                  </a:lnTo>
                  <a:lnTo>
                    <a:pt x="1364297" y="592137"/>
                  </a:lnTo>
                  <a:lnTo>
                    <a:pt x="1406207" y="570547"/>
                  </a:lnTo>
                  <a:lnTo>
                    <a:pt x="1448752" y="549275"/>
                  </a:lnTo>
                  <a:lnTo>
                    <a:pt x="1491932" y="528637"/>
                  </a:lnTo>
                  <a:lnTo>
                    <a:pt x="1535430" y="508000"/>
                  </a:lnTo>
                  <a:lnTo>
                    <a:pt x="1579562" y="487997"/>
                  </a:lnTo>
                  <a:lnTo>
                    <a:pt x="1624330" y="467995"/>
                  </a:lnTo>
                  <a:lnTo>
                    <a:pt x="1669097" y="448627"/>
                  </a:lnTo>
                  <a:lnTo>
                    <a:pt x="1714817" y="429577"/>
                  </a:lnTo>
                  <a:lnTo>
                    <a:pt x="1760855" y="410845"/>
                  </a:lnTo>
                  <a:lnTo>
                    <a:pt x="1807209" y="392430"/>
                  </a:lnTo>
                  <a:lnTo>
                    <a:pt x="1854200" y="374650"/>
                  </a:lnTo>
                  <a:lnTo>
                    <a:pt x="1901507" y="356870"/>
                  </a:lnTo>
                  <a:lnTo>
                    <a:pt x="1949132" y="339725"/>
                  </a:lnTo>
                  <a:lnTo>
                    <a:pt x="1997392" y="322897"/>
                  </a:lnTo>
                  <a:lnTo>
                    <a:pt x="2045970" y="306387"/>
                  </a:lnTo>
                  <a:lnTo>
                    <a:pt x="2095182" y="290512"/>
                  </a:lnTo>
                  <a:lnTo>
                    <a:pt x="2144712" y="274637"/>
                  </a:lnTo>
                  <a:lnTo>
                    <a:pt x="2194560" y="259397"/>
                  </a:lnTo>
                  <a:lnTo>
                    <a:pt x="2245042" y="244475"/>
                  </a:lnTo>
                  <a:lnTo>
                    <a:pt x="2295524" y="230187"/>
                  </a:lnTo>
                  <a:lnTo>
                    <a:pt x="2346642" y="215900"/>
                  </a:lnTo>
                  <a:lnTo>
                    <a:pt x="2398395" y="202247"/>
                  </a:lnTo>
                  <a:lnTo>
                    <a:pt x="2450147" y="189230"/>
                  </a:lnTo>
                  <a:lnTo>
                    <a:pt x="2502535" y="176212"/>
                  </a:lnTo>
                  <a:lnTo>
                    <a:pt x="2554922" y="163830"/>
                  </a:lnTo>
                  <a:lnTo>
                    <a:pt x="2607945" y="151765"/>
                  </a:lnTo>
                  <a:lnTo>
                    <a:pt x="2661285" y="140335"/>
                  </a:lnTo>
                  <a:lnTo>
                    <a:pt x="2714942" y="129222"/>
                  </a:lnTo>
                  <a:lnTo>
                    <a:pt x="2769235" y="118427"/>
                  </a:lnTo>
                  <a:lnTo>
                    <a:pt x="2823527" y="108267"/>
                  </a:lnTo>
                  <a:lnTo>
                    <a:pt x="2878137" y="98425"/>
                  </a:lnTo>
                  <a:lnTo>
                    <a:pt x="2933065" y="88900"/>
                  </a:lnTo>
                  <a:lnTo>
                    <a:pt x="2988627" y="80010"/>
                  </a:lnTo>
                  <a:lnTo>
                    <a:pt x="3044190" y="71755"/>
                  </a:lnTo>
                  <a:lnTo>
                    <a:pt x="3100387" y="63500"/>
                  </a:lnTo>
                  <a:lnTo>
                    <a:pt x="3156585" y="55880"/>
                  </a:lnTo>
                  <a:lnTo>
                    <a:pt x="3213099" y="48895"/>
                  </a:lnTo>
                  <a:lnTo>
                    <a:pt x="3269932" y="42227"/>
                  </a:lnTo>
                  <a:lnTo>
                    <a:pt x="3327082" y="36195"/>
                  </a:lnTo>
                  <a:lnTo>
                    <a:pt x="3384550" y="30480"/>
                  </a:lnTo>
                  <a:lnTo>
                    <a:pt x="3442334" y="25082"/>
                  </a:lnTo>
                  <a:lnTo>
                    <a:pt x="3500120" y="20320"/>
                  </a:lnTo>
                  <a:lnTo>
                    <a:pt x="3558540" y="16192"/>
                  </a:lnTo>
                  <a:lnTo>
                    <a:pt x="3616959" y="12382"/>
                  </a:lnTo>
                  <a:lnTo>
                    <a:pt x="3675697" y="9207"/>
                  </a:lnTo>
                  <a:lnTo>
                    <a:pt x="3734752" y="6350"/>
                  </a:lnTo>
                  <a:lnTo>
                    <a:pt x="3793807" y="4127"/>
                  </a:lnTo>
                  <a:lnTo>
                    <a:pt x="3853179" y="2222"/>
                  </a:lnTo>
                  <a:lnTo>
                    <a:pt x="3912870" y="952"/>
                  </a:lnTo>
                  <a:lnTo>
                    <a:pt x="3972877" y="317"/>
                  </a:lnTo>
                  <a:lnTo>
                    <a:pt x="4032884" y="0"/>
                  </a:lnTo>
                  <a:lnTo>
                    <a:pt x="4093209" y="317"/>
                  </a:lnTo>
                  <a:lnTo>
                    <a:pt x="4152900" y="952"/>
                  </a:lnTo>
                  <a:lnTo>
                    <a:pt x="4212590" y="2222"/>
                  </a:lnTo>
                  <a:lnTo>
                    <a:pt x="4271962" y="4127"/>
                  </a:lnTo>
                  <a:lnTo>
                    <a:pt x="4331334" y="6350"/>
                  </a:lnTo>
                  <a:lnTo>
                    <a:pt x="4390390" y="9207"/>
                  </a:lnTo>
                  <a:lnTo>
                    <a:pt x="4449127" y="12382"/>
                  </a:lnTo>
                  <a:lnTo>
                    <a:pt x="4507547" y="16192"/>
                  </a:lnTo>
                  <a:lnTo>
                    <a:pt x="4565650" y="20320"/>
                  </a:lnTo>
                  <a:lnTo>
                    <a:pt x="4623752" y="25082"/>
                  </a:lnTo>
                  <a:lnTo>
                    <a:pt x="4681537" y="30480"/>
                  </a:lnTo>
                  <a:lnTo>
                    <a:pt x="4738687" y="36195"/>
                  </a:lnTo>
                  <a:lnTo>
                    <a:pt x="4795837" y="42227"/>
                  </a:lnTo>
                  <a:lnTo>
                    <a:pt x="4852987" y="48895"/>
                  </a:lnTo>
                  <a:lnTo>
                    <a:pt x="4909502" y="55880"/>
                  </a:lnTo>
                  <a:lnTo>
                    <a:pt x="4965700" y="63500"/>
                  </a:lnTo>
                  <a:lnTo>
                    <a:pt x="5021580" y="71755"/>
                  </a:lnTo>
                  <a:lnTo>
                    <a:pt x="5077459" y="80010"/>
                  </a:lnTo>
                  <a:lnTo>
                    <a:pt x="5132705" y="88900"/>
                  </a:lnTo>
                  <a:lnTo>
                    <a:pt x="5187632" y="98425"/>
                  </a:lnTo>
                  <a:lnTo>
                    <a:pt x="5242559" y="108267"/>
                  </a:lnTo>
                  <a:lnTo>
                    <a:pt x="5296852" y="118427"/>
                  </a:lnTo>
                  <a:lnTo>
                    <a:pt x="5350827" y="129222"/>
                  </a:lnTo>
                  <a:lnTo>
                    <a:pt x="5404485" y="140335"/>
                  </a:lnTo>
                  <a:lnTo>
                    <a:pt x="5457825" y="151765"/>
                  </a:lnTo>
                  <a:lnTo>
                    <a:pt x="5510847" y="163830"/>
                  </a:lnTo>
                  <a:lnTo>
                    <a:pt x="5563552" y="176212"/>
                  </a:lnTo>
                  <a:lnTo>
                    <a:pt x="5615940" y="189230"/>
                  </a:lnTo>
                  <a:lnTo>
                    <a:pt x="5667692" y="202247"/>
                  </a:lnTo>
                  <a:lnTo>
                    <a:pt x="5719127" y="215900"/>
                  </a:lnTo>
                  <a:lnTo>
                    <a:pt x="5770245" y="230187"/>
                  </a:lnTo>
                  <a:lnTo>
                    <a:pt x="5821045" y="244475"/>
                  </a:lnTo>
                  <a:lnTo>
                    <a:pt x="5871210" y="259397"/>
                  </a:lnTo>
                  <a:lnTo>
                    <a:pt x="5921375" y="274637"/>
                  </a:lnTo>
                  <a:lnTo>
                    <a:pt x="5970587" y="290512"/>
                  </a:lnTo>
                  <a:lnTo>
                    <a:pt x="6019800" y="306387"/>
                  </a:lnTo>
                  <a:lnTo>
                    <a:pt x="6068377" y="322897"/>
                  </a:lnTo>
                  <a:lnTo>
                    <a:pt x="6116637" y="339725"/>
                  </a:lnTo>
                  <a:lnTo>
                    <a:pt x="6164580" y="356870"/>
                  </a:lnTo>
                  <a:lnTo>
                    <a:pt x="6211887" y="374650"/>
                  </a:lnTo>
                  <a:lnTo>
                    <a:pt x="6258877" y="392430"/>
                  </a:lnTo>
                  <a:lnTo>
                    <a:pt x="6305232" y="410845"/>
                  </a:lnTo>
                  <a:lnTo>
                    <a:pt x="6351270" y="429577"/>
                  </a:lnTo>
                  <a:lnTo>
                    <a:pt x="6396672" y="448627"/>
                  </a:lnTo>
                  <a:lnTo>
                    <a:pt x="6441757" y="467995"/>
                  </a:lnTo>
                  <a:lnTo>
                    <a:pt x="6486207" y="487997"/>
                  </a:lnTo>
                  <a:lnTo>
                    <a:pt x="6530340" y="508000"/>
                  </a:lnTo>
                  <a:lnTo>
                    <a:pt x="6573837" y="528637"/>
                  </a:lnTo>
                  <a:lnTo>
                    <a:pt x="6617017" y="549275"/>
                  </a:lnTo>
                  <a:lnTo>
                    <a:pt x="6659562" y="570547"/>
                  </a:lnTo>
                  <a:lnTo>
                    <a:pt x="6701790" y="592137"/>
                  </a:lnTo>
                  <a:lnTo>
                    <a:pt x="6743382" y="613727"/>
                  </a:lnTo>
                  <a:lnTo>
                    <a:pt x="6784340" y="635952"/>
                  </a:lnTo>
                  <a:lnTo>
                    <a:pt x="6824980" y="658495"/>
                  </a:lnTo>
                  <a:lnTo>
                    <a:pt x="6864985" y="681355"/>
                  </a:lnTo>
                  <a:lnTo>
                    <a:pt x="6904355" y="704532"/>
                  </a:lnTo>
                  <a:lnTo>
                    <a:pt x="6943090" y="728027"/>
                  </a:lnTo>
                  <a:lnTo>
                    <a:pt x="6981507" y="751522"/>
                  </a:lnTo>
                  <a:lnTo>
                    <a:pt x="7019290" y="775652"/>
                  </a:lnTo>
                  <a:lnTo>
                    <a:pt x="7056755" y="800100"/>
                  </a:lnTo>
                  <a:lnTo>
                    <a:pt x="7093267" y="824865"/>
                  </a:lnTo>
                  <a:lnTo>
                    <a:pt x="7129462" y="849947"/>
                  </a:lnTo>
                  <a:lnTo>
                    <a:pt x="7164705" y="875030"/>
                  </a:lnTo>
                  <a:lnTo>
                    <a:pt x="7199630" y="900747"/>
                  </a:lnTo>
                  <a:lnTo>
                    <a:pt x="7234237" y="926465"/>
                  </a:lnTo>
                  <a:lnTo>
                    <a:pt x="7267892" y="952500"/>
                  </a:lnTo>
                  <a:lnTo>
                    <a:pt x="7300912" y="979170"/>
                  </a:lnTo>
                  <a:lnTo>
                    <a:pt x="7333297" y="1005840"/>
                  </a:lnTo>
                  <a:lnTo>
                    <a:pt x="7365365" y="1032827"/>
                  </a:lnTo>
                  <a:lnTo>
                    <a:pt x="7396480" y="1060132"/>
                  </a:lnTo>
                  <a:lnTo>
                    <a:pt x="7427277" y="1087437"/>
                  </a:lnTo>
                  <a:lnTo>
                    <a:pt x="7457122" y="1115377"/>
                  </a:lnTo>
                  <a:lnTo>
                    <a:pt x="7486650" y="1143317"/>
                  </a:lnTo>
                  <a:lnTo>
                    <a:pt x="7515225" y="1171575"/>
                  </a:lnTo>
                  <a:lnTo>
                    <a:pt x="7543165" y="1200150"/>
                  </a:lnTo>
                  <a:lnTo>
                    <a:pt x="7570787" y="1229042"/>
                  </a:lnTo>
                  <a:lnTo>
                    <a:pt x="7597457" y="1257935"/>
                  </a:lnTo>
                  <a:lnTo>
                    <a:pt x="7623492" y="1287145"/>
                  </a:lnTo>
                  <a:lnTo>
                    <a:pt x="7648892" y="1316672"/>
                  </a:lnTo>
                  <a:lnTo>
                    <a:pt x="7673657" y="1346517"/>
                  </a:lnTo>
                  <a:lnTo>
                    <a:pt x="7697470" y="1376362"/>
                  </a:lnTo>
                  <a:lnTo>
                    <a:pt x="7720965" y="1406525"/>
                  </a:lnTo>
                  <a:lnTo>
                    <a:pt x="7765415" y="1467802"/>
                  </a:lnTo>
                  <a:lnTo>
                    <a:pt x="7807007" y="1529715"/>
                  </a:lnTo>
                  <a:lnTo>
                    <a:pt x="7845742" y="1592580"/>
                  </a:lnTo>
                  <a:lnTo>
                    <a:pt x="7881302" y="1656080"/>
                  </a:lnTo>
                  <a:lnTo>
                    <a:pt x="7914005" y="1720532"/>
                  </a:lnTo>
                  <a:lnTo>
                    <a:pt x="7943850" y="1785620"/>
                  </a:lnTo>
                  <a:lnTo>
                    <a:pt x="7970202" y="1851342"/>
                  </a:lnTo>
                  <a:lnTo>
                    <a:pt x="7993697" y="1918017"/>
                  </a:lnTo>
                  <a:lnTo>
                    <a:pt x="8014017" y="1985327"/>
                  </a:lnTo>
                  <a:lnTo>
                    <a:pt x="8030845" y="2052955"/>
                  </a:lnTo>
                  <a:lnTo>
                    <a:pt x="8044815" y="2121535"/>
                  </a:lnTo>
                  <a:lnTo>
                    <a:pt x="8054975" y="2190432"/>
                  </a:lnTo>
                  <a:lnTo>
                    <a:pt x="8061960" y="2260282"/>
                  </a:lnTo>
                  <a:lnTo>
                    <a:pt x="8065452" y="2330132"/>
                  </a:lnTo>
                  <a:lnTo>
                    <a:pt x="8065770" y="2365375"/>
                  </a:lnTo>
                  <a:lnTo>
                    <a:pt x="8065452" y="2400617"/>
                  </a:lnTo>
                  <a:lnTo>
                    <a:pt x="8061960" y="2470785"/>
                  </a:lnTo>
                  <a:lnTo>
                    <a:pt x="8054975" y="2540317"/>
                  </a:lnTo>
                  <a:lnTo>
                    <a:pt x="8044815" y="2609532"/>
                  </a:lnTo>
                  <a:lnTo>
                    <a:pt x="8030845" y="2677795"/>
                  </a:lnTo>
                  <a:lnTo>
                    <a:pt x="8014017" y="2745740"/>
                  </a:lnTo>
                  <a:lnTo>
                    <a:pt x="7993697" y="2813050"/>
                  </a:lnTo>
                  <a:lnTo>
                    <a:pt x="7970202" y="2879407"/>
                  </a:lnTo>
                  <a:lnTo>
                    <a:pt x="7943850" y="2945447"/>
                  </a:lnTo>
                  <a:lnTo>
                    <a:pt x="7914005" y="3010535"/>
                  </a:lnTo>
                  <a:lnTo>
                    <a:pt x="7881302" y="3074987"/>
                  </a:lnTo>
                  <a:lnTo>
                    <a:pt x="7845742" y="3138487"/>
                  </a:lnTo>
                  <a:lnTo>
                    <a:pt x="7807007" y="3201352"/>
                  </a:lnTo>
                  <a:lnTo>
                    <a:pt x="7765415" y="3263265"/>
                  </a:lnTo>
                  <a:lnTo>
                    <a:pt x="7720965" y="3324225"/>
                  </a:lnTo>
                  <a:lnTo>
                    <a:pt x="7697470" y="3354387"/>
                  </a:lnTo>
                  <a:lnTo>
                    <a:pt x="7673657" y="3384550"/>
                  </a:lnTo>
                  <a:lnTo>
                    <a:pt x="7648892" y="3414077"/>
                  </a:lnTo>
                  <a:lnTo>
                    <a:pt x="7623492" y="3443605"/>
                  </a:lnTo>
                  <a:lnTo>
                    <a:pt x="7597457" y="3473132"/>
                  </a:lnTo>
                  <a:lnTo>
                    <a:pt x="7570787" y="3502025"/>
                  </a:lnTo>
                  <a:lnTo>
                    <a:pt x="7543165" y="3530917"/>
                  </a:lnTo>
                  <a:lnTo>
                    <a:pt x="7515225" y="3559492"/>
                  </a:lnTo>
                  <a:lnTo>
                    <a:pt x="7486650" y="3587750"/>
                  </a:lnTo>
                  <a:lnTo>
                    <a:pt x="7457122" y="3615690"/>
                  </a:lnTo>
                  <a:lnTo>
                    <a:pt x="7427277" y="3643312"/>
                  </a:lnTo>
                  <a:lnTo>
                    <a:pt x="7396480" y="3670935"/>
                  </a:lnTo>
                  <a:lnTo>
                    <a:pt x="7365365" y="3698240"/>
                  </a:lnTo>
                  <a:lnTo>
                    <a:pt x="7333297" y="3725227"/>
                  </a:lnTo>
                  <a:lnTo>
                    <a:pt x="7300912" y="3751897"/>
                  </a:lnTo>
                  <a:lnTo>
                    <a:pt x="7267892" y="3778250"/>
                  </a:lnTo>
                  <a:lnTo>
                    <a:pt x="7234237" y="3804285"/>
                  </a:lnTo>
                  <a:lnTo>
                    <a:pt x="7199630" y="3830320"/>
                  </a:lnTo>
                  <a:lnTo>
                    <a:pt x="7164705" y="3855720"/>
                  </a:lnTo>
                  <a:lnTo>
                    <a:pt x="7129462" y="3881120"/>
                  </a:lnTo>
                  <a:lnTo>
                    <a:pt x="7093267" y="3906202"/>
                  </a:lnTo>
                  <a:lnTo>
                    <a:pt x="7056755" y="3930650"/>
                  </a:lnTo>
                  <a:lnTo>
                    <a:pt x="7019290" y="3955097"/>
                  </a:lnTo>
                  <a:lnTo>
                    <a:pt x="6981507" y="3979227"/>
                  </a:lnTo>
                  <a:lnTo>
                    <a:pt x="6943090" y="4003040"/>
                  </a:lnTo>
                  <a:lnTo>
                    <a:pt x="6904355" y="4026535"/>
                  </a:lnTo>
                  <a:lnTo>
                    <a:pt x="6864985" y="4049712"/>
                  </a:lnTo>
                  <a:lnTo>
                    <a:pt x="6824980" y="4072255"/>
                  </a:lnTo>
                  <a:lnTo>
                    <a:pt x="6784340" y="4094797"/>
                  </a:lnTo>
                  <a:lnTo>
                    <a:pt x="6743382" y="4117022"/>
                  </a:lnTo>
                  <a:lnTo>
                    <a:pt x="6701790" y="4138930"/>
                  </a:lnTo>
                  <a:lnTo>
                    <a:pt x="6659562" y="4160520"/>
                  </a:lnTo>
                  <a:lnTo>
                    <a:pt x="6617017" y="4181475"/>
                  </a:lnTo>
                  <a:lnTo>
                    <a:pt x="6573837" y="4202430"/>
                  </a:lnTo>
                  <a:lnTo>
                    <a:pt x="6530340" y="4222750"/>
                  </a:lnTo>
                  <a:lnTo>
                    <a:pt x="6486207" y="4243070"/>
                  </a:lnTo>
                  <a:lnTo>
                    <a:pt x="6441757" y="4262755"/>
                  </a:lnTo>
                  <a:lnTo>
                    <a:pt x="6396672" y="4282122"/>
                  </a:lnTo>
                  <a:lnTo>
                    <a:pt x="6351270" y="4301172"/>
                  </a:lnTo>
                  <a:lnTo>
                    <a:pt x="6305232" y="4319905"/>
                  </a:lnTo>
                  <a:lnTo>
                    <a:pt x="6258877" y="4338320"/>
                  </a:lnTo>
                  <a:lnTo>
                    <a:pt x="6211887" y="4356417"/>
                  </a:lnTo>
                  <a:lnTo>
                    <a:pt x="6164580" y="4373880"/>
                  </a:lnTo>
                  <a:lnTo>
                    <a:pt x="6116637" y="4391025"/>
                  </a:lnTo>
                  <a:lnTo>
                    <a:pt x="6068377" y="4407852"/>
                  </a:lnTo>
                  <a:lnTo>
                    <a:pt x="6019800" y="4424362"/>
                  </a:lnTo>
                  <a:lnTo>
                    <a:pt x="5970587" y="4440555"/>
                  </a:lnTo>
                  <a:lnTo>
                    <a:pt x="5921375" y="4456112"/>
                  </a:lnTo>
                  <a:lnTo>
                    <a:pt x="5871210" y="4471352"/>
                  </a:lnTo>
                  <a:lnTo>
                    <a:pt x="5821045" y="4486275"/>
                  </a:lnTo>
                  <a:lnTo>
                    <a:pt x="5770245" y="4500880"/>
                  </a:lnTo>
                  <a:lnTo>
                    <a:pt x="5719127" y="4514850"/>
                  </a:lnTo>
                  <a:lnTo>
                    <a:pt x="5667692" y="4528502"/>
                  </a:lnTo>
                  <a:lnTo>
                    <a:pt x="5615940" y="4541837"/>
                  </a:lnTo>
                  <a:lnTo>
                    <a:pt x="5563552" y="4554537"/>
                  </a:lnTo>
                  <a:lnTo>
                    <a:pt x="5510847" y="4566920"/>
                  </a:lnTo>
                  <a:lnTo>
                    <a:pt x="5457825" y="4578985"/>
                  </a:lnTo>
                  <a:lnTo>
                    <a:pt x="5404485" y="4590415"/>
                  </a:lnTo>
                  <a:lnTo>
                    <a:pt x="5350827" y="4601845"/>
                  </a:lnTo>
                  <a:lnTo>
                    <a:pt x="5296852" y="4612322"/>
                  </a:lnTo>
                  <a:lnTo>
                    <a:pt x="5242559" y="4622800"/>
                  </a:lnTo>
                  <a:lnTo>
                    <a:pt x="5187632" y="4632325"/>
                  </a:lnTo>
                  <a:lnTo>
                    <a:pt x="5132705" y="4641850"/>
                  </a:lnTo>
                  <a:lnTo>
                    <a:pt x="5077459" y="4650740"/>
                  </a:lnTo>
                  <a:lnTo>
                    <a:pt x="5021580" y="4659312"/>
                  </a:lnTo>
                  <a:lnTo>
                    <a:pt x="4965700" y="4667250"/>
                  </a:lnTo>
                  <a:lnTo>
                    <a:pt x="4909502" y="4674870"/>
                  </a:lnTo>
                  <a:lnTo>
                    <a:pt x="4852987" y="4681855"/>
                  </a:lnTo>
                  <a:lnTo>
                    <a:pt x="4795837" y="4688522"/>
                  </a:lnTo>
                  <a:lnTo>
                    <a:pt x="4738687" y="4694872"/>
                  </a:lnTo>
                  <a:lnTo>
                    <a:pt x="4681537" y="4700587"/>
                  </a:lnTo>
                  <a:lnTo>
                    <a:pt x="4623752" y="4705667"/>
                  </a:lnTo>
                  <a:lnTo>
                    <a:pt x="4565650" y="4710430"/>
                  </a:lnTo>
                  <a:lnTo>
                    <a:pt x="4507547" y="4714557"/>
                  </a:lnTo>
                  <a:lnTo>
                    <a:pt x="4449127" y="4718367"/>
                  </a:lnTo>
                  <a:lnTo>
                    <a:pt x="4390390" y="4721860"/>
                  </a:lnTo>
                  <a:lnTo>
                    <a:pt x="4331334" y="4724400"/>
                  </a:lnTo>
                  <a:lnTo>
                    <a:pt x="4271962" y="4726940"/>
                  </a:lnTo>
                  <a:lnTo>
                    <a:pt x="4212590" y="4728527"/>
                  </a:lnTo>
                  <a:lnTo>
                    <a:pt x="4152900" y="4729797"/>
                  </a:lnTo>
                  <a:lnTo>
                    <a:pt x="4093209" y="4730750"/>
                  </a:lnTo>
                  <a:lnTo>
                    <a:pt x="4032884" y="4730750"/>
                  </a:lnTo>
                  <a:lnTo>
                    <a:pt x="3972877" y="4730750"/>
                  </a:lnTo>
                  <a:lnTo>
                    <a:pt x="3912870" y="4729797"/>
                  </a:lnTo>
                  <a:lnTo>
                    <a:pt x="3853179" y="4728527"/>
                  </a:lnTo>
                  <a:lnTo>
                    <a:pt x="3793807" y="4726940"/>
                  </a:lnTo>
                  <a:lnTo>
                    <a:pt x="3734752" y="4724400"/>
                  </a:lnTo>
                  <a:lnTo>
                    <a:pt x="3675697" y="4721860"/>
                  </a:lnTo>
                  <a:lnTo>
                    <a:pt x="3616959" y="4718367"/>
                  </a:lnTo>
                  <a:lnTo>
                    <a:pt x="3558540" y="4714557"/>
                  </a:lnTo>
                  <a:lnTo>
                    <a:pt x="3500120" y="4710430"/>
                  </a:lnTo>
                  <a:lnTo>
                    <a:pt x="3442334" y="4705667"/>
                  </a:lnTo>
                  <a:lnTo>
                    <a:pt x="3384550" y="4700587"/>
                  </a:lnTo>
                  <a:lnTo>
                    <a:pt x="3327082" y="4694872"/>
                  </a:lnTo>
                  <a:lnTo>
                    <a:pt x="3269932" y="4688522"/>
                  </a:lnTo>
                  <a:lnTo>
                    <a:pt x="3213099" y="4681855"/>
                  </a:lnTo>
                  <a:lnTo>
                    <a:pt x="3156585" y="4674870"/>
                  </a:lnTo>
                  <a:lnTo>
                    <a:pt x="3100387" y="4667250"/>
                  </a:lnTo>
                  <a:lnTo>
                    <a:pt x="3044190" y="4659312"/>
                  </a:lnTo>
                  <a:lnTo>
                    <a:pt x="2988627" y="4650740"/>
                  </a:lnTo>
                  <a:lnTo>
                    <a:pt x="2933065" y="4641850"/>
                  </a:lnTo>
                  <a:lnTo>
                    <a:pt x="2878137" y="4632325"/>
                  </a:lnTo>
                  <a:lnTo>
                    <a:pt x="2823527" y="4622800"/>
                  </a:lnTo>
                  <a:lnTo>
                    <a:pt x="2769235" y="4612322"/>
                  </a:lnTo>
                  <a:lnTo>
                    <a:pt x="2714942" y="4601845"/>
                  </a:lnTo>
                  <a:lnTo>
                    <a:pt x="2661285" y="4590415"/>
                  </a:lnTo>
                  <a:lnTo>
                    <a:pt x="2607945" y="4578985"/>
                  </a:lnTo>
                  <a:lnTo>
                    <a:pt x="2554922" y="4566920"/>
                  </a:lnTo>
                  <a:lnTo>
                    <a:pt x="2502535" y="4554537"/>
                  </a:lnTo>
                  <a:lnTo>
                    <a:pt x="2450147" y="4541837"/>
                  </a:lnTo>
                  <a:lnTo>
                    <a:pt x="2398395" y="4528502"/>
                  </a:lnTo>
                  <a:lnTo>
                    <a:pt x="2346642" y="4514850"/>
                  </a:lnTo>
                  <a:lnTo>
                    <a:pt x="2295524" y="4500880"/>
                  </a:lnTo>
                  <a:lnTo>
                    <a:pt x="2245042" y="4486275"/>
                  </a:lnTo>
                  <a:lnTo>
                    <a:pt x="2194560" y="4471352"/>
                  </a:lnTo>
                  <a:lnTo>
                    <a:pt x="2144712" y="4456112"/>
                  </a:lnTo>
                  <a:lnTo>
                    <a:pt x="2095182" y="4440555"/>
                  </a:lnTo>
                  <a:lnTo>
                    <a:pt x="2045970" y="4424362"/>
                  </a:lnTo>
                  <a:lnTo>
                    <a:pt x="1997392" y="4407852"/>
                  </a:lnTo>
                  <a:lnTo>
                    <a:pt x="1949132" y="4391025"/>
                  </a:lnTo>
                  <a:lnTo>
                    <a:pt x="1901507" y="4373880"/>
                  </a:lnTo>
                  <a:lnTo>
                    <a:pt x="1854200" y="4356417"/>
                  </a:lnTo>
                  <a:lnTo>
                    <a:pt x="1807209" y="4338320"/>
                  </a:lnTo>
                  <a:lnTo>
                    <a:pt x="1760855" y="4319905"/>
                  </a:lnTo>
                  <a:lnTo>
                    <a:pt x="1714817" y="4301172"/>
                  </a:lnTo>
                  <a:lnTo>
                    <a:pt x="1669097" y="4282122"/>
                  </a:lnTo>
                  <a:lnTo>
                    <a:pt x="1624330" y="4262755"/>
                  </a:lnTo>
                  <a:lnTo>
                    <a:pt x="1579562" y="4243070"/>
                  </a:lnTo>
                  <a:lnTo>
                    <a:pt x="1535430" y="4222750"/>
                  </a:lnTo>
                  <a:lnTo>
                    <a:pt x="1491932" y="4202430"/>
                  </a:lnTo>
                  <a:lnTo>
                    <a:pt x="1448752" y="4181475"/>
                  </a:lnTo>
                  <a:lnTo>
                    <a:pt x="1406207" y="4160520"/>
                  </a:lnTo>
                  <a:lnTo>
                    <a:pt x="1364297" y="4138930"/>
                  </a:lnTo>
                  <a:lnTo>
                    <a:pt x="1322705" y="4117022"/>
                  </a:lnTo>
                  <a:lnTo>
                    <a:pt x="1281430" y="4094797"/>
                  </a:lnTo>
                  <a:lnTo>
                    <a:pt x="1241107" y="4072255"/>
                  </a:lnTo>
                  <a:lnTo>
                    <a:pt x="1201102" y="4049712"/>
                  </a:lnTo>
                  <a:lnTo>
                    <a:pt x="1161732" y="4026535"/>
                  </a:lnTo>
                  <a:lnTo>
                    <a:pt x="1122680" y="4003040"/>
                  </a:lnTo>
                  <a:lnTo>
                    <a:pt x="1084262" y="3979227"/>
                  </a:lnTo>
                  <a:lnTo>
                    <a:pt x="1046480" y="3955097"/>
                  </a:lnTo>
                  <a:lnTo>
                    <a:pt x="1009332" y="3930650"/>
                  </a:lnTo>
                  <a:lnTo>
                    <a:pt x="972502" y="3906202"/>
                  </a:lnTo>
                  <a:lnTo>
                    <a:pt x="936625" y="3881120"/>
                  </a:lnTo>
                  <a:lnTo>
                    <a:pt x="901064" y="3855720"/>
                  </a:lnTo>
                  <a:lnTo>
                    <a:pt x="866139" y="3830320"/>
                  </a:lnTo>
                  <a:lnTo>
                    <a:pt x="831850" y="3804285"/>
                  </a:lnTo>
                  <a:lnTo>
                    <a:pt x="798194" y="3778250"/>
                  </a:lnTo>
                  <a:lnTo>
                    <a:pt x="764857" y="3751897"/>
                  </a:lnTo>
                  <a:lnTo>
                    <a:pt x="732472" y="3725227"/>
                  </a:lnTo>
                  <a:lnTo>
                    <a:pt x="700722" y="3698240"/>
                  </a:lnTo>
                  <a:lnTo>
                    <a:pt x="669289" y="3670935"/>
                  </a:lnTo>
                  <a:lnTo>
                    <a:pt x="638809" y="3643312"/>
                  </a:lnTo>
                  <a:lnTo>
                    <a:pt x="608647" y="3615690"/>
                  </a:lnTo>
                  <a:lnTo>
                    <a:pt x="579437" y="3587750"/>
                  </a:lnTo>
                  <a:lnTo>
                    <a:pt x="550544" y="3559492"/>
                  </a:lnTo>
                  <a:lnTo>
                    <a:pt x="522605" y="3530917"/>
                  </a:lnTo>
                  <a:lnTo>
                    <a:pt x="495300" y="3502025"/>
                  </a:lnTo>
                  <a:lnTo>
                    <a:pt x="468312" y="3473132"/>
                  </a:lnTo>
                  <a:lnTo>
                    <a:pt x="442277" y="3443605"/>
                  </a:lnTo>
                  <a:lnTo>
                    <a:pt x="417194" y="3414077"/>
                  </a:lnTo>
                  <a:lnTo>
                    <a:pt x="392429" y="3384550"/>
                  </a:lnTo>
                  <a:lnTo>
                    <a:pt x="368300" y="3354387"/>
                  </a:lnTo>
                  <a:lnTo>
                    <a:pt x="300672" y="3263265"/>
                  </a:lnTo>
                  <a:lnTo>
                    <a:pt x="259079" y="3201352"/>
                  </a:lnTo>
                  <a:lnTo>
                    <a:pt x="220344" y="3138487"/>
                  </a:lnTo>
                  <a:lnTo>
                    <a:pt x="184467" y="3074987"/>
                  </a:lnTo>
                  <a:lnTo>
                    <a:pt x="151764" y="3010535"/>
                  </a:lnTo>
                  <a:lnTo>
                    <a:pt x="122237" y="2945447"/>
                  </a:lnTo>
                  <a:lnTo>
                    <a:pt x="95567" y="2879407"/>
                  </a:lnTo>
                  <a:lnTo>
                    <a:pt x="72072" y="2813050"/>
                  </a:lnTo>
                  <a:lnTo>
                    <a:pt x="51752" y="2745740"/>
                  </a:lnTo>
                  <a:lnTo>
                    <a:pt x="34925" y="2677795"/>
                  </a:lnTo>
                  <a:lnTo>
                    <a:pt x="21272" y="2609532"/>
                  </a:lnTo>
                  <a:lnTo>
                    <a:pt x="10794" y="2540317"/>
                  </a:lnTo>
                  <a:lnTo>
                    <a:pt x="3809" y="2470785"/>
                  </a:lnTo>
                  <a:lnTo>
                    <a:pt x="317" y="2400617"/>
                  </a:lnTo>
                  <a:lnTo>
                    <a:pt x="0" y="2365375"/>
                  </a:lnTo>
                </a:path>
              </a:pathLst>
            </a:custGeom>
            <a:ln w="57150">
              <a:solidFill>
                <a:srgbClr val="E2047C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" name="object 7"/>
            <p:cNvSpPr/>
            <p:nvPr/>
          </p:nvSpPr>
          <p:spPr>
            <a:xfrm>
              <a:off x="3556317" y="3209607"/>
              <a:ext cx="7221220" cy="2400300"/>
            </a:xfrm>
            <a:custGeom>
              <a:avLst/>
              <a:gdLst/>
              <a:ahLst/>
              <a:cxnLst/>
              <a:rect l="l" t="t" r="r" b="b"/>
              <a:pathLst>
                <a:path w="7221220" h="2400300">
                  <a:moveTo>
                    <a:pt x="207327" y="748982"/>
                  </a:moveTo>
                  <a:lnTo>
                    <a:pt x="197167" y="752475"/>
                  </a:lnTo>
                  <a:lnTo>
                    <a:pt x="188277" y="759777"/>
                  </a:lnTo>
                  <a:lnTo>
                    <a:pt x="183515" y="769937"/>
                  </a:lnTo>
                  <a:lnTo>
                    <a:pt x="182562" y="781050"/>
                  </a:lnTo>
                  <a:lnTo>
                    <a:pt x="186055" y="791209"/>
                  </a:lnTo>
                  <a:lnTo>
                    <a:pt x="193357" y="800100"/>
                  </a:lnTo>
                  <a:lnTo>
                    <a:pt x="2142807" y="2317749"/>
                  </a:lnTo>
                  <a:lnTo>
                    <a:pt x="2107882" y="2362835"/>
                  </a:lnTo>
                  <a:lnTo>
                    <a:pt x="2295842" y="2400299"/>
                  </a:lnTo>
                  <a:lnTo>
                    <a:pt x="2267585" y="2340927"/>
                  </a:lnTo>
                  <a:lnTo>
                    <a:pt x="2234735" y="2272347"/>
                  </a:lnTo>
                  <a:lnTo>
                    <a:pt x="2178050" y="2272347"/>
                  </a:lnTo>
                  <a:lnTo>
                    <a:pt x="228600" y="754697"/>
                  </a:lnTo>
                  <a:lnTo>
                    <a:pt x="218440" y="749617"/>
                  </a:lnTo>
                  <a:lnTo>
                    <a:pt x="207327" y="748982"/>
                  </a:lnTo>
                  <a:close/>
                </a:path>
                <a:path w="7221220" h="2400300">
                  <a:moveTo>
                    <a:pt x="2213292" y="2227579"/>
                  </a:moveTo>
                  <a:lnTo>
                    <a:pt x="2178050" y="2272347"/>
                  </a:lnTo>
                  <a:lnTo>
                    <a:pt x="2234735" y="2272347"/>
                  </a:lnTo>
                  <a:lnTo>
                    <a:pt x="2213292" y="2227579"/>
                  </a:lnTo>
                  <a:close/>
                </a:path>
                <a:path w="7221220" h="2400300">
                  <a:moveTo>
                    <a:pt x="2274252" y="0"/>
                  </a:moveTo>
                  <a:lnTo>
                    <a:pt x="2286952" y="55562"/>
                  </a:lnTo>
                  <a:lnTo>
                    <a:pt x="21907" y="566737"/>
                  </a:lnTo>
                  <a:lnTo>
                    <a:pt x="11430" y="571182"/>
                  </a:lnTo>
                  <a:lnTo>
                    <a:pt x="3810" y="579119"/>
                  </a:lnTo>
                  <a:lnTo>
                    <a:pt x="0" y="589597"/>
                  </a:lnTo>
                  <a:lnTo>
                    <a:pt x="317" y="600709"/>
                  </a:lnTo>
                  <a:lnTo>
                    <a:pt x="4762" y="611187"/>
                  </a:lnTo>
                  <a:lnTo>
                    <a:pt x="13017" y="618807"/>
                  </a:lnTo>
                  <a:lnTo>
                    <a:pt x="23177" y="622617"/>
                  </a:lnTo>
                  <a:lnTo>
                    <a:pt x="34607" y="622300"/>
                  </a:lnTo>
                  <a:lnTo>
                    <a:pt x="2299652" y="111442"/>
                  </a:lnTo>
                  <a:lnTo>
                    <a:pt x="2380382" y="111442"/>
                  </a:lnTo>
                  <a:lnTo>
                    <a:pt x="2456497" y="49212"/>
                  </a:lnTo>
                  <a:lnTo>
                    <a:pt x="2460307" y="45719"/>
                  </a:lnTo>
                  <a:lnTo>
                    <a:pt x="2274252" y="0"/>
                  </a:lnTo>
                  <a:close/>
                </a:path>
                <a:path w="7221220" h="2400300">
                  <a:moveTo>
                    <a:pt x="2380382" y="111442"/>
                  </a:moveTo>
                  <a:lnTo>
                    <a:pt x="2299652" y="111442"/>
                  </a:lnTo>
                  <a:lnTo>
                    <a:pt x="2312035" y="167322"/>
                  </a:lnTo>
                  <a:lnTo>
                    <a:pt x="2380382" y="111442"/>
                  </a:lnTo>
                  <a:close/>
                </a:path>
                <a:path w="7221220" h="2400300">
                  <a:moveTo>
                    <a:pt x="4608195" y="17144"/>
                  </a:moveTo>
                  <a:lnTo>
                    <a:pt x="4597400" y="19684"/>
                  </a:lnTo>
                  <a:lnTo>
                    <a:pt x="4588510" y="26034"/>
                  </a:lnTo>
                  <a:lnTo>
                    <a:pt x="4582477" y="35877"/>
                  </a:lnTo>
                  <a:lnTo>
                    <a:pt x="4580572" y="46989"/>
                  </a:lnTo>
                  <a:lnTo>
                    <a:pt x="4583112" y="57784"/>
                  </a:lnTo>
                  <a:lnTo>
                    <a:pt x="4589462" y="66675"/>
                  </a:lnTo>
                  <a:lnTo>
                    <a:pt x="4599305" y="72389"/>
                  </a:lnTo>
                  <a:lnTo>
                    <a:pt x="6715760" y="871537"/>
                  </a:lnTo>
                  <a:lnTo>
                    <a:pt x="6695440" y="925194"/>
                  </a:lnTo>
                  <a:lnTo>
                    <a:pt x="6886257" y="905509"/>
                  </a:lnTo>
                  <a:lnTo>
                    <a:pt x="6805590" y="818197"/>
                  </a:lnTo>
                  <a:lnTo>
                    <a:pt x="6735762" y="818197"/>
                  </a:lnTo>
                  <a:lnTo>
                    <a:pt x="4619307" y="19050"/>
                  </a:lnTo>
                  <a:lnTo>
                    <a:pt x="4608195" y="17144"/>
                  </a:lnTo>
                  <a:close/>
                </a:path>
                <a:path w="7221220" h="2400300">
                  <a:moveTo>
                    <a:pt x="6756082" y="764539"/>
                  </a:moveTo>
                  <a:lnTo>
                    <a:pt x="6735762" y="818197"/>
                  </a:lnTo>
                  <a:lnTo>
                    <a:pt x="6805590" y="818197"/>
                  </a:lnTo>
                  <a:lnTo>
                    <a:pt x="6756082" y="764539"/>
                  </a:lnTo>
                  <a:close/>
                </a:path>
                <a:path w="7221220" h="2400300">
                  <a:moveTo>
                    <a:pt x="7030402" y="1252219"/>
                  </a:moveTo>
                  <a:lnTo>
                    <a:pt x="7050722" y="1305559"/>
                  </a:lnTo>
                  <a:lnTo>
                    <a:pt x="4781867" y="2179319"/>
                  </a:lnTo>
                  <a:lnTo>
                    <a:pt x="4772342" y="2185669"/>
                  </a:lnTo>
                  <a:lnTo>
                    <a:pt x="4765992" y="2194560"/>
                  </a:lnTo>
                  <a:lnTo>
                    <a:pt x="4763452" y="2205354"/>
                  </a:lnTo>
                  <a:lnTo>
                    <a:pt x="4765357" y="2216467"/>
                  </a:lnTo>
                  <a:lnTo>
                    <a:pt x="4771707" y="2225992"/>
                  </a:lnTo>
                  <a:lnTo>
                    <a:pt x="4780597" y="2232342"/>
                  </a:lnTo>
                  <a:lnTo>
                    <a:pt x="4791392" y="2234565"/>
                  </a:lnTo>
                  <a:lnTo>
                    <a:pt x="4802505" y="2232660"/>
                  </a:lnTo>
                  <a:lnTo>
                    <a:pt x="7071360" y="1358900"/>
                  </a:lnTo>
                  <a:lnTo>
                    <a:pt x="7140631" y="1358900"/>
                  </a:lnTo>
                  <a:lnTo>
                    <a:pt x="7200265" y="1293494"/>
                  </a:lnTo>
                  <a:lnTo>
                    <a:pt x="7220902" y="1270634"/>
                  </a:lnTo>
                  <a:lnTo>
                    <a:pt x="7030402" y="1252219"/>
                  </a:lnTo>
                  <a:close/>
                </a:path>
                <a:path w="7221220" h="2400300">
                  <a:moveTo>
                    <a:pt x="7140631" y="1358900"/>
                  </a:moveTo>
                  <a:lnTo>
                    <a:pt x="7071360" y="1358900"/>
                  </a:lnTo>
                  <a:lnTo>
                    <a:pt x="7091997" y="1412239"/>
                  </a:lnTo>
                  <a:lnTo>
                    <a:pt x="7140631" y="1358900"/>
                  </a:lnTo>
                  <a:close/>
                </a:path>
              </a:pathLst>
            </a:custGeom>
            <a:solidFill>
              <a:srgbClr val="E84474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72800" y="7594600"/>
              <a:ext cx="2591752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4626590" cy="822737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8908521" y="3456252"/>
            <a:ext cx="2566458" cy="663108"/>
          </a:xfrm>
          <a:prstGeom prst="rect">
            <a:avLst/>
          </a:prstGeom>
        </p:spPr>
        <p:txBody>
          <a:bodyPr vert="horz" wrap="square" lIns="0" tIns="21695" rIns="0" bIns="0" rtlCol="0">
            <a:spAutoFit/>
          </a:bodyPr>
          <a:lstStyle/>
          <a:p>
            <a:pPr marL="10583" marR="4233" indent="1812852">
              <a:lnSpc>
                <a:spcPts val="2542"/>
              </a:lnSpc>
              <a:spcBef>
                <a:spcPts val="170"/>
              </a:spcBef>
            </a:pPr>
            <a:r>
              <a:rPr sz="2125" spc="-37" dirty="0">
                <a:solidFill>
                  <a:srgbClr val="FFFFFF"/>
                </a:solidFill>
                <a:latin typeface="Calibri"/>
                <a:cs typeface="Calibri"/>
              </a:rPr>
              <a:t>Μέτρ</a:t>
            </a:r>
            <a:r>
              <a:rPr sz="2125" dirty="0">
                <a:solidFill>
                  <a:srgbClr val="FFFFFF"/>
                </a:solidFill>
                <a:latin typeface="Calibri"/>
                <a:cs typeface="Calibri"/>
              </a:rPr>
              <a:t>α  </a:t>
            </a:r>
            <a:r>
              <a:rPr sz="2125" spc="-37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2125" spc="-42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2125" spc="-37" dirty="0">
                <a:solidFill>
                  <a:srgbClr val="FFFFFF"/>
                </a:solidFill>
                <a:latin typeface="Calibri"/>
                <a:cs typeface="Calibri"/>
              </a:rPr>
              <a:t>τιμετώπιση</a:t>
            </a:r>
            <a:r>
              <a:rPr sz="2125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r>
              <a:rPr sz="2125" spc="-6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25" spc="-29" dirty="0">
                <a:solidFill>
                  <a:srgbClr val="FFFFFF"/>
                </a:solidFill>
                <a:latin typeface="Calibri"/>
                <a:cs typeface="Calibri"/>
              </a:rPr>
              <a:t>phishin</a:t>
            </a:r>
            <a:r>
              <a:rPr sz="212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endParaRPr sz="2125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354329" y="6290997"/>
            <a:ext cx="99483" cy="106867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625" spc="-25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r>
              <a:rPr sz="62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625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8391" y="6397889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CSP002: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798512" y="633677"/>
          <a:ext cx="6573308" cy="55827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26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6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1674">
                <a:tc>
                  <a:txBody>
                    <a:bodyPr/>
                    <a:lstStyle/>
                    <a:p>
                      <a:pPr marL="104775" marR="1179830">
                        <a:lnSpc>
                          <a:spcPct val="136500"/>
                        </a:lnSpc>
                        <a:spcBef>
                          <a:spcPts val="125"/>
                        </a:spcBef>
                      </a:pP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nter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  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μέτρο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22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84474"/>
                    </a:solidFill>
                  </a:tcPr>
                </a:tc>
                <a:tc>
                  <a:txBody>
                    <a:bodyPr/>
                    <a:lstStyle/>
                    <a:p>
                      <a:pPr marL="10477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Προσέγγιση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751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84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8008">
                <a:tc>
                  <a:txBody>
                    <a:bodyPr/>
                    <a:lstStyle/>
                    <a:p>
                      <a:pPr marL="10477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spc="-15" dirty="0">
                          <a:latin typeface="Calibri"/>
                          <a:cs typeface="Calibri"/>
                        </a:rPr>
                        <a:t>Φιλτραρισμένο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751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6CFD4"/>
                    </a:solidFill>
                  </a:tcPr>
                </a:tc>
                <a:tc>
                  <a:txBody>
                    <a:bodyPr/>
                    <a:lstStyle/>
                    <a:p>
                      <a:pPr marL="104775" marR="19685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Αναλύστε όλα τα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εισερχόμενα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μηνύματα ηλεκτρονικού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ταχυδρομείου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φιλτράρετε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τα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με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βάση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την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κατηγορία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τους: </a:t>
                      </a:r>
                      <a:r>
                        <a:rPr sz="1400" spc="-3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phishing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ή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νόμιμα.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91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6CF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8008">
                <a:tc>
                  <a:txBody>
                    <a:bodyPr/>
                    <a:lstStyle/>
                    <a:p>
                      <a:pPr marL="104775" marR="778510">
                        <a:lnSpc>
                          <a:spcPct val="136500"/>
                        </a:lnSpc>
                        <a:spcBef>
                          <a:spcPts val="13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Εκπα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ι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δευ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τικ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ή 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χρήστες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5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8EB"/>
                    </a:solidFill>
                  </a:tcPr>
                </a:tc>
                <a:tc>
                  <a:txBody>
                    <a:bodyPr/>
                    <a:lstStyle/>
                    <a:p>
                      <a:pPr marL="104775" marR="19939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Εκπαιδεύστε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τους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υπαλλήλους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για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να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τους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προστατέψετε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από </a:t>
                      </a:r>
                      <a:r>
                        <a:rPr sz="1400" spc="-3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το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να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πέσουν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θύματα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επιθέσεων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phishing και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να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αποτρέψετε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πιθανές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διαρροές πληροφοριών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91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4342">
                <a:tc>
                  <a:txBody>
                    <a:bodyPr/>
                    <a:lstStyle/>
                    <a:p>
                      <a:pPr marL="10477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spc="-15" dirty="0">
                          <a:latin typeface="Calibri"/>
                          <a:cs typeface="Calibri"/>
                        </a:rPr>
                        <a:t>Φιλτραρισμένος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ιστός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804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6CFD4"/>
                    </a:solidFill>
                  </a:tcPr>
                </a:tc>
                <a:tc>
                  <a:txBody>
                    <a:bodyPr/>
                    <a:lstStyle/>
                    <a:p>
                      <a:pPr marL="104775" marR="6242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Αναλύει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τις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σελίδες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που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σερφάρω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και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εντοπίζει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πιθανούς </a:t>
                      </a:r>
                      <a:r>
                        <a:rPr sz="1400" spc="-3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ιστότοπους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ηλεκτρονικού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"ψαρέματος",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προκειμένου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να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προειδοποιήσει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τον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χρήστη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ή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να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αποκλείσει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εντελώς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την 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πρόσβαση στους ύποπτους ιστότοπους.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963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6CF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90675">
                <a:tc>
                  <a:txBody>
                    <a:bodyPr/>
                    <a:lstStyle/>
                    <a:p>
                      <a:pPr marL="104775" marR="497840">
                        <a:lnSpc>
                          <a:spcPct val="136500"/>
                        </a:lnSpc>
                        <a:spcBef>
                          <a:spcPts val="13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Ιστοσελίδα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take- </a:t>
                      </a:r>
                      <a:r>
                        <a:rPr sz="1400" spc="-3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κατεβαίνει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2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8EB"/>
                    </a:solidFill>
                  </a:tcPr>
                </a:tc>
                <a:tc>
                  <a:txBody>
                    <a:bodyPr/>
                    <a:lstStyle/>
                    <a:p>
                      <a:pPr marL="104775" marR="1238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Καταργήστε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τον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ιστότοπο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ηλεκτρονικού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"ψαρέματος"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για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να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αποτρέψετε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τα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δυνητικά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θύματα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από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την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πρόσβαση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σε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τέτοιες </a:t>
                      </a:r>
                      <a:r>
                        <a:rPr sz="1400" spc="-3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ιστοσελίδες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(συνήθως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από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εξωτερικά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μέρη,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όπως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οι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υπηρεσίες </a:t>
                      </a:r>
                      <a:r>
                        <a:rPr sz="1400" spc="-3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επιβολής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του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νόμου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()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ή οι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πάροχοι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υπηρεσιών φιλοξενίας).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963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E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26590" cy="822737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4034" y="407669"/>
              <a:ext cx="6069965" cy="77123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26642" y="2397125"/>
              <a:ext cx="5598160" cy="224599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918201" y="514614"/>
            <a:ext cx="4299479" cy="145339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296321" indent="-285739">
              <a:spcBef>
                <a:spcPts val="83"/>
              </a:spcBef>
              <a:buClr>
                <a:srgbClr val="FFFFFF"/>
              </a:buClr>
              <a:buSzPct val="138095"/>
              <a:buFont typeface="Arial"/>
              <a:buChar char="•"/>
              <a:tabLst>
                <a:tab pos="295792" algn="l"/>
                <a:tab pos="296321" algn="l"/>
              </a:tabLst>
            </a:pPr>
            <a:r>
              <a:rPr sz="875" spc="-4" dirty="0">
                <a:solidFill>
                  <a:srgbClr val="FFFFFF"/>
                </a:solidFill>
                <a:latin typeface="Calibri"/>
                <a:cs typeface="Calibri"/>
              </a:rPr>
              <a:t>Επιθέσεις</a:t>
            </a:r>
            <a:r>
              <a:rPr sz="8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75" spc="-4" dirty="0">
                <a:solidFill>
                  <a:srgbClr val="FFFFFF"/>
                </a:solidFill>
                <a:latin typeface="Calibri"/>
                <a:cs typeface="Calibri"/>
              </a:rPr>
              <a:t>αποφυγής:</a:t>
            </a:r>
            <a:r>
              <a:rPr sz="875" spc="4" dirty="0">
                <a:solidFill>
                  <a:srgbClr val="FD80C6"/>
                </a:solidFill>
                <a:latin typeface="Calibri"/>
                <a:cs typeface="Calibri"/>
              </a:rPr>
              <a:t> </a:t>
            </a:r>
            <a:r>
              <a:rPr sz="875" u="sng" spc="-4" dirty="0">
                <a:solidFill>
                  <a:srgbClr val="FD80C6"/>
                </a:solidFill>
                <a:uFill>
                  <a:solidFill>
                    <a:srgbClr val="FD80C6"/>
                  </a:solidFill>
                </a:uFill>
                <a:latin typeface="Calibri"/>
                <a:cs typeface="Calibri"/>
                <a:hlinkClick r:id="rId5"/>
              </a:rPr>
              <a:t>Τραγούδι</a:t>
            </a:r>
            <a:r>
              <a:rPr sz="875" u="sng" spc="8" dirty="0">
                <a:solidFill>
                  <a:srgbClr val="FD80C6"/>
                </a:solidFill>
                <a:uFill>
                  <a:solidFill>
                    <a:srgbClr val="FD80C6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875" u="sng" dirty="0">
                <a:solidFill>
                  <a:srgbClr val="FD80C6"/>
                </a:solidFill>
                <a:uFill>
                  <a:solidFill>
                    <a:srgbClr val="FD80C6"/>
                  </a:solidFill>
                </a:uFill>
                <a:latin typeface="Calibri"/>
                <a:cs typeface="Calibri"/>
                <a:hlinkClick r:id="rId5"/>
              </a:rPr>
              <a:t>--</a:t>
            </a:r>
            <a:r>
              <a:rPr sz="875" u="sng" spc="4" dirty="0">
                <a:solidFill>
                  <a:srgbClr val="FD80C6"/>
                </a:solidFill>
                <a:uFill>
                  <a:solidFill>
                    <a:srgbClr val="FD80C6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875" u="sng" spc="-4" dirty="0">
                <a:solidFill>
                  <a:srgbClr val="FD80C6"/>
                </a:solidFill>
                <a:uFill>
                  <a:solidFill>
                    <a:srgbClr val="FD80C6"/>
                  </a:solidFill>
                </a:uFill>
                <a:latin typeface="Calibri"/>
                <a:cs typeface="Calibri"/>
                <a:hlinkClick r:id="rId5"/>
              </a:rPr>
              <a:t>International</a:t>
            </a:r>
            <a:r>
              <a:rPr sz="875" u="sng" spc="8" dirty="0">
                <a:solidFill>
                  <a:srgbClr val="FD80C6"/>
                </a:solidFill>
                <a:uFill>
                  <a:solidFill>
                    <a:srgbClr val="FD80C6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875" u="sng" spc="-4" dirty="0">
                <a:solidFill>
                  <a:srgbClr val="FD80C6"/>
                </a:solidFill>
                <a:uFill>
                  <a:solidFill>
                    <a:srgbClr val="FD80C6"/>
                  </a:solidFill>
                </a:uFill>
                <a:latin typeface="Calibri"/>
                <a:cs typeface="Calibri"/>
                <a:hlinkClick r:id="rId5"/>
              </a:rPr>
              <a:t>Journal</a:t>
            </a:r>
            <a:r>
              <a:rPr sz="875" u="sng" spc="12" dirty="0">
                <a:solidFill>
                  <a:srgbClr val="FD80C6"/>
                </a:solidFill>
                <a:uFill>
                  <a:solidFill>
                    <a:srgbClr val="FD80C6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875" u="sng" dirty="0">
                <a:solidFill>
                  <a:srgbClr val="FD80C6"/>
                </a:solidFill>
                <a:uFill>
                  <a:solidFill>
                    <a:srgbClr val="FD80C6"/>
                  </a:solidFill>
                </a:uFill>
                <a:latin typeface="Calibri"/>
                <a:cs typeface="Calibri"/>
                <a:hlinkClick r:id="rId5"/>
              </a:rPr>
              <a:t>of</a:t>
            </a:r>
            <a:r>
              <a:rPr sz="875" u="sng" spc="4" dirty="0">
                <a:solidFill>
                  <a:srgbClr val="FD80C6"/>
                </a:solidFill>
                <a:uFill>
                  <a:solidFill>
                    <a:srgbClr val="FD80C6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875" u="sng" spc="-4" dirty="0">
                <a:solidFill>
                  <a:srgbClr val="FD80C6"/>
                </a:solidFill>
                <a:uFill>
                  <a:solidFill>
                    <a:srgbClr val="FD80C6"/>
                  </a:solidFill>
                </a:uFill>
                <a:latin typeface="Calibri"/>
                <a:cs typeface="Calibri"/>
                <a:hlinkClick r:id="rId5"/>
              </a:rPr>
              <a:t>Systems</a:t>
            </a:r>
            <a:r>
              <a:rPr sz="875" u="sng" spc="4" dirty="0">
                <a:solidFill>
                  <a:srgbClr val="FD80C6"/>
                </a:solidFill>
                <a:uFill>
                  <a:solidFill>
                    <a:srgbClr val="FD80C6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875" u="sng" dirty="0">
                <a:solidFill>
                  <a:srgbClr val="FD80C6"/>
                </a:solidFill>
                <a:uFill>
                  <a:solidFill>
                    <a:srgbClr val="FD80C6"/>
                  </a:solidFill>
                </a:uFill>
                <a:latin typeface="Calibri"/>
                <a:cs typeface="Calibri"/>
                <a:hlinkClick r:id="rId5"/>
              </a:rPr>
              <a:t>-</a:t>
            </a:r>
            <a:r>
              <a:rPr sz="875" u="sng" spc="12" dirty="0">
                <a:solidFill>
                  <a:srgbClr val="FD80C6"/>
                </a:solidFill>
                <a:uFill>
                  <a:solidFill>
                    <a:srgbClr val="FD80C6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875" u="sng" spc="-4" dirty="0">
                <a:solidFill>
                  <a:srgbClr val="FD80C6"/>
                </a:solidFill>
                <a:uFill>
                  <a:solidFill>
                    <a:srgbClr val="FD80C6"/>
                  </a:solidFill>
                </a:uFill>
                <a:latin typeface="Calibri"/>
                <a:cs typeface="Calibri"/>
                <a:hlinkClick r:id="rId5"/>
              </a:rPr>
              <a:t>Wiley</a:t>
            </a:r>
            <a:r>
              <a:rPr sz="875" u="sng" spc="4" dirty="0">
                <a:solidFill>
                  <a:srgbClr val="FD80C6"/>
                </a:solidFill>
                <a:uFill>
                  <a:solidFill>
                    <a:srgbClr val="FD80C6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875" u="sng" spc="-4" dirty="0">
                <a:solidFill>
                  <a:srgbClr val="FD80C6"/>
                </a:solidFill>
                <a:uFill>
                  <a:solidFill>
                    <a:srgbClr val="FD80C6"/>
                  </a:solidFill>
                </a:uFill>
                <a:latin typeface="Calibri"/>
                <a:cs typeface="Calibri"/>
                <a:hlinkClick r:id="rId5"/>
              </a:rPr>
              <a:t>Online</a:t>
            </a:r>
            <a:r>
              <a:rPr sz="875" u="sng" spc="8" dirty="0">
                <a:solidFill>
                  <a:srgbClr val="FD80C6"/>
                </a:solidFill>
                <a:uFill>
                  <a:solidFill>
                    <a:srgbClr val="FD80C6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875" u="sng" spc="-4" dirty="0">
                <a:solidFill>
                  <a:srgbClr val="FD80C6"/>
                </a:solidFill>
                <a:uFill>
                  <a:solidFill>
                    <a:srgbClr val="FD80C6"/>
                  </a:solidFill>
                </a:uFill>
                <a:latin typeface="Calibri"/>
                <a:cs typeface="Calibri"/>
                <a:hlinkClick r:id="rId5"/>
              </a:rPr>
              <a:t>Library</a:t>
            </a:r>
            <a:endParaRPr sz="875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29463" y="3692790"/>
            <a:ext cx="2409296" cy="100391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583" u="sng" spc="-4" dirty="0">
                <a:solidFill>
                  <a:srgbClr val="FD80C6"/>
                </a:solidFill>
                <a:uFill>
                  <a:solidFill>
                    <a:srgbClr val="FD80C6"/>
                  </a:solidFill>
                </a:uFill>
                <a:latin typeface="Calibri"/>
                <a:cs typeface="Calibri"/>
                <a:hlinkClick r:id="rId6"/>
              </a:rPr>
              <a:t>[1412.6572]</a:t>
            </a:r>
            <a:r>
              <a:rPr sz="583" u="sng" spc="12" dirty="0">
                <a:solidFill>
                  <a:srgbClr val="FD80C6"/>
                </a:solidFill>
                <a:uFill>
                  <a:solidFill>
                    <a:srgbClr val="FD80C6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583" u="sng" spc="-4" dirty="0">
                <a:solidFill>
                  <a:srgbClr val="FD80C6"/>
                </a:solidFill>
                <a:uFill>
                  <a:solidFill>
                    <a:srgbClr val="FD80C6"/>
                  </a:solidFill>
                </a:uFill>
                <a:latin typeface="Calibri"/>
                <a:cs typeface="Calibri"/>
                <a:hlinkClick r:id="rId6"/>
              </a:rPr>
              <a:t>Εξηγώντας</a:t>
            </a:r>
            <a:r>
              <a:rPr sz="583" u="sng" spc="8" dirty="0">
                <a:solidFill>
                  <a:srgbClr val="FD80C6"/>
                </a:solidFill>
                <a:uFill>
                  <a:solidFill>
                    <a:srgbClr val="FD80C6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583" u="sng" spc="-4" dirty="0">
                <a:solidFill>
                  <a:srgbClr val="FD80C6"/>
                </a:solidFill>
                <a:uFill>
                  <a:solidFill>
                    <a:srgbClr val="FD80C6"/>
                  </a:solidFill>
                </a:uFill>
                <a:latin typeface="Calibri"/>
                <a:cs typeface="Calibri"/>
                <a:hlinkClick r:id="rId6"/>
              </a:rPr>
              <a:t>και</a:t>
            </a:r>
            <a:r>
              <a:rPr sz="583" u="sng" spc="8" dirty="0">
                <a:solidFill>
                  <a:srgbClr val="FD80C6"/>
                </a:solidFill>
                <a:uFill>
                  <a:solidFill>
                    <a:srgbClr val="FD80C6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583" u="sng" spc="-4" dirty="0">
                <a:solidFill>
                  <a:srgbClr val="FD80C6"/>
                </a:solidFill>
                <a:uFill>
                  <a:solidFill>
                    <a:srgbClr val="FD80C6"/>
                  </a:solidFill>
                </a:uFill>
                <a:latin typeface="Calibri"/>
                <a:cs typeface="Calibri"/>
                <a:hlinkClick r:id="rId6"/>
              </a:rPr>
              <a:t>αξιοποιώντας</a:t>
            </a:r>
            <a:r>
              <a:rPr sz="583" u="sng" spc="12" dirty="0">
                <a:solidFill>
                  <a:srgbClr val="FD80C6"/>
                </a:solidFill>
                <a:uFill>
                  <a:solidFill>
                    <a:srgbClr val="FD80C6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583" u="sng" spc="-4" dirty="0">
                <a:solidFill>
                  <a:srgbClr val="FD80C6"/>
                </a:solidFill>
                <a:uFill>
                  <a:solidFill>
                    <a:srgbClr val="FD80C6"/>
                  </a:solidFill>
                </a:uFill>
                <a:latin typeface="Calibri"/>
                <a:cs typeface="Calibri"/>
                <a:hlinkClick r:id="rId6"/>
              </a:rPr>
              <a:t>αντιφατικά</a:t>
            </a:r>
            <a:r>
              <a:rPr sz="583" u="sng" spc="8" dirty="0">
                <a:solidFill>
                  <a:srgbClr val="FD80C6"/>
                </a:solidFill>
                <a:uFill>
                  <a:solidFill>
                    <a:srgbClr val="FD80C6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583" u="sng" spc="-4" dirty="0">
                <a:solidFill>
                  <a:srgbClr val="FD80C6"/>
                </a:solidFill>
                <a:uFill>
                  <a:solidFill>
                    <a:srgbClr val="FD80C6"/>
                  </a:solidFill>
                </a:uFill>
                <a:latin typeface="Calibri"/>
                <a:cs typeface="Calibri"/>
                <a:hlinkClick r:id="rId6"/>
              </a:rPr>
              <a:t>παραδείγματα</a:t>
            </a:r>
            <a:r>
              <a:rPr sz="583" u="sng" spc="12" dirty="0">
                <a:solidFill>
                  <a:srgbClr val="FD80C6"/>
                </a:solidFill>
                <a:uFill>
                  <a:solidFill>
                    <a:srgbClr val="FD80C6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583" u="sng" spc="-4" dirty="0">
                <a:solidFill>
                  <a:srgbClr val="FD80C6"/>
                </a:solidFill>
                <a:uFill>
                  <a:solidFill>
                    <a:srgbClr val="FD80C6"/>
                  </a:solidFill>
                </a:uFill>
                <a:latin typeface="Calibri"/>
                <a:cs typeface="Calibri"/>
                <a:hlinkClick r:id="rId6"/>
              </a:rPr>
              <a:t>(arxiv.org</a:t>
            </a:r>
            <a:r>
              <a:rPr sz="583" spc="-4" dirty="0">
                <a:solidFill>
                  <a:srgbClr val="FD80C6"/>
                </a:solidFill>
                <a:latin typeface="Calibri"/>
                <a:cs typeface="Calibri"/>
                <a:hlinkClick r:id="rId6"/>
              </a:rPr>
              <a:t>)</a:t>
            </a:r>
            <a:endParaRPr sz="583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642070" y="5555985"/>
            <a:ext cx="11535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25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26590" cy="822737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3670" y="0"/>
              <a:ext cx="14323060" cy="82296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7855" y="66675"/>
              <a:ext cx="6670675" cy="221932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7230" y="2352675"/>
              <a:ext cx="3417570" cy="551307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93355" y="0"/>
              <a:ext cx="6837045" cy="505682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68727" y="4910454"/>
              <a:ext cx="4899659" cy="315912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19245" y="4667567"/>
              <a:ext cx="4040822" cy="346900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0642070" y="5968206"/>
            <a:ext cx="11535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25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8391" y="6537854"/>
            <a:ext cx="26495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CSP002: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Ανθρώπινοι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παράγοντες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στην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ασφάλεια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3670" y="0"/>
              <a:ext cx="14130019" cy="811879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26677" y="2060575"/>
              <a:ext cx="10542269" cy="46183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68841" y="765703"/>
            <a:ext cx="1813983" cy="260755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625" spc="-4" dirty="0">
                <a:solidFill>
                  <a:srgbClr val="FFFFFF"/>
                </a:solidFill>
                <a:latin typeface="Arial Black"/>
                <a:cs typeface="Arial Black"/>
              </a:rPr>
              <a:t>AWAREGO</a:t>
            </a:r>
            <a:r>
              <a:rPr sz="1625" spc="-71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25" spc="-17" dirty="0">
                <a:solidFill>
                  <a:srgbClr val="FFFFFF"/>
                </a:solidFill>
                <a:latin typeface="Arial Black"/>
                <a:cs typeface="Arial Black"/>
              </a:rPr>
              <a:t>2023</a:t>
            </a:r>
            <a:endParaRPr sz="1625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059" y="0"/>
            <a:ext cx="11775016" cy="676566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8841" y="766762"/>
            <a:ext cx="3569229" cy="260755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625" spc="-4" dirty="0">
                <a:solidFill>
                  <a:srgbClr val="FFFFFF"/>
                </a:solidFill>
                <a:latin typeface="Calibri"/>
                <a:cs typeface="Calibri"/>
              </a:rPr>
              <a:t>ΕΊΜΑΣΤΕ</a:t>
            </a:r>
            <a:r>
              <a:rPr sz="1625" spc="1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25" spc="-4" dirty="0">
                <a:solidFill>
                  <a:srgbClr val="FFFFFF"/>
                </a:solidFill>
                <a:latin typeface="Calibri"/>
                <a:cs typeface="Calibri"/>
              </a:rPr>
              <a:t>ΕΥΆΛΩΤΟΙ</a:t>
            </a:r>
            <a:r>
              <a:rPr sz="1625" spc="1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25" spc="-4" dirty="0">
                <a:solidFill>
                  <a:srgbClr val="FFFFFF"/>
                </a:solidFill>
                <a:latin typeface="Arial Black"/>
                <a:cs typeface="Arial Black"/>
              </a:rPr>
              <a:t>AWAREGO</a:t>
            </a:r>
            <a:r>
              <a:rPr sz="1625" spc="-8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25" spc="-4" dirty="0">
                <a:solidFill>
                  <a:srgbClr val="FFFFFF"/>
                </a:solidFill>
                <a:latin typeface="Arial Black"/>
                <a:cs typeface="Arial Black"/>
              </a:rPr>
              <a:t>2023</a:t>
            </a:r>
            <a:endParaRPr sz="1625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80710" y="389995"/>
            <a:ext cx="11142662" cy="6145213"/>
            <a:chOff x="216852" y="467994"/>
            <a:chExt cx="13371194" cy="737425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6852" y="1382394"/>
              <a:ext cx="7670482" cy="54641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0182" y="1116964"/>
              <a:ext cx="8535670" cy="580580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6852" y="1104264"/>
              <a:ext cx="8614092" cy="646588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02382" y="467994"/>
              <a:ext cx="4195445" cy="729329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5130" y="1145539"/>
              <a:ext cx="8237855" cy="629030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72207" y="467994"/>
              <a:ext cx="4645660" cy="710247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6072" y="1067117"/>
              <a:ext cx="8604885" cy="636873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646477" y="467994"/>
              <a:ext cx="4941570" cy="737425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3670" y="0"/>
              <a:ext cx="14130019" cy="811879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9392" y="1379855"/>
              <a:ext cx="6960234" cy="651573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79627" y="1632267"/>
              <a:ext cx="7450772" cy="606710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68841" y="765703"/>
            <a:ext cx="1813983" cy="260755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625" spc="-4" dirty="0">
                <a:solidFill>
                  <a:srgbClr val="FFFFFF"/>
                </a:solidFill>
                <a:latin typeface="Arial Black"/>
                <a:cs typeface="Arial Black"/>
              </a:rPr>
              <a:t>AWAREGO</a:t>
            </a:r>
            <a:r>
              <a:rPr sz="1625" spc="-71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25" spc="-17" dirty="0">
                <a:solidFill>
                  <a:srgbClr val="FFFFFF"/>
                </a:solidFill>
                <a:latin typeface="Arial Black"/>
                <a:cs typeface="Arial Black"/>
              </a:rPr>
              <a:t>2023</a:t>
            </a:r>
            <a:endParaRPr sz="1625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3670" y="0"/>
              <a:ext cx="14130019" cy="811879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887334" cy="315499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7192" y="2430779"/>
              <a:ext cx="7727632" cy="54413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98687" y="2373629"/>
              <a:ext cx="7636192" cy="585597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76600" y="2334895"/>
              <a:ext cx="10163175" cy="589470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34559" y="2522220"/>
              <a:ext cx="8212137" cy="57073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2471420"/>
              <a:ext cx="14099159" cy="511365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79167"/>
            <a:chOff x="0" y="0"/>
            <a:chExt cx="14630400" cy="825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63665" y="2222"/>
              <a:ext cx="6433820" cy="8204200"/>
            </a:xfrm>
            <a:custGeom>
              <a:avLst/>
              <a:gdLst/>
              <a:ahLst/>
              <a:cxnLst/>
              <a:rect l="l" t="t" r="r" b="b"/>
              <a:pathLst>
                <a:path w="6433820" h="8204200">
                  <a:moveTo>
                    <a:pt x="6433566" y="0"/>
                  </a:moveTo>
                  <a:lnTo>
                    <a:pt x="2306637" y="0"/>
                  </a:lnTo>
                  <a:lnTo>
                    <a:pt x="0" y="8204200"/>
                  </a:lnTo>
                  <a:lnTo>
                    <a:pt x="4126547" y="8204200"/>
                  </a:lnTo>
                  <a:lnTo>
                    <a:pt x="6433566" y="0"/>
                  </a:lnTo>
                  <a:close/>
                </a:path>
              </a:pathLst>
            </a:custGeom>
            <a:solidFill>
              <a:srgbClr val="E84474">
                <a:alpha val="22352"/>
              </a:srgbClr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" name="object 5"/>
            <p:cNvSpPr/>
            <p:nvPr/>
          </p:nvSpPr>
          <p:spPr>
            <a:xfrm>
              <a:off x="5474334" y="0"/>
              <a:ext cx="2310130" cy="8229600"/>
            </a:xfrm>
            <a:custGeom>
              <a:avLst/>
              <a:gdLst/>
              <a:ahLst/>
              <a:cxnLst/>
              <a:rect l="l" t="t" r="r" b="b"/>
              <a:pathLst>
                <a:path w="2310129" h="8229600">
                  <a:moveTo>
                    <a:pt x="2309812" y="0"/>
                  </a:moveTo>
                  <a:lnTo>
                    <a:pt x="0" y="8229600"/>
                  </a:lnTo>
                </a:path>
              </a:pathLst>
            </a:custGeom>
            <a:ln w="25400">
              <a:solidFill>
                <a:srgbClr val="EBEBEB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" name="object 6"/>
            <p:cNvSpPr/>
            <p:nvPr/>
          </p:nvSpPr>
          <p:spPr>
            <a:xfrm>
              <a:off x="1397635" y="3347084"/>
              <a:ext cx="55244" cy="15240"/>
            </a:xfrm>
            <a:custGeom>
              <a:avLst/>
              <a:gdLst/>
              <a:ahLst/>
              <a:cxnLst/>
              <a:rect l="l" t="t" r="r" b="b"/>
              <a:pathLst>
                <a:path w="55244" h="15239">
                  <a:moveTo>
                    <a:pt x="54927" y="0"/>
                  </a:moveTo>
                  <a:lnTo>
                    <a:pt x="0" y="0"/>
                  </a:lnTo>
                  <a:lnTo>
                    <a:pt x="0" y="15239"/>
                  </a:lnTo>
                  <a:lnTo>
                    <a:pt x="54927" y="15239"/>
                  </a:lnTo>
                  <a:lnTo>
                    <a:pt x="54927" y="0"/>
                  </a:lnTo>
                  <a:close/>
                </a:path>
              </a:pathLst>
            </a:custGeom>
            <a:solidFill>
              <a:srgbClr val="C472D1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22365" y="111125"/>
              <a:ext cx="8408035" cy="811847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17309" y="306704"/>
              <a:ext cx="7868920" cy="761619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5675" y="5350827"/>
              <a:ext cx="5041582" cy="2572067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61484" y="384205"/>
            <a:ext cx="2876021" cy="1226019"/>
          </a:xfrm>
          <a:prstGeom prst="rect">
            <a:avLst/>
          </a:prstGeom>
        </p:spPr>
        <p:txBody>
          <a:bodyPr vert="horz" wrap="square" lIns="0" tIns="45508" rIns="0" bIns="0" rtlCol="0" anchor="ctr">
            <a:spAutoFit/>
          </a:bodyPr>
          <a:lstStyle/>
          <a:p>
            <a:pPr marL="10583" marR="4233">
              <a:lnSpc>
                <a:spcPts val="2258"/>
              </a:lnSpc>
              <a:spcBef>
                <a:spcPts val="358"/>
              </a:spcBef>
            </a:pPr>
            <a:r>
              <a:rPr sz="2083" spc="-4" dirty="0">
                <a:solidFill>
                  <a:srgbClr val="FFFFFF"/>
                </a:solidFill>
              </a:rPr>
              <a:t>ΣΥΝΔΕΘΕΊΤΕ ΜΕ </a:t>
            </a:r>
            <a:r>
              <a:rPr sz="2083" spc="-12" dirty="0">
                <a:solidFill>
                  <a:srgbClr val="FFFFFF"/>
                </a:solidFill>
              </a:rPr>
              <a:t>ΤΟ </a:t>
            </a:r>
            <a:r>
              <a:rPr sz="2083" spc="-8" dirty="0">
                <a:solidFill>
                  <a:srgbClr val="FFFFFF"/>
                </a:solidFill>
              </a:rPr>
              <a:t> </a:t>
            </a:r>
            <a:r>
              <a:rPr sz="2083" spc="-17" dirty="0">
                <a:solidFill>
                  <a:srgbClr val="FFFFFF"/>
                </a:solidFill>
              </a:rPr>
              <a:t>CYBERSECPRO: </a:t>
            </a:r>
            <a:r>
              <a:rPr sz="2083" spc="-12" dirty="0">
                <a:solidFill>
                  <a:srgbClr val="FFFFFF"/>
                </a:solidFill>
              </a:rPr>
              <a:t>ΠΏΣ </a:t>
            </a:r>
            <a:r>
              <a:rPr sz="2083" spc="-8" dirty="0">
                <a:solidFill>
                  <a:srgbClr val="FFFFFF"/>
                </a:solidFill>
              </a:rPr>
              <a:t>ΝΑ </a:t>
            </a:r>
            <a:r>
              <a:rPr sz="2083" spc="-4" dirty="0">
                <a:solidFill>
                  <a:srgbClr val="FFFFFF"/>
                </a:solidFill>
              </a:rPr>
              <a:t> </a:t>
            </a:r>
            <a:r>
              <a:rPr sz="2083" spc="-12" dirty="0">
                <a:solidFill>
                  <a:srgbClr val="FFFFFF"/>
                </a:solidFill>
              </a:rPr>
              <a:t>ΕΓΓΡΑΦΕΊΤΕ </a:t>
            </a:r>
            <a:r>
              <a:rPr sz="2083" spc="-8" dirty="0">
                <a:solidFill>
                  <a:srgbClr val="FFFFFF"/>
                </a:solidFill>
              </a:rPr>
              <a:t>ΚΑΙ </a:t>
            </a:r>
            <a:r>
              <a:rPr sz="2083" spc="-71" dirty="0">
                <a:solidFill>
                  <a:srgbClr val="FFFFFF"/>
                </a:solidFill>
              </a:rPr>
              <a:t>ΠΡΑΚΤΙΚΈΣ </a:t>
            </a:r>
            <a:r>
              <a:rPr sz="2083" spc="-462" dirty="0">
                <a:solidFill>
                  <a:srgbClr val="FFFFFF"/>
                </a:solidFill>
              </a:rPr>
              <a:t> </a:t>
            </a:r>
            <a:r>
              <a:rPr sz="2083" spc="-71" dirty="0">
                <a:solidFill>
                  <a:srgbClr val="FFFFFF"/>
                </a:solidFill>
              </a:rPr>
              <a:t>ΠΛΗΡΟΦΟΡΊΕΣ</a:t>
            </a:r>
            <a:endParaRPr sz="2083"/>
          </a:p>
        </p:txBody>
      </p:sp>
      <p:sp>
        <p:nvSpPr>
          <p:cNvPr id="11" name="object 11"/>
          <p:cNvSpPr txBox="1"/>
          <p:nvPr/>
        </p:nvSpPr>
        <p:spPr>
          <a:xfrm>
            <a:off x="861483" y="1885421"/>
            <a:ext cx="3240087" cy="1490643"/>
          </a:xfrm>
          <a:prstGeom prst="rect">
            <a:avLst/>
          </a:prstGeom>
        </p:spPr>
        <p:txBody>
          <a:bodyPr vert="horz" wrap="square" lIns="0" tIns="1058" rIns="0" bIns="0" rtlCol="0">
            <a:spAutoFit/>
          </a:bodyPr>
          <a:lstStyle/>
          <a:p>
            <a:pPr marL="353998" indent="-343415">
              <a:spcBef>
                <a:spcPts val="8"/>
              </a:spcBef>
              <a:buClr>
                <a:srgbClr val="E84474"/>
              </a:buClr>
              <a:buSzPct val="135714"/>
              <a:buAutoNum type="arabicPeriod"/>
              <a:tabLst>
                <a:tab pos="353469" algn="l"/>
                <a:tab pos="353998" algn="l"/>
              </a:tabLst>
            </a:pPr>
            <a:r>
              <a:rPr sz="1167" spc="-12" dirty="0">
                <a:solidFill>
                  <a:srgbClr val="FFFFFF"/>
                </a:solidFill>
                <a:latin typeface="Calibri"/>
                <a:cs typeface="Calibri"/>
              </a:rPr>
              <a:t>Ιστοσελίδα:</a:t>
            </a:r>
            <a:endParaRPr sz="1167">
              <a:latin typeface="Calibri"/>
              <a:cs typeface="Calibri"/>
            </a:endParaRPr>
          </a:p>
          <a:p>
            <a:pPr marL="348178">
              <a:spcBef>
                <a:spcPts val="257"/>
              </a:spcBef>
            </a:pPr>
            <a:r>
              <a:rPr sz="1167" u="sng" spc="-12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6"/>
              </a:rPr>
              <a:t>www.cybersecpro-project.eu</a:t>
            </a:r>
            <a:endParaRPr sz="1167">
              <a:latin typeface="Calibri"/>
              <a:cs typeface="Calibri"/>
            </a:endParaRPr>
          </a:p>
          <a:p>
            <a:pPr>
              <a:spcBef>
                <a:spcPts val="4"/>
              </a:spcBef>
            </a:pPr>
            <a:endParaRPr sz="1083">
              <a:latin typeface="Calibri"/>
              <a:cs typeface="Calibri"/>
            </a:endParaRPr>
          </a:p>
          <a:p>
            <a:pPr marL="353998" indent="-343415">
              <a:buClr>
                <a:srgbClr val="E84474"/>
              </a:buClr>
              <a:buSzPct val="135714"/>
              <a:buAutoNum type="arabicPeriod" startAt="2"/>
              <a:tabLst>
                <a:tab pos="353469" algn="l"/>
                <a:tab pos="353998" algn="l"/>
              </a:tabLst>
            </a:pPr>
            <a:r>
              <a:rPr sz="1167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1167" spc="-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spc="-4" dirty="0">
                <a:solidFill>
                  <a:srgbClr val="FFFFFF"/>
                </a:solidFill>
                <a:latin typeface="Calibri"/>
                <a:cs typeface="Calibri"/>
              </a:rPr>
              <a:t>Twitter):</a:t>
            </a:r>
            <a:r>
              <a:rPr sz="1167" spc="-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spc="-8" dirty="0">
                <a:solidFill>
                  <a:srgbClr val="FFFFFF"/>
                </a:solidFill>
                <a:latin typeface="Calibri"/>
                <a:cs typeface="Calibri"/>
              </a:rPr>
              <a:t>https</a:t>
            </a:r>
            <a:r>
              <a:rPr sz="1167" u="sng" spc="-8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7"/>
              </a:rPr>
              <a:t>twitter.com/CyberSecPro_eu</a:t>
            </a:r>
            <a:endParaRPr sz="1167">
              <a:latin typeface="Calibri"/>
              <a:cs typeface="Calibri"/>
            </a:endParaRPr>
          </a:p>
          <a:p>
            <a:pPr marL="353469" marR="4233" indent="-343415">
              <a:lnSpc>
                <a:spcPct val="130200"/>
              </a:lnSpc>
              <a:spcBef>
                <a:spcPts val="533"/>
              </a:spcBef>
              <a:buClr>
                <a:srgbClr val="E84474"/>
              </a:buClr>
              <a:buSzPct val="135714"/>
              <a:buAutoNum type="arabicPeriod" startAt="2"/>
              <a:tabLst>
                <a:tab pos="353469" algn="l"/>
                <a:tab pos="353998" algn="l"/>
              </a:tabLst>
            </a:pPr>
            <a:r>
              <a:rPr sz="1167" spc="-12" dirty="0">
                <a:solidFill>
                  <a:srgbClr val="FFFFFF"/>
                </a:solidFill>
                <a:latin typeface="Calibri"/>
                <a:cs typeface="Calibri"/>
              </a:rPr>
              <a:t>LinkedIn (επαγγελματικό κοινωνικό δίκτυο): </a:t>
            </a:r>
            <a:r>
              <a:rPr sz="1167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u="sng" spc="-12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8"/>
              </a:rPr>
              <a:t>https://www.linkedin.com/company/cybersecpr </a:t>
            </a:r>
            <a:r>
              <a:rPr sz="1167" spc="-2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67" u="sng" spc="-12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8"/>
              </a:rPr>
              <a:t>o-euproject/</a:t>
            </a:r>
            <a:endParaRPr sz="1167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5733</Words>
  <Application>Microsoft Office PowerPoint</Application>
  <PresentationFormat>Ευρεία οθόνη</PresentationFormat>
  <Paragraphs>637</Paragraphs>
  <Slides>100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100</vt:i4>
      </vt:variant>
    </vt:vector>
  </HeadingPairs>
  <TitlesOfParts>
    <vt:vector size="109" baseType="lpstr">
      <vt:lpstr>MS Gothic</vt:lpstr>
      <vt:lpstr>Aptos</vt:lpstr>
      <vt:lpstr>Aptos Display</vt:lpstr>
      <vt:lpstr>Arial</vt:lpstr>
      <vt:lpstr>Arial Black</vt:lpstr>
      <vt:lpstr>Calibri</vt:lpstr>
      <vt:lpstr>Symbol</vt:lpstr>
      <vt:lpstr>Times New Roman</vt:lpstr>
      <vt:lpstr>Θέμα του Office</vt:lpstr>
      <vt:lpstr>ΓΝΩΣΤΟΠΟΙΗΣΗ</vt:lpstr>
      <vt:lpstr>ΗΜΕΡΗΣΙΑ ΔΙΑΤΑΞΗ</vt:lpstr>
      <vt:lpstr>Παρουσίαση του PowerPoint</vt:lpstr>
      <vt:lpstr>Παρουσίαση του PowerPoint</vt:lpstr>
      <vt:lpstr>Αναμενόμενα αποτελέσματα μάθησης:</vt:lpstr>
      <vt:lpstr>Παρουσίαση του PowerPoint</vt:lpstr>
      <vt:lpstr>Παρουσίαση του PowerPoint</vt:lpstr>
      <vt:lpstr>Παρουσίαση του PowerPoint</vt:lpstr>
      <vt:lpstr>CYBERCRIMES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Το καθημερινό μου!!!</vt:lpstr>
      <vt:lpstr>"Η γνώση δεν απέτρεψε ποτέ ούτε μία  παραβίαση".</vt:lpstr>
      <vt:lpstr>Παρουσίαση του PowerPoint</vt:lpstr>
      <vt:lpstr>Παρουσίαση του PowerPoint</vt:lpstr>
      <vt:lpstr>ΔΙΑΙΣΘΗΤΙΚΉ ΛΉΨΗ  ΑΠΟΦΆΣΕΩΝ</vt:lpstr>
      <vt:lpstr>ΣΤΆΣΕΙΣ ΚΑΙ ΠΕΠΟΙΘΉΣΕΙΣ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ΚΟΙΝΩΝΙΚΗ ΜΗΧΑΝΙΚΉ</vt:lpstr>
      <vt:lpstr>Απαραίτητη για τη λειτουργία της κοινωνίας (Jones &amp; Moncur, 2018)</vt:lpstr>
      <vt:lpstr>ΚΟΙΝΩΝΙΚΉ ΜΗΧΑΝΙΚΉ ΚΑΙ ΑΣΦΆΛΕΙΑ ΣΤΟΝ ΚΥΒΕΡΝΟΧΏΡΟ</vt:lpstr>
      <vt:lpstr>Κύριες κατηγορίες κοινωνικής μηχανικής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ΕΦΕ ΠΛΑΙΣΙΩΣΗΣ</vt:lpstr>
      <vt:lpstr>ΕΠΙΔΡΑΣΗ: ΣΥΝΕΠΕΙΑ ΚΑΙ ΔΕΣΜΕΥΣΗ  &amp; ΑΠΛΕΣ ΕΠΙΔΡΑΣΕΙΣ ΕΚΘΕΣΗΣ</vt:lpstr>
      <vt:lpstr>ΑΝΑΓΚΑΣΤΙΚΕΣ  ΕΠΙΛΟΓΕΣ</vt:lpstr>
      <vt:lpstr>SCRATCH MY BACK, I  SCRATCH YOURS (HAPP  ET AL.,)</vt:lpstr>
      <vt:lpstr>LET'S OG  PHISHING</vt:lpstr>
      <vt:lpstr>PHISHING ΩΣ Η ΠΙΟ ΚΟΙΝΉ ΕΠΊΘΕΣΗ  VECTOR</vt:lpstr>
      <vt:lpstr>Παρουσίαση του PowerPoint</vt:lpstr>
      <vt:lpstr>Παρουσίαση του PowerPoint</vt:lpstr>
      <vt:lpstr>Παρουσίαση του PowerPoint</vt:lpstr>
      <vt:lpstr>ΤΙ ΕΙΝΑΙ Η SE;</vt:lpstr>
      <vt:lpstr>ΠΛΑΊΣΙΟ ΕΠΊΘΕΣΗΣ ΚΟΙΝΩΝΙΚΉΣ ΜΗΧΑΝΙΚΉΣ</vt:lpstr>
      <vt:lpstr>SOCIAL</vt:lpstr>
      <vt:lpstr>ΑΡΧΈΣ STAJANO WILSON</vt:lpstr>
      <vt:lpstr>ΕΦΑΡΜΟΓΉ ΤΕΧΝΙΚΏΝ ΠΕΙΘΟΎΣ ΣΤΟ  SE/PHISHING</vt:lpstr>
      <vt:lpstr>Παρουσίαση του PowerPoint</vt:lpstr>
      <vt:lpstr>ΑΣ ΠΡΟΣΠΑΘΉΣΟΥΜΕ!!!</vt:lpstr>
      <vt:lpstr>ΓΝΩΣΤΙΚA ΕΚΜΕΤΑΛΛΕΥΣΗ ΚΑΙ ΦΟΡΕIΣ ΕΠIΘΕΣΗΣ</vt:lpstr>
      <vt:lpstr>Παρουσίαση του PowerPoint</vt:lpstr>
      <vt:lpstr>Παρουσίαση του PowerPoint</vt:lpstr>
      <vt:lpstr>Παρουσίαση του PowerPoint</vt:lpstr>
      <vt:lpstr>ΑΤΟΜΙΚΆ ΕΥΠΑΘΕΙΑ</vt:lpstr>
      <vt:lpstr>Παρουσίαση του PowerPoint</vt:lpstr>
      <vt:lpstr>ΠΛΑIΣΙΟ ΠΡΟΣΩΠΙΚOΤΗΤΑΣ  ΚΟΙΝΩΝΙΚHΣ ΜΗΧΑΝΙΚHΣ (SEPF)</vt:lpstr>
      <vt:lpstr>Ξέρω τι έκανες Τελευταία</vt:lpstr>
      <vt:lpstr>PHISHING</vt:lpstr>
      <vt:lpstr>ΚΟΙΝΩΝΙΚΉ ΜΗΧΑΝΙΚΉ ΠΑΡΆΔΕΙΓΜΑ</vt:lpstr>
      <vt:lpstr>Παρουσίαση του PowerPoint</vt:lpstr>
      <vt:lpstr>Παρουσίαση του PowerPoint</vt:lpstr>
      <vt:lpstr>PHISHING  MAILING LIST</vt:lpstr>
      <vt:lpstr>Παρουσίαση του PowerPoint</vt:lpstr>
      <vt:lpstr>ΠΡΟΦΊΛ ΕΡΓΑΖΟΜΈΝΩΝ ΣΤΟΝ ΤΟΜΈΑ ΤΗΣ ΥΓΕΙΟΝΟΜ</vt:lpstr>
      <vt:lpstr>Παρουσίαση του PowerPoint</vt:lpstr>
      <vt:lpstr>Ατομικές διαφορές</vt:lpstr>
      <vt:lpstr>"Τα βρώμικα κόλπα οι σχεδιαστές για να κάνουν τους  ανθρώπους να κάνουν</vt:lpstr>
      <vt:lpstr>Η σχέση μεταξύ των σκοτεινών  μοτίβων και του εγκλήματος στον  κυβερνοχώρο</vt:lpstr>
      <vt:lpstr>Facebook (κοινωνικό δίκτυο και τεχνολογική  εταιρεία/Meta)</vt:lpstr>
      <vt:lpstr>Σκούρο μοτίβο- Μηχανισμός</vt:lpstr>
      <vt:lpstr>Γνωστική ασυμφωνία Cognitive Misers</vt:lpstr>
      <vt:lpstr>Η νέα πρόκληση: Fakes</vt:lpstr>
      <vt:lpstr>Παρουσίαση του PowerPoint</vt:lpstr>
      <vt:lpstr>Παρουσίαση του PowerPoint</vt:lpstr>
      <vt:lpstr>Deepfake στην κοινωνική μηχανική</vt:lpstr>
      <vt:lpstr>Παρουσίαση του PowerPoint</vt:lpstr>
      <vt:lpstr>Παρουσίαση του PowerPoint</vt:lpstr>
      <vt:lpstr>Επιλογή συσκευής</vt:lpstr>
      <vt:lpstr>Σχετίζεται η ατομική δεξιότητα στη βαθιά αναγνώριση ψεύτικων εικόνων  στον προσωπικό πολιτικό προσανατολισμό των θεατών;</vt:lpstr>
      <vt:lpstr>Η αγάπη ενός γονέα</vt:lpstr>
      <vt:lpstr>ΤΏΡΑ ΕΣΤΙΆΖΟΥΜΕ ΣΕ ΕΣΆΣ</vt:lpstr>
      <vt:lpstr>Ο "κύριος διακόπτης"</vt:lpstr>
      <vt:lpstr>Ο ρόλος του υπόβαθρου πληροφορικής για τη μεταγνωστικότητα, την εμπιστοσύνη  και την υπερεκτίμηση των δεξιοτήτων αναγνώρισης βαθιάς απομίμησης</vt:lpstr>
      <vt:lpstr>Αντιλαμβανόμενη επάρκεια -&gt; βάση της εκτίμησης κινδύνου και της επακόλουθης λήψης αποφάσεων</vt:lpstr>
      <vt:lpstr>Εκπληκτικά ;) ευρήματα</vt:lpstr>
      <vt:lpstr>Η έρευνά μας σχετικά με τις δεξιότητες αναγνώρισης deepfake (τεχνητή  νοημοσύνη που αλλοιώνει βίντεο/ήχο για εξαπάτηση)</vt:lpstr>
      <vt:lpstr>Αποτελέσματα</vt:lpstr>
      <vt:lpstr>Παρουσίαση του PowerPoint</vt:lpstr>
      <vt:lpstr>Παρουσίαση του PowerPoint</vt:lpstr>
      <vt:lpstr>Περίληψη συζήτηση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ΣΥΝΔΕΘΕΊΤΕ ΜΕ ΤΟ  CYBERSECPRO: ΠΏΣ ΝΑ  ΕΓΓΡΑΦΕΊΤΕ ΚΑΙ ΠΡΑΚΤΙΚΈΣ  ΠΛΗΡΟΦΟΡΊΕΣ</vt:lpstr>
      <vt:lpstr>ΣΑΣ ΕΥΧΑΡΙΣΤΟΥΜΕ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Δημητρης Κουτρας</dc:creator>
  <cp:lastModifiedBy>Δημητρης Κουτρας</cp:lastModifiedBy>
  <cp:revision>1</cp:revision>
  <dcterms:created xsi:type="dcterms:W3CDTF">2026-04-20T12:47:35Z</dcterms:created>
  <dcterms:modified xsi:type="dcterms:W3CDTF">2026-04-20T12:47:43Z</dcterms:modified>
</cp:coreProperties>
</file>