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88C3F-AF29-4AD6-9F4A-1C901F4F2B0A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BCD6-A47F-4D38-A43D-6EC3E9BCD4C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461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5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6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6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6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7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7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7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7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7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7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7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7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7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8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8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8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8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8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8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875" y="617200"/>
            <a:ext cx="97540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D9035D-4B4B-246C-5747-1DEB3384B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7174C3F-90E5-8D8D-3DD1-081E1AF22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1548E91-1432-7ED1-6068-7C47E4FD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20A719E-39BB-C278-1072-AC8507A3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3B2BE50-3BFC-6972-C3BA-08ABE5A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507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0D18D4-6BC4-5578-E961-D2A1B6024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0A82C6B-C91B-A654-F6FD-6739118B9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361BB5C-2CDF-0C84-942C-71E47812C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62A82EE-DC36-FA85-DE5E-1995CDDAA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A2A4D9D-79E8-9CC4-6306-94160491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735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24EC79D-6FC9-5CA6-80D7-3A6B8ED97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2263A88-8BF1-097E-3B40-5141E6730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847FCDC-A1D1-A039-A938-75E06F44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7CD687C-EAA6-E1D6-BF42-CBB284DB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EC5B84B-F41F-EE2F-F168-934CE9FF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962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5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910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7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07"/>
          <p:cNvSpPr/>
          <p:nvPr/>
        </p:nvSpPr>
        <p:spPr>
          <a:xfrm>
            <a:off x="5411257" y="28310"/>
            <a:ext cx="4456642" cy="5683250"/>
          </a:xfrm>
          <a:custGeom>
            <a:avLst/>
            <a:gdLst/>
            <a:ahLst/>
            <a:cxnLst/>
            <a:rect l="l" t="t" r="r" b="b"/>
            <a:pathLst>
              <a:path w="5347970" h="6819900" extrusionOk="0">
                <a:moveTo>
                  <a:pt x="5347652" y="0"/>
                </a:moveTo>
                <a:lnTo>
                  <a:pt x="1917382" y="0"/>
                </a:lnTo>
                <a:lnTo>
                  <a:pt x="0" y="6819582"/>
                </a:lnTo>
                <a:lnTo>
                  <a:pt x="3430269" y="6819582"/>
                </a:lnTo>
                <a:lnTo>
                  <a:pt x="5347652" y="0"/>
                </a:lnTo>
                <a:close/>
              </a:path>
            </a:pathLst>
          </a:custGeom>
          <a:solidFill>
            <a:srgbClr val="FFB800">
              <a:alpha val="12549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07"/>
          <p:cNvSpPr/>
          <p:nvPr/>
        </p:nvSpPr>
        <p:spPr>
          <a:xfrm>
            <a:off x="4542631" y="4261379"/>
            <a:ext cx="666221" cy="1448858"/>
          </a:xfrm>
          <a:custGeom>
            <a:avLst/>
            <a:gdLst/>
            <a:ahLst/>
            <a:cxnLst/>
            <a:rect l="l" t="t" r="r" b="b"/>
            <a:pathLst>
              <a:path w="799464" h="1738629" extrusionOk="0">
                <a:moveTo>
                  <a:pt x="611187" y="0"/>
                </a:moveTo>
                <a:lnTo>
                  <a:pt x="562609" y="6667"/>
                </a:lnTo>
                <a:lnTo>
                  <a:pt x="517842" y="25400"/>
                </a:lnTo>
                <a:lnTo>
                  <a:pt x="479107" y="55245"/>
                </a:lnTo>
                <a:lnTo>
                  <a:pt x="449262" y="94615"/>
                </a:lnTo>
                <a:lnTo>
                  <a:pt x="429577" y="142240"/>
                </a:lnTo>
                <a:lnTo>
                  <a:pt x="0" y="1738312"/>
                </a:lnTo>
                <a:lnTo>
                  <a:pt x="27939" y="1738312"/>
                </a:lnTo>
                <a:lnTo>
                  <a:pt x="454659" y="148907"/>
                </a:lnTo>
                <a:lnTo>
                  <a:pt x="471487" y="107950"/>
                </a:lnTo>
                <a:lnTo>
                  <a:pt x="497204" y="74295"/>
                </a:lnTo>
                <a:lnTo>
                  <a:pt x="530542" y="48577"/>
                </a:lnTo>
                <a:lnTo>
                  <a:pt x="568959" y="32385"/>
                </a:lnTo>
                <a:lnTo>
                  <a:pt x="610552" y="26670"/>
                </a:lnTo>
                <a:lnTo>
                  <a:pt x="700020" y="26670"/>
                </a:lnTo>
                <a:lnTo>
                  <a:pt x="660400" y="6667"/>
                </a:lnTo>
                <a:lnTo>
                  <a:pt x="611187" y="0"/>
                </a:lnTo>
                <a:close/>
              </a:path>
              <a:path w="799464" h="1738629" extrusionOk="0">
                <a:moveTo>
                  <a:pt x="700020" y="26670"/>
                </a:moveTo>
                <a:lnTo>
                  <a:pt x="610552" y="26670"/>
                </a:lnTo>
                <a:lnTo>
                  <a:pt x="653732" y="32385"/>
                </a:lnTo>
                <a:lnTo>
                  <a:pt x="710564" y="60960"/>
                </a:lnTo>
                <a:lnTo>
                  <a:pt x="751839" y="109537"/>
                </a:lnTo>
                <a:lnTo>
                  <a:pt x="772159" y="170497"/>
                </a:lnTo>
                <a:lnTo>
                  <a:pt x="773112" y="202882"/>
                </a:lnTo>
                <a:lnTo>
                  <a:pt x="767714" y="235585"/>
                </a:lnTo>
                <a:lnTo>
                  <a:pt x="363219" y="1738312"/>
                </a:lnTo>
                <a:lnTo>
                  <a:pt x="391159" y="1738312"/>
                </a:lnTo>
                <a:lnTo>
                  <a:pt x="792797" y="242252"/>
                </a:lnTo>
                <a:lnTo>
                  <a:pt x="799147" y="204787"/>
                </a:lnTo>
                <a:lnTo>
                  <a:pt x="798194" y="167322"/>
                </a:lnTo>
                <a:lnTo>
                  <a:pt x="774382" y="96202"/>
                </a:lnTo>
                <a:lnTo>
                  <a:pt x="725804" y="39687"/>
                </a:lnTo>
                <a:lnTo>
                  <a:pt x="700020" y="26670"/>
                </a:lnTo>
                <a:close/>
              </a:path>
            </a:pathLst>
          </a:custGeom>
          <a:solidFill>
            <a:srgbClr val="D679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07"/>
          <p:cNvSpPr/>
          <p:nvPr/>
        </p:nvSpPr>
        <p:spPr>
          <a:xfrm>
            <a:off x="3703108" y="4234"/>
            <a:ext cx="2120900" cy="5697538"/>
          </a:xfrm>
          <a:custGeom>
            <a:avLst/>
            <a:gdLst/>
            <a:ahLst/>
            <a:cxnLst/>
            <a:rect l="l" t="t" r="r" b="b"/>
            <a:pathLst>
              <a:path w="2545079" h="6837045" extrusionOk="0">
                <a:moveTo>
                  <a:pt x="1321435" y="2282825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510" y="2388870"/>
                </a:lnTo>
                <a:lnTo>
                  <a:pt x="1159510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2825"/>
                </a:lnTo>
                <a:close/>
              </a:path>
              <a:path w="2545079" h="6837045" extrusionOk="0">
                <a:moveTo>
                  <a:pt x="1418272" y="2307590"/>
                </a:moveTo>
                <a:lnTo>
                  <a:pt x="1322705" y="2307590"/>
                </a:lnTo>
                <a:lnTo>
                  <a:pt x="1366520" y="2312987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5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19835" y="3457575"/>
                </a:lnTo>
                <a:lnTo>
                  <a:pt x="1214120" y="3493135"/>
                </a:lnTo>
                <a:lnTo>
                  <a:pt x="1215072" y="3525837"/>
                </a:lnTo>
                <a:lnTo>
                  <a:pt x="1215072" y="352869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307" y="368268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362"/>
                </a:lnTo>
                <a:lnTo>
                  <a:pt x="1403985" y="3662362"/>
                </a:lnTo>
                <a:lnTo>
                  <a:pt x="1354137" y="3657282"/>
                </a:lnTo>
                <a:lnTo>
                  <a:pt x="1298892" y="3629977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5" y="3463925"/>
                </a:lnTo>
                <a:lnTo>
                  <a:pt x="1501775" y="2512695"/>
                </a:lnTo>
                <a:lnTo>
                  <a:pt x="1508442" y="2464117"/>
                </a:lnTo>
                <a:lnTo>
                  <a:pt x="1501775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 extrusionOk="0">
                <a:moveTo>
                  <a:pt x="2545079" y="0"/>
                </a:moveTo>
                <a:lnTo>
                  <a:pt x="2518410" y="0"/>
                </a:lnTo>
                <a:lnTo>
                  <a:pt x="1939290" y="2100897"/>
                </a:lnTo>
                <a:lnTo>
                  <a:pt x="1547495" y="3546157"/>
                </a:lnTo>
                <a:lnTo>
                  <a:pt x="1526540" y="3591877"/>
                </a:lnTo>
                <a:lnTo>
                  <a:pt x="1493520" y="3627755"/>
                </a:lnTo>
                <a:lnTo>
                  <a:pt x="1451610" y="3651885"/>
                </a:lnTo>
                <a:lnTo>
                  <a:pt x="1403985" y="3662362"/>
                </a:lnTo>
                <a:lnTo>
                  <a:pt x="1490662" y="3662362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90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79" y="0"/>
                </a:lnTo>
                <a:close/>
              </a:path>
            </a:pathLst>
          </a:custGeom>
          <a:solidFill>
            <a:srgbClr val="FFB8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91262" y="5139531"/>
            <a:ext cx="2745052" cy="51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65335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07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17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5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71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E784F7-6CF0-7504-8692-CF2E90B2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670D49-29AE-852F-E406-F5010796C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33B783B-2B92-8DD7-6391-454F2899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0F864D-8155-C480-8694-2733E5AC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3801435-7C0F-B081-951F-CD51C691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811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03C88D-358C-23A9-0E90-DD517996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1DCF672-CA13-1701-E0F0-859BF8CD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87C0D5B-D4E6-F580-B459-05D53DEE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58D56E7-128B-4A97-54E7-0DE68620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59C8B93-F654-567A-8DB5-2559166F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101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7235A5-E8AF-662E-02D6-B52A1D81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F2859F-247E-B1F0-5AD2-C65F12643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98F2A93-FD2D-3C92-9B25-DEFFE21BA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BED6D34-52F3-7C86-140F-E3C0E4B89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942684A-82DC-AD88-AD22-3B984E3E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7BD2FF3-B615-EE03-6561-B24664CB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227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5E7CE2-6BCC-CBC5-2077-153DC822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2C48A7F-54B6-5032-2A11-21E922C9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806875C-E5F6-D73A-74E1-08BA0CE61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1C8C06B-E050-A864-C8E4-BF4057405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F0B613E-568B-D442-8FE3-0DE24E745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54B7D2C-A38E-B856-CFEC-266EA16FE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7D2B47D-0B05-0612-9EC8-63AE0FE3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F4ECF0F-7443-CA75-1E8A-80E0168D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296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E0E6C0-5A9C-1F57-98C0-F340EF19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8DDB82B-155F-3840-56E8-E1D0543E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7EF3590-3274-EA53-F8F1-076371BE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38879C1-0515-04CC-8B00-213218CB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942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BBA7978-C411-4224-5B73-D00141B01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59F943F-A671-F2E8-4E45-1B908E58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DF1A655-23EA-0A63-4941-5B940679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682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ED9F0A-E23B-3DBA-9C53-D1BDEFDB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799A422-5BB9-B1F7-1241-740A5F90E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532F912-609D-BB13-CAC5-4D80ED6DD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6A60220-5FDD-6728-F4EC-434B3435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84C1579-7FCF-4D66-BD66-F785E143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BABF7B6-C546-6DAA-4756-854D89CB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9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FCCF61-3567-CB70-042D-BFFF41C31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F0A713F-617C-5B6A-90BD-3E40727F6D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9DAF068-B6AA-F60E-EB76-8C59B0D00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07E7D9E-821F-7F35-E471-617BDB35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F370DCF-8E53-A2BF-75BA-45C0CCB03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57EBD3F-3646-3CD8-F157-968F1EC0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75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30DFFAE-7F22-F377-FFB1-451C572E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AB6328C-1A05-8875-2B3F-BEA1F3F84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D93740C-F3A7-C454-AF53-98582264D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6D77BB-4ABC-42C9-A9F3-2D3FC0ECD8F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8AA3685-D2A5-F410-79BE-D6C2EB712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92827C-04B0-FA78-0875-F099ADBF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4489A6-ADFC-4707-866C-5BA704E92C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893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isa.europa.eu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Ricardo.Lugo@taltech.ee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38"/>
          <p:cNvGrpSpPr/>
          <p:nvPr/>
        </p:nvGrpSpPr>
        <p:grpSpPr>
          <a:xfrm>
            <a:off x="1" y="0"/>
            <a:ext cx="9036314" cy="5715000"/>
            <a:chOff x="0" y="0"/>
            <a:chExt cx="10843577" cy="6858000"/>
          </a:xfrm>
        </p:grpSpPr>
        <p:sp>
          <p:nvSpPr>
            <p:cNvPr id="534" name="Google Shape;534;p38"/>
            <p:cNvSpPr/>
            <p:nvPr/>
          </p:nvSpPr>
          <p:spPr>
            <a:xfrm>
              <a:off x="5386387" y="1904"/>
              <a:ext cx="5361305" cy="6837045"/>
            </a:xfrm>
            <a:custGeom>
              <a:avLst/>
              <a:gdLst/>
              <a:ahLst/>
              <a:cxnLst/>
              <a:rect l="l" t="t" r="r" b="b"/>
              <a:pathLst>
                <a:path w="5361304" h="6837045" extrusionOk="0">
                  <a:moveTo>
                    <a:pt x="5361305" y="0"/>
                  </a:moveTo>
                  <a:lnTo>
                    <a:pt x="1922145" y="0"/>
                  </a:lnTo>
                  <a:lnTo>
                    <a:pt x="0" y="6836727"/>
                  </a:lnTo>
                  <a:lnTo>
                    <a:pt x="3438842" y="6836727"/>
                  </a:lnTo>
                  <a:lnTo>
                    <a:pt x="5361305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 extrusionOk="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noFill/>
            <a:ln w="25400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 extrusionOk="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1689" y="3658870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820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 extrusionOk="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322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317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600"/>
                  </a:lnTo>
                  <a:lnTo>
                    <a:pt x="1303337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695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 extrusionOk="0">
                  <a:moveTo>
                    <a:pt x="2549525" y="0"/>
                  </a:moveTo>
                  <a:lnTo>
                    <a:pt x="2523172" y="0"/>
                  </a:lnTo>
                  <a:lnTo>
                    <a:pt x="1945639" y="2096452"/>
                  </a:lnTo>
                  <a:lnTo>
                    <a:pt x="1552575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7" name="Google Shape;537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3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" name="Google Shape;539;p38"/>
          <p:cNvSpPr txBox="1"/>
          <p:nvPr/>
        </p:nvSpPr>
        <p:spPr>
          <a:xfrm>
            <a:off x="5715529" y="1796521"/>
            <a:ext cx="4081463" cy="217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333" rIns="0" bIns="0" anchor="t" anchorCtr="0">
            <a:spAutoFit/>
          </a:bodyPr>
          <a:lstStyle/>
          <a:p>
            <a:pPr marL="10583" marR="4233">
              <a:lnSpc>
                <a:spcPct val="114285"/>
              </a:lnSpc>
            </a:pPr>
            <a:r>
              <a:rPr lang="en-US" sz="2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Ανθρώπινοι παράγοντες  και κυβερνοασφάλεια  στον τομέα της  ενέργειας</a:t>
            </a:r>
            <a:endParaRPr sz="2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3981">
              <a:spcBef>
                <a:spcPts val="317"/>
              </a:spcBef>
            </a:pPr>
            <a:r>
              <a:rPr lang="en-US" sz="3625" b="1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CSP002_SS_E</a:t>
            </a:r>
            <a:endParaRPr sz="36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8"/>
          <p:cNvSpPr txBox="1"/>
          <p:nvPr/>
        </p:nvSpPr>
        <p:spPr>
          <a:xfrm>
            <a:off x="5972175" y="4139309"/>
            <a:ext cx="2696633" cy="108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95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ΠΑΡΟΥΣΙΑΣΗ :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RICARDO G. LUGO, TALTECH</a:t>
            </a:r>
            <a:endParaRPr sz="1500"/>
          </a:p>
          <a:p>
            <a:r>
              <a:rPr lang="en-US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KITTY KIOSKLI, TRUSTILIO</a:t>
            </a:r>
            <a:endParaRPr sz="1500"/>
          </a:p>
          <a:p>
            <a:r>
              <a:rPr lang="en-US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PROF. PARESH RATHOD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4" name="Google Shape;674;p47"/>
          <p:cNvGrpSpPr/>
          <p:nvPr/>
        </p:nvGrpSpPr>
        <p:grpSpPr>
          <a:xfrm>
            <a:off x="7144" y="0"/>
            <a:ext cx="5028671" cy="5715000"/>
            <a:chOff x="8572" y="0"/>
            <a:chExt cx="6034405" cy="6858000"/>
          </a:xfrm>
        </p:grpSpPr>
        <p:sp>
          <p:nvSpPr>
            <p:cNvPr id="675" name="Google Shape;675;p47"/>
            <p:cNvSpPr/>
            <p:nvPr/>
          </p:nvSpPr>
          <p:spPr>
            <a:xfrm>
              <a:off x="4495164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76" name="Google Shape;676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72" y="0"/>
              <a:ext cx="603440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7" name="Google Shape;677;p47"/>
          <p:cNvSpPr txBox="1"/>
          <p:nvPr/>
        </p:nvSpPr>
        <p:spPr>
          <a:xfrm>
            <a:off x="5489576" y="192352"/>
            <a:ext cx="298979" cy="34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216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ΤΙ</a:t>
            </a:r>
            <a:endParaRPr sz="21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8" name="Google Shape;678;p47"/>
          <p:cNvSpPr txBox="1">
            <a:spLocks noGrp="1"/>
          </p:cNvSpPr>
          <p:nvPr>
            <p:ph type="title"/>
          </p:nvPr>
        </p:nvSpPr>
        <p:spPr>
          <a:xfrm>
            <a:off x="5481109" y="825765"/>
            <a:ext cx="1683808" cy="2350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Θέματα κατάρτισης</a:t>
            </a:r>
            <a:endParaRPr sz="1458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47"/>
          <p:cNvSpPr txBox="1"/>
          <p:nvPr/>
        </p:nvSpPr>
        <p:spPr>
          <a:xfrm>
            <a:off x="5480578" y="1452827"/>
            <a:ext cx="3847042" cy="251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Εισαγωγή στις ανθρώπινες πτυχές της κυβερνοασφάλειας στον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τομέα της ενέργειας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66152" indent="-228591">
              <a:lnSpc>
                <a:spcPct val="124100"/>
              </a:lnSpc>
              <a:spcBef>
                <a:spcPts val="671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Ψυχολογικοί και κοινωνικοί παράγοντες στον τομέα της ενέργειας  Κυβερνοασφάλεια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850"/>
            </a:pP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Ευπάθεια ανθρώπων στην κυβερνοασφάλεια του ενεργειακού τομέα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83647" indent="-228591">
              <a:lnSpc>
                <a:spcPct val="91400"/>
              </a:lnSpc>
              <a:spcBef>
                <a:spcPts val="854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Οργανωσιακή κουλτούρα, επικοινωνία και ασφάλεια στον  κυβερνοχώρο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  <a:buClr>
                <a:srgbClr val="FFB800"/>
              </a:buClr>
              <a:buSzPts val="800"/>
            </a:pP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Επικοινωνία και συνεργασία σε όλους τους τομείς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indent="-228591">
              <a:spcBef>
                <a:spcPts val="737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Λήψη αποφάσεων σε στρατηγικό, επιχειρησιακό και τακτικό επίπεδο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252932" indent="-228591">
              <a:lnSpc>
                <a:spcPct val="123700"/>
              </a:lnSpc>
              <a:spcBef>
                <a:spcPts val="608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Προγράμματα κατάρτισης, ευαισθητοποίησης και επικοινωνίας για  Προσωπικό του ενεργειακού τομέα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000"/>
            </a:pP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094273" indent="-228591">
              <a:lnSpc>
                <a:spcPct val="914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Μελλοντικές τάσεις, προκλήσεις και ο ρόλος της  επικοινωνίας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0" name="Google Shape;68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494212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6" name="Google Shape;686;p48"/>
          <p:cNvGrpSpPr/>
          <p:nvPr/>
        </p:nvGrpSpPr>
        <p:grpSpPr>
          <a:xfrm>
            <a:off x="22224" y="0"/>
            <a:ext cx="5013855" cy="5715000"/>
            <a:chOff x="26669" y="0"/>
            <a:chExt cx="6016626" cy="6858000"/>
          </a:xfrm>
        </p:grpSpPr>
        <p:sp>
          <p:nvSpPr>
            <p:cNvPr id="687" name="Google Shape;687;p48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0" name="Google Shape;690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669" y="0"/>
              <a:ext cx="584073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1" name="Google Shape;691;p48"/>
          <p:cNvSpPr txBox="1">
            <a:spLocks noGrp="1"/>
          </p:cNvSpPr>
          <p:nvPr>
            <p:ph type="title"/>
          </p:nvPr>
        </p:nvSpPr>
        <p:spPr>
          <a:xfrm>
            <a:off x="5489575" y="192352"/>
            <a:ext cx="780521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/>
              <a:t>ΓΙΑΤΙ</a:t>
            </a:r>
            <a:endParaRPr sz="2167"/>
          </a:p>
        </p:txBody>
      </p:sp>
      <p:sp>
        <p:nvSpPr>
          <p:cNvPr id="692" name="Google Shape;692;p48"/>
          <p:cNvSpPr txBox="1"/>
          <p:nvPr/>
        </p:nvSpPr>
        <p:spPr>
          <a:xfrm>
            <a:off x="5481108" y="825765"/>
            <a:ext cx="2482850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Μαθησιακά αποτελέσματα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48"/>
          <p:cNvSpPr txBox="1"/>
          <p:nvPr/>
        </p:nvSpPr>
        <p:spPr>
          <a:xfrm>
            <a:off x="5481108" y="1354542"/>
            <a:ext cx="4421717" cy="240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188" rIns="0" bIns="0" anchor="t" anchorCtr="0">
            <a:spAutoFit/>
          </a:bodyPr>
          <a:lstStyle/>
          <a:p>
            <a:pPr marL="10583"/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Γνώση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9"/>
              </a:spcBef>
            </a:pP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85192" indent="-228591">
              <a:lnSpc>
                <a:spcPct val="95300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Να κατανοήσετε τα ψυχολογικά, κοινωνικά και οργανωτικά στοιχεία  που διαμορφώνουν τις δράσεις κυβερνοασφάλειας στον τομέα της  ενέργειας.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9"/>
              </a:spcBef>
              <a:buClr>
                <a:srgbClr val="FFB800"/>
              </a:buClr>
              <a:buSzPts val="850"/>
            </a:pP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 algn="just">
              <a:lnSpc>
                <a:spcPct val="95300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Κατανοήστε τον κρίσιμο ρόλο της επικοινωνίας και της ομαδικής  εργασίας στην ενίσχυση της κυβερνοασφάλειας του ενεργειακού τομέα  σε διάφορους τομείς.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850"/>
            </a:pP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98984" indent="-228591">
              <a:lnSpc>
                <a:spcPct val="95300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Πώς χρησιμοποιούνται τα πλαίσια λογισμικού σε στρατηγικό,  λειτουργικό και τακτικό επίπεδο στην κυβερνοασφάλεια του  ενεργειακού τομέα.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950"/>
            </a:pPr>
            <a:endParaRPr sz="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4"/>
              </a:spcBef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Αναγνώριση των προφίλ και των στρατηγικών των αντιπάλων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spcBef>
                <a:spcPts val="375"/>
              </a:spcBef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με στόχο τις λειτουργικές επιχειρήσεις του ενεργειακού τομέα.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</a:pPr>
            <a:endParaRPr sz="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285739" indent="-228591">
              <a:lnSpc>
                <a:spcPct val="91700"/>
              </a:lnSpc>
              <a:spcBef>
                <a:spcPts val="4"/>
              </a:spcBef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Αξιολόγηση των απειλών και των ευπαθειών που σχετίζονται με τον  άνθρωπο σε περιβάλλοντα του ενεργειακού τομέα.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4" name="Google Shape;69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420658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49"/>
          <p:cNvGrpSpPr/>
          <p:nvPr/>
        </p:nvGrpSpPr>
        <p:grpSpPr>
          <a:xfrm>
            <a:off x="5744369" y="0"/>
            <a:ext cx="3418681" cy="5715000"/>
            <a:chOff x="6893242" y="0"/>
            <a:chExt cx="4102417" cy="6858000"/>
          </a:xfrm>
        </p:grpSpPr>
        <p:sp>
          <p:nvSpPr>
            <p:cNvPr id="700" name="Google Shape;700;p49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49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49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 extrusionOk="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947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520" y="1554162"/>
                  </a:lnTo>
                  <a:lnTo>
                    <a:pt x="1541145" y="1543367"/>
                  </a:lnTo>
                  <a:lnTo>
                    <a:pt x="1643379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97025" y="1523364"/>
                  </a:lnTo>
                  <a:lnTo>
                    <a:pt x="1547812" y="1516697"/>
                  </a:lnTo>
                  <a:close/>
                </a:path>
                <a:path w="2555875" h="6858000" extrusionOk="0">
                  <a:moveTo>
                    <a:pt x="1643379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370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7175" y="2907665"/>
                  </a:lnTo>
                  <a:lnTo>
                    <a:pt x="1572577" y="2926397"/>
                  </a:lnTo>
                  <a:lnTo>
                    <a:pt x="1624647" y="2932429"/>
                  </a:lnTo>
                  <a:lnTo>
                    <a:pt x="1674812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695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31645" y="1681162"/>
                  </a:lnTo>
                  <a:lnTo>
                    <a:pt x="1731645" y="1678304"/>
                  </a:lnTo>
                  <a:lnTo>
                    <a:pt x="1723707" y="1643379"/>
                  </a:lnTo>
                  <a:lnTo>
                    <a:pt x="1708785" y="1609725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379" y="1543367"/>
                  </a:lnTo>
                  <a:close/>
                </a:path>
                <a:path w="2555875" h="6858000" extrusionOk="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610" y="2883217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532" y="2902902"/>
                  </a:lnTo>
                  <a:lnTo>
                    <a:pt x="1758950" y="2869882"/>
                  </a:lnTo>
                  <a:lnTo>
                    <a:pt x="1787842" y="2825750"/>
                  </a:lnTo>
                  <a:lnTo>
                    <a:pt x="1787842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3" name="Google Shape;70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5" name="Google Shape;705;p49"/>
          <p:cNvSpPr txBox="1">
            <a:spLocks noGrp="1"/>
          </p:cNvSpPr>
          <p:nvPr>
            <p:ph type="title"/>
          </p:nvPr>
        </p:nvSpPr>
        <p:spPr>
          <a:xfrm>
            <a:off x="729192" y="588169"/>
            <a:ext cx="2897188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Μέθοδος αξιολόγησης</a:t>
            </a:r>
            <a:endParaRPr sz="2167"/>
          </a:p>
        </p:txBody>
      </p:sp>
      <p:sp>
        <p:nvSpPr>
          <p:cNvPr id="706" name="Google Shape;706;p49"/>
          <p:cNvSpPr txBox="1"/>
          <p:nvPr/>
        </p:nvSpPr>
        <p:spPr>
          <a:xfrm>
            <a:off x="688974" y="1137708"/>
            <a:ext cx="4071938" cy="18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1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Περιγράψτε τα στοιχεία αξιολόγησης και τη διαδικασία αξιολόγησης</a:t>
            </a: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07" name="Google Shape;707;p49"/>
          <p:cNvGraphicFramePr/>
          <p:nvPr/>
        </p:nvGraphicFramePr>
        <p:xfrm>
          <a:off x="631296" y="1743868"/>
          <a:ext cx="6324083" cy="61754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3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500">
                <a:tc>
                  <a:txBody>
                    <a:bodyPr/>
                    <a:lstStyle/>
                    <a:p>
                      <a:pPr marL="971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Στοιχείο αξιολόγησης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Πώς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Σημειώσεις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marL="971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Κουίζ πολλαπλής επιλογής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Διαδικτυακά κουίζ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08" name="Google Shape;70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793" y="0"/>
            <a:ext cx="62222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4" name="Google Shape;714;p50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715" name="Google Shape;715;p50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50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50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8" name="Google Shape;718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9" name="Google Shape;719;p50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Σημασία των ανθρώπινων  παραγόντων:</a:t>
            </a:r>
            <a:endParaRPr/>
          </a:p>
        </p:txBody>
      </p:sp>
      <p:sp>
        <p:nvSpPr>
          <p:cNvPr id="720" name="Google Shape;720;p50"/>
          <p:cNvSpPr txBox="1"/>
          <p:nvPr/>
        </p:nvSpPr>
        <p:spPr>
          <a:xfrm>
            <a:off x="5571067" y="1266296"/>
            <a:ext cx="3749675" cy="51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500" rIns="0" bIns="0" anchor="t" anchorCtr="0">
            <a:spAutoFit/>
          </a:bodyPr>
          <a:lstStyle/>
          <a:p>
            <a:pPr marL="10583" marR="4233">
              <a:lnSpc>
                <a:spcPct val="107428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Επισκόπηση της κυβερνοασφάλειας στον  τομέα της ενέργειας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50"/>
          <p:cNvSpPr txBox="1"/>
          <p:nvPr/>
        </p:nvSpPr>
        <p:spPr>
          <a:xfrm>
            <a:off x="5571067" y="1842559"/>
            <a:ext cx="4497917" cy="201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350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της ασφάλειας στον κυβερνοχώρο στις λειτουργικές επιχειρήσεις του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>
              <a:lnSpc>
                <a:spcPct val="116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ενεργειακού τομέα.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marR="4233" indent="-228062">
              <a:lnSpc>
                <a:spcPct val="95300"/>
              </a:lnSpc>
              <a:spcBef>
                <a:spcPts val="36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Μοναδικές προκλήσεις στον τομέα της ασφάλειας στον κυβερνοχώρο στον τομέα της  ενέργειας.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marR="391039" indent="-228062">
              <a:lnSpc>
                <a:spcPct val="95300"/>
              </a:lnSpc>
              <a:spcBef>
                <a:spcPts val="36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των ανθρώπινων παραγόντων στην ασφάλεια στον κυβερνοχώρο του  ενεργειακού τομέα.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04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Εντοπισμένες απειλές: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33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Μετατροπή IT/OT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33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Χαμηλή προτεραιότητα και εμπιστοσύνη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29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2023: 250+ παραβιάσεις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37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Παραδείγματα που θα χρησιμοποιηθούν: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58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Επιτιθέμενοι στο δίκτυο ηλεκτρικής ενέργειας της Ουκρανίας 2015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Αποικιακός αγωγός δεδομένων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Stuxnet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2" name="Google Shape;72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811447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1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8" name="Google Shape;728;p51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729" name="Google Shape;729;p51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51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51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2" name="Google Shape;732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3" name="Google Shape;733;p51"/>
          <p:cNvSpPr txBox="1">
            <a:spLocks noGrp="1"/>
          </p:cNvSpPr>
          <p:nvPr>
            <p:ph type="title"/>
          </p:nvPr>
        </p:nvSpPr>
        <p:spPr>
          <a:xfrm>
            <a:off x="5571067" y="93662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734" name="Google Shape;734;p51"/>
          <p:cNvSpPr txBox="1"/>
          <p:nvPr/>
        </p:nvSpPr>
        <p:spPr>
          <a:xfrm>
            <a:off x="5571067" y="1860285"/>
            <a:ext cx="3948642" cy="46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75" rIns="0" bIns="0" anchor="t" anchorCtr="0">
            <a:spAutoFit/>
          </a:bodyPr>
          <a:lstStyle/>
          <a:p>
            <a:pPr marL="10583" marR="4233">
              <a:lnSpc>
                <a:spcPct val="101699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Ανθρώπινοι παράγοντες στην ασφάλεια στον  κυβερνοχώρο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51"/>
          <p:cNvSpPr txBox="1"/>
          <p:nvPr/>
        </p:nvSpPr>
        <p:spPr>
          <a:xfrm>
            <a:off x="5571067" y="2713831"/>
            <a:ext cx="4160308" cy="84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Ορισμός και σημασία των ανθρώπινων παραγόντων στην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ασφάλεια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46573" indent="-228591">
              <a:lnSpc>
                <a:spcPct val="123700"/>
              </a:lnSpc>
              <a:spcBef>
                <a:spcPts val="175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Κοινά ανθρώπινα λάθη που συμβάλλουν στην ασφάλεια στον κυβερνοχώρο  παραβιάσεις.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96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τον μετριασμό των κινδύνων που σχετίζονται με τον άνθρωπο.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933685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2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2" name="Google Shape;742;p52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743" name="Google Shape;743;p52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52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52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6" name="Google Shape;746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7" name="Google Shape;747;p52"/>
          <p:cNvSpPr txBox="1">
            <a:spLocks noGrp="1"/>
          </p:cNvSpPr>
          <p:nvPr>
            <p:ph type="title"/>
          </p:nvPr>
        </p:nvSpPr>
        <p:spPr>
          <a:xfrm>
            <a:off x="5579005" y="92921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748" name="Google Shape;748;p52"/>
          <p:cNvSpPr txBox="1"/>
          <p:nvPr/>
        </p:nvSpPr>
        <p:spPr>
          <a:xfrm>
            <a:off x="5571067" y="1860285"/>
            <a:ext cx="2255838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Ψυχολογικές επιπτώσεις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52"/>
          <p:cNvSpPr txBox="1"/>
          <p:nvPr/>
        </p:nvSpPr>
        <p:spPr>
          <a:xfrm>
            <a:off x="5571067" y="2487877"/>
            <a:ext cx="3581929" cy="76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Ψυχολογικές πτυχές που επηρεάζουν τις συμπεριφορές ασφάλειας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33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επίδραση των γνωστικών προκαταλήψεων στην ασφάλεια.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273039" indent="-228591">
              <a:lnSpc>
                <a:spcPct val="91400"/>
              </a:lnSpc>
              <a:spcBef>
                <a:spcPts val="358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Υλοποίηση ψυχολογικών αρχών για την ενίσχυση των μέτρων 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0" name="Google Shape;75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625445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6" name="Google Shape;756;p53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757" name="Google Shape;757;p53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53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53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0" name="Google Shape;760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1" name="Google Shape;761;p53"/>
          <p:cNvSpPr txBox="1">
            <a:spLocks noGrp="1"/>
          </p:cNvSpPr>
          <p:nvPr>
            <p:ph type="title"/>
          </p:nvPr>
        </p:nvSpPr>
        <p:spPr>
          <a:xfrm>
            <a:off x="5579005" y="92921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762" name="Google Shape;762;p53"/>
          <p:cNvSpPr txBox="1"/>
          <p:nvPr/>
        </p:nvSpPr>
        <p:spPr>
          <a:xfrm>
            <a:off x="5571067" y="1860285"/>
            <a:ext cx="1742546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Κοινωνική επιρροή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53"/>
          <p:cNvSpPr txBox="1"/>
          <p:nvPr/>
        </p:nvSpPr>
        <p:spPr>
          <a:xfrm>
            <a:off x="5571067" y="2459491"/>
            <a:ext cx="3974042" cy="6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639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Επίδραση της κοινωνικής δυναμικής στις πρακτικές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74618" indent="-228591">
              <a:lnSpc>
                <a:spcPct val="91400"/>
              </a:lnSpc>
              <a:spcBef>
                <a:spcPts val="358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της οργανωτικής κουλτούρας στη διαμόρφωση συμπεριφορών 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37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της ευαισθητοποίησης σε θέματα κοινωνικής μηχανικής.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4" name="Google Shape;76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674128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0" name="Google Shape;770;p54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771" name="Google Shape;771;p54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54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54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4" name="Google Shape;774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5" name="Google Shape;775;p54"/>
          <p:cNvSpPr txBox="1">
            <a:spLocks noGrp="1"/>
          </p:cNvSpPr>
          <p:nvPr>
            <p:ph type="title"/>
          </p:nvPr>
        </p:nvSpPr>
        <p:spPr>
          <a:xfrm>
            <a:off x="5579005" y="92921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776" name="Google Shape;776;p54"/>
          <p:cNvSpPr txBox="1"/>
          <p:nvPr/>
        </p:nvSpPr>
        <p:spPr>
          <a:xfrm>
            <a:off x="5571067" y="1860285"/>
            <a:ext cx="1837796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Κοινωνική μηχανική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54"/>
          <p:cNvSpPr txBox="1"/>
          <p:nvPr/>
        </p:nvSpPr>
        <p:spPr>
          <a:xfrm>
            <a:off x="5571067" y="2464552"/>
            <a:ext cx="4168246" cy="7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56956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της ευαισθητοποίησης σε θέματα κοινωνικής μηχανικής.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196"/>
              </a:spcBef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Κοινωνική μηχανική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776786" indent="-228591">
              <a:lnSpc>
                <a:spcPct val="124100"/>
              </a:lnSpc>
              <a:spcBef>
                <a:spcPts val="62"/>
              </a:spcBef>
              <a:buClr>
                <a:srgbClr val="FFFFFF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Αμοιβαιότητα, δέσμευση και συνέπεια, κοινωνική απόδειξη,  Αρχή; συμπάθεια; σπανιότητα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54"/>
          <p:cNvSpPr txBox="1"/>
          <p:nvPr/>
        </p:nvSpPr>
        <p:spPr>
          <a:xfrm>
            <a:off x="5571067" y="3572827"/>
            <a:ext cx="1880658" cy="436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" rIns="0" bIns="0" anchor="t" anchorCtr="0">
            <a:spAutoFit/>
          </a:bodyPr>
          <a:lstStyle/>
          <a:p>
            <a:pPr marL="238645" indent="-228062">
              <a:buClr>
                <a:srgbClr val="FFFFFF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Παράδειγμα: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50"/>
              </a:spcBef>
              <a:buClr>
                <a:srgbClr val="FFFFFF"/>
              </a:buClr>
              <a:buSzPts val="1250"/>
              <a:buFont typeface="Courier New"/>
              <a:buChar char="o"/>
            </a:pPr>
            <a:r>
              <a:rPr lang="en-US" sz="7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Τεχνολογία έξυπνου δικτύου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62"/>
              </a:spcBef>
              <a:buClr>
                <a:srgbClr val="FFFFFF"/>
              </a:buClr>
              <a:buSzPts val="1250"/>
              <a:buFont typeface="Courier New"/>
              <a:buChar char="o"/>
            </a:pPr>
            <a:r>
              <a:rPr lang="en-US" sz="7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Συστήματα προλεκτικής συντήρησης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9" name="Google Shape;77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654549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54"/>
          <p:cNvSpPr txBox="1"/>
          <p:nvPr/>
        </p:nvSpPr>
        <p:spPr>
          <a:xfrm>
            <a:off x="752474" y="4806420"/>
            <a:ext cx="2743200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ΑΝΘΡΩΠΙΝΟΙ ΠΑΡΑΓΟΝΤΕΣ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5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6" name="Google Shape;786;p55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787" name="Google Shape;787;p55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5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55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90" name="Google Shape;790;p5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1" name="Google Shape;791;p55"/>
          <p:cNvSpPr txBox="1">
            <a:spLocks noGrp="1"/>
          </p:cNvSpPr>
          <p:nvPr>
            <p:ph type="title"/>
          </p:nvPr>
        </p:nvSpPr>
        <p:spPr>
          <a:xfrm>
            <a:off x="5579005" y="92921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792" name="Google Shape;792;p55"/>
          <p:cNvSpPr txBox="1"/>
          <p:nvPr/>
        </p:nvSpPr>
        <p:spPr>
          <a:xfrm>
            <a:off x="5571067" y="1860285"/>
            <a:ext cx="1837796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Κοινωνική μηχανική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55"/>
          <p:cNvSpPr txBox="1"/>
          <p:nvPr/>
        </p:nvSpPr>
        <p:spPr>
          <a:xfrm>
            <a:off x="5571067" y="2464553"/>
            <a:ext cx="2014008" cy="40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56956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Ransomware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196"/>
              </a:spcBef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Σπανιότητα και αμοιβαιότητα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55"/>
          <p:cNvSpPr txBox="1"/>
          <p:nvPr/>
        </p:nvSpPr>
        <p:spPr>
          <a:xfrm>
            <a:off x="752474" y="4879710"/>
            <a:ext cx="208492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CSP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55"/>
          <p:cNvSpPr txBox="1"/>
          <p:nvPr/>
        </p:nvSpPr>
        <p:spPr>
          <a:xfrm>
            <a:off x="1598348" y="4879710"/>
            <a:ext cx="1254125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 XML (Extens ble Mar u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55"/>
          <p:cNvSpPr txBox="1"/>
          <p:nvPr/>
        </p:nvSpPr>
        <p:spPr>
          <a:xfrm>
            <a:off x="3546380" y="4879710"/>
            <a:ext cx="2432579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ομημένη μορφή ανταλλαγής δεδομένωνn) ame: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55"/>
          <p:cNvSpPr txBox="1"/>
          <p:nvPr/>
        </p:nvSpPr>
        <p:spPr>
          <a:xfrm>
            <a:off x="6085417" y="4879710"/>
            <a:ext cx="2600325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Google Shape;79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49799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6"/>
          <p:cNvSpPr txBox="1"/>
          <p:nvPr/>
        </p:nvSpPr>
        <p:spPr>
          <a:xfrm>
            <a:off x="437091" y="545306"/>
            <a:ext cx="1997075" cy="45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 i="1">
                <a:solidFill>
                  <a:srgbClr val="D6791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1458" i="1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πολύ</a:t>
            </a:r>
            <a:r>
              <a:rPr lang="en-US" sz="1458" i="1">
                <a:solidFill>
                  <a:srgbClr val="D6791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1458" i="1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λίγα παραδείγματα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4" name="Google Shape;804;p56"/>
          <p:cNvGrpSpPr/>
          <p:nvPr/>
        </p:nvGrpSpPr>
        <p:grpSpPr>
          <a:xfrm>
            <a:off x="0" y="956204"/>
            <a:ext cx="9830593" cy="3915568"/>
            <a:chOff x="0" y="1147444"/>
            <a:chExt cx="11796711" cy="4698682"/>
          </a:xfrm>
        </p:grpSpPr>
        <p:pic>
          <p:nvPicPr>
            <p:cNvPr id="805" name="Google Shape;805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147444"/>
              <a:ext cx="5993130" cy="3386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6" name="Google Shape;806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99902" y="1610359"/>
              <a:ext cx="7496809" cy="42357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39"/>
          <p:cNvGrpSpPr/>
          <p:nvPr/>
        </p:nvGrpSpPr>
        <p:grpSpPr>
          <a:xfrm>
            <a:off x="1" y="0"/>
            <a:ext cx="10159999" cy="5706533"/>
            <a:chOff x="0" y="0"/>
            <a:chExt cx="12191999" cy="6847840"/>
          </a:xfrm>
        </p:grpSpPr>
        <p:sp>
          <p:nvSpPr>
            <p:cNvPr id="546" name="Google Shape;546;p39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 extrusionOk="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1689" y="3658870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820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 extrusionOk="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322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317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600"/>
                  </a:lnTo>
                  <a:lnTo>
                    <a:pt x="1303337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695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 extrusionOk="0">
                  <a:moveTo>
                    <a:pt x="2549525" y="0"/>
                  </a:moveTo>
                  <a:lnTo>
                    <a:pt x="2523172" y="0"/>
                  </a:lnTo>
                  <a:lnTo>
                    <a:pt x="1945639" y="2096452"/>
                  </a:lnTo>
                  <a:lnTo>
                    <a:pt x="1552575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7" name="Google Shape;547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143000"/>
              <a:ext cx="12191999" cy="4750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770" y="1338897"/>
              <a:ext cx="11808460" cy="41802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57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812" name="Google Shape;812;p57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3" name="Google Shape;813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4" name="Google Shape;814;p57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262033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Ψυχολογικοί και κοινωνικοί παράγοντες στην  κυβερνοασφάλεια του ενεργειακού τομέα</a:t>
            </a:r>
            <a:endParaRPr/>
          </a:p>
        </p:txBody>
      </p:sp>
      <p:sp>
        <p:nvSpPr>
          <p:cNvPr id="815" name="Google Shape;815;p57"/>
          <p:cNvSpPr txBox="1"/>
          <p:nvPr/>
        </p:nvSpPr>
        <p:spPr>
          <a:xfrm>
            <a:off x="752474" y="4908285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57"/>
          <p:cNvSpPr txBox="1"/>
          <p:nvPr/>
        </p:nvSpPr>
        <p:spPr>
          <a:xfrm>
            <a:off x="805391" y="1622425"/>
            <a:ext cx="2923117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Κατανόηση της ανθρώπινης ψυχολογίας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57"/>
          <p:cNvSpPr txBox="1"/>
          <p:nvPr/>
        </p:nvSpPr>
        <p:spPr>
          <a:xfrm>
            <a:off x="652992" y="2644510"/>
            <a:ext cx="4326996" cy="14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Γνωστικές προκαταλήψεις και ο αντίκτυπός τους στην ασφάλεια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Ψυχολογικές θεωρίες σχετικές με τη συμπεριφορά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9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Σχεδιασμός συστημάτων κυβερνοασφάλειας με γνώμονα την ανθρώπινη ψυχολογία.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33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Επίγνωση της κατάστασης Endsley, 1998)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46"/>
              </a:spcBef>
              <a:buClr>
                <a:schemeClr val="dk1"/>
              </a:buClr>
              <a:buSzPts val="1550"/>
            </a:pPr>
            <a:endParaRPr sz="12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44465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Ένας επανασχεδιασμός διεπαφής που μείωσε τα λάθη των χρηστών με βάση  ψυχολογική έρευνα.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58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823" name="Google Shape;823;p58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24" name="Google Shape;824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5" name="Google Shape;825;p58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262033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Ψυχολογικοί και κοινωνικοί παράγοντες στην  κυβερνοασφάλεια του ενεργειακού τομέα</a:t>
            </a:r>
            <a:endParaRPr/>
          </a:p>
        </p:txBody>
      </p:sp>
      <p:sp>
        <p:nvSpPr>
          <p:cNvPr id="826" name="Google Shape;826;p58"/>
          <p:cNvSpPr txBox="1"/>
          <p:nvPr/>
        </p:nvSpPr>
        <p:spPr>
          <a:xfrm>
            <a:off x="752474" y="4908285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58"/>
          <p:cNvSpPr txBox="1"/>
          <p:nvPr/>
        </p:nvSpPr>
        <p:spPr>
          <a:xfrm>
            <a:off x="805391" y="1621896"/>
            <a:ext cx="3249083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Κοινωνική δυναμική και κυβερνοασφάλεια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58"/>
          <p:cNvSpPr txBox="1"/>
          <p:nvPr/>
        </p:nvSpPr>
        <p:spPr>
          <a:xfrm>
            <a:off x="652992" y="2644246"/>
            <a:ext cx="5830358" cy="110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1896457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Επίδραση των κοινωνικών προτύπων και της συμπεριφοράς των κόμβων στις  ατομικές πρακτικές ασφάλειας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ηγεσίας στην καλλιέργεια κουλτούρας με συνείδηση της 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21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Μοντελοποίηση ρόλων Bandura, 1988)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46"/>
              </a:spcBef>
              <a:buClr>
                <a:schemeClr val="dk1"/>
              </a:buClr>
              <a:buSzPts val="1550"/>
            </a:pPr>
            <a:endParaRPr sz="12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Κοινωνικοί παράγοντες στα προγράμματα κατάρτισης και ευαισθητοποίησης για την ασφάλεια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33;p59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834" name="Google Shape;834;p59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5" name="Google Shape;835;p5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6" name="Google Shape;836;p59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262033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Ψυχολογικοί και κοινωνικοί παράγοντες στην  κυβερνοασφάλεια του ενεργειακού τομέα</a:t>
            </a:r>
            <a:endParaRPr/>
          </a:p>
        </p:txBody>
      </p:sp>
      <p:sp>
        <p:nvSpPr>
          <p:cNvPr id="837" name="Google Shape;837;p59"/>
          <p:cNvSpPr txBox="1"/>
          <p:nvPr/>
        </p:nvSpPr>
        <p:spPr>
          <a:xfrm>
            <a:off x="752474" y="4782607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59"/>
          <p:cNvSpPr txBox="1"/>
          <p:nvPr/>
        </p:nvSpPr>
        <p:spPr>
          <a:xfrm>
            <a:off x="805391" y="1622955"/>
            <a:ext cx="3515783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Ενίσχυση της ασφάλειας μέσω της ψυχολογίας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59"/>
          <p:cNvSpPr txBox="1"/>
          <p:nvPr/>
        </p:nvSpPr>
        <p:spPr>
          <a:xfrm>
            <a:off x="652992" y="2392362"/>
            <a:ext cx="6279621" cy="182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Ψυχολογικές στρατηγικές για την αύξηση της τήρησης του πρωτοκόλλου ασφαλείας.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Τεχνικές αλλαγής συμπεριφοράς εφαρμοσμένες στην ασφάλεια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1596432" indent="-76197">
              <a:lnSpc>
                <a:spcPct val="141200"/>
              </a:lnSpc>
              <a:spcBef>
                <a:spcPts val="1075"/>
              </a:spcBef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των κινήτρων και των ανταμοιβών στην ενίσχυση της ασφάλειας στον κυβερνοχώρο  συμπεριφορές.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1450"/>
            </a:pP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113936" indent="-76197">
              <a:spcBef>
                <a:spcPts val="4"/>
              </a:spcBef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Ένα προγραμματισμένο πρόγραμμα  ανταμοιβών που αύξησε με επιτυχία την επαγρύπνηση για την ασφάλεια στον  κυβερνοχώρο μεταξύ των μελών του πληρώματος.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1919" indent="-151336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Μελλοντική BCT με χρήση Τεχνητής Νοημοσύνης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0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845" name="Google Shape;845;p60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60"/>
            <p:cNvSpPr/>
            <p:nvPr/>
          </p:nvSpPr>
          <p:spPr>
            <a:xfrm>
              <a:off x="7163752" y="0"/>
              <a:ext cx="5024755" cy="6858000"/>
            </a:xfrm>
            <a:custGeom>
              <a:avLst/>
              <a:gdLst/>
              <a:ahLst/>
              <a:cxnLst/>
              <a:rect l="l" t="t" r="r" b="b"/>
              <a:pathLst>
                <a:path w="5024755" h="6858000" extrusionOk="0">
                  <a:moveTo>
                    <a:pt x="905509" y="3926522"/>
                  </a:moveTo>
                  <a:lnTo>
                    <a:pt x="863282" y="3938904"/>
                  </a:lnTo>
                  <a:lnTo>
                    <a:pt x="832484" y="3961765"/>
                  </a:lnTo>
                  <a:lnTo>
                    <a:pt x="790892" y="4024312"/>
                  </a:lnTo>
                  <a:lnTo>
                    <a:pt x="0" y="6858000"/>
                  </a:lnTo>
                  <a:lnTo>
                    <a:pt x="5024755" y="6853237"/>
                  </a:lnTo>
                  <a:lnTo>
                    <a:pt x="5024755" y="5300980"/>
                  </a:lnTo>
                  <a:lnTo>
                    <a:pt x="1033462" y="5300980"/>
                  </a:lnTo>
                  <a:lnTo>
                    <a:pt x="975994" y="5295900"/>
                  </a:lnTo>
                  <a:lnTo>
                    <a:pt x="921384" y="5280342"/>
                  </a:lnTo>
                  <a:lnTo>
                    <a:pt x="883284" y="5261292"/>
                  </a:lnTo>
                  <a:lnTo>
                    <a:pt x="846772" y="5209222"/>
                  </a:lnTo>
                  <a:lnTo>
                    <a:pt x="842644" y="5175567"/>
                  </a:lnTo>
                  <a:lnTo>
                    <a:pt x="844867" y="5136197"/>
                  </a:lnTo>
                  <a:lnTo>
                    <a:pt x="856614" y="5038090"/>
                  </a:lnTo>
                  <a:lnTo>
                    <a:pt x="1089025" y="4161154"/>
                  </a:lnTo>
                  <a:lnTo>
                    <a:pt x="1094104" y="4121785"/>
                  </a:lnTo>
                  <a:lnTo>
                    <a:pt x="1096962" y="4083367"/>
                  </a:lnTo>
                  <a:lnTo>
                    <a:pt x="1083309" y="4011295"/>
                  </a:lnTo>
                  <a:lnTo>
                    <a:pt x="1059814" y="3979227"/>
                  </a:lnTo>
                  <a:lnTo>
                    <a:pt x="1021079" y="3950970"/>
                  </a:lnTo>
                  <a:lnTo>
                    <a:pt x="963294" y="3927792"/>
                  </a:lnTo>
                  <a:lnTo>
                    <a:pt x="905509" y="3926522"/>
                  </a:lnTo>
                  <a:close/>
                </a:path>
                <a:path w="5024755" h="6858000" extrusionOk="0">
                  <a:moveTo>
                    <a:pt x="5024755" y="0"/>
                  </a:moveTo>
                  <a:lnTo>
                    <a:pt x="2536825" y="0"/>
                  </a:lnTo>
                  <a:lnTo>
                    <a:pt x="1189989" y="5124767"/>
                  </a:lnTo>
                  <a:lnTo>
                    <a:pt x="1173797" y="5173662"/>
                  </a:lnTo>
                  <a:lnTo>
                    <a:pt x="1140777" y="5239067"/>
                  </a:lnTo>
                  <a:lnTo>
                    <a:pt x="1114425" y="5268595"/>
                  </a:lnTo>
                  <a:lnTo>
                    <a:pt x="1079182" y="5290502"/>
                  </a:lnTo>
                  <a:lnTo>
                    <a:pt x="1033462" y="5300980"/>
                  </a:lnTo>
                  <a:lnTo>
                    <a:pt x="5024755" y="5300980"/>
                  </a:lnTo>
                  <a:lnTo>
                    <a:pt x="502475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7" name="Google Shape;847;p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63130" y="0"/>
              <a:ext cx="4925377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8" name="Google Shape;848;p60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262033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Ψυχολογικοί και κοινωνικοί παράγοντες στην  κυβερνοασφάλεια του ενεργειακού τομέα</a:t>
            </a:r>
            <a:endParaRPr/>
          </a:p>
        </p:txBody>
      </p:sp>
      <p:sp>
        <p:nvSpPr>
          <p:cNvPr id="849" name="Google Shape;849;p60"/>
          <p:cNvSpPr txBox="1"/>
          <p:nvPr/>
        </p:nvSpPr>
        <p:spPr>
          <a:xfrm>
            <a:off x="805391" y="1622955"/>
            <a:ext cx="3651779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Διευθυνσιοδότηση απειλών κοινωνικής μηχανικής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60"/>
          <p:cNvSpPr txBox="1"/>
          <p:nvPr/>
        </p:nvSpPr>
        <p:spPr>
          <a:xfrm>
            <a:off x="652992" y="2392098"/>
            <a:ext cx="4410075" cy="1318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Κατανόηση των τακτικών κοινωνικής μηχανικής από ψυχολογική σκοπιά.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Εκπαίδευση του προσωπικού για την αναγνώριση και την αντιμετώπιση επιθέσεων  κοινωνικής μηχανικής.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spcBef>
                <a:spcPts val="4"/>
              </a:spcBef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Δημιουργία κουλτούρας σκεπτικισμού, επαγρύπνησης και επαλήθευσης.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85192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Η απάντηση μιας εταιρείας σε μια εκστρατεία  spear-phishing με στόχο στελέχη της ναυτιλίας.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60"/>
          <p:cNvSpPr txBox="1"/>
          <p:nvPr/>
        </p:nvSpPr>
        <p:spPr>
          <a:xfrm>
            <a:off x="752474" y="4407165"/>
            <a:ext cx="2917295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61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7" name="Google Shape;857;p61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858" name="Google Shape;858;p61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61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61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1" name="Google Shape;861;p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2" name="Google Shape;862;p61"/>
          <p:cNvSpPr txBox="1">
            <a:spLocks noGrp="1"/>
          </p:cNvSpPr>
          <p:nvPr>
            <p:ph type="title"/>
          </p:nvPr>
        </p:nvSpPr>
        <p:spPr>
          <a:xfrm>
            <a:off x="5190066" y="1027377"/>
            <a:ext cx="4030133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Ευπάθεια ανθρώπων στην  κυβερνοασφάλεια του ενεργειακού  τομέα</a:t>
            </a:r>
            <a:endParaRPr/>
          </a:p>
        </p:txBody>
      </p:sp>
      <p:sp>
        <p:nvSpPr>
          <p:cNvPr id="863" name="Google Shape;863;p61"/>
          <p:cNvSpPr txBox="1"/>
          <p:nvPr/>
        </p:nvSpPr>
        <p:spPr>
          <a:xfrm>
            <a:off x="5571067" y="2102115"/>
            <a:ext cx="2508779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Προσδιορισμός ανθρώπινων  Ευπάθειες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61"/>
          <p:cNvSpPr txBox="1"/>
          <p:nvPr/>
        </p:nvSpPr>
        <p:spPr>
          <a:xfrm>
            <a:off x="5571067" y="2856706"/>
            <a:ext cx="4256617" cy="112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Συνήθη ανθρώπινα ευπάθεια στα πλαίσια της κυβερνοασφάλειας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του ενεργειακού τομέα.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123700"/>
              </a:lnSpc>
              <a:spcBef>
                <a:spcPts val="179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της ανάλυσης της συμπεριφοράς των χρηστών στον εντοπισμό επικίνδυνων  συμπεριφορές.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9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τον μετριασμό των ανθρώπινων Ευπαθειών.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304788" indent="-228591">
              <a:lnSpc>
                <a:spcPct val="91400"/>
              </a:lnSpc>
              <a:spcBef>
                <a:spcPts val="358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Περιστατικό που αφορά ευπάθεια που  εκμεταλλεύεται λόγω κακών πρακτικών χρήσης κωδικού πρόσβασης.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5" name="Google Shape;865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994274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61"/>
          <p:cNvSpPr txBox="1"/>
          <p:nvPr/>
        </p:nvSpPr>
        <p:spPr>
          <a:xfrm>
            <a:off x="752474" y="5146410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2" name="Google Shape;872;p62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873" name="Google Shape;873;p62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62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62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76" name="Google Shape;876;p6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7" name="Google Shape;877;p62"/>
          <p:cNvSpPr txBox="1">
            <a:spLocks noGrp="1"/>
          </p:cNvSpPr>
          <p:nvPr>
            <p:ph type="title"/>
          </p:nvPr>
        </p:nvSpPr>
        <p:spPr>
          <a:xfrm>
            <a:off x="5289549" y="1027377"/>
            <a:ext cx="4030133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Ευπάθεια ανθρώπων στην  κυβερνοασφάλεια του ενεργειακού  τομέα</a:t>
            </a:r>
            <a:endParaRPr/>
          </a:p>
        </p:txBody>
      </p:sp>
      <p:sp>
        <p:nvSpPr>
          <p:cNvPr id="878" name="Google Shape;878;p62"/>
          <p:cNvSpPr txBox="1"/>
          <p:nvPr/>
        </p:nvSpPr>
        <p:spPr>
          <a:xfrm>
            <a:off x="5571067" y="2145506"/>
            <a:ext cx="3530071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Επιπτώσεις του ανθρώπινου σφάλματος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62"/>
          <p:cNvSpPr txBox="1"/>
          <p:nvPr/>
        </p:nvSpPr>
        <p:spPr>
          <a:xfrm>
            <a:off x="5571067" y="2773098"/>
            <a:ext cx="3804179" cy="84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Τύποι ανθρώπινων σφαλμάτων και οι συνέπειές τους για την ασφάλεια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209542" indent="-228591">
              <a:lnSpc>
                <a:spcPct val="123700"/>
              </a:lnSpc>
              <a:spcBef>
                <a:spcPts val="175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Μέθοδοι για τη μείωση των σφαλμάτων, όπως η απλούστευση των  συστήματα και διαδικασίες.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96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των συστημάτων αναφοράς και διαχείρισης σφαλμάτων.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0" name="Google Shape;88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992952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62"/>
          <p:cNvSpPr txBox="1"/>
          <p:nvPr/>
        </p:nvSpPr>
        <p:spPr>
          <a:xfrm>
            <a:off x="752474" y="5146410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3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7" name="Google Shape;887;p63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888" name="Google Shape;888;p63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63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63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1" name="Google Shape;891;p6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2" name="Google Shape;892;p63"/>
          <p:cNvSpPr txBox="1">
            <a:spLocks noGrp="1"/>
          </p:cNvSpPr>
          <p:nvPr>
            <p:ph type="title"/>
          </p:nvPr>
        </p:nvSpPr>
        <p:spPr>
          <a:xfrm>
            <a:off x="5289549" y="544248"/>
            <a:ext cx="4030133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Ευπάθεια ανθρώπων στην  κυβερνοασφάλεια του ενεργειακού  τομέα</a:t>
            </a:r>
            <a:endParaRPr/>
          </a:p>
        </p:txBody>
      </p:sp>
      <p:sp>
        <p:nvSpPr>
          <p:cNvPr id="893" name="Google Shape;893;p63"/>
          <p:cNvSpPr txBox="1"/>
          <p:nvPr/>
        </p:nvSpPr>
        <p:spPr>
          <a:xfrm>
            <a:off x="5576359" y="1544638"/>
            <a:ext cx="2690813" cy="51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500" rIns="0" bIns="0" anchor="t" anchorCtr="0">
            <a:spAutoFit/>
          </a:bodyPr>
          <a:lstStyle/>
          <a:p>
            <a:pPr marL="10583" marR="4233">
              <a:lnSpc>
                <a:spcPct val="107428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Εκπαίδευση για τη μείωση του  ανθρώπινου σφάλματος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63"/>
          <p:cNvSpPr txBox="1"/>
          <p:nvPr/>
        </p:nvSpPr>
        <p:spPr>
          <a:xfrm>
            <a:off x="5571067" y="2071422"/>
            <a:ext cx="4116917" cy="154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των στοχευμένων προγραμμάτων κατάρτισης στη διευθυνσιοδότηση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συγκεκριμένων ανθρώπινων ευπαθειών.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67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Προσομοίωση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Gamification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Μάθηση με βάση σενάρια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Συνεχής μάθηση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73065" indent="-228591">
              <a:lnSpc>
                <a:spcPct val="123700"/>
              </a:lnSpc>
              <a:spcBef>
                <a:spcPts val="83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σημασία της προσομοίωσης και των ασκήσεων για την ενίσχυση  σωστές συμπεριφορές.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15388" indent="-228591">
              <a:lnSpc>
                <a:spcPct val="91400"/>
              </a:lnSpc>
              <a:spcBef>
                <a:spcPts val="517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Συνεχής βελτίωση των προγραμμάτων εκπαίδευσης με βάση την  ανατροφοδότηση των περιστατικών.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63"/>
          <p:cNvSpPr txBox="1"/>
          <p:nvPr/>
        </p:nvSpPr>
        <p:spPr>
          <a:xfrm>
            <a:off x="752474" y="4893998"/>
            <a:ext cx="5040313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6" name="Google Shape;896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64087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4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2" name="Google Shape;902;p64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903" name="Google Shape;903;p64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64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64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6" name="Google Shape;906;p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7" name="Google Shape;907;p64"/>
          <p:cNvSpPr txBox="1">
            <a:spLocks noGrp="1"/>
          </p:cNvSpPr>
          <p:nvPr>
            <p:ph type="title"/>
          </p:nvPr>
        </p:nvSpPr>
        <p:spPr>
          <a:xfrm>
            <a:off x="5313892" y="1027377"/>
            <a:ext cx="4030133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Ευπάθεια ανθρώπων στην  κυβερνοασφάλεια του ενεργειακού  τομέα</a:t>
            </a:r>
            <a:endParaRPr/>
          </a:p>
        </p:txBody>
      </p:sp>
      <p:sp>
        <p:nvSpPr>
          <p:cNvPr id="908" name="Google Shape;908;p64"/>
          <p:cNvSpPr txBox="1"/>
          <p:nvPr/>
        </p:nvSpPr>
        <p:spPr>
          <a:xfrm>
            <a:off x="5571067" y="2102115"/>
            <a:ext cx="4053946" cy="30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 indent="97892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Ενίσχυση Ευαισθητοποίησης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64"/>
          <p:cNvSpPr txBox="1"/>
          <p:nvPr/>
        </p:nvSpPr>
        <p:spPr>
          <a:xfrm>
            <a:off x="5571067" y="3148806"/>
            <a:ext cx="4107921" cy="161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σημασία της επίγνωσης της κατάστασης για την πρόληψη των ανθρώπινων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σφαλμάτων.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62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Endsly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92"/>
              </a:spcBef>
              <a:buClr>
                <a:srgbClr val="FFFFFF"/>
              </a:buClr>
              <a:buSzPts val="1050"/>
              <a:buFont typeface="Courier New"/>
              <a:buChar char="o"/>
            </a:pPr>
            <a:r>
              <a:rPr lang="en-US" sz="6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Αντίληψη</a:t>
            </a:r>
            <a:endParaRPr sz="6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04"/>
              </a:spcBef>
              <a:buClr>
                <a:srgbClr val="FFFFFF"/>
              </a:buClr>
              <a:buSzPts val="1050"/>
              <a:buFont typeface="Courier New"/>
              <a:buChar char="o"/>
            </a:pPr>
            <a:r>
              <a:rPr lang="en-US" sz="6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Κατανόηση</a:t>
            </a:r>
            <a:endParaRPr sz="6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99"/>
              </a:spcBef>
              <a:buClr>
                <a:srgbClr val="FFFFFF"/>
              </a:buClr>
              <a:buSzPts val="1050"/>
              <a:buFont typeface="Courier New"/>
              <a:buChar char="o"/>
            </a:pPr>
            <a:r>
              <a:rPr lang="en-US" sz="6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Προβολή</a:t>
            </a:r>
            <a:endParaRPr sz="6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0269" indent="-228591">
              <a:lnSpc>
                <a:spcPct val="91400"/>
              </a:lnSpc>
              <a:spcBef>
                <a:spcPts val="375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Εργαλεία και τεχνολογίες για την υποστήριξη της επίγνωσης της κατάστασης  στην κυβερνοασφάλεια.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66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Προσαρμοσμένες βιωσιμότητες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91400"/>
              </a:lnSpc>
              <a:spcBef>
                <a:spcPts val="36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Ολοκληρώνω την επίγνωση της κατάστασης στις καθημερινές λειτουργίες και  στη λήψη αποφάσεων.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0" name="Google Shape;910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5186362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64"/>
          <p:cNvSpPr txBox="1"/>
          <p:nvPr/>
        </p:nvSpPr>
        <p:spPr>
          <a:xfrm>
            <a:off x="752474" y="5255947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65"/>
          <p:cNvSpPr/>
          <p:nvPr/>
        </p:nvSpPr>
        <p:spPr>
          <a:xfrm>
            <a:off x="4924952" y="129381"/>
            <a:ext cx="3066255" cy="5715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lt1"/>
              </a:buClr>
              <a:buSzPts val="1800"/>
            </a:pPr>
            <a:r>
              <a:rPr lang="en-US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Βασικά χαρακτηριστικά του IViz-OT: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46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Οπτικοποιεί ειδοποιήσεις για την υποστήριξη της επιχειρησιακής επίγνωσης στους διαχειριστές δικτύου</a:t>
            </a:r>
            <a:endParaRPr sz="1500"/>
          </a:p>
          <a:p>
            <a:pPr indent="-95246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Αντιστοιχεί τις ειδοποιήσεις σε πιθανά σενάρια</a:t>
            </a:r>
            <a:endParaRPr sz="1500"/>
          </a:p>
          <a:p>
            <a:pPr indent="-95246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Διαθέτει προσαρμοσμένο API (διεπαφή προγραμματισμού εφαρμογών) και υποστηρίζει την ενσωμάτωση σεναρίων και βάσεων δεδομένων</a:t>
            </a:r>
            <a:endParaRPr sz="1500"/>
          </a:p>
          <a:p>
            <a:pPr indent="-95246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Είναι συμβατό με συσκευές των κατασκευαστών</a:t>
            </a:r>
            <a:endParaRPr sz="1500"/>
          </a:p>
          <a:p>
            <a:pPr>
              <a:buClr>
                <a:schemeClr val="lt1"/>
              </a:buClr>
              <a:buSzPts val="1800"/>
            </a:pPr>
            <a:r>
              <a:rPr lang="en-US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Βασικά χαρακτηριστικά του HIDES: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246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Ανιχνεύει επιθέσεις που στοχεύουν τόσο σε IT όσο και σε SCADA</a:t>
            </a:r>
            <a:endParaRPr sz="1500"/>
          </a:p>
          <a:p>
            <a:pPr indent="-95246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Συγκεντρώνει δεδομένα για ενοποίηση αρχείων καταγραφής και πληροφορίας από το δίκτυο</a:t>
            </a:r>
            <a:endParaRPr sz="1500"/>
          </a:p>
          <a:p>
            <a:pPr indent="-95246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Οπτικοποιεί το δίκτυο στον πίνακα ελέγχου για την ενίσχυση της επιχειρησιακής επίγνωσης</a:t>
            </a:r>
            <a:endParaRPr sz="1500"/>
          </a:p>
        </p:txBody>
      </p:sp>
      <p:grpSp>
        <p:nvGrpSpPr>
          <p:cNvPr id="917" name="Google Shape;917;p65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918" name="Google Shape;918;p65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9" name="Google Shape;919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0" name="Google Shape;920;p6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65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2" name="Google Shape;922;p65"/>
          <p:cNvGrpSpPr/>
          <p:nvPr/>
        </p:nvGrpSpPr>
        <p:grpSpPr>
          <a:xfrm>
            <a:off x="36775" y="1"/>
            <a:ext cx="10063693" cy="5712354"/>
            <a:chOff x="44130" y="0"/>
            <a:chExt cx="12076432" cy="6854825"/>
          </a:xfrm>
        </p:grpSpPr>
        <p:pic>
          <p:nvPicPr>
            <p:cNvPr id="923" name="Google Shape;923;p6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48812" y="0"/>
              <a:ext cx="2571750" cy="685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4" name="Google Shape;924;p6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130" y="990600"/>
              <a:ext cx="4359593" cy="28197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5" name="Google Shape;925;p65"/>
          <p:cNvSpPr txBox="1"/>
          <p:nvPr/>
        </p:nvSpPr>
        <p:spPr>
          <a:xfrm>
            <a:off x="384521" y="186300"/>
            <a:ext cx="3708400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Ενίσχυση της επίγνωσης της κατάστασης</a:t>
            </a:r>
            <a:endParaRPr sz="145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65"/>
          <p:cNvSpPr txBox="1"/>
          <p:nvPr/>
        </p:nvSpPr>
        <p:spPr>
          <a:xfrm>
            <a:off x="752474" y="5206471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66"/>
          <p:cNvGrpSpPr/>
          <p:nvPr/>
        </p:nvGrpSpPr>
        <p:grpSpPr>
          <a:xfrm>
            <a:off x="5744368" y="0"/>
            <a:ext cx="4415367" cy="5715000"/>
            <a:chOff x="6893242" y="0"/>
            <a:chExt cx="5298440" cy="6858000"/>
          </a:xfrm>
        </p:grpSpPr>
        <p:sp>
          <p:nvSpPr>
            <p:cNvPr id="932" name="Google Shape;932;p66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3" name="Google Shape;933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6927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4" name="Google Shape;934;p66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935538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Οργανωσιακή κουλτούρα, επικοινωνία και  κυβερνοασφάλεια</a:t>
            </a:r>
            <a:endParaRPr/>
          </a:p>
        </p:txBody>
      </p:sp>
      <p:sp>
        <p:nvSpPr>
          <p:cNvPr id="935" name="Google Shape;935;p66"/>
          <p:cNvSpPr txBox="1"/>
          <p:nvPr/>
        </p:nvSpPr>
        <p:spPr>
          <a:xfrm>
            <a:off x="752474" y="4931833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66"/>
          <p:cNvSpPr txBox="1"/>
          <p:nvPr/>
        </p:nvSpPr>
        <p:spPr>
          <a:xfrm>
            <a:off x="805391" y="1621896"/>
            <a:ext cx="2753783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οργανωτικής κουλτούρας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66"/>
          <p:cNvSpPr txBox="1"/>
          <p:nvPr/>
        </p:nvSpPr>
        <p:spPr>
          <a:xfrm>
            <a:off x="698500" y="2143850"/>
            <a:ext cx="4533371" cy="231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Ορισμός και αντίκτυπος της οργανωτικής κουλτούρας στην ασφάλεια στον κυβερνοχώρο.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Χαρακτηριστικά ισχυρής κουλτούρας κυβερνοασφάλειας.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21"/>
              </a:spcBef>
              <a:buClr>
                <a:schemeClr val="dk1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Τιμές Lencioni, 2002)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792"/>
              </a:spcBef>
              <a:buClr>
                <a:schemeClr val="dk1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Προσκόλληση και συμμόρφωση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46"/>
              </a:spcBef>
              <a:buClr>
                <a:schemeClr val="dk1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την καλλιέργεια θετικής κουλτούρας κυβερνοασφάλειας.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33"/>
              </a:spcBef>
              <a:buClr>
                <a:schemeClr val="dk1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Ψυχολογική ασφάλεια στο χώρο εργασίας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40"/>
          <p:cNvGrpSpPr/>
          <p:nvPr/>
        </p:nvGrpSpPr>
        <p:grpSpPr>
          <a:xfrm>
            <a:off x="5748629" y="0"/>
            <a:ext cx="6442984" cy="6835847"/>
            <a:chOff x="6893242" y="0"/>
            <a:chExt cx="5295265" cy="6858000"/>
          </a:xfrm>
        </p:grpSpPr>
        <p:sp>
          <p:nvSpPr>
            <p:cNvPr id="554" name="Google Shape;554;p40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5" name="Google Shape;555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40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 extrusionOk="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992" y="1543685"/>
                  </a:lnTo>
                  <a:lnTo>
                    <a:pt x="1541779" y="1537017"/>
                  </a:lnTo>
                  <a:close/>
                </a:path>
                <a:path w="2555240" h="6858000" extrusionOk="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912" y="1569085"/>
                  </a:lnTo>
                  <a:lnTo>
                    <a:pt x="1615122" y="1580197"/>
                  </a:lnTo>
                  <a:lnTo>
                    <a:pt x="1663382" y="1617345"/>
                  </a:lnTo>
                  <a:lnTo>
                    <a:pt x="1694497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7004" y="2817812"/>
                  </a:lnTo>
                  <a:lnTo>
                    <a:pt x="1455102" y="2861310"/>
                  </a:lnTo>
                  <a:lnTo>
                    <a:pt x="1483677" y="2898775"/>
                  </a:lnTo>
                  <a:lnTo>
                    <a:pt x="1521142" y="2927985"/>
                  </a:lnTo>
                  <a:lnTo>
                    <a:pt x="1566862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3212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1134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2115" y="1600200"/>
                  </a:lnTo>
                  <a:lnTo>
                    <a:pt x="1656079" y="1575435"/>
                  </a:lnTo>
                  <a:lnTo>
                    <a:pt x="1637347" y="1563687"/>
                  </a:lnTo>
                  <a:close/>
                </a:path>
                <a:path w="2555240" h="6858000" extrusionOk="0">
                  <a:moveTo>
                    <a:pt x="2555240" y="0"/>
                  </a:moveTo>
                  <a:lnTo>
                    <a:pt x="2528252" y="0"/>
                  </a:lnTo>
                  <a:lnTo>
                    <a:pt x="2100177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537"/>
                  </a:lnTo>
                  <a:lnTo>
                    <a:pt x="1660525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3234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392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40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8" name="Google Shape;558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9" name="Google Shape;559;p40"/>
          <p:cNvSpPr txBox="1">
            <a:spLocks noGrp="1"/>
          </p:cNvSpPr>
          <p:nvPr>
            <p:ph type="title"/>
          </p:nvPr>
        </p:nvSpPr>
        <p:spPr>
          <a:xfrm>
            <a:off x="729192" y="279665"/>
            <a:ext cx="8788400" cy="20420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CSP002_S_M: παράγοντες της κυβερνοασφάλειας στον τομέα της ενέργειας</a:t>
            </a:r>
            <a:endParaRPr/>
          </a:p>
        </p:txBody>
      </p:sp>
      <p:sp>
        <p:nvSpPr>
          <p:cNvPr id="560" name="Google Shape;560;p40"/>
          <p:cNvSpPr txBox="1"/>
          <p:nvPr/>
        </p:nvSpPr>
        <p:spPr>
          <a:xfrm>
            <a:off x="1196432" y="1167699"/>
            <a:ext cx="3223683" cy="232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27800"/>
              </a:lnSpc>
            </a:pPr>
            <a:r>
              <a:rPr lang="en-US" sz="1125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Στόχοι: Ποιος-Τι-Γιατί</a:t>
            </a: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40"/>
          <p:cNvSpPr txBox="1"/>
          <p:nvPr/>
        </p:nvSpPr>
        <p:spPr>
          <a:xfrm>
            <a:off x="764116" y="1439597"/>
            <a:ext cx="9132888" cy="198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6688" rIns="0" bIns="0" anchor="t" anchorCtr="0">
            <a:spAutoFit/>
          </a:bodyPr>
          <a:lstStyle/>
          <a:p>
            <a:pPr marL="10583"/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o2.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Διοικητική υποστήριξη κατάρτισης: Πότε-Πού-Πώς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6765125">
              <a:lnSpc>
                <a:spcPct val="140100"/>
              </a:lnSpc>
              <a:spcBef>
                <a:spcPts val="392"/>
              </a:spcBef>
            </a:pP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o3.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Μαθησιακά αποτελέσματα </a:t>
            </a:r>
            <a:endParaRPr sz="1208">
              <a:solidFill>
                <a:srgbClr val="7E7E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6765125">
              <a:lnSpc>
                <a:spcPct val="140100"/>
              </a:lnSpc>
              <a:spcBef>
                <a:spcPts val="392"/>
              </a:spcBef>
            </a:pP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o4.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Περιγράμματα  κατάρτισης </a:t>
            </a: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o5.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Λεπτομέρειες  ασκήσεων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6765125">
              <a:lnSpc>
                <a:spcPct val="140100"/>
              </a:lnSpc>
              <a:spcBef>
                <a:spcPts val="392"/>
              </a:spcBef>
            </a:pP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o6.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Πρακτικές πληροφορίες 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40"/>
          <p:cNvSpPr txBox="1"/>
          <p:nvPr/>
        </p:nvSpPr>
        <p:spPr>
          <a:xfrm>
            <a:off x="764116" y="3715571"/>
            <a:ext cx="2976563" cy="51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o7.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Πληροφορίες εγγραφής και επαφές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641">
              <a:spcBef>
                <a:spcPts val="1033"/>
              </a:spcBef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40"/>
          <p:cNvSpPr txBox="1"/>
          <p:nvPr/>
        </p:nvSpPr>
        <p:spPr>
          <a:xfrm>
            <a:off x="9358048" y="4316413"/>
            <a:ext cx="70908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40"/>
          <p:cNvSpPr txBox="1"/>
          <p:nvPr/>
        </p:nvSpPr>
        <p:spPr>
          <a:xfrm>
            <a:off x="764646" y="1138767"/>
            <a:ext cx="345017" cy="27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o1.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67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943" name="Google Shape;943;p67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44" name="Google Shape;944;p6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5" name="Google Shape;945;p67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935538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Οργανωσιακή κουλτούρα, επικοινωνία και  κυβερνοασφάλεια</a:t>
            </a:r>
            <a:endParaRPr/>
          </a:p>
        </p:txBody>
      </p:sp>
      <p:sp>
        <p:nvSpPr>
          <p:cNvPr id="946" name="Google Shape;946;p67"/>
          <p:cNvSpPr txBox="1"/>
          <p:nvPr/>
        </p:nvSpPr>
        <p:spPr>
          <a:xfrm>
            <a:off x="752474" y="4931833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67"/>
          <p:cNvSpPr txBox="1"/>
          <p:nvPr/>
        </p:nvSpPr>
        <p:spPr>
          <a:xfrm>
            <a:off x="805391" y="1622954"/>
            <a:ext cx="2207683" cy="3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Αποτελεσματική επικοινωνία  για την κυβερνοασφάλεια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67"/>
          <p:cNvSpPr txBox="1"/>
          <p:nvPr/>
        </p:nvSpPr>
        <p:spPr>
          <a:xfrm>
            <a:off x="750266" y="2206630"/>
            <a:ext cx="4430713" cy="231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118529">
              <a:buClr>
                <a:srgbClr val="FFB800"/>
              </a:buClr>
              <a:buSzPts val="2240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Αρχές αποτελεσματικής επικοινωνίας στην κυβερνοασφάλεια.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800"/>
            </a:pPr>
            <a:endParaRPr sz="2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18529">
              <a:buClr>
                <a:srgbClr val="FFB800"/>
              </a:buClr>
              <a:buSzPts val="2240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Ξεπερνώντας τα εμπόδια στην αποτελεσματική επικοινωνία για την κυβερνοασφάλεια.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  <a:buClr>
                <a:srgbClr val="FFB800"/>
              </a:buClr>
              <a:buSzPts val="2800"/>
            </a:pPr>
            <a:endParaRPr sz="2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18529">
              <a:buClr>
                <a:srgbClr val="FFB800"/>
              </a:buClr>
              <a:buSzPts val="2240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διαφανούς επικοινωνίας στην αντιμετώπιση περιστατικών.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2800"/>
            </a:pPr>
            <a:endParaRPr sz="2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18529">
              <a:buClr>
                <a:srgbClr val="FFB800"/>
              </a:buClr>
              <a:buSzPts val="2240"/>
              <a:buFont typeface="Arial"/>
              <a:buChar char="•"/>
            </a:pPr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Δημοσιεύσεις κυβερνοασφάλειας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3" name="Google Shape;953;p68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954" name="Google Shape;954;p68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55" name="Google Shape;955;p6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6" name="Google Shape;956;p68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935538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Οργανωσιακή κουλτούρα, επικοινωνία και  κυβερνοασφάλεια</a:t>
            </a:r>
            <a:endParaRPr/>
          </a:p>
        </p:txBody>
      </p:sp>
      <p:sp>
        <p:nvSpPr>
          <p:cNvPr id="957" name="Google Shape;957;p68"/>
          <p:cNvSpPr txBox="1"/>
          <p:nvPr/>
        </p:nvSpPr>
        <p:spPr>
          <a:xfrm>
            <a:off x="752474" y="4985808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68"/>
          <p:cNvSpPr txBox="1"/>
          <p:nvPr/>
        </p:nvSpPr>
        <p:spPr>
          <a:xfrm>
            <a:off x="805391" y="1621896"/>
            <a:ext cx="3457575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Ηγεσία στην κουλτούρα της κυβερνοασφάλειας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68"/>
          <p:cNvSpPr txBox="1"/>
          <p:nvPr/>
        </p:nvSpPr>
        <p:spPr>
          <a:xfrm>
            <a:off x="652992" y="2618429"/>
            <a:ext cx="4532842" cy="113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500" rIns="0" bIns="0" anchor="t" anchorCtr="0">
            <a:spAutoFit/>
          </a:bodyPr>
          <a:lstStyle/>
          <a:p>
            <a:pPr marL="86251" indent="-148161">
              <a:buClr>
                <a:srgbClr val="FFB800"/>
              </a:buClr>
              <a:buSzPts val="2800"/>
              <a:buFont typeface="Arial"/>
              <a:buChar char="•"/>
            </a:pPr>
            <a:r>
              <a:rPr lang="en-US" sz="1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Ανάπτυξη ηγεσίας στον τομέα της κυβερνοασφάλειας σε όλα τα επίπεδα της οργάνωσης.</a:t>
            </a: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21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Κάθετα ΚΑΙ οριζόντια</a:t>
            </a: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69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965" name="Google Shape;965;p69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6" name="Google Shape;966;p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7" name="Google Shape;967;p69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935538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Οργανωσιακή κουλτούρα, επικοινωνία και  κυβερνοασφάλεια</a:t>
            </a:r>
            <a:endParaRPr/>
          </a:p>
        </p:txBody>
      </p:sp>
      <p:sp>
        <p:nvSpPr>
          <p:cNvPr id="968" name="Google Shape;968;p69"/>
          <p:cNvSpPr txBox="1"/>
          <p:nvPr/>
        </p:nvSpPr>
        <p:spPr>
          <a:xfrm>
            <a:off x="805391" y="1621896"/>
            <a:ext cx="3647017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Προώθηση της συνεργασίας και της εμπιστοσύνης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69"/>
          <p:cNvSpPr txBox="1"/>
          <p:nvPr/>
        </p:nvSpPr>
        <p:spPr>
          <a:xfrm>
            <a:off x="526901" y="2095500"/>
            <a:ext cx="5194829" cy="307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688" rIns="0" bIns="0" anchor="t" anchorCtr="0">
            <a:spAutoFit/>
          </a:bodyPr>
          <a:lstStyle/>
          <a:p>
            <a:pPr marL="86779" marR="422258" indent="-82173">
              <a:lnSpc>
                <a:spcPct val="74454"/>
              </a:lnSpc>
              <a:buClr>
                <a:srgbClr val="FFB800"/>
              </a:buClr>
              <a:buSzPts val="1553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Ορισμός της συνεργασίας και της εμπιστοσύνης: </a:t>
            </a:r>
            <a:r>
              <a:rPr lang="en-US" sz="917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συνεργασία στον </a:t>
            </a: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τομέα της ενέργειας </a:t>
            </a:r>
            <a:r>
              <a:rPr lang="en-US" sz="917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περιλαμβάνει την  ανταλλαγή πληροφοριών, πόρων και βέλτιστων για την ενίσχυση της συλλογικής άμυνας στον κυβερνοχώρο. Η  εμπιστοσύνη στηρίζει αυτές τις συνεργατικές προσπάθειες, διασφαλίζοντας ότι οι κοινές πληροφορίες είναι  αξιόπιστες και ότι οι εταίροι θα ενεργούν υπεύθυνα με τα κοινά δεδομένα και τις γνώσεις.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2173">
              <a:buClr>
                <a:srgbClr val="FFB800"/>
              </a:buClr>
              <a:buSzPts val="1553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σημασία της εμπιστοσύνης και της συνεργατικής προσέγγισης στις προσπάθειες για την ασφάλεια στον κυβερνοχώρο.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362"/>
              </a:spcBef>
              <a:buClr>
                <a:schemeClr val="dk1"/>
              </a:buClr>
              <a:buSzPts val="1553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Ανταλλαγή πληροφοριών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517"/>
              </a:spcBef>
              <a:buClr>
                <a:schemeClr val="dk1"/>
              </a:buClr>
              <a:buSzPts val="1553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Κοινές ασκήσεις κυβερνοασφάλειας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21"/>
              </a:spcBef>
              <a:buClr>
                <a:schemeClr val="dk1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2173">
              <a:spcBef>
                <a:spcPts val="4"/>
              </a:spcBef>
              <a:buClr>
                <a:srgbClr val="FFB800"/>
              </a:buClr>
              <a:buSzPts val="1553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Τεχνικές για την οικοδόμηση εμπιστοσύνης εντός και μεταξύ ομάδων.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346"/>
              </a:spcBef>
              <a:buClr>
                <a:schemeClr val="dk1"/>
              </a:buClr>
              <a:buSzPts val="1553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Συμμαχίες, συμπράξεις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33"/>
              </a:spcBef>
              <a:buClr>
                <a:schemeClr val="dk1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2173">
              <a:buClr>
                <a:srgbClr val="FFB800"/>
              </a:buClr>
              <a:buSzPts val="1553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Συνεργατικές προσεγγίσεις για την επίλυση προβλημάτων κυβερνοασφάλειας.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1048237" indent="-82173">
              <a:lnSpc>
                <a:spcPct val="74454"/>
              </a:lnSpc>
              <a:buClr>
                <a:srgbClr val="FFB800"/>
              </a:buClr>
              <a:buSzPts val="1553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Έργο διατμηματικής συνεργασίας που ενίσχυσε τη συνολική  κατάσταση της κυβερνοασφάλειας.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9533">
              <a:spcBef>
                <a:spcPts val="150"/>
              </a:spcBef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70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5" name="Google Shape;975;p70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976" name="Google Shape;976;p70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70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70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79" name="Google Shape;979;p7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0" name="Google Shape;980;p70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Επικοινωνία και συνεργασία σε  όλους τους τομείς</a:t>
            </a:r>
            <a:endParaRPr/>
          </a:p>
        </p:txBody>
      </p:sp>
      <p:sp>
        <p:nvSpPr>
          <p:cNvPr id="981" name="Google Shape;981;p70"/>
          <p:cNvSpPr txBox="1"/>
          <p:nvPr/>
        </p:nvSpPr>
        <p:spPr>
          <a:xfrm>
            <a:off x="5571067" y="1473994"/>
            <a:ext cx="3654425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Διατομεακή ασφάλεια στον κυβερνοχώρο  Προκλήσεις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70"/>
          <p:cNvSpPr txBox="1"/>
          <p:nvPr/>
        </p:nvSpPr>
        <p:spPr>
          <a:xfrm>
            <a:off x="5571067" y="2228056"/>
            <a:ext cx="3393545" cy="785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Προκλήσεις και ευκαιρίες στη διατομεακή συνεργασία στον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τομέα της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37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της διαλειτουργικότητας και των κοινών προτύπων.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62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ENISA (Ευκή Υπηρεσία Κυβερνοασφάλειας)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4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αποτελεσματική διατομεακή επικοινωνία.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3" name="Google Shape;983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385732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70"/>
          <p:cNvSpPr txBox="1"/>
          <p:nvPr/>
        </p:nvSpPr>
        <p:spPr>
          <a:xfrm>
            <a:off x="752474" y="4537604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1"/>
          <p:cNvSpPr/>
          <p:nvPr/>
        </p:nvSpPr>
        <p:spPr>
          <a:xfrm>
            <a:off x="30369" y="-4763"/>
            <a:ext cx="12161631" cy="686276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0" name="Google Shape;990;p71"/>
          <p:cNvGrpSpPr/>
          <p:nvPr/>
        </p:nvGrpSpPr>
        <p:grpSpPr>
          <a:xfrm>
            <a:off x="1" y="0"/>
            <a:ext cx="4867274" cy="5715000"/>
            <a:chOff x="0" y="0"/>
            <a:chExt cx="5840729" cy="6858000"/>
          </a:xfrm>
        </p:grpSpPr>
        <p:sp>
          <p:nvSpPr>
            <p:cNvPr id="991" name="Google Shape;991;p71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2" name="Google Shape;992;p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3" name="Google Shape;993;p71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Επικοινωνία και συνεργασία σε  όλους τους τομείς</a:t>
            </a:r>
            <a:endParaRPr/>
          </a:p>
        </p:txBody>
      </p:sp>
      <p:sp>
        <p:nvSpPr>
          <p:cNvPr id="994" name="Google Shape;994;p71"/>
          <p:cNvSpPr txBox="1"/>
          <p:nvPr/>
        </p:nvSpPr>
        <p:spPr>
          <a:xfrm>
            <a:off x="752474" y="4537604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71"/>
          <p:cNvSpPr txBox="1"/>
          <p:nvPr/>
        </p:nvSpPr>
        <p:spPr>
          <a:xfrm>
            <a:off x="5571067" y="1473994"/>
            <a:ext cx="1765300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Κτίριο συνεργασίας  Δίκτυα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71"/>
          <p:cNvSpPr txBox="1"/>
          <p:nvPr/>
        </p:nvSpPr>
        <p:spPr>
          <a:xfrm>
            <a:off x="5571067" y="2228056"/>
            <a:ext cx="3665538" cy="1349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των επαγγελματικών δικτύων και συμμαχιών στην ενίσχυση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της ασφάλειας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19621" indent="-228591">
              <a:lnSpc>
                <a:spcPct val="1241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Οφέλη των συμπράξεων δημόσιου και ιδιωτικού τομέα σε  πρωτοβουλίες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583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ESCO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chemeClr val="dk1"/>
              </a:buClr>
              <a:buSzPts val="1150"/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720167" indent="-228591">
              <a:lnSpc>
                <a:spcPct val="91400"/>
              </a:lnSpc>
              <a:spcBef>
                <a:spcPts val="4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Αξιοποίηση της εμπειρογνωμοσύνης σε διάφορους  τομείς για ολοκληρωμένες λύσεις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7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2" name="Google Shape;1002;p72"/>
          <p:cNvGrpSpPr/>
          <p:nvPr/>
        </p:nvGrpSpPr>
        <p:grpSpPr>
          <a:xfrm>
            <a:off x="0" y="0"/>
            <a:ext cx="4741333" cy="5715000"/>
            <a:chOff x="0" y="0"/>
            <a:chExt cx="5689599" cy="6858000"/>
          </a:xfrm>
        </p:grpSpPr>
        <p:sp>
          <p:nvSpPr>
            <p:cNvPr id="1003" name="Google Shape;1003;p72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4" name="Google Shape;1004;p7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6895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5" name="Google Shape;1005;p72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Επικοινωνία και συνεργασία σε  όλους τους τομείς</a:t>
            </a:r>
            <a:endParaRPr/>
          </a:p>
        </p:txBody>
      </p:sp>
      <p:sp>
        <p:nvSpPr>
          <p:cNvPr id="1006" name="Google Shape;1006;p72"/>
          <p:cNvSpPr txBox="1"/>
          <p:nvPr/>
        </p:nvSpPr>
        <p:spPr>
          <a:xfrm>
            <a:off x="752474" y="4537604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p72"/>
          <p:cNvSpPr txBox="1"/>
          <p:nvPr/>
        </p:nvSpPr>
        <p:spPr>
          <a:xfrm>
            <a:off x="5571067" y="1473994"/>
            <a:ext cx="2282296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Συνεργατικό περιστατικό  Απάντηση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72"/>
          <p:cNvSpPr txBox="1"/>
          <p:nvPr/>
        </p:nvSpPr>
        <p:spPr>
          <a:xfrm>
            <a:off x="5571067" y="2228056"/>
            <a:ext cx="2983971" cy="165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Αρχές του συνεργατικού σχεδιασμού αντιμετώπισης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συμβάντων.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1241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των ξεκάθαρων ρόλων και της επικοινωνίας  κανάλια κατά τη διάρκεια περιστατικών.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  <a:buClr>
                <a:schemeClr val="dk1"/>
              </a:buClr>
              <a:buSzPts val="1350"/>
            </a:pP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Οφέλη από κοινές ασκήσεις και προσομοιώσεις.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417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Λήψη αποφάσεων υπό πίεση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Πολιτιστικές πτυχές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chemeClr val="dk1"/>
              </a:buClr>
              <a:buSzPts val="1050"/>
            </a:pP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Κλειδωμένες ασπίδες και τομέας ενέργειας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73"/>
          <p:cNvSpPr/>
          <p:nvPr/>
        </p:nvSpPr>
        <p:spPr>
          <a:xfrm>
            <a:off x="12147" y="-10838"/>
            <a:ext cx="12179853" cy="6868838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4" name="Google Shape;1014;p73"/>
          <p:cNvGrpSpPr/>
          <p:nvPr/>
        </p:nvGrpSpPr>
        <p:grpSpPr>
          <a:xfrm>
            <a:off x="1" y="0"/>
            <a:ext cx="4867274" cy="5715000"/>
            <a:chOff x="0" y="0"/>
            <a:chExt cx="5840729" cy="6858000"/>
          </a:xfrm>
        </p:grpSpPr>
        <p:sp>
          <p:nvSpPr>
            <p:cNvPr id="1015" name="Google Shape;1015;p73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6" name="Google Shape;1016;p7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7" name="Google Shape;1017;p73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Επικοινωνία και συνεργασία σε  όλους τους τομείς</a:t>
            </a:r>
            <a:endParaRPr/>
          </a:p>
        </p:txBody>
      </p:sp>
      <p:sp>
        <p:nvSpPr>
          <p:cNvPr id="1018" name="Google Shape;1018;p73"/>
          <p:cNvSpPr txBox="1"/>
          <p:nvPr/>
        </p:nvSpPr>
        <p:spPr>
          <a:xfrm>
            <a:off x="752474" y="4537604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73"/>
          <p:cNvSpPr txBox="1"/>
          <p:nvPr/>
        </p:nvSpPr>
        <p:spPr>
          <a:xfrm>
            <a:off x="5571067" y="1473994"/>
            <a:ext cx="2655888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Ξεπερνώντας τα εμπόδια στην  Συνεργασία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73"/>
          <p:cNvSpPr txBox="1"/>
          <p:nvPr/>
        </p:nvSpPr>
        <p:spPr>
          <a:xfrm>
            <a:off x="5571067" y="2228056"/>
            <a:ext cx="3368146" cy="162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Συνήθη εμπόδια στην αποτελεσματική συνεργατική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ασφάλεια και πώς να τα ξεπεράσετε.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44" marR="4233" indent="-148161">
              <a:lnSpc>
                <a:spcPct val="124100"/>
              </a:lnSpc>
              <a:buClr>
                <a:srgbClr val="FFB800"/>
              </a:buClr>
              <a:buSzPts val="2520"/>
              <a:buFont typeface="Courier New"/>
              <a:buChar char="o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της εμπιστοσύνης και της διαφάνειας στη συνεργασία  προσπάθειες.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1450"/>
            </a:pP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600580" indent="-228591">
              <a:lnSpc>
                <a:spcPct val="914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Βέλτιστες πρακτικές για τη διατήρηση μακροχρόνιων  συνεργατικών σχέσεων.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rgbClr val="FFB800"/>
              </a:buClr>
              <a:buSzPts val="1300"/>
            </a:pPr>
            <a:endParaRPr sz="108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Περιστατικό στο λιμάνι του Σαν Ντιέγκο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oogle Shape;1025;p74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026" name="Google Shape;1026;p7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7" name="Google Shape;1027;p7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8" name="Google Shape;1028;p74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004204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Λήψη αποφάσεων σε στρατηγικό,  επιχειρησιακό και τακτικό επίπεδο</a:t>
            </a:r>
            <a:endParaRPr/>
          </a:p>
        </p:txBody>
      </p:sp>
      <p:sp>
        <p:nvSpPr>
          <p:cNvPr id="1029" name="Google Shape;1029;p74"/>
          <p:cNvSpPr txBox="1"/>
          <p:nvPr/>
        </p:nvSpPr>
        <p:spPr>
          <a:xfrm>
            <a:off x="752474" y="4806950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74"/>
          <p:cNvSpPr txBox="1"/>
          <p:nvPr/>
        </p:nvSpPr>
        <p:spPr>
          <a:xfrm>
            <a:off x="805391" y="1621896"/>
            <a:ext cx="2417763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Λήψη στρατηγικών αποφάσεων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74"/>
          <p:cNvSpPr txBox="1"/>
          <p:nvPr/>
        </p:nvSpPr>
        <p:spPr>
          <a:xfrm>
            <a:off x="729192" y="2271373"/>
            <a:ext cx="4580996" cy="169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1266774" indent="-81488">
              <a:buClr>
                <a:srgbClr val="FFB800"/>
              </a:buClr>
              <a:buSzPts val="1540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Επισκόπηση της λήψης στρατηγικών αποφάσεων στον τομέα της  κυβερνοασφάλειας στον ενεργειακό τομέα.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696355" indent="-81488">
              <a:buClr>
                <a:srgbClr val="FFB800"/>
              </a:buClr>
              <a:buSzPts val="1540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Μακροπρόθεσμος σχεδιασμός και προγραμματισμός λογισμικού για ισχυρά  πλαίσια ασφάλειας στον κυβερνοχώρο.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1488">
              <a:spcBef>
                <a:spcPts val="4"/>
              </a:spcBef>
              <a:buClr>
                <a:srgbClr val="FFB800"/>
              </a:buClr>
              <a:buSzPts val="1540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Ολοκλήρωση της ασφάλειας στον κυβερνοχώρο στη συνολική επιχειρηματική στρατηγική.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357173" indent="-81488">
              <a:buClr>
                <a:srgbClr val="FFB800"/>
              </a:buClr>
              <a:buSzPts val="1540"/>
              <a:buFont typeface="Arial"/>
              <a:buChar char="•"/>
            </a:pPr>
            <a:r>
              <a:rPr lang="en-US" sz="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Η απόφαση μιας εταιρείας του ενεργειακού  τομέα να υιοθετήσει μια αρχιτεκτονική μηδενικής εμπιστοσύνης.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75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037" name="Google Shape;1037;p75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8" name="Google Shape;1038;p7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9" name="Google Shape;1039;p75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004204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Λήψη αποφάσεων σε στρατηγικό,  επιχειρησιακό και τακτικό επίπεδο</a:t>
            </a:r>
            <a:endParaRPr/>
          </a:p>
        </p:txBody>
      </p:sp>
      <p:sp>
        <p:nvSpPr>
          <p:cNvPr id="1040" name="Google Shape;1040;p75"/>
          <p:cNvSpPr txBox="1"/>
          <p:nvPr/>
        </p:nvSpPr>
        <p:spPr>
          <a:xfrm>
            <a:off x="752474" y="4871243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75"/>
          <p:cNvSpPr txBox="1"/>
          <p:nvPr/>
        </p:nvSpPr>
        <p:spPr>
          <a:xfrm>
            <a:off x="805391" y="1621896"/>
            <a:ext cx="2370138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Λειτουργικό Λήψη αποφάσεων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75"/>
          <p:cNvSpPr txBox="1"/>
          <p:nvPr/>
        </p:nvSpPr>
        <p:spPr>
          <a:xfrm>
            <a:off x="729192" y="2330128"/>
            <a:ext cx="4386792" cy="182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718580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των λειτουργικών αποφάσεων στη διατήρηση της καθημερινής  ασφάλειας στον κυβερνοχώρο.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Λειτουργικές αντιδράσεις σε εντοπισμένες απειλές και ευπάθειες.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985269" indent="-88896">
              <a:lnSpc>
                <a:spcPct val="141300"/>
              </a:lnSpc>
              <a:spcBef>
                <a:spcPts val="1071"/>
              </a:spcBef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Συντονισμός μεταξύ των ομάδων κυβερνοασφάλειας και άλλων  λειτουργικά τμήματα.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200"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88896">
              <a:spcBef>
                <a:spcPts val="508"/>
              </a:spcBef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Μια λειτουργική απόφαση για την απομόνωση  ενός παραβιασμένου συστήματος σε πλοίο, αποτρέποντας μια παραβίαση.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oogle Shape;1047;p76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048" name="Google Shape;1048;p76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9" name="Google Shape;1049;p7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0" name="Google Shape;1050;p76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350933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Λήψη αποφάσεων σε στρατηγικό, λειτουργικό  και τακτικό επίπεδο</a:t>
            </a:r>
            <a:endParaRPr/>
          </a:p>
        </p:txBody>
      </p:sp>
      <p:sp>
        <p:nvSpPr>
          <p:cNvPr id="1051" name="Google Shape;1051;p76"/>
          <p:cNvSpPr txBox="1"/>
          <p:nvPr/>
        </p:nvSpPr>
        <p:spPr>
          <a:xfrm>
            <a:off x="752474" y="4756414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76"/>
          <p:cNvSpPr txBox="1"/>
          <p:nvPr/>
        </p:nvSpPr>
        <p:spPr>
          <a:xfrm>
            <a:off x="805391" y="1621896"/>
            <a:ext cx="2128838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Λήψη τακτικών αποφάσεων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76"/>
          <p:cNvSpPr txBox="1"/>
          <p:nvPr/>
        </p:nvSpPr>
        <p:spPr>
          <a:xfrm>
            <a:off x="729192" y="2163728"/>
            <a:ext cx="3902075" cy="201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228591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Φύση των τακτικών αποφάσεων για την αντιμετώπιση άμεσων απειλών  κυβερνοασφάλειας.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69847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Εργαλεία και τεχνικές για την αποτελεσματική λήψη τακτικών αποφάσεων,  συμπεριλαμβανομένων των ομάδων αντιμετώπισης περιστατικών και των  πληροφοριών για απειλές σε πραγματικό χρόνο.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8896">
              <a:spcBef>
                <a:spcPts val="4"/>
              </a:spcBef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Σημασία της ευελιξίας και της ευλυγισίας στις τακτικές αποφάσεις.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Ταχεία τακτική αντίδραση σε επίθεση  Ransomware στο σύστημα διαχείρισης φορτίου ενός λιμανιού.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0" name="Google Shape;570;p41"/>
          <p:cNvGrpSpPr/>
          <p:nvPr/>
        </p:nvGrpSpPr>
        <p:grpSpPr>
          <a:xfrm>
            <a:off x="6355028" y="-537634"/>
            <a:ext cx="2791883" cy="5698067"/>
            <a:chOff x="7549515" y="8889"/>
            <a:chExt cx="3350260" cy="6837680"/>
          </a:xfrm>
        </p:grpSpPr>
        <p:sp>
          <p:nvSpPr>
            <p:cNvPr id="571" name="Google Shape;571;p41"/>
            <p:cNvSpPr/>
            <p:nvPr/>
          </p:nvSpPr>
          <p:spPr>
            <a:xfrm>
              <a:off x="8359775" y="8889"/>
              <a:ext cx="2540000" cy="6837680"/>
            </a:xfrm>
            <a:custGeom>
              <a:avLst/>
              <a:gdLst/>
              <a:ahLst/>
              <a:cxnLst/>
              <a:rect l="l" t="t" r="r" b="b"/>
              <a:pathLst>
                <a:path w="2540000" h="6837680" extrusionOk="0">
                  <a:moveTo>
                    <a:pt x="1145222" y="3148329"/>
                  </a:moveTo>
                  <a:lnTo>
                    <a:pt x="1098232" y="3154679"/>
                  </a:lnTo>
                  <a:lnTo>
                    <a:pt x="1055052" y="3172777"/>
                  </a:lnTo>
                  <a:lnTo>
                    <a:pt x="1017904" y="3201034"/>
                  </a:lnTo>
                  <a:lnTo>
                    <a:pt x="989012" y="3238182"/>
                  </a:lnTo>
                  <a:lnTo>
                    <a:pt x="970279" y="3283584"/>
                  </a:lnTo>
                  <a:lnTo>
                    <a:pt x="579120" y="4728845"/>
                  </a:lnTo>
                  <a:lnTo>
                    <a:pt x="5079" y="6820852"/>
                  </a:lnTo>
                  <a:lnTo>
                    <a:pt x="1270" y="6833552"/>
                  </a:lnTo>
                  <a:lnTo>
                    <a:pt x="0" y="6837362"/>
                  </a:lnTo>
                  <a:lnTo>
                    <a:pt x="26352" y="6837362"/>
                  </a:lnTo>
                  <a:lnTo>
                    <a:pt x="604520" y="4736464"/>
                  </a:lnTo>
                  <a:lnTo>
                    <a:pt x="995679" y="3291204"/>
                  </a:lnTo>
                  <a:lnTo>
                    <a:pt x="1016317" y="3245167"/>
                  </a:lnTo>
                  <a:lnTo>
                    <a:pt x="1049337" y="3209289"/>
                  </a:lnTo>
                  <a:lnTo>
                    <a:pt x="1091247" y="3185159"/>
                  </a:lnTo>
                  <a:lnTo>
                    <a:pt x="1138554" y="3174682"/>
                  </a:lnTo>
                  <a:lnTo>
                    <a:pt x="1239837" y="3174682"/>
                  </a:lnTo>
                  <a:lnTo>
                    <a:pt x="1193482" y="3154679"/>
                  </a:lnTo>
                  <a:lnTo>
                    <a:pt x="1145222" y="3148329"/>
                  </a:lnTo>
                  <a:close/>
                </a:path>
                <a:path w="2540000" h="6837680" extrusionOk="0">
                  <a:moveTo>
                    <a:pt x="1239837" y="3174682"/>
                  </a:moveTo>
                  <a:lnTo>
                    <a:pt x="1138554" y="3174682"/>
                  </a:lnTo>
                  <a:lnTo>
                    <a:pt x="1188720" y="3179762"/>
                  </a:lnTo>
                  <a:lnTo>
                    <a:pt x="1243329" y="3207067"/>
                  </a:lnTo>
                  <a:lnTo>
                    <a:pt x="1283334" y="3253104"/>
                  </a:lnTo>
                  <a:lnTo>
                    <a:pt x="1303020" y="3311207"/>
                  </a:lnTo>
                  <a:lnTo>
                    <a:pt x="1303654" y="3342004"/>
                  </a:lnTo>
                  <a:lnTo>
                    <a:pt x="1298257" y="3373119"/>
                  </a:lnTo>
                  <a:lnTo>
                    <a:pt x="1041082" y="4324667"/>
                  </a:lnTo>
                  <a:lnTo>
                    <a:pt x="1034415" y="4373245"/>
                  </a:lnTo>
                  <a:lnTo>
                    <a:pt x="1041082" y="4420234"/>
                  </a:lnTo>
                  <a:lnTo>
                    <a:pt x="1058862" y="4463414"/>
                  </a:lnTo>
                  <a:lnTo>
                    <a:pt x="1060450" y="4465320"/>
                  </a:lnTo>
                  <a:lnTo>
                    <a:pt x="705167" y="5788659"/>
                  </a:lnTo>
                  <a:lnTo>
                    <a:pt x="699134" y="5824220"/>
                  </a:lnTo>
                  <a:lnTo>
                    <a:pt x="700404" y="5859780"/>
                  </a:lnTo>
                  <a:lnTo>
                    <a:pt x="708342" y="5894070"/>
                  </a:lnTo>
                  <a:lnTo>
                    <a:pt x="743267" y="5956299"/>
                  </a:lnTo>
                  <a:lnTo>
                    <a:pt x="798195" y="5998845"/>
                  </a:lnTo>
                  <a:lnTo>
                    <a:pt x="865504" y="6017577"/>
                  </a:lnTo>
                  <a:lnTo>
                    <a:pt x="877252" y="6017895"/>
                  </a:lnTo>
                  <a:lnTo>
                    <a:pt x="923290" y="6011545"/>
                  </a:lnTo>
                  <a:lnTo>
                    <a:pt x="965517" y="5993764"/>
                  </a:lnTo>
                  <a:lnTo>
                    <a:pt x="967158" y="5992495"/>
                  </a:lnTo>
                  <a:lnTo>
                    <a:pt x="885825" y="5992495"/>
                  </a:lnTo>
                  <a:lnTo>
                    <a:pt x="836929" y="5987097"/>
                  </a:lnTo>
                  <a:lnTo>
                    <a:pt x="782954" y="5960427"/>
                  </a:lnTo>
                  <a:lnTo>
                    <a:pt x="744220" y="5914072"/>
                  </a:lnTo>
                  <a:lnTo>
                    <a:pt x="724852" y="5856605"/>
                  </a:lnTo>
                  <a:lnTo>
                    <a:pt x="723900" y="5825807"/>
                  </a:lnTo>
                  <a:lnTo>
                    <a:pt x="728979" y="5795009"/>
                  </a:lnTo>
                  <a:lnTo>
                    <a:pt x="1079817" y="4491037"/>
                  </a:lnTo>
                  <a:lnTo>
                    <a:pt x="1116845" y="4491037"/>
                  </a:lnTo>
                  <a:lnTo>
                    <a:pt x="1094422" y="4470399"/>
                  </a:lnTo>
                  <a:lnTo>
                    <a:pt x="1088390" y="4459922"/>
                  </a:lnTo>
                  <a:lnTo>
                    <a:pt x="1096762" y="4428807"/>
                  </a:lnTo>
                  <a:lnTo>
                    <a:pt x="1070292" y="4428807"/>
                  </a:lnTo>
                  <a:lnTo>
                    <a:pt x="1070292" y="4428489"/>
                  </a:lnTo>
                  <a:lnTo>
                    <a:pt x="1059815" y="4380864"/>
                  </a:lnTo>
                  <a:lnTo>
                    <a:pt x="1064895" y="4330699"/>
                  </a:lnTo>
                  <a:lnTo>
                    <a:pt x="1322387" y="3379469"/>
                  </a:lnTo>
                  <a:lnTo>
                    <a:pt x="1328420" y="3344227"/>
                  </a:lnTo>
                  <a:lnTo>
                    <a:pt x="1327150" y="3311207"/>
                  </a:lnTo>
                  <a:lnTo>
                    <a:pt x="1327150" y="3308667"/>
                  </a:lnTo>
                  <a:lnTo>
                    <a:pt x="1319212" y="3273742"/>
                  </a:lnTo>
                  <a:lnTo>
                    <a:pt x="1283970" y="3210877"/>
                  </a:lnTo>
                  <a:lnTo>
                    <a:pt x="1239837" y="3174682"/>
                  </a:lnTo>
                  <a:close/>
                </a:path>
                <a:path w="2540000" h="6837680" extrusionOk="0">
                  <a:moveTo>
                    <a:pt x="1455737" y="4372609"/>
                  </a:moveTo>
                  <a:lnTo>
                    <a:pt x="1429384" y="4372609"/>
                  </a:lnTo>
                  <a:lnTo>
                    <a:pt x="1025207" y="5876924"/>
                  </a:lnTo>
                  <a:lnTo>
                    <a:pt x="1005204" y="5922645"/>
                  </a:lnTo>
                  <a:lnTo>
                    <a:pt x="973137" y="5958522"/>
                  </a:lnTo>
                  <a:lnTo>
                    <a:pt x="932179" y="5982334"/>
                  </a:lnTo>
                  <a:lnTo>
                    <a:pt x="885825" y="5992495"/>
                  </a:lnTo>
                  <a:lnTo>
                    <a:pt x="967158" y="5992495"/>
                  </a:lnTo>
                  <a:lnTo>
                    <a:pt x="1002029" y="5965507"/>
                  </a:lnTo>
                  <a:lnTo>
                    <a:pt x="1030604" y="5928359"/>
                  </a:lnTo>
                  <a:lnTo>
                    <a:pt x="1049020" y="5883274"/>
                  </a:lnTo>
                  <a:lnTo>
                    <a:pt x="1455737" y="4372609"/>
                  </a:lnTo>
                  <a:close/>
                </a:path>
                <a:path w="2540000" h="6837680" extrusionOk="0">
                  <a:moveTo>
                    <a:pt x="1116845" y="4491037"/>
                  </a:moveTo>
                  <a:lnTo>
                    <a:pt x="1079817" y="4491037"/>
                  </a:lnTo>
                  <a:lnTo>
                    <a:pt x="1087120" y="4500562"/>
                  </a:lnTo>
                  <a:lnTo>
                    <a:pt x="1124584" y="4529455"/>
                  </a:lnTo>
                  <a:lnTo>
                    <a:pt x="1169670" y="4548187"/>
                  </a:lnTo>
                  <a:lnTo>
                    <a:pt x="1221104" y="4554220"/>
                  </a:lnTo>
                  <a:lnTo>
                    <a:pt x="1270952" y="4545964"/>
                  </a:lnTo>
                  <a:lnTo>
                    <a:pt x="1305877" y="4529772"/>
                  </a:lnTo>
                  <a:lnTo>
                    <a:pt x="1219834" y="4529772"/>
                  </a:lnTo>
                  <a:lnTo>
                    <a:pt x="1176020" y="4524057"/>
                  </a:lnTo>
                  <a:lnTo>
                    <a:pt x="1130300" y="4503420"/>
                  </a:lnTo>
                  <a:lnTo>
                    <a:pt x="1116845" y="4491037"/>
                  </a:lnTo>
                  <a:close/>
                </a:path>
                <a:path w="2540000" h="6837680" extrusionOk="0">
                  <a:moveTo>
                    <a:pt x="2526665" y="0"/>
                  </a:moveTo>
                  <a:lnTo>
                    <a:pt x="2513329" y="0"/>
                  </a:lnTo>
                  <a:lnTo>
                    <a:pt x="1698222" y="3172777"/>
                  </a:lnTo>
                  <a:lnTo>
                    <a:pt x="1358900" y="4439602"/>
                  </a:lnTo>
                  <a:lnTo>
                    <a:pt x="1334452" y="4476749"/>
                  </a:lnTo>
                  <a:lnTo>
                    <a:pt x="1301432" y="4505007"/>
                  </a:lnTo>
                  <a:lnTo>
                    <a:pt x="1262379" y="4523105"/>
                  </a:lnTo>
                  <a:lnTo>
                    <a:pt x="1219834" y="4529772"/>
                  </a:lnTo>
                  <a:lnTo>
                    <a:pt x="1305877" y="4529772"/>
                  </a:lnTo>
                  <a:lnTo>
                    <a:pt x="1316354" y="4525009"/>
                  </a:lnTo>
                  <a:lnTo>
                    <a:pt x="1354454" y="4491989"/>
                  </a:lnTo>
                  <a:lnTo>
                    <a:pt x="1383029" y="4448174"/>
                  </a:lnTo>
                  <a:lnTo>
                    <a:pt x="1383029" y="4446905"/>
                  </a:lnTo>
                  <a:lnTo>
                    <a:pt x="1722437" y="3178492"/>
                  </a:lnTo>
                  <a:lnTo>
                    <a:pt x="2540000" y="1269"/>
                  </a:lnTo>
                  <a:lnTo>
                    <a:pt x="2526665" y="0"/>
                  </a:lnTo>
                  <a:close/>
                </a:path>
                <a:path w="2540000" h="6837680" extrusionOk="0">
                  <a:moveTo>
                    <a:pt x="1111884" y="4372609"/>
                  </a:moveTo>
                  <a:lnTo>
                    <a:pt x="1085532" y="4372609"/>
                  </a:lnTo>
                  <a:lnTo>
                    <a:pt x="1070292" y="4428807"/>
                  </a:lnTo>
                  <a:lnTo>
                    <a:pt x="1096762" y="4428807"/>
                  </a:lnTo>
                  <a:lnTo>
                    <a:pt x="1111884" y="4372609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41"/>
            <p:cNvSpPr/>
            <p:nvPr/>
          </p:nvSpPr>
          <p:spPr>
            <a:xfrm>
              <a:off x="7995602" y="1894204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 extrusionOk="0">
                  <a:moveTo>
                    <a:pt x="2373312" y="0"/>
                  </a:moveTo>
                  <a:lnTo>
                    <a:pt x="474662" y="0"/>
                  </a:lnTo>
                  <a:lnTo>
                    <a:pt x="426084" y="2540"/>
                  </a:lnTo>
                  <a:lnTo>
                    <a:pt x="379094" y="9525"/>
                  </a:lnTo>
                  <a:lnTo>
                    <a:pt x="333375" y="21272"/>
                  </a:lnTo>
                  <a:lnTo>
                    <a:pt x="289877" y="37465"/>
                  </a:lnTo>
                  <a:lnTo>
                    <a:pt x="248284" y="57150"/>
                  </a:lnTo>
                  <a:lnTo>
                    <a:pt x="209232" y="80962"/>
                  </a:lnTo>
                  <a:lnTo>
                    <a:pt x="172719" y="108267"/>
                  </a:lnTo>
                  <a:lnTo>
                    <a:pt x="139064" y="139065"/>
                  </a:lnTo>
                  <a:lnTo>
                    <a:pt x="108267" y="172720"/>
                  </a:lnTo>
                  <a:lnTo>
                    <a:pt x="80962" y="209232"/>
                  </a:lnTo>
                  <a:lnTo>
                    <a:pt x="57150" y="248602"/>
                  </a:lnTo>
                  <a:lnTo>
                    <a:pt x="37147" y="289877"/>
                  </a:lnTo>
                  <a:lnTo>
                    <a:pt x="21272" y="333692"/>
                  </a:lnTo>
                  <a:lnTo>
                    <a:pt x="9525" y="379095"/>
                  </a:lnTo>
                  <a:lnTo>
                    <a:pt x="2539" y="426085"/>
                  </a:lnTo>
                  <a:lnTo>
                    <a:pt x="0" y="474662"/>
                  </a:lnTo>
                  <a:lnTo>
                    <a:pt x="0" y="2916237"/>
                  </a:lnTo>
                  <a:lnTo>
                    <a:pt x="2539" y="2964815"/>
                  </a:lnTo>
                  <a:lnTo>
                    <a:pt x="9525" y="3011805"/>
                  </a:lnTo>
                  <a:lnTo>
                    <a:pt x="21272" y="3057525"/>
                  </a:lnTo>
                  <a:lnTo>
                    <a:pt x="37147" y="3101022"/>
                  </a:lnTo>
                  <a:lnTo>
                    <a:pt x="57150" y="3142615"/>
                  </a:lnTo>
                  <a:lnTo>
                    <a:pt x="80962" y="3181667"/>
                  </a:lnTo>
                  <a:lnTo>
                    <a:pt x="108267" y="3218180"/>
                  </a:lnTo>
                  <a:lnTo>
                    <a:pt x="139064" y="3251835"/>
                  </a:lnTo>
                  <a:lnTo>
                    <a:pt x="172719" y="3282632"/>
                  </a:lnTo>
                  <a:lnTo>
                    <a:pt x="209232" y="3309937"/>
                  </a:lnTo>
                  <a:lnTo>
                    <a:pt x="248284" y="3333750"/>
                  </a:lnTo>
                  <a:lnTo>
                    <a:pt x="289877" y="3353752"/>
                  </a:lnTo>
                  <a:lnTo>
                    <a:pt x="333375" y="3369627"/>
                  </a:lnTo>
                  <a:lnTo>
                    <a:pt x="379094" y="3381375"/>
                  </a:lnTo>
                  <a:lnTo>
                    <a:pt x="426084" y="3388360"/>
                  </a:lnTo>
                  <a:lnTo>
                    <a:pt x="474662" y="3390900"/>
                  </a:lnTo>
                  <a:lnTo>
                    <a:pt x="2373312" y="3390900"/>
                  </a:lnTo>
                  <a:lnTo>
                    <a:pt x="2421889" y="3388360"/>
                  </a:lnTo>
                  <a:lnTo>
                    <a:pt x="2468879" y="3381375"/>
                  </a:lnTo>
                  <a:lnTo>
                    <a:pt x="2514600" y="3369627"/>
                  </a:lnTo>
                  <a:lnTo>
                    <a:pt x="2558097" y="3353752"/>
                  </a:lnTo>
                  <a:lnTo>
                    <a:pt x="2599689" y="3333750"/>
                  </a:lnTo>
                  <a:lnTo>
                    <a:pt x="2638742" y="3309937"/>
                  </a:lnTo>
                  <a:lnTo>
                    <a:pt x="2675254" y="3282632"/>
                  </a:lnTo>
                  <a:lnTo>
                    <a:pt x="2708909" y="3251835"/>
                  </a:lnTo>
                  <a:lnTo>
                    <a:pt x="2739707" y="3218180"/>
                  </a:lnTo>
                  <a:lnTo>
                    <a:pt x="2767012" y="3181667"/>
                  </a:lnTo>
                  <a:lnTo>
                    <a:pt x="2790825" y="3142615"/>
                  </a:lnTo>
                  <a:lnTo>
                    <a:pt x="2810827" y="3101022"/>
                  </a:lnTo>
                  <a:lnTo>
                    <a:pt x="2826702" y="3057525"/>
                  </a:lnTo>
                  <a:lnTo>
                    <a:pt x="2838450" y="3011805"/>
                  </a:lnTo>
                  <a:lnTo>
                    <a:pt x="2845434" y="2964815"/>
                  </a:lnTo>
                  <a:lnTo>
                    <a:pt x="2847975" y="2916237"/>
                  </a:lnTo>
                  <a:lnTo>
                    <a:pt x="2847975" y="474662"/>
                  </a:lnTo>
                  <a:lnTo>
                    <a:pt x="2845434" y="426085"/>
                  </a:lnTo>
                  <a:lnTo>
                    <a:pt x="2838450" y="379095"/>
                  </a:lnTo>
                  <a:lnTo>
                    <a:pt x="2826702" y="333692"/>
                  </a:lnTo>
                  <a:lnTo>
                    <a:pt x="2810827" y="289877"/>
                  </a:lnTo>
                  <a:lnTo>
                    <a:pt x="2790825" y="248602"/>
                  </a:lnTo>
                  <a:lnTo>
                    <a:pt x="2767012" y="209232"/>
                  </a:lnTo>
                  <a:lnTo>
                    <a:pt x="2739707" y="172720"/>
                  </a:lnTo>
                  <a:lnTo>
                    <a:pt x="2708909" y="139065"/>
                  </a:lnTo>
                  <a:lnTo>
                    <a:pt x="2675254" y="108267"/>
                  </a:lnTo>
                  <a:lnTo>
                    <a:pt x="2638742" y="80962"/>
                  </a:lnTo>
                  <a:lnTo>
                    <a:pt x="2599689" y="57150"/>
                  </a:lnTo>
                  <a:lnTo>
                    <a:pt x="2558097" y="37465"/>
                  </a:lnTo>
                  <a:lnTo>
                    <a:pt x="2514600" y="21272"/>
                  </a:lnTo>
                  <a:lnTo>
                    <a:pt x="2468879" y="9525"/>
                  </a:lnTo>
                  <a:lnTo>
                    <a:pt x="2421889" y="2540"/>
                  </a:lnTo>
                  <a:lnTo>
                    <a:pt x="23733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41"/>
            <p:cNvSpPr/>
            <p:nvPr/>
          </p:nvSpPr>
          <p:spPr>
            <a:xfrm>
              <a:off x="7995602" y="1894204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 extrusionOk="0">
                  <a:moveTo>
                    <a:pt x="0" y="474662"/>
                  </a:moveTo>
                  <a:lnTo>
                    <a:pt x="2539" y="426085"/>
                  </a:lnTo>
                  <a:lnTo>
                    <a:pt x="9525" y="379095"/>
                  </a:lnTo>
                  <a:lnTo>
                    <a:pt x="21272" y="333692"/>
                  </a:lnTo>
                  <a:lnTo>
                    <a:pt x="37147" y="289877"/>
                  </a:lnTo>
                  <a:lnTo>
                    <a:pt x="57150" y="248602"/>
                  </a:lnTo>
                  <a:lnTo>
                    <a:pt x="80962" y="209232"/>
                  </a:lnTo>
                  <a:lnTo>
                    <a:pt x="108267" y="172720"/>
                  </a:lnTo>
                  <a:lnTo>
                    <a:pt x="139064" y="139065"/>
                  </a:lnTo>
                  <a:lnTo>
                    <a:pt x="172719" y="108267"/>
                  </a:lnTo>
                  <a:lnTo>
                    <a:pt x="209232" y="80962"/>
                  </a:lnTo>
                  <a:lnTo>
                    <a:pt x="248284" y="57150"/>
                  </a:lnTo>
                  <a:lnTo>
                    <a:pt x="289877" y="37465"/>
                  </a:lnTo>
                  <a:lnTo>
                    <a:pt x="333375" y="21272"/>
                  </a:lnTo>
                  <a:lnTo>
                    <a:pt x="379094" y="9525"/>
                  </a:lnTo>
                  <a:lnTo>
                    <a:pt x="426084" y="2540"/>
                  </a:lnTo>
                  <a:lnTo>
                    <a:pt x="474662" y="0"/>
                  </a:lnTo>
                  <a:lnTo>
                    <a:pt x="2373312" y="0"/>
                  </a:lnTo>
                  <a:lnTo>
                    <a:pt x="2421889" y="2540"/>
                  </a:lnTo>
                  <a:lnTo>
                    <a:pt x="2468879" y="9525"/>
                  </a:lnTo>
                  <a:lnTo>
                    <a:pt x="2514600" y="21272"/>
                  </a:lnTo>
                  <a:lnTo>
                    <a:pt x="2558097" y="37465"/>
                  </a:lnTo>
                  <a:lnTo>
                    <a:pt x="2599689" y="57150"/>
                  </a:lnTo>
                  <a:lnTo>
                    <a:pt x="2638742" y="80962"/>
                  </a:lnTo>
                  <a:lnTo>
                    <a:pt x="2675254" y="108267"/>
                  </a:lnTo>
                  <a:lnTo>
                    <a:pt x="2708909" y="139065"/>
                  </a:lnTo>
                  <a:lnTo>
                    <a:pt x="2739707" y="172720"/>
                  </a:lnTo>
                  <a:lnTo>
                    <a:pt x="2767012" y="209232"/>
                  </a:lnTo>
                  <a:lnTo>
                    <a:pt x="2790825" y="248602"/>
                  </a:lnTo>
                  <a:lnTo>
                    <a:pt x="2810827" y="289877"/>
                  </a:lnTo>
                  <a:lnTo>
                    <a:pt x="2826702" y="333692"/>
                  </a:lnTo>
                  <a:lnTo>
                    <a:pt x="2838450" y="379095"/>
                  </a:lnTo>
                  <a:lnTo>
                    <a:pt x="2845434" y="426085"/>
                  </a:lnTo>
                  <a:lnTo>
                    <a:pt x="2847975" y="474662"/>
                  </a:lnTo>
                  <a:lnTo>
                    <a:pt x="2847975" y="2916237"/>
                  </a:lnTo>
                  <a:lnTo>
                    <a:pt x="2845434" y="2964815"/>
                  </a:lnTo>
                  <a:lnTo>
                    <a:pt x="2838450" y="3011805"/>
                  </a:lnTo>
                  <a:lnTo>
                    <a:pt x="2826702" y="3057525"/>
                  </a:lnTo>
                  <a:lnTo>
                    <a:pt x="2810827" y="3101022"/>
                  </a:lnTo>
                  <a:lnTo>
                    <a:pt x="2790825" y="3142615"/>
                  </a:lnTo>
                  <a:lnTo>
                    <a:pt x="2767012" y="3181667"/>
                  </a:lnTo>
                  <a:lnTo>
                    <a:pt x="2739707" y="3218180"/>
                  </a:lnTo>
                  <a:lnTo>
                    <a:pt x="2708909" y="3251835"/>
                  </a:lnTo>
                  <a:lnTo>
                    <a:pt x="2675254" y="3282632"/>
                  </a:lnTo>
                  <a:lnTo>
                    <a:pt x="2638742" y="3309937"/>
                  </a:lnTo>
                  <a:lnTo>
                    <a:pt x="2599689" y="3333750"/>
                  </a:lnTo>
                  <a:lnTo>
                    <a:pt x="2558097" y="3353752"/>
                  </a:lnTo>
                  <a:lnTo>
                    <a:pt x="2514600" y="3369627"/>
                  </a:lnTo>
                  <a:lnTo>
                    <a:pt x="2468879" y="3381375"/>
                  </a:lnTo>
                  <a:lnTo>
                    <a:pt x="2421889" y="3388360"/>
                  </a:lnTo>
                  <a:lnTo>
                    <a:pt x="2373312" y="3390900"/>
                  </a:lnTo>
                  <a:lnTo>
                    <a:pt x="474662" y="3390900"/>
                  </a:lnTo>
                  <a:lnTo>
                    <a:pt x="426084" y="3388360"/>
                  </a:lnTo>
                  <a:lnTo>
                    <a:pt x="379094" y="3381375"/>
                  </a:lnTo>
                  <a:lnTo>
                    <a:pt x="333375" y="3369627"/>
                  </a:lnTo>
                  <a:lnTo>
                    <a:pt x="289877" y="3353752"/>
                  </a:lnTo>
                  <a:lnTo>
                    <a:pt x="248284" y="3333750"/>
                  </a:lnTo>
                  <a:lnTo>
                    <a:pt x="209232" y="3309937"/>
                  </a:lnTo>
                  <a:lnTo>
                    <a:pt x="172719" y="3282632"/>
                  </a:lnTo>
                  <a:lnTo>
                    <a:pt x="139064" y="3251835"/>
                  </a:lnTo>
                  <a:lnTo>
                    <a:pt x="108267" y="3218180"/>
                  </a:lnTo>
                  <a:lnTo>
                    <a:pt x="80962" y="3181667"/>
                  </a:lnTo>
                  <a:lnTo>
                    <a:pt x="57150" y="3142615"/>
                  </a:lnTo>
                  <a:lnTo>
                    <a:pt x="37147" y="3101022"/>
                  </a:lnTo>
                  <a:lnTo>
                    <a:pt x="21272" y="3057525"/>
                  </a:lnTo>
                  <a:lnTo>
                    <a:pt x="9525" y="3011805"/>
                  </a:lnTo>
                  <a:lnTo>
                    <a:pt x="2539" y="2964815"/>
                  </a:lnTo>
                  <a:lnTo>
                    <a:pt x="0" y="2916237"/>
                  </a:lnTo>
                  <a:lnTo>
                    <a:pt x="0" y="474662"/>
                  </a:lnTo>
                </a:path>
              </a:pathLst>
            </a:custGeom>
            <a:noFill/>
            <a:ln w="31750" cap="flat" cmpd="sng">
              <a:solidFill>
                <a:srgbClr val="FFB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4" name="Google Shape;574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6690" y="3303587"/>
              <a:ext cx="154940" cy="151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99295" y="3003232"/>
              <a:ext cx="152082" cy="154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37992" y="3446462"/>
              <a:ext cx="152082" cy="151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76690" y="3003232"/>
              <a:ext cx="154940" cy="154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37992" y="2860357"/>
              <a:ext cx="154940" cy="151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599295" y="3297555"/>
              <a:ext cx="152082" cy="151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0" name="Google Shape;580;p41"/>
            <p:cNvSpPr/>
            <p:nvPr/>
          </p:nvSpPr>
          <p:spPr>
            <a:xfrm>
              <a:off x="8953817" y="2855277"/>
              <a:ext cx="923290" cy="892810"/>
            </a:xfrm>
            <a:custGeom>
              <a:avLst/>
              <a:gdLst/>
              <a:ahLst/>
              <a:cxnLst/>
              <a:rect l="l" t="t" r="r" b="b"/>
              <a:pathLst>
                <a:path w="923290" h="892810" extrusionOk="0">
                  <a:moveTo>
                    <a:pt x="309245" y="577850"/>
                  </a:moveTo>
                  <a:lnTo>
                    <a:pt x="267335" y="577850"/>
                  </a:lnTo>
                  <a:lnTo>
                    <a:pt x="382270" y="643889"/>
                  </a:lnTo>
                  <a:lnTo>
                    <a:pt x="379412" y="675639"/>
                  </a:lnTo>
                  <a:lnTo>
                    <a:pt x="388937" y="707389"/>
                  </a:lnTo>
                  <a:lnTo>
                    <a:pt x="409257" y="732789"/>
                  </a:lnTo>
                  <a:lnTo>
                    <a:pt x="438467" y="746760"/>
                  </a:lnTo>
                  <a:lnTo>
                    <a:pt x="447357" y="749300"/>
                  </a:lnTo>
                  <a:lnTo>
                    <a:pt x="452120" y="749300"/>
                  </a:lnTo>
                  <a:lnTo>
                    <a:pt x="452120" y="892810"/>
                  </a:lnTo>
                  <a:lnTo>
                    <a:pt x="473075" y="892810"/>
                  </a:lnTo>
                  <a:lnTo>
                    <a:pt x="473075" y="749300"/>
                  </a:lnTo>
                  <a:lnTo>
                    <a:pt x="504190" y="739139"/>
                  </a:lnTo>
                  <a:lnTo>
                    <a:pt x="515620" y="730250"/>
                  </a:lnTo>
                  <a:lnTo>
                    <a:pt x="462597" y="730250"/>
                  </a:lnTo>
                  <a:lnTo>
                    <a:pt x="438150" y="723900"/>
                  </a:lnTo>
                  <a:lnTo>
                    <a:pt x="418147" y="711200"/>
                  </a:lnTo>
                  <a:lnTo>
                    <a:pt x="404812" y="692150"/>
                  </a:lnTo>
                  <a:lnTo>
                    <a:pt x="399732" y="666750"/>
                  </a:lnTo>
                  <a:lnTo>
                    <a:pt x="404812" y="643889"/>
                  </a:lnTo>
                  <a:lnTo>
                    <a:pt x="417195" y="624839"/>
                  </a:lnTo>
                  <a:lnTo>
                    <a:pt x="390842" y="624839"/>
                  </a:lnTo>
                  <a:lnTo>
                    <a:pt x="309245" y="577850"/>
                  </a:lnTo>
                  <a:close/>
                </a:path>
                <a:path w="923290" h="892810" extrusionOk="0">
                  <a:moveTo>
                    <a:pt x="516572" y="605789"/>
                  </a:moveTo>
                  <a:lnTo>
                    <a:pt x="462597" y="605789"/>
                  </a:lnTo>
                  <a:lnTo>
                    <a:pt x="486727" y="609600"/>
                  </a:lnTo>
                  <a:lnTo>
                    <a:pt x="506729" y="622300"/>
                  </a:lnTo>
                  <a:lnTo>
                    <a:pt x="520382" y="643889"/>
                  </a:lnTo>
                  <a:lnTo>
                    <a:pt x="525145" y="666750"/>
                  </a:lnTo>
                  <a:lnTo>
                    <a:pt x="520382" y="692150"/>
                  </a:lnTo>
                  <a:lnTo>
                    <a:pt x="506729" y="711200"/>
                  </a:lnTo>
                  <a:lnTo>
                    <a:pt x="486727" y="723900"/>
                  </a:lnTo>
                  <a:lnTo>
                    <a:pt x="462597" y="730250"/>
                  </a:lnTo>
                  <a:lnTo>
                    <a:pt x="515620" y="730250"/>
                  </a:lnTo>
                  <a:lnTo>
                    <a:pt x="528320" y="717550"/>
                  </a:lnTo>
                  <a:lnTo>
                    <a:pt x="542925" y="689610"/>
                  </a:lnTo>
                  <a:lnTo>
                    <a:pt x="545465" y="656589"/>
                  </a:lnTo>
                  <a:lnTo>
                    <a:pt x="544829" y="651510"/>
                  </a:lnTo>
                  <a:lnTo>
                    <a:pt x="542607" y="643889"/>
                  </a:lnTo>
                  <a:lnTo>
                    <a:pt x="575945" y="624839"/>
                  </a:lnTo>
                  <a:lnTo>
                    <a:pt x="534035" y="624839"/>
                  </a:lnTo>
                  <a:lnTo>
                    <a:pt x="516572" y="605789"/>
                  </a:lnTo>
                  <a:close/>
                </a:path>
                <a:path w="923290" h="892810" extrusionOk="0">
                  <a:moveTo>
                    <a:pt x="210820" y="142239"/>
                  </a:moveTo>
                  <a:lnTo>
                    <a:pt x="179070" y="146050"/>
                  </a:lnTo>
                  <a:lnTo>
                    <a:pt x="149542" y="161289"/>
                  </a:lnTo>
                  <a:lnTo>
                    <a:pt x="128587" y="186689"/>
                  </a:lnTo>
                  <a:lnTo>
                    <a:pt x="119379" y="218439"/>
                  </a:lnTo>
                  <a:lnTo>
                    <a:pt x="122237" y="250189"/>
                  </a:lnTo>
                  <a:lnTo>
                    <a:pt x="148272" y="288289"/>
                  </a:lnTo>
                  <a:lnTo>
                    <a:pt x="189865" y="307339"/>
                  </a:lnTo>
                  <a:lnTo>
                    <a:pt x="189865" y="440689"/>
                  </a:lnTo>
                  <a:lnTo>
                    <a:pt x="158750" y="453389"/>
                  </a:lnTo>
                  <a:lnTo>
                    <a:pt x="135254" y="473710"/>
                  </a:lnTo>
                  <a:lnTo>
                    <a:pt x="121602" y="504189"/>
                  </a:lnTo>
                  <a:lnTo>
                    <a:pt x="120015" y="535939"/>
                  </a:lnTo>
                  <a:lnTo>
                    <a:pt x="120967" y="543560"/>
                  </a:lnTo>
                  <a:lnTo>
                    <a:pt x="123190" y="552450"/>
                  </a:lnTo>
                  <a:lnTo>
                    <a:pt x="126682" y="558800"/>
                  </a:lnTo>
                  <a:lnTo>
                    <a:pt x="6667" y="628650"/>
                  </a:lnTo>
                  <a:lnTo>
                    <a:pt x="1904" y="631189"/>
                  </a:lnTo>
                  <a:lnTo>
                    <a:pt x="0" y="637539"/>
                  </a:lnTo>
                  <a:lnTo>
                    <a:pt x="5715" y="647700"/>
                  </a:lnTo>
                  <a:lnTo>
                    <a:pt x="12065" y="647700"/>
                  </a:lnTo>
                  <a:lnTo>
                    <a:pt x="17145" y="645160"/>
                  </a:lnTo>
                  <a:lnTo>
                    <a:pt x="137477" y="575310"/>
                  </a:lnTo>
                  <a:lnTo>
                    <a:pt x="169227" y="575310"/>
                  </a:lnTo>
                  <a:lnTo>
                    <a:pt x="158115" y="567689"/>
                  </a:lnTo>
                  <a:lnTo>
                    <a:pt x="144779" y="548639"/>
                  </a:lnTo>
                  <a:lnTo>
                    <a:pt x="140017" y="523239"/>
                  </a:lnTo>
                  <a:lnTo>
                    <a:pt x="144779" y="499110"/>
                  </a:lnTo>
                  <a:lnTo>
                    <a:pt x="158115" y="478789"/>
                  </a:lnTo>
                  <a:lnTo>
                    <a:pt x="178117" y="466089"/>
                  </a:lnTo>
                  <a:lnTo>
                    <a:pt x="202565" y="461010"/>
                  </a:lnTo>
                  <a:lnTo>
                    <a:pt x="255904" y="461010"/>
                  </a:lnTo>
                  <a:lnTo>
                    <a:pt x="238125" y="448310"/>
                  </a:lnTo>
                  <a:lnTo>
                    <a:pt x="224790" y="444500"/>
                  </a:lnTo>
                  <a:lnTo>
                    <a:pt x="210502" y="440689"/>
                  </a:lnTo>
                  <a:lnTo>
                    <a:pt x="210502" y="308610"/>
                  </a:lnTo>
                  <a:lnTo>
                    <a:pt x="242252" y="298450"/>
                  </a:lnTo>
                  <a:lnTo>
                    <a:pt x="254635" y="288289"/>
                  </a:lnTo>
                  <a:lnTo>
                    <a:pt x="202565" y="288289"/>
                  </a:lnTo>
                  <a:lnTo>
                    <a:pt x="178117" y="283210"/>
                  </a:lnTo>
                  <a:lnTo>
                    <a:pt x="158432" y="269239"/>
                  </a:lnTo>
                  <a:lnTo>
                    <a:pt x="144779" y="250189"/>
                  </a:lnTo>
                  <a:lnTo>
                    <a:pt x="140017" y="224789"/>
                  </a:lnTo>
                  <a:lnTo>
                    <a:pt x="144779" y="200660"/>
                  </a:lnTo>
                  <a:lnTo>
                    <a:pt x="158115" y="180339"/>
                  </a:lnTo>
                  <a:lnTo>
                    <a:pt x="178117" y="167639"/>
                  </a:lnTo>
                  <a:lnTo>
                    <a:pt x="202565" y="162560"/>
                  </a:lnTo>
                  <a:lnTo>
                    <a:pt x="255270" y="162560"/>
                  </a:lnTo>
                  <a:lnTo>
                    <a:pt x="241617" y="152400"/>
                  </a:lnTo>
                  <a:lnTo>
                    <a:pt x="210820" y="142239"/>
                  </a:lnTo>
                  <a:close/>
                </a:path>
                <a:path w="923290" h="892810" extrusionOk="0">
                  <a:moveTo>
                    <a:pt x="451167" y="584200"/>
                  </a:moveTo>
                  <a:lnTo>
                    <a:pt x="411162" y="600710"/>
                  </a:lnTo>
                  <a:lnTo>
                    <a:pt x="390842" y="624839"/>
                  </a:lnTo>
                  <a:lnTo>
                    <a:pt x="417195" y="624839"/>
                  </a:lnTo>
                  <a:lnTo>
                    <a:pt x="418147" y="622300"/>
                  </a:lnTo>
                  <a:lnTo>
                    <a:pt x="438150" y="609600"/>
                  </a:lnTo>
                  <a:lnTo>
                    <a:pt x="462597" y="605789"/>
                  </a:lnTo>
                  <a:lnTo>
                    <a:pt x="516572" y="605789"/>
                  </a:lnTo>
                  <a:lnTo>
                    <a:pt x="511810" y="599439"/>
                  </a:lnTo>
                  <a:lnTo>
                    <a:pt x="482917" y="586739"/>
                  </a:lnTo>
                  <a:lnTo>
                    <a:pt x="451167" y="584200"/>
                  </a:lnTo>
                  <a:close/>
                </a:path>
                <a:path w="923290" h="892810" extrusionOk="0">
                  <a:moveTo>
                    <a:pt x="575310" y="124460"/>
                  </a:moveTo>
                  <a:lnTo>
                    <a:pt x="534035" y="124460"/>
                  </a:lnTo>
                  <a:lnTo>
                    <a:pt x="646429" y="190500"/>
                  </a:lnTo>
                  <a:lnTo>
                    <a:pt x="638810" y="222250"/>
                  </a:lnTo>
                  <a:lnTo>
                    <a:pt x="660082" y="281939"/>
                  </a:lnTo>
                  <a:lnTo>
                    <a:pt x="693420" y="304800"/>
                  </a:lnTo>
                  <a:lnTo>
                    <a:pt x="714375" y="308610"/>
                  </a:lnTo>
                  <a:lnTo>
                    <a:pt x="714375" y="440689"/>
                  </a:lnTo>
                  <a:lnTo>
                    <a:pt x="682625" y="450850"/>
                  </a:lnTo>
                  <a:lnTo>
                    <a:pt x="657860" y="469900"/>
                  </a:lnTo>
                  <a:lnTo>
                    <a:pt x="642620" y="497839"/>
                  </a:lnTo>
                  <a:lnTo>
                    <a:pt x="639127" y="530860"/>
                  </a:lnTo>
                  <a:lnTo>
                    <a:pt x="640079" y="539750"/>
                  </a:lnTo>
                  <a:lnTo>
                    <a:pt x="641667" y="546100"/>
                  </a:lnTo>
                  <a:lnTo>
                    <a:pt x="643890" y="552450"/>
                  </a:lnTo>
                  <a:lnTo>
                    <a:pt x="646429" y="558800"/>
                  </a:lnTo>
                  <a:lnTo>
                    <a:pt x="534035" y="624839"/>
                  </a:lnTo>
                  <a:lnTo>
                    <a:pt x="575945" y="624839"/>
                  </a:lnTo>
                  <a:lnTo>
                    <a:pt x="657542" y="577850"/>
                  </a:lnTo>
                  <a:lnTo>
                    <a:pt x="690562" y="577850"/>
                  </a:lnTo>
                  <a:lnTo>
                    <a:pt x="677862" y="567689"/>
                  </a:lnTo>
                  <a:lnTo>
                    <a:pt x="664527" y="548639"/>
                  </a:lnTo>
                  <a:lnTo>
                    <a:pt x="659447" y="523239"/>
                  </a:lnTo>
                  <a:lnTo>
                    <a:pt x="664527" y="499110"/>
                  </a:lnTo>
                  <a:lnTo>
                    <a:pt x="677862" y="478789"/>
                  </a:lnTo>
                  <a:lnTo>
                    <a:pt x="697865" y="466089"/>
                  </a:lnTo>
                  <a:lnTo>
                    <a:pt x="722312" y="461010"/>
                  </a:lnTo>
                  <a:lnTo>
                    <a:pt x="777557" y="461010"/>
                  </a:lnTo>
                  <a:lnTo>
                    <a:pt x="776287" y="459739"/>
                  </a:lnTo>
                  <a:lnTo>
                    <a:pt x="763904" y="450850"/>
                  </a:lnTo>
                  <a:lnTo>
                    <a:pt x="750252" y="444500"/>
                  </a:lnTo>
                  <a:lnTo>
                    <a:pt x="735329" y="440689"/>
                  </a:lnTo>
                  <a:lnTo>
                    <a:pt x="735329" y="307339"/>
                  </a:lnTo>
                  <a:lnTo>
                    <a:pt x="766445" y="295910"/>
                  </a:lnTo>
                  <a:lnTo>
                    <a:pt x="774700" y="288289"/>
                  </a:lnTo>
                  <a:lnTo>
                    <a:pt x="722312" y="288289"/>
                  </a:lnTo>
                  <a:lnTo>
                    <a:pt x="697865" y="283210"/>
                  </a:lnTo>
                  <a:lnTo>
                    <a:pt x="677862" y="269239"/>
                  </a:lnTo>
                  <a:lnTo>
                    <a:pt x="664527" y="250189"/>
                  </a:lnTo>
                  <a:lnTo>
                    <a:pt x="659447" y="224789"/>
                  </a:lnTo>
                  <a:lnTo>
                    <a:pt x="664527" y="200660"/>
                  </a:lnTo>
                  <a:lnTo>
                    <a:pt x="677862" y="180339"/>
                  </a:lnTo>
                  <a:lnTo>
                    <a:pt x="689927" y="173989"/>
                  </a:lnTo>
                  <a:lnTo>
                    <a:pt x="657542" y="173989"/>
                  </a:lnTo>
                  <a:lnTo>
                    <a:pt x="575310" y="124460"/>
                  </a:lnTo>
                  <a:close/>
                </a:path>
                <a:path w="923290" h="892810" extrusionOk="0">
                  <a:moveTo>
                    <a:pt x="169227" y="575310"/>
                  </a:moveTo>
                  <a:lnTo>
                    <a:pt x="137477" y="575310"/>
                  </a:lnTo>
                  <a:lnTo>
                    <a:pt x="162877" y="596900"/>
                  </a:lnTo>
                  <a:lnTo>
                    <a:pt x="193357" y="607060"/>
                  </a:lnTo>
                  <a:lnTo>
                    <a:pt x="225425" y="605789"/>
                  </a:lnTo>
                  <a:lnTo>
                    <a:pt x="254635" y="590550"/>
                  </a:lnTo>
                  <a:lnTo>
                    <a:pt x="257810" y="586739"/>
                  </a:lnTo>
                  <a:lnTo>
                    <a:pt x="202565" y="586739"/>
                  </a:lnTo>
                  <a:lnTo>
                    <a:pt x="178117" y="581660"/>
                  </a:lnTo>
                  <a:lnTo>
                    <a:pt x="169227" y="575310"/>
                  </a:lnTo>
                  <a:close/>
                </a:path>
                <a:path w="923290" h="892810" extrusionOk="0">
                  <a:moveTo>
                    <a:pt x="690562" y="577850"/>
                  </a:moveTo>
                  <a:lnTo>
                    <a:pt x="657542" y="577850"/>
                  </a:lnTo>
                  <a:lnTo>
                    <a:pt x="683260" y="596900"/>
                  </a:lnTo>
                  <a:lnTo>
                    <a:pt x="714057" y="607060"/>
                  </a:lnTo>
                  <a:lnTo>
                    <a:pt x="745807" y="603250"/>
                  </a:lnTo>
                  <a:lnTo>
                    <a:pt x="775335" y="588010"/>
                  </a:lnTo>
                  <a:lnTo>
                    <a:pt x="776287" y="586739"/>
                  </a:lnTo>
                  <a:lnTo>
                    <a:pt x="722312" y="586739"/>
                  </a:lnTo>
                  <a:lnTo>
                    <a:pt x="697865" y="581660"/>
                  </a:lnTo>
                  <a:lnTo>
                    <a:pt x="690562" y="577850"/>
                  </a:lnTo>
                  <a:close/>
                </a:path>
                <a:path w="923290" h="892810" extrusionOk="0">
                  <a:moveTo>
                    <a:pt x="255904" y="461010"/>
                  </a:moveTo>
                  <a:lnTo>
                    <a:pt x="202565" y="461010"/>
                  </a:lnTo>
                  <a:lnTo>
                    <a:pt x="227012" y="466089"/>
                  </a:lnTo>
                  <a:lnTo>
                    <a:pt x="247015" y="478789"/>
                  </a:lnTo>
                  <a:lnTo>
                    <a:pt x="260350" y="499110"/>
                  </a:lnTo>
                  <a:lnTo>
                    <a:pt x="265112" y="523239"/>
                  </a:lnTo>
                  <a:lnTo>
                    <a:pt x="260350" y="548639"/>
                  </a:lnTo>
                  <a:lnTo>
                    <a:pt x="247015" y="567689"/>
                  </a:lnTo>
                  <a:lnTo>
                    <a:pt x="227012" y="581660"/>
                  </a:lnTo>
                  <a:lnTo>
                    <a:pt x="202565" y="586739"/>
                  </a:lnTo>
                  <a:lnTo>
                    <a:pt x="259397" y="586739"/>
                  </a:lnTo>
                  <a:lnTo>
                    <a:pt x="263525" y="580389"/>
                  </a:lnTo>
                  <a:lnTo>
                    <a:pt x="267335" y="577850"/>
                  </a:lnTo>
                  <a:lnTo>
                    <a:pt x="309245" y="577850"/>
                  </a:lnTo>
                  <a:lnTo>
                    <a:pt x="278129" y="558800"/>
                  </a:lnTo>
                  <a:lnTo>
                    <a:pt x="286067" y="527050"/>
                  </a:lnTo>
                  <a:lnTo>
                    <a:pt x="281304" y="495300"/>
                  </a:lnTo>
                  <a:lnTo>
                    <a:pt x="264795" y="467360"/>
                  </a:lnTo>
                  <a:lnTo>
                    <a:pt x="255904" y="461010"/>
                  </a:lnTo>
                  <a:close/>
                </a:path>
                <a:path w="923290" h="892810" extrusionOk="0">
                  <a:moveTo>
                    <a:pt x="777557" y="461010"/>
                  </a:moveTo>
                  <a:lnTo>
                    <a:pt x="722312" y="461010"/>
                  </a:lnTo>
                  <a:lnTo>
                    <a:pt x="746760" y="466089"/>
                  </a:lnTo>
                  <a:lnTo>
                    <a:pt x="766445" y="478789"/>
                  </a:lnTo>
                  <a:lnTo>
                    <a:pt x="780097" y="499110"/>
                  </a:lnTo>
                  <a:lnTo>
                    <a:pt x="784860" y="523239"/>
                  </a:lnTo>
                  <a:lnTo>
                    <a:pt x="780097" y="548639"/>
                  </a:lnTo>
                  <a:lnTo>
                    <a:pt x="766445" y="567689"/>
                  </a:lnTo>
                  <a:lnTo>
                    <a:pt x="746760" y="581660"/>
                  </a:lnTo>
                  <a:lnTo>
                    <a:pt x="722312" y="586739"/>
                  </a:lnTo>
                  <a:lnTo>
                    <a:pt x="776287" y="586739"/>
                  </a:lnTo>
                  <a:lnTo>
                    <a:pt x="796290" y="562610"/>
                  </a:lnTo>
                  <a:lnTo>
                    <a:pt x="805497" y="533400"/>
                  </a:lnTo>
                  <a:lnTo>
                    <a:pt x="802640" y="501650"/>
                  </a:lnTo>
                  <a:lnTo>
                    <a:pt x="787082" y="472439"/>
                  </a:lnTo>
                  <a:lnTo>
                    <a:pt x="777557" y="461010"/>
                  </a:lnTo>
                  <a:close/>
                </a:path>
                <a:path w="923290" h="892810" extrusionOk="0">
                  <a:moveTo>
                    <a:pt x="255270" y="162560"/>
                  </a:moveTo>
                  <a:lnTo>
                    <a:pt x="202565" y="162560"/>
                  </a:lnTo>
                  <a:lnTo>
                    <a:pt x="227012" y="167639"/>
                  </a:lnTo>
                  <a:lnTo>
                    <a:pt x="247015" y="180339"/>
                  </a:lnTo>
                  <a:lnTo>
                    <a:pt x="260350" y="200660"/>
                  </a:lnTo>
                  <a:lnTo>
                    <a:pt x="265112" y="224789"/>
                  </a:lnTo>
                  <a:lnTo>
                    <a:pt x="260350" y="250189"/>
                  </a:lnTo>
                  <a:lnTo>
                    <a:pt x="247015" y="269239"/>
                  </a:lnTo>
                  <a:lnTo>
                    <a:pt x="227012" y="283210"/>
                  </a:lnTo>
                  <a:lnTo>
                    <a:pt x="202565" y="288289"/>
                  </a:lnTo>
                  <a:lnTo>
                    <a:pt x="254635" y="288289"/>
                  </a:lnTo>
                  <a:lnTo>
                    <a:pt x="267017" y="279400"/>
                  </a:lnTo>
                  <a:lnTo>
                    <a:pt x="282257" y="250189"/>
                  </a:lnTo>
                  <a:lnTo>
                    <a:pt x="285750" y="218439"/>
                  </a:lnTo>
                  <a:lnTo>
                    <a:pt x="284797" y="212089"/>
                  </a:lnTo>
                  <a:lnTo>
                    <a:pt x="283210" y="203200"/>
                  </a:lnTo>
                  <a:lnTo>
                    <a:pt x="280987" y="196850"/>
                  </a:lnTo>
                  <a:lnTo>
                    <a:pt x="278129" y="190500"/>
                  </a:lnTo>
                  <a:lnTo>
                    <a:pt x="308610" y="173989"/>
                  </a:lnTo>
                  <a:lnTo>
                    <a:pt x="267335" y="173989"/>
                  </a:lnTo>
                  <a:lnTo>
                    <a:pt x="255270" y="162560"/>
                  </a:lnTo>
                  <a:close/>
                </a:path>
                <a:path w="923290" h="892810" extrusionOk="0">
                  <a:moveTo>
                    <a:pt x="775335" y="162560"/>
                  </a:moveTo>
                  <a:lnTo>
                    <a:pt x="722312" y="162560"/>
                  </a:lnTo>
                  <a:lnTo>
                    <a:pt x="746760" y="167639"/>
                  </a:lnTo>
                  <a:lnTo>
                    <a:pt x="766445" y="180339"/>
                  </a:lnTo>
                  <a:lnTo>
                    <a:pt x="780097" y="200660"/>
                  </a:lnTo>
                  <a:lnTo>
                    <a:pt x="784860" y="224789"/>
                  </a:lnTo>
                  <a:lnTo>
                    <a:pt x="780097" y="250189"/>
                  </a:lnTo>
                  <a:lnTo>
                    <a:pt x="766445" y="269239"/>
                  </a:lnTo>
                  <a:lnTo>
                    <a:pt x="746760" y="283210"/>
                  </a:lnTo>
                  <a:lnTo>
                    <a:pt x="722312" y="288289"/>
                  </a:lnTo>
                  <a:lnTo>
                    <a:pt x="774700" y="288289"/>
                  </a:lnTo>
                  <a:lnTo>
                    <a:pt x="789622" y="275589"/>
                  </a:lnTo>
                  <a:lnTo>
                    <a:pt x="803275" y="245110"/>
                  </a:lnTo>
                  <a:lnTo>
                    <a:pt x="804862" y="212089"/>
                  </a:lnTo>
                  <a:lnTo>
                    <a:pt x="803910" y="207010"/>
                  </a:lnTo>
                  <a:lnTo>
                    <a:pt x="802322" y="200660"/>
                  </a:lnTo>
                  <a:lnTo>
                    <a:pt x="800100" y="196850"/>
                  </a:lnTo>
                  <a:lnTo>
                    <a:pt x="833120" y="177800"/>
                  </a:lnTo>
                  <a:lnTo>
                    <a:pt x="790257" y="177800"/>
                  </a:lnTo>
                  <a:lnTo>
                    <a:pt x="775335" y="162560"/>
                  </a:lnTo>
                  <a:close/>
                </a:path>
                <a:path w="923290" h="892810" extrusionOk="0">
                  <a:moveTo>
                    <a:pt x="917575" y="107950"/>
                  </a:moveTo>
                  <a:lnTo>
                    <a:pt x="911225" y="107950"/>
                  </a:lnTo>
                  <a:lnTo>
                    <a:pt x="790257" y="177800"/>
                  </a:lnTo>
                  <a:lnTo>
                    <a:pt x="833120" y="177800"/>
                  </a:lnTo>
                  <a:lnTo>
                    <a:pt x="916622" y="129539"/>
                  </a:lnTo>
                  <a:lnTo>
                    <a:pt x="921702" y="124460"/>
                  </a:lnTo>
                  <a:lnTo>
                    <a:pt x="923290" y="118110"/>
                  </a:lnTo>
                  <a:lnTo>
                    <a:pt x="917575" y="107950"/>
                  </a:lnTo>
                  <a:close/>
                </a:path>
                <a:path w="923290" h="892810" extrusionOk="0">
                  <a:moveTo>
                    <a:pt x="453390" y="0"/>
                  </a:moveTo>
                  <a:lnTo>
                    <a:pt x="398145" y="29210"/>
                  </a:lnTo>
                  <a:lnTo>
                    <a:pt x="379729" y="69850"/>
                  </a:lnTo>
                  <a:lnTo>
                    <a:pt x="379095" y="82550"/>
                  </a:lnTo>
                  <a:lnTo>
                    <a:pt x="379729" y="95250"/>
                  </a:lnTo>
                  <a:lnTo>
                    <a:pt x="382587" y="105410"/>
                  </a:lnTo>
                  <a:lnTo>
                    <a:pt x="267335" y="173989"/>
                  </a:lnTo>
                  <a:lnTo>
                    <a:pt x="308610" y="173989"/>
                  </a:lnTo>
                  <a:lnTo>
                    <a:pt x="390842" y="124460"/>
                  </a:lnTo>
                  <a:lnTo>
                    <a:pt x="416560" y="124460"/>
                  </a:lnTo>
                  <a:lnTo>
                    <a:pt x="404812" y="107950"/>
                  </a:lnTo>
                  <a:lnTo>
                    <a:pt x="399732" y="82550"/>
                  </a:lnTo>
                  <a:lnTo>
                    <a:pt x="404812" y="59689"/>
                  </a:lnTo>
                  <a:lnTo>
                    <a:pt x="418147" y="38100"/>
                  </a:lnTo>
                  <a:lnTo>
                    <a:pt x="438150" y="25400"/>
                  </a:lnTo>
                  <a:lnTo>
                    <a:pt x="462597" y="19050"/>
                  </a:lnTo>
                  <a:lnTo>
                    <a:pt x="515620" y="19050"/>
                  </a:lnTo>
                  <a:lnTo>
                    <a:pt x="486410" y="2539"/>
                  </a:lnTo>
                  <a:lnTo>
                    <a:pt x="453390" y="0"/>
                  </a:lnTo>
                  <a:close/>
                </a:path>
                <a:path w="923290" h="892810" extrusionOk="0">
                  <a:moveTo>
                    <a:pt x="735965" y="142239"/>
                  </a:moveTo>
                  <a:lnTo>
                    <a:pt x="673735" y="158750"/>
                  </a:lnTo>
                  <a:lnTo>
                    <a:pt x="657542" y="173989"/>
                  </a:lnTo>
                  <a:lnTo>
                    <a:pt x="689927" y="173989"/>
                  </a:lnTo>
                  <a:lnTo>
                    <a:pt x="697865" y="167639"/>
                  </a:lnTo>
                  <a:lnTo>
                    <a:pt x="722312" y="162560"/>
                  </a:lnTo>
                  <a:lnTo>
                    <a:pt x="775335" y="162560"/>
                  </a:lnTo>
                  <a:lnTo>
                    <a:pt x="765810" y="154939"/>
                  </a:lnTo>
                  <a:lnTo>
                    <a:pt x="735965" y="142239"/>
                  </a:lnTo>
                  <a:close/>
                </a:path>
                <a:path w="923290" h="892810" extrusionOk="0">
                  <a:moveTo>
                    <a:pt x="416560" y="124460"/>
                  </a:moveTo>
                  <a:lnTo>
                    <a:pt x="390842" y="124460"/>
                  </a:lnTo>
                  <a:lnTo>
                    <a:pt x="413067" y="149860"/>
                  </a:lnTo>
                  <a:lnTo>
                    <a:pt x="441960" y="162560"/>
                  </a:lnTo>
                  <a:lnTo>
                    <a:pt x="474027" y="165100"/>
                  </a:lnTo>
                  <a:lnTo>
                    <a:pt x="505142" y="154939"/>
                  </a:lnTo>
                  <a:lnTo>
                    <a:pt x="513715" y="148589"/>
                  </a:lnTo>
                  <a:lnTo>
                    <a:pt x="517525" y="146050"/>
                  </a:lnTo>
                  <a:lnTo>
                    <a:pt x="462597" y="146050"/>
                  </a:lnTo>
                  <a:lnTo>
                    <a:pt x="438150" y="139700"/>
                  </a:lnTo>
                  <a:lnTo>
                    <a:pt x="418147" y="127000"/>
                  </a:lnTo>
                  <a:lnTo>
                    <a:pt x="416560" y="124460"/>
                  </a:lnTo>
                  <a:close/>
                </a:path>
                <a:path w="923290" h="892810" extrusionOk="0">
                  <a:moveTo>
                    <a:pt x="516890" y="19050"/>
                  </a:moveTo>
                  <a:lnTo>
                    <a:pt x="462597" y="19050"/>
                  </a:lnTo>
                  <a:lnTo>
                    <a:pt x="486727" y="25400"/>
                  </a:lnTo>
                  <a:lnTo>
                    <a:pt x="506729" y="38100"/>
                  </a:lnTo>
                  <a:lnTo>
                    <a:pt x="520382" y="57150"/>
                  </a:lnTo>
                  <a:lnTo>
                    <a:pt x="525145" y="82550"/>
                  </a:lnTo>
                  <a:lnTo>
                    <a:pt x="520382" y="107950"/>
                  </a:lnTo>
                  <a:lnTo>
                    <a:pt x="506729" y="127000"/>
                  </a:lnTo>
                  <a:lnTo>
                    <a:pt x="486727" y="139700"/>
                  </a:lnTo>
                  <a:lnTo>
                    <a:pt x="462597" y="146050"/>
                  </a:lnTo>
                  <a:lnTo>
                    <a:pt x="517525" y="146050"/>
                  </a:lnTo>
                  <a:lnTo>
                    <a:pt x="521335" y="142239"/>
                  </a:lnTo>
                  <a:lnTo>
                    <a:pt x="528320" y="133350"/>
                  </a:lnTo>
                  <a:lnTo>
                    <a:pt x="534035" y="124460"/>
                  </a:lnTo>
                  <a:lnTo>
                    <a:pt x="575310" y="124460"/>
                  </a:lnTo>
                  <a:lnTo>
                    <a:pt x="542607" y="105410"/>
                  </a:lnTo>
                  <a:lnTo>
                    <a:pt x="545465" y="72389"/>
                  </a:lnTo>
                  <a:lnTo>
                    <a:pt x="535940" y="41910"/>
                  </a:lnTo>
                  <a:lnTo>
                    <a:pt x="516890" y="190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1" name="Google Shape;581;p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49515" y="6167119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2" name="Google Shape;582;p41"/>
          <p:cNvSpPr txBox="1">
            <a:spLocks noGrp="1"/>
          </p:cNvSpPr>
          <p:nvPr>
            <p:ph type="title"/>
          </p:nvPr>
        </p:nvSpPr>
        <p:spPr>
          <a:xfrm>
            <a:off x="1446741" y="363273"/>
            <a:ext cx="8200496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FFB800"/>
                </a:solidFill>
              </a:rPr>
              <a:t>Στόχοι: </a:t>
            </a:r>
            <a:r>
              <a:rPr lang="en-US" sz="2167"/>
              <a:t>Ποιος</a:t>
            </a:r>
            <a:r>
              <a:rPr lang="en-US" sz="2167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167"/>
              <a:t>Τι</a:t>
            </a:r>
            <a:r>
              <a:rPr lang="en-US" sz="2167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167"/>
              <a:t>Γιατί πρέπει να παρακολουθήσετε αυτή την εκπαίδευση</a:t>
            </a:r>
            <a:endParaRPr sz="21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41"/>
          <p:cNvSpPr txBox="1"/>
          <p:nvPr/>
        </p:nvSpPr>
        <p:spPr>
          <a:xfrm>
            <a:off x="7786688" y="1375569"/>
            <a:ext cx="396346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ΓΙΑΤΙ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41"/>
          <p:cNvSpPr txBox="1"/>
          <p:nvPr/>
        </p:nvSpPr>
        <p:spPr>
          <a:xfrm>
            <a:off x="6931554" y="2759339"/>
            <a:ext cx="1838325" cy="65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 indent="2117" algn="ctr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Εξοπλίζει το ς συμμετέχοντες με τις  απαραίτητες γνώσεις αι δεξιότητες για να  κατανοήσουν πώς οι ανθρώπινες πτυχές  επηρεάζουν την κυβερνοασφάλεια στον  τομέα της ενέργειας.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41"/>
          <p:cNvSpPr txBox="1"/>
          <p:nvPr/>
        </p:nvSpPr>
        <p:spPr>
          <a:xfrm>
            <a:off x="752474" y="4454261"/>
            <a:ext cx="2917295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1"/>
          <p:cNvSpPr txBox="1"/>
          <p:nvPr/>
        </p:nvSpPr>
        <p:spPr>
          <a:xfrm>
            <a:off x="9358048" y="4454261"/>
            <a:ext cx="70908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7" name="Google Shape;587;p41"/>
          <p:cNvGrpSpPr/>
          <p:nvPr/>
        </p:nvGrpSpPr>
        <p:grpSpPr>
          <a:xfrm>
            <a:off x="1098550" y="1051189"/>
            <a:ext cx="2373313" cy="2825750"/>
            <a:chOff x="1318260" y="1261427"/>
            <a:chExt cx="2847975" cy="3390900"/>
          </a:xfrm>
        </p:grpSpPr>
        <p:sp>
          <p:nvSpPr>
            <p:cNvPr id="588" name="Google Shape;588;p41"/>
            <p:cNvSpPr/>
            <p:nvPr/>
          </p:nvSpPr>
          <p:spPr>
            <a:xfrm>
              <a:off x="1318260" y="1261427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 extrusionOk="0">
                  <a:moveTo>
                    <a:pt x="2373312" y="0"/>
                  </a:moveTo>
                  <a:lnTo>
                    <a:pt x="474662" y="0"/>
                  </a:lnTo>
                  <a:lnTo>
                    <a:pt x="426084" y="2539"/>
                  </a:lnTo>
                  <a:lnTo>
                    <a:pt x="379095" y="9525"/>
                  </a:lnTo>
                  <a:lnTo>
                    <a:pt x="333375" y="21272"/>
                  </a:lnTo>
                  <a:lnTo>
                    <a:pt x="289877" y="37464"/>
                  </a:lnTo>
                  <a:lnTo>
                    <a:pt x="248284" y="57150"/>
                  </a:lnTo>
                  <a:lnTo>
                    <a:pt x="209232" y="80962"/>
                  </a:lnTo>
                  <a:lnTo>
                    <a:pt x="172720" y="108267"/>
                  </a:lnTo>
                  <a:lnTo>
                    <a:pt x="139065" y="139064"/>
                  </a:lnTo>
                  <a:lnTo>
                    <a:pt x="108267" y="172720"/>
                  </a:lnTo>
                  <a:lnTo>
                    <a:pt x="80962" y="209232"/>
                  </a:lnTo>
                  <a:lnTo>
                    <a:pt x="57150" y="248602"/>
                  </a:lnTo>
                  <a:lnTo>
                    <a:pt x="37147" y="289877"/>
                  </a:lnTo>
                  <a:lnTo>
                    <a:pt x="21272" y="333692"/>
                  </a:lnTo>
                  <a:lnTo>
                    <a:pt x="9525" y="379095"/>
                  </a:lnTo>
                  <a:lnTo>
                    <a:pt x="2540" y="426085"/>
                  </a:lnTo>
                  <a:lnTo>
                    <a:pt x="0" y="474662"/>
                  </a:lnTo>
                  <a:lnTo>
                    <a:pt x="0" y="2916237"/>
                  </a:lnTo>
                  <a:lnTo>
                    <a:pt x="2540" y="2964815"/>
                  </a:lnTo>
                  <a:lnTo>
                    <a:pt x="9525" y="3011805"/>
                  </a:lnTo>
                  <a:lnTo>
                    <a:pt x="21272" y="3057525"/>
                  </a:lnTo>
                  <a:lnTo>
                    <a:pt x="37147" y="3101022"/>
                  </a:lnTo>
                  <a:lnTo>
                    <a:pt x="57150" y="3142615"/>
                  </a:lnTo>
                  <a:lnTo>
                    <a:pt x="80962" y="3181667"/>
                  </a:lnTo>
                  <a:lnTo>
                    <a:pt x="108267" y="3218180"/>
                  </a:lnTo>
                  <a:lnTo>
                    <a:pt x="139065" y="3251835"/>
                  </a:lnTo>
                  <a:lnTo>
                    <a:pt x="172720" y="3282632"/>
                  </a:lnTo>
                  <a:lnTo>
                    <a:pt x="209232" y="3309937"/>
                  </a:lnTo>
                  <a:lnTo>
                    <a:pt x="248284" y="3333750"/>
                  </a:lnTo>
                  <a:lnTo>
                    <a:pt x="289877" y="3353752"/>
                  </a:lnTo>
                  <a:lnTo>
                    <a:pt x="333375" y="3369627"/>
                  </a:lnTo>
                  <a:lnTo>
                    <a:pt x="379095" y="3381375"/>
                  </a:lnTo>
                  <a:lnTo>
                    <a:pt x="426084" y="3388360"/>
                  </a:lnTo>
                  <a:lnTo>
                    <a:pt x="474662" y="3390900"/>
                  </a:lnTo>
                  <a:lnTo>
                    <a:pt x="2373312" y="3390900"/>
                  </a:lnTo>
                  <a:lnTo>
                    <a:pt x="2421890" y="3388360"/>
                  </a:lnTo>
                  <a:lnTo>
                    <a:pt x="2468879" y="3381375"/>
                  </a:lnTo>
                  <a:lnTo>
                    <a:pt x="2514282" y="3369627"/>
                  </a:lnTo>
                  <a:lnTo>
                    <a:pt x="2558097" y="3353752"/>
                  </a:lnTo>
                  <a:lnTo>
                    <a:pt x="2599372" y="3333750"/>
                  </a:lnTo>
                  <a:lnTo>
                    <a:pt x="2638742" y="3309937"/>
                  </a:lnTo>
                  <a:lnTo>
                    <a:pt x="2675254" y="3282632"/>
                  </a:lnTo>
                  <a:lnTo>
                    <a:pt x="2708910" y="3251835"/>
                  </a:lnTo>
                  <a:lnTo>
                    <a:pt x="2739707" y="3218180"/>
                  </a:lnTo>
                  <a:lnTo>
                    <a:pt x="2767012" y="3181667"/>
                  </a:lnTo>
                  <a:lnTo>
                    <a:pt x="2790507" y="3142615"/>
                  </a:lnTo>
                  <a:lnTo>
                    <a:pt x="2810510" y="3101022"/>
                  </a:lnTo>
                  <a:lnTo>
                    <a:pt x="2826702" y="3057525"/>
                  </a:lnTo>
                  <a:lnTo>
                    <a:pt x="2838450" y="3011805"/>
                  </a:lnTo>
                  <a:lnTo>
                    <a:pt x="2845435" y="2964815"/>
                  </a:lnTo>
                  <a:lnTo>
                    <a:pt x="2847975" y="2916237"/>
                  </a:lnTo>
                  <a:lnTo>
                    <a:pt x="2847975" y="474662"/>
                  </a:lnTo>
                  <a:lnTo>
                    <a:pt x="2845435" y="426085"/>
                  </a:lnTo>
                  <a:lnTo>
                    <a:pt x="2838450" y="379095"/>
                  </a:lnTo>
                  <a:lnTo>
                    <a:pt x="2826702" y="333692"/>
                  </a:lnTo>
                  <a:lnTo>
                    <a:pt x="2810510" y="289877"/>
                  </a:lnTo>
                  <a:lnTo>
                    <a:pt x="2790507" y="248602"/>
                  </a:lnTo>
                  <a:lnTo>
                    <a:pt x="2767012" y="209232"/>
                  </a:lnTo>
                  <a:lnTo>
                    <a:pt x="2739707" y="172720"/>
                  </a:lnTo>
                  <a:lnTo>
                    <a:pt x="2708910" y="139064"/>
                  </a:lnTo>
                  <a:lnTo>
                    <a:pt x="2675254" y="108267"/>
                  </a:lnTo>
                  <a:lnTo>
                    <a:pt x="2638742" y="80962"/>
                  </a:lnTo>
                  <a:lnTo>
                    <a:pt x="2599372" y="57150"/>
                  </a:lnTo>
                  <a:lnTo>
                    <a:pt x="2558097" y="37464"/>
                  </a:lnTo>
                  <a:lnTo>
                    <a:pt x="2514282" y="21272"/>
                  </a:lnTo>
                  <a:lnTo>
                    <a:pt x="2468879" y="9525"/>
                  </a:lnTo>
                  <a:lnTo>
                    <a:pt x="2421890" y="2539"/>
                  </a:lnTo>
                  <a:lnTo>
                    <a:pt x="23733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41"/>
            <p:cNvSpPr/>
            <p:nvPr/>
          </p:nvSpPr>
          <p:spPr>
            <a:xfrm>
              <a:off x="1318260" y="1261427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 extrusionOk="0">
                  <a:moveTo>
                    <a:pt x="0" y="474662"/>
                  </a:moveTo>
                  <a:lnTo>
                    <a:pt x="2540" y="426085"/>
                  </a:lnTo>
                  <a:lnTo>
                    <a:pt x="9525" y="379095"/>
                  </a:lnTo>
                  <a:lnTo>
                    <a:pt x="21272" y="333692"/>
                  </a:lnTo>
                  <a:lnTo>
                    <a:pt x="37147" y="289877"/>
                  </a:lnTo>
                  <a:lnTo>
                    <a:pt x="57150" y="248602"/>
                  </a:lnTo>
                  <a:lnTo>
                    <a:pt x="80962" y="209232"/>
                  </a:lnTo>
                  <a:lnTo>
                    <a:pt x="108267" y="172720"/>
                  </a:lnTo>
                  <a:lnTo>
                    <a:pt x="139065" y="139064"/>
                  </a:lnTo>
                  <a:lnTo>
                    <a:pt x="172720" y="108267"/>
                  </a:lnTo>
                  <a:lnTo>
                    <a:pt x="209232" y="80962"/>
                  </a:lnTo>
                  <a:lnTo>
                    <a:pt x="248284" y="57150"/>
                  </a:lnTo>
                  <a:lnTo>
                    <a:pt x="289877" y="37464"/>
                  </a:lnTo>
                  <a:lnTo>
                    <a:pt x="333375" y="21272"/>
                  </a:lnTo>
                  <a:lnTo>
                    <a:pt x="379095" y="9525"/>
                  </a:lnTo>
                  <a:lnTo>
                    <a:pt x="426084" y="2539"/>
                  </a:lnTo>
                  <a:lnTo>
                    <a:pt x="474662" y="0"/>
                  </a:lnTo>
                  <a:lnTo>
                    <a:pt x="2373312" y="0"/>
                  </a:lnTo>
                  <a:lnTo>
                    <a:pt x="2421890" y="2539"/>
                  </a:lnTo>
                  <a:lnTo>
                    <a:pt x="2468879" y="9525"/>
                  </a:lnTo>
                  <a:lnTo>
                    <a:pt x="2514282" y="21272"/>
                  </a:lnTo>
                  <a:lnTo>
                    <a:pt x="2558097" y="37464"/>
                  </a:lnTo>
                  <a:lnTo>
                    <a:pt x="2599372" y="57150"/>
                  </a:lnTo>
                  <a:lnTo>
                    <a:pt x="2638742" y="80962"/>
                  </a:lnTo>
                  <a:lnTo>
                    <a:pt x="2675254" y="108267"/>
                  </a:lnTo>
                  <a:lnTo>
                    <a:pt x="2708910" y="139064"/>
                  </a:lnTo>
                  <a:lnTo>
                    <a:pt x="2739707" y="172720"/>
                  </a:lnTo>
                  <a:lnTo>
                    <a:pt x="2767012" y="209232"/>
                  </a:lnTo>
                  <a:lnTo>
                    <a:pt x="2790507" y="248602"/>
                  </a:lnTo>
                  <a:lnTo>
                    <a:pt x="2810510" y="289877"/>
                  </a:lnTo>
                  <a:lnTo>
                    <a:pt x="2826702" y="333692"/>
                  </a:lnTo>
                  <a:lnTo>
                    <a:pt x="2838450" y="379095"/>
                  </a:lnTo>
                  <a:lnTo>
                    <a:pt x="2845435" y="426085"/>
                  </a:lnTo>
                  <a:lnTo>
                    <a:pt x="2847975" y="474662"/>
                  </a:lnTo>
                  <a:lnTo>
                    <a:pt x="2847975" y="2916237"/>
                  </a:lnTo>
                  <a:lnTo>
                    <a:pt x="2845435" y="2964815"/>
                  </a:lnTo>
                  <a:lnTo>
                    <a:pt x="2838450" y="3011805"/>
                  </a:lnTo>
                  <a:lnTo>
                    <a:pt x="2826702" y="3057525"/>
                  </a:lnTo>
                  <a:lnTo>
                    <a:pt x="2810510" y="3101022"/>
                  </a:lnTo>
                  <a:lnTo>
                    <a:pt x="2790507" y="3142615"/>
                  </a:lnTo>
                  <a:lnTo>
                    <a:pt x="2767012" y="3181667"/>
                  </a:lnTo>
                  <a:lnTo>
                    <a:pt x="2739707" y="3218180"/>
                  </a:lnTo>
                  <a:lnTo>
                    <a:pt x="2708910" y="3251835"/>
                  </a:lnTo>
                  <a:lnTo>
                    <a:pt x="2675254" y="3282632"/>
                  </a:lnTo>
                  <a:lnTo>
                    <a:pt x="2638742" y="3309937"/>
                  </a:lnTo>
                  <a:lnTo>
                    <a:pt x="2599372" y="3333750"/>
                  </a:lnTo>
                  <a:lnTo>
                    <a:pt x="2558097" y="3353752"/>
                  </a:lnTo>
                  <a:lnTo>
                    <a:pt x="2514282" y="3369627"/>
                  </a:lnTo>
                  <a:lnTo>
                    <a:pt x="2468879" y="3381375"/>
                  </a:lnTo>
                  <a:lnTo>
                    <a:pt x="2421890" y="3388360"/>
                  </a:lnTo>
                  <a:lnTo>
                    <a:pt x="2373312" y="3390900"/>
                  </a:lnTo>
                  <a:lnTo>
                    <a:pt x="474662" y="3390900"/>
                  </a:lnTo>
                  <a:lnTo>
                    <a:pt x="426084" y="3388360"/>
                  </a:lnTo>
                  <a:lnTo>
                    <a:pt x="379095" y="3381375"/>
                  </a:lnTo>
                  <a:lnTo>
                    <a:pt x="333375" y="3369627"/>
                  </a:lnTo>
                  <a:lnTo>
                    <a:pt x="289877" y="3353752"/>
                  </a:lnTo>
                  <a:lnTo>
                    <a:pt x="248284" y="3333750"/>
                  </a:lnTo>
                  <a:lnTo>
                    <a:pt x="209232" y="3309937"/>
                  </a:lnTo>
                  <a:lnTo>
                    <a:pt x="172720" y="3282632"/>
                  </a:lnTo>
                  <a:lnTo>
                    <a:pt x="139065" y="3251835"/>
                  </a:lnTo>
                  <a:lnTo>
                    <a:pt x="108267" y="3218180"/>
                  </a:lnTo>
                  <a:lnTo>
                    <a:pt x="80962" y="3181667"/>
                  </a:lnTo>
                  <a:lnTo>
                    <a:pt x="57150" y="3142615"/>
                  </a:lnTo>
                  <a:lnTo>
                    <a:pt x="37147" y="3101022"/>
                  </a:lnTo>
                  <a:lnTo>
                    <a:pt x="21272" y="3057525"/>
                  </a:lnTo>
                  <a:lnTo>
                    <a:pt x="9525" y="3011805"/>
                  </a:lnTo>
                  <a:lnTo>
                    <a:pt x="2540" y="2964815"/>
                  </a:lnTo>
                  <a:lnTo>
                    <a:pt x="0" y="2916237"/>
                  </a:lnTo>
                  <a:lnTo>
                    <a:pt x="0" y="474662"/>
                  </a:lnTo>
                </a:path>
              </a:pathLst>
            </a:custGeom>
            <a:noFill/>
            <a:ln w="31750" cap="flat" cmpd="sng">
              <a:solidFill>
                <a:srgbClr val="FFB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0" name="Google Shape;590;p4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18105" y="2725419"/>
              <a:ext cx="100330" cy="133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40292" y="2597150"/>
              <a:ext cx="134937" cy="176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Google Shape;592;p41"/>
            <p:cNvSpPr/>
            <p:nvPr/>
          </p:nvSpPr>
          <p:spPr>
            <a:xfrm>
              <a:off x="2272665" y="2361882"/>
              <a:ext cx="940435" cy="607695"/>
            </a:xfrm>
            <a:custGeom>
              <a:avLst/>
              <a:gdLst/>
              <a:ahLst/>
              <a:cxnLst/>
              <a:rect l="l" t="t" r="r" b="b"/>
              <a:pathLst>
                <a:path w="940435" h="607694" extrusionOk="0">
                  <a:moveTo>
                    <a:pt x="289560" y="427354"/>
                  </a:moveTo>
                  <a:lnTo>
                    <a:pt x="263842" y="427354"/>
                  </a:lnTo>
                  <a:lnTo>
                    <a:pt x="270510" y="432434"/>
                  </a:lnTo>
                  <a:lnTo>
                    <a:pt x="293052" y="494029"/>
                  </a:lnTo>
                  <a:lnTo>
                    <a:pt x="312737" y="529589"/>
                  </a:lnTo>
                  <a:lnTo>
                    <a:pt x="476567" y="607694"/>
                  </a:lnTo>
                  <a:lnTo>
                    <a:pt x="481330" y="606425"/>
                  </a:lnTo>
                  <a:lnTo>
                    <a:pt x="484187" y="602932"/>
                  </a:lnTo>
                  <a:lnTo>
                    <a:pt x="497840" y="587057"/>
                  </a:lnTo>
                  <a:lnTo>
                    <a:pt x="529907" y="587057"/>
                  </a:lnTo>
                  <a:lnTo>
                    <a:pt x="538469" y="583564"/>
                  </a:lnTo>
                  <a:lnTo>
                    <a:pt x="473392" y="583564"/>
                  </a:lnTo>
                  <a:lnTo>
                    <a:pt x="346710" y="530859"/>
                  </a:lnTo>
                  <a:lnTo>
                    <a:pt x="319405" y="501967"/>
                  </a:lnTo>
                  <a:lnTo>
                    <a:pt x="294322" y="437514"/>
                  </a:lnTo>
                  <a:lnTo>
                    <a:pt x="289560" y="427354"/>
                  </a:lnTo>
                  <a:close/>
                </a:path>
                <a:path w="940435" h="607694" extrusionOk="0">
                  <a:moveTo>
                    <a:pt x="529907" y="587057"/>
                  </a:moveTo>
                  <a:lnTo>
                    <a:pt x="497840" y="587057"/>
                  </a:lnTo>
                  <a:lnTo>
                    <a:pt x="520700" y="589279"/>
                  </a:lnTo>
                  <a:lnTo>
                    <a:pt x="522922" y="589279"/>
                  </a:lnTo>
                  <a:lnTo>
                    <a:pt x="523875" y="588962"/>
                  </a:lnTo>
                  <a:lnTo>
                    <a:pt x="525462" y="588962"/>
                  </a:lnTo>
                  <a:lnTo>
                    <a:pt x="529907" y="587057"/>
                  </a:lnTo>
                  <a:close/>
                </a:path>
                <a:path w="940435" h="607694" extrusionOk="0">
                  <a:moveTo>
                    <a:pt x="491172" y="565467"/>
                  </a:moveTo>
                  <a:lnTo>
                    <a:pt x="487680" y="566737"/>
                  </a:lnTo>
                  <a:lnTo>
                    <a:pt x="485457" y="569277"/>
                  </a:lnTo>
                  <a:lnTo>
                    <a:pt x="473392" y="583564"/>
                  </a:lnTo>
                  <a:lnTo>
                    <a:pt x="538469" y="583564"/>
                  </a:lnTo>
                  <a:lnTo>
                    <a:pt x="578167" y="567372"/>
                  </a:lnTo>
                  <a:lnTo>
                    <a:pt x="511492" y="567372"/>
                  </a:lnTo>
                  <a:lnTo>
                    <a:pt x="491172" y="565467"/>
                  </a:lnTo>
                  <a:close/>
                </a:path>
                <a:path w="940435" h="607694" extrusionOk="0">
                  <a:moveTo>
                    <a:pt x="511810" y="337184"/>
                  </a:moveTo>
                  <a:lnTo>
                    <a:pt x="511697" y="457834"/>
                  </a:lnTo>
                  <a:lnTo>
                    <a:pt x="511581" y="482917"/>
                  </a:lnTo>
                  <a:lnTo>
                    <a:pt x="511492" y="567372"/>
                  </a:lnTo>
                  <a:lnTo>
                    <a:pt x="578167" y="567372"/>
                  </a:lnTo>
                  <a:lnTo>
                    <a:pt x="588010" y="563244"/>
                  </a:lnTo>
                  <a:lnTo>
                    <a:pt x="532765" y="563244"/>
                  </a:lnTo>
                  <a:lnTo>
                    <a:pt x="532765" y="364489"/>
                  </a:lnTo>
                  <a:lnTo>
                    <a:pt x="532447" y="364489"/>
                  </a:lnTo>
                  <a:lnTo>
                    <a:pt x="583882" y="344169"/>
                  </a:lnTo>
                  <a:lnTo>
                    <a:pt x="527367" y="344169"/>
                  </a:lnTo>
                  <a:lnTo>
                    <a:pt x="526415" y="343217"/>
                  </a:lnTo>
                  <a:lnTo>
                    <a:pt x="511810" y="337184"/>
                  </a:lnTo>
                  <a:close/>
                </a:path>
                <a:path w="940435" h="607694" extrusionOk="0">
                  <a:moveTo>
                    <a:pt x="822960" y="308927"/>
                  </a:moveTo>
                  <a:lnTo>
                    <a:pt x="684847" y="364489"/>
                  </a:lnTo>
                  <a:lnTo>
                    <a:pt x="648970" y="515937"/>
                  </a:lnTo>
                  <a:lnTo>
                    <a:pt x="532765" y="563244"/>
                  </a:lnTo>
                  <a:lnTo>
                    <a:pt x="588010" y="563244"/>
                  </a:lnTo>
                  <a:lnTo>
                    <a:pt x="665162" y="532129"/>
                  </a:lnTo>
                  <a:lnTo>
                    <a:pt x="667385" y="529272"/>
                  </a:lnTo>
                  <a:lnTo>
                    <a:pt x="701040" y="380364"/>
                  </a:lnTo>
                  <a:lnTo>
                    <a:pt x="827722" y="327977"/>
                  </a:lnTo>
                  <a:lnTo>
                    <a:pt x="852448" y="327977"/>
                  </a:lnTo>
                  <a:lnTo>
                    <a:pt x="822960" y="308927"/>
                  </a:lnTo>
                  <a:close/>
                </a:path>
                <a:path w="940435" h="607694" extrusionOk="0">
                  <a:moveTo>
                    <a:pt x="349567" y="344804"/>
                  </a:moveTo>
                  <a:lnTo>
                    <a:pt x="347345" y="344804"/>
                  </a:lnTo>
                  <a:lnTo>
                    <a:pt x="330200" y="437197"/>
                  </a:lnTo>
                  <a:lnTo>
                    <a:pt x="332105" y="451484"/>
                  </a:lnTo>
                  <a:lnTo>
                    <a:pt x="442277" y="520064"/>
                  </a:lnTo>
                  <a:lnTo>
                    <a:pt x="444182" y="521017"/>
                  </a:lnTo>
                  <a:lnTo>
                    <a:pt x="446405" y="521334"/>
                  </a:lnTo>
                  <a:lnTo>
                    <a:pt x="447992" y="521334"/>
                  </a:lnTo>
                  <a:lnTo>
                    <a:pt x="462215" y="498157"/>
                  </a:lnTo>
                  <a:lnTo>
                    <a:pt x="443865" y="498157"/>
                  </a:lnTo>
                  <a:lnTo>
                    <a:pt x="360997" y="463550"/>
                  </a:lnTo>
                  <a:lnTo>
                    <a:pt x="356552" y="457834"/>
                  </a:lnTo>
                  <a:lnTo>
                    <a:pt x="353377" y="451484"/>
                  </a:lnTo>
                  <a:lnTo>
                    <a:pt x="351790" y="444500"/>
                  </a:lnTo>
                  <a:lnTo>
                    <a:pt x="351182" y="437514"/>
                  </a:lnTo>
                  <a:lnTo>
                    <a:pt x="351472" y="369569"/>
                  </a:lnTo>
                  <a:lnTo>
                    <a:pt x="351790" y="367982"/>
                  </a:lnTo>
                  <a:lnTo>
                    <a:pt x="406082" y="367982"/>
                  </a:lnTo>
                  <a:lnTo>
                    <a:pt x="353377" y="345757"/>
                  </a:lnTo>
                  <a:lnTo>
                    <a:pt x="351472" y="345122"/>
                  </a:lnTo>
                  <a:lnTo>
                    <a:pt x="349567" y="344804"/>
                  </a:lnTo>
                  <a:close/>
                </a:path>
                <a:path w="940435" h="607694" extrusionOk="0">
                  <a:moveTo>
                    <a:pt x="444500" y="384492"/>
                  </a:moveTo>
                  <a:lnTo>
                    <a:pt x="444425" y="441325"/>
                  </a:lnTo>
                  <a:lnTo>
                    <a:pt x="444305" y="461962"/>
                  </a:lnTo>
                  <a:lnTo>
                    <a:pt x="444182" y="496569"/>
                  </a:lnTo>
                  <a:lnTo>
                    <a:pt x="443865" y="498157"/>
                  </a:lnTo>
                  <a:lnTo>
                    <a:pt x="462215" y="498157"/>
                  </a:lnTo>
                  <a:lnTo>
                    <a:pt x="465137" y="493394"/>
                  </a:lnTo>
                  <a:lnTo>
                    <a:pt x="465137" y="428625"/>
                  </a:lnTo>
                  <a:lnTo>
                    <a:pt x="451485" y="389572"/>
                  </a:lnTo>
                  <a:lnTo>
                    <a:pt x="444500" y="384492"/>
                  </a:lnTo>
                  <a:close/>
                </a:path>
                <a:path w="940435" h="607694" extrusionOk="0">
                  <a:moveTo>
                    <a:pt x="338137" y="0"/>
                  </a:moveTo>
                  <a:lnTo>
                    <a:pt x="314007" y="5714"/>
                  </a:lnTo>
                  <a:lnTo>
                    <a:pt x="6032" y="130809"/>
                  </a:lnTo>
                  <a:lnTo>
                    <a:pt x="317" y="173037"/>
                  </a:lnTo>
                  <a:lnTo>
                    <a:pt x="281" y="247967"/>
                  </a:lnTo>
                  <a:lnTo>
                    <a:pt x="79" y="288925"/>
                  </a:lnTo>
                  <a:lnTo>
                    <a:pt x="0" y="379094"/>
                  </a:lnTo>
                  <a:lnTo>
                    <a:pt x="2540" y="382904"/>
                  </a:lnTo>
                  <a:lnTo>
                    <a:pt x="31115" y="394969"/>
                  </a:lnTo>
                  <a:lnTo>
                    <a:pt x="47625" y="427989"/>
                  </a:lnTo>
                  <a:lnTo>
                    <a:pt x="49530" y="429577"/>
                  </a:lnTo>
                  <a:lnTo>
                    <a:pt x="52070" y="430529"/>
                  </a:lnTo>
                  <a:lnTo>
                    <a:pt x="185420" y="486409"/>
                  </a:lnTo>
                  <a:lnTo>
                    <a:pt x="200977" y="489584"/>
                  </a:lnTo>
                  <a:lnTo>
                    <a:pt x="215582" y="487044"/>
                  </a:lnTo>
                  <a:lnTo>
                    <a:pt x="229031" y="468629"/>
                  </a:lnTo>
                  <a:lnTo>
                    <a:pt x="202565" y="468629"/>
                  </a:lnTo>
                  <a:lnTo>
                    <a:pt x="194627" y="467359"/>
                  </a:lnTo>
                  <a:lnTo>
                    <a:pt x="193357" y="467042"/>
                  </a:lnTo>
                  <a:lnTo>
                    <a:pt x="63500" y="412750"/>
                  </a:lnTo>
                  <a:lnTo>
                    <a:pt x="46990" y="379729"/>
                  </a:lnTo>
                  <a:lnTo>
                    <a:pt x="45085" y="378142"/>
                  </a:lnTo>
                  <a:lnTo>
                    <a:pt x="20955" y="367982"/>
                  </a:lnTo>
                  <a:lnTo>
                    <a:pt x="21034" y="288925"/>
                  </a:lnTo>
                  <a:lnTo>
                    <a:pt x="21236" y="247967"/>
                  </a:lnTo>
                  <a:lnTo>
                    <a:pt x="21272" y="155575"/>
                  </a:lnTo>
                  <a:lnTo>
                    <a:pt x="75882" y="155575"/>
                  </a:lnTo>
                  <a:lnTo>
                    <a:pt x="38417" y="140017"/>
                  </a:lnTo>
                  <a:lnTo>
                    <a:pt x="38100" y="140017"/>
                  </a:lnTo>
                  <a:lnTo>
                    <a:pt x="321627" y="25082"/>
                  </a:lnTo>
                  <a:lnTo>
                    <a:pt x="337185" y="20954"/>
                  </a:lnTo>
                  <a:lnTo>
                    <a:pt x="394712" y="20954"/>
                  </a:lnTo>
                  <a:lnTo>
                    <a:pt x="362585" y="1587"/>
                  </a:lnTo>
                  <a:lnTo>
                    <a:pt x="338137" y="0"/>
                  </a:lnTo>
                  <a:close/>
                </a:path>
                <a:path w="940435" h="607694" extrusionOk="0">
                  <a:moveTo>
                    <a:pt x="262255" y="406400"/>
                  </a:moveTo>
                  <a:lnTo>
                    <a:pt x="260032" y="406400"/>
                  </a:lnTo>
                  <a:lnTo>
                    <a:pt x="220345" y="454977"/>
                  </a:lnTo>
                  <a:lnTo>
                    <a:pt x="216217" y="461962"/>
                  </a:lnTo>
                  <a:lnTo>
                    <a:pt x="210185" y="466407"/>
                  </a:lnTo>
                  <a:lnTo>
                    <a:pt x="202565" y="468629"/>
                  </a:lnTo>
                  <a:lnTo>
                    <a:pt x="229031" y="468629"/>
                  </a:lnTo>
                  <a:lnTo>
                    <a:pt x="256857" y="430529"/>
                  </a:lnTo>
                  <a:lnTo>
                    <a:pt x="257810" y="428942"/>
                  </a:lnTo>
                  <a:lnTo>
                    <a:pt x="259397" y="427354"/>
                  </a:lnTo>
                  <a:lnTo>
                    <a:pt x="289560" y="427354"/>
                  </a:lnTo>
                  <a:lnTo>
                    <a:pt x="288607" y="425132"/>
                  </a:lnTo>
                  <a:lnTo>
                    <a:pt x="280670" y="415607"/>
                  </a:lnTo>
                  <a:lnTo>
                    <a:pt x="271780" y="409257"/>
                  </a:lnTo>
                  <a:lnTo>
                    <a:pt x="262255" y="406400"/>
                  </a:lnTo>
                  <a:close/>
                </a:path>
                <a:path w="940435" h="607694" extrusionOk="0">
                  <a:moveTo>
                    <a:pt x="852448" y="327977"/>
                  </a:moveTo>
                  <a:lnTo>
                    <a:pt x="827722" y="327977"/>
                  </a:lnTo>
                  <a:lnTo>
                    <a:pt x="835977" y="331152"/>
                  </a:lnTo>
                  <a:lnTo>
                    <a:pt x="838835" y="338454"/>
                  </a:lnTo>
                  <a:lnTo>
                    <a:pt x="839787" y="340359"/>
                  </a:lnTo>
                  <a:lnTo>
                    <a:pt x="840105" y="341947"/>
                  </a:lnTo>
                  <a:lnTo>
                    <a:pt x="840105" y="357187"/>
                  </a:lnTo>
                  <a:lnTo>
                    <a:pt x="836295" y="362584"/>
                  </a:lnTo>
                  <a:lnTo>
                    <a:pt x="830580" y="364807"/>
                  </a:lnTo>
                  <a:lnTo>
                    <a:pt x="820737" y="369569"/>
                  </a:lnTo>
                  <a:lnTo>
                    <a:pt x="812800" y="377507"/>
                  </a:lnTo>
                  <a:lnTo>
                    <a:pt x="808037" y="387032"/>
                  </a:lnTo>
                  <a:lnTo>
                    <a:pt x="807720" y="387032"/>
                  </a:lnTo>
                  <a:lnTo>
                    <a:pt x="806132" y="398144"/>
                  </a:lnTo>
                  <a:lnTo>
                    <a:pt x="806132" y="409257"/>
                  </a:lnTo>
                  <a:lnTo>
                    <a:pt x="826770" y="441325"/>
                  </a:lnTo>
                  <a:lnTo>
                    <a:pt x="840740" y="444500"/>
                  </a:lnTo>
                  <a:lnTo>
                    <a:pt x="844867" y="444500"/>
                  </a:lnTo>
                  <a:lnTo>
                    <a:pt x="885825" y="425450"/>
                  </a:lnTo>
                  <a:lnTo>
                    <a:pt x="838835" y="425450"/>
                  </a:lnTo>
                  <a:lnTo>
                    <a:pt x="830580" y="421957"/>
                  </a:lnTo>
                  <a:lnTo>
                    <a:pt x="827405" y="412750"/>
                  </a:lnTo>
                  <a:lnTo>
                    <a:pt x="827087" y="411162"/>
                  </a:lnTo>
                  <a:lnTo>
                    <a:pt x="826846" y="398144"/>
                  </a:lnTo>
                  <a:lnTo>
                    <a:pt x="826770" y="392429"/>
                  </a:lnTo>
                  <a:lnTo>
                    <a:pt x="830580" y="387032"/>
                  </a:lnTo>
                  <a:lnTo>
                    <a:pt x="836295" y="384809"/>
                  </a:lnTo>
                  <a:lnTo>
                    <a:pt x="846137" y="379729"/>
                  </a:lnTo>
                  <a:lnTo>
                    <a:pt x="854075" y="372109"/>
                  </a:lnTo>
                  <a:lnTo>
                    <a:pt x="858837" y="362584"/>
                  </a:lnTo>
                  <a:lnTo>
                    <a:pt x="859155" y="362584"/>
                  </a:lnTo>
                  <a:lnTo>
                    <a:pt x="860742" y="351472"/>
                  </a:lnTo>
                  <a:lnTo>
                    <a:pt x="860742" y="341947"/>
                  </a:lnTo>
                  <a:lnTo>
                    <a:pt x="860425" y="340359"/>
                  </a:lnTo>
                  <a:lnTo>
                    <a:pt x="860349" y="338454"/>
                  </a:lnTo>
                  <a:lnTo>
                    <a:pt x="858837" y="332104"/>
                  </a:lnTo>
                  <a:lnTo>
                    <a:pt x="852448" y="327977"/>
                  </a:lnTo>
                  <a:close/>
                </a:path>
                <a:path w="940435" h="607694" extrusionOk="0">
                  <a:moveTo>
                    <a:pt x="406082" y="367982"/>
                  </a:moveTo>
                  <a:lnTo>
                    <a:pt x="351790" y="367982"/>
                  </a:lnTo>
                  <a:lnTo>
                    <a:pt x="434340" y="402272"/>
                  </a:lnTo>
                  <a:lnTo>
                    <a:pt x="438785" y="407987"/>
                  </a:lnTo>
                  <a:lnTo>
                    <a:pt x="442277" y="414654"/>
                  </a:lnTo>
                  <a:lnTo>
                    <a:pt x="443865" y="421322"/>
                  </a:lnTo>
                  <a:lnTo>
                    <a:pt x="444500" y="428625"/>
                  </a:lnTo>
                  <a:lnTo>
                    <a:pt x="444500" y="384492"/>
                  </a:lnTo>
                  <a:lnTo>
                    <a:pt x="442595" y="383222"/>
                  </a:lnTo>
                  <a:lnTo>
                    <a:pt x="406082" y="367982"/>
                  </a:lnTo>
                  <a:close/>
                </a:path>
                <a:path w="940435" h="607694" extrusionOk="0">
                  <a:moveTo>
                    <a:pt x="919162" y="247967"/>
                  </a:moveTo>
                  <a:lnTo>
                    <a:pt x="919162" y="326389"/>
                  </a:lnTo>
                  <a:lnTo>
                    <a:pt x="902017" y="382269"/>
                  </a:lnTo>
                  <a:lnTo>
                    <a:pt x="856297" y="418782"/>
                  </a:lnTo>
                  <a:lnTo>
                    <a:pt x="838835" y="425450"/>
                  </a:lnTo>
                  <a:lnTo>
                    <a:pt x="885825" y="425450"/>
                  </a:lnTo>
                  <a:lnTo>
                    <a:pt x="919162" y="394017"/>
                  </a:lnTo>
                  <a:lnTo>
                    <a:pt x="934720" y="362267"/>
                  </a:lnTo>
                  <a:lnTo>
                    <a:pt x="940117" y="326389"/>
                  </a:lnTo>
                  <a:lnTo>
                    <a:pt x="940117" y="305117"/>
                  </a:lnTo>
                  <a:lnTo>
                    <a:pt x="938847" y="289877"/>
                  </a:lnTo>
                  <a:lnTo>
                    <a:pt x="938847" y="288925"/>
                  </a:lnTo>
                  <a:lnTo>
                    <a:pt x="934402" y="273367"/>
                  </a:lnTo>
                  <a:lnTo>
                    <a:pt x="927100" y="258444"/>
                  </a:lnTo>
                  <a:lnTo>
                    <a:pt x="919162" y="247967"/>
                  </a:lnTo>
                  <a:close/>
                </a:path>
                <a:path w="940435" h="607694" extrusionOk="0">
                  <a:moveTo>
                    <a:pt x="75882" y="155575"/>
                  </a:moveTo>
                  <a:lnTo>
                    <a:pt x="21272" y="155575"/>
                  </a:lnTo>
                  <a:lnTo>
                    <a:pt x="511810" y="360044"/>
                  </a:lnTo>
                  <a:lnTo>
                    <a:pt x="511810" y="337184"/>
                  </a:lnTo>
                  <a:lnTo>
                    <a:pt x="179070" y="198754"/>
                  </a:lnTo>
                  <a:lnTo>
                    <a:pt x="181292" y="190500"/>
                  </a:lnTo>
                  <a:lnTo>
                    <a:pt x="159385" y="190500"/>
                  </a:lnTo>
                  <a:lnTo>
                    <a:pt x="75882" y="155575"/>
                  </a:lnTo>
                  <a:close/>
                </a:path>
                <a:path w="940435" h="607694" extrusionOk="0">
                  <a:moveTo>
                    <a:pt x="850265" y="219392"/>
                  </a:moveTo>
                  <a:lnTo>
                    <a:pt x="825817" y="225107"/>
                  </a:lnTo>
                  <a:lnTo>
                    <a:pt x="527367" y="344169"/>
                  </a:lnTo>
                  <a:lnTo>
                    <a:pt x="583882" y="344169"/>
                  </a:lnTo>
                  <a:lnTo>
                    <a:pt x="833437" y="244475"/>
                  </a:lnTo>
                  <a:lnTo>
                    <a:pt x="848995" y="240664"/>
                  </a:lnTo>
                  <a:lnTo>
                    <a:pt x="906991" y="240664"/>
                  </a:lnTo>
                  <a:lnTo>
                    <a:pt x="874712" y="221297"/>
                  </a:lnTo>
                  <a:lnTo>
                    <a:pt x="850265" y="219392"/>
                  </a:lnTo>
                  <a:close/>
                </a:path>
                <a:path w="940435" h="607694" extrusionOk="0">
                  <a:moveTo>
                    <a:pt x="906991" y="240664"/>
                  </a:moveTo>
                  <a:lnTo>
                    <a:pt x="864552" y="240664"/>
                  </a:lnTo>
                  <a:lnTo>
                    <a:pt x="880110" y="244475"/>
                  </a:lnTo>
                  <a:lnTo>
                    <a:pt x="893762" y="252412"/>
                  </a:lnTo>
                  <a:lnTo>
                    <a:pt x="904557" y="262889"/>
                  </a:lnTo>
                  <a:lnTo>
                    <a:pt x="912812" y="275589"/>
                  </a:lnTo>
                  <a:lnTo>
                    <a:pt x="917575" y="289877"/>
                  </a:lnTo>
                  <a:lnTo>
                    <a:pt x="919162" y="305117"/>
                  </a:lnTo>
                  <a:lnTo>
                    <a:pt x="919162" y="247967"/>
                  </a:lnTo>
                  <a:lnTo>
                    <a:pt x="906991" y="240664"/>
                  </a:lnTo>
                  <a:close/>
                </a:path>
                <a:path w="940435" h="607694" extrusionOk="0">
                  <a:moveTo>
                    <a:pt x="344805" y="108267"/>
                  </a:moveTo>
                  <a:lnTo>
                    <a:pt x="315912" y="108267"/>
                  </a:lnTo>
                  <a:lnTo>
                    <a:pt x="324167" y="111759"/>
                  </a:lnTo>
                  <a:lnTo>
                    <a:pt x="327660" y="120650"/>
                  </a:lnTo>
                  <a:lnTo>
                    <a:pt x="328295" y="122554"/>
                  </a:lnTo>
                  <a:lnTo>
                    <a:pt x="328295" y="137794"/>
                  </a:lnTo>
                  <a:lnTo>
                    <a:pt x="324485" y="143192"/>
                  </a:lnTo>
                  <a:lnTo>
                    <a:pt x="318770" y="145097"/>
                  </a:lnTo>
                  <a:lnTo>
                    <a:pt x="308927" y="150177"/>
                  </a:lnTo>
                  <a:lnTo>
                    <a:pt x="294322" y="190500"/>
                  </a:lnTo>
                  <a:lnTo>
                    <a:pt x="294005" y="196532"/>
                  </a:lnTo>
                  <a:lnTo>
                    <a:pt x="330517" y="224789"/>
                  </a:lnTo>
                  <a:lnTo>
                    <a:pt x="341947" y="222567"/>
                  </a:lnTo>
                  <a:lnTo>
                    <a:pt x="352107" y="218439"/>
                  </a:lnTo>
                  <a:lnTo>
                    <a:pt x="374015" y="206057"/>
                  </a:lnTo>
                  <a:lnTo>
                    <a:pt x="327025" y="206057"/>
                  </a:lnTo>
                  <a:lnTo>
                    <a:pt x="318770" y="202247"/>
                  </a:lnTo>
                  <a:lnTo>
                    <a:pt x="316230" y="194944"/>
                  </a:lnTo>
                  <a:lnTo>
                    <a:pt x="315277" y="193357"/>
                  </a:lnTo>
                  <a:lnTo>
                    <a:pt x="314960" y="191769"/>
                  </a:lnTo>
                  <a:lnTo>
                    <a:pt x="314960" y="173037"/>
                  </a:lnTo>
                  <a:lnTo>
                    <a:pt x="318770" y="167322"/>
                  </a:lnTo>
                  <a:lnTo>
                    <a:pt x="324485" y="165417"/>
                  </a:lnTo>
                  <a:lnTo>
                    <a:pt x="334645" y="160337"/>
                  </a:lnTo>
                  <a:lnTo>
                    <a:pt x="342265" y="152717"/>
                  </a:lnTo>
                  <a:lnTo>
                    <a:pt x="347027" y="143192"/>
                  </a:lnTo>
                  <a:lnTo>
                    <a:pt x="347345" y="142875"/>
                  </a:lnTo>
                  <a:lnTo>
                    <a:pt x="348932" y="131762"/>
                  </a:lnTo>
                  <a:lnTo>
                    <a:pt x="348932" y="126047"/>
                  </a:lnTo>
                  <a:lnTo>
                    <a:pt x="348727" y="122554"/>
                  </a:lnTo>
                  <a:lnTo>
                    <a:pt x="348615" y="119062"/>
                  </a:lnTo>
                  <a:lnTo>
                    <a:pt x="347027" y="112712"/>
                  </a:lnTo>
                  <a:lnTo>
                    <a:pt x="344805" y="108267"/>
                  </a:lnTo>
                  <a:close/>
                </a:path>
                <a:path w="940435" h="607694" extrusionOk="0">
                  <a:moveTo>
                    <a:pt x="407352" y="28575"/>
                  </a:moveTo>
                  <a:lnTo>
                    <a:pt x="407352" y="106997"/>
                  </a:lnTo>
                  <a:lnTo>
                    <a:pt x="390207" y="162877"/>
                  </a:lnTo>
                  <a:lnTo>
                    <a:pt x="344487" y="199072"/>
                  </a:lnTo>
                  <a:lnTo>
                    <a:pt x="327025" y="206057"/>
                  </a:lnTo>
                  <a:lnTo>
                    <a:pt x="374015" y="206057"/>
                  </a:lnTo>
                  <a:lnTo>
                    <a:pt x="383222" y="200659"/>
                  </a:lnTo>
                  <a:lnTo>
                    <a:pt x="407352" y="174625"/>
                  </a:lnTo>
                  <a:lnTo>
                    <a:pt x="422910" y="142557"/>
                  </a:lnTo>
                  <a:lnTo>
                    <a:pt x="428307" y="106997"/>
                  </a:lnTo>
                  <a:lnTo>
                    <a:pt x="428307" y="85407"/>
                  </a:lnTo>
                  <a:lnTo>
                    <a:pt x="427037" y="70484"/>
                  </a:lnTo>
                  <a:lnTo>
                    <a:pt x="427037" y="69532"/>
                  </a:lnTo>
                  <a:lnTo>
                    <a:pt x="422592" y="53657"/>
                  </a:lnTo>
                  <a:lnTo>
                    <a:pt x="415290" y="39052"/>
                  </a:lnTo>
                  <a:lnTo>
                    <a:pt x="407352" y="28575"/>
                  </a:lnTo>
                  <a:close/>
                </a:path>
                <a:path w="940435" h="607694" extrusionOk="0">
                  <a:moveTo>
                    <a:pt x="311150" y="89534"/>
                  </a:moveTo>
                  <a:lnTo>
                    <a:pt x="300672" y="92075"/>
                  </a:lnTo>
                  <a:lnTo>
                    <a:pt x="173037" y="145097"/>
                  </a:lnTo>
                  <a:lnTo>
                    <a:pt x="170815" y="147637"/>
                  </a:lnTo>
                  <a:lnTo>
                    <a:pt x="159385" y="190500"/>
                  </a:lnTo>
                  <a:lnTo>
                    <a:pt x="181292" y="190500"/>
                  </a:lnTo>
                  <a:lnTo>
                    <a:pt x="188912" y="160972"/>
                  </a:lnTo>
                  <a:lnTo>
                    <a:pt x="315912" y="108267"/>
                  </a:lnTo>
                  <a:lnTo>
                    <a:pt x="344805" y="108267"/>
                  </a:lnTo>
                  <a:lnTo>
                    <a:pt x="343852" y="106362"/>
                  </a:lnTo>
                  <a:lnTo>
                    <a:pt x="340042" y="100964"/>
                  </a:lnTo>
                  <a:lnTo>
                    <a:pt x="331470" y="93979"/>
                  </a:lnTo>
                  <a:lnTo>
                    <a:pt x="321627" y="90169"/>
                  </a:lnTo>
                  <a:lnTo>
                    <a:pt x="311150" y="89534"/>
                  </a:lnTo>
                  <a:close/>
                </a:path>
                <a:path w="940435" h="607694" extrusionOk="0">
                  <a:moveTo>
                    <a:pt x="394712" y="20954"/>
                  </a:moveTo>
                  <a:lnTo>
                    <a:pt x="352742" y="20954"/>
                  </a:lnTo>
                  <a:lnTo>
                    <a:pt x="392747" y="43497"/>
                  </a:lnTo>
                  <a:lnTo>
                    <a:pt x="407352" y="85407"/>
                  </a:lnTo>
                  <a:lnTo>
                    <a:pt x="407352" y="28575"/>
                  </a:lnTo>
                  <a:lnTo>
                    <a:pt x="394712" y="209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41"/>
          <p:cNvSpPr txBox="1"/>
          <p:nvPr/>
        </p:nvSpPr>
        <p:spPr>
          <a:xfrm>
            <a:off x="1942570" y="1433513"/>
            <a:ext cx="735013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ΠΟΙΟΣ</a:t>
            </a:r>
            <a:endParaRPr sz="145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p41"/>
          <p:cNvSpPr txBox="1"/>
          <p:nvPr/>
        </p:nvSpPr>
        <p:spPr>
          <a:xfrm>
            <a:off x="1871663" y="2862263"/>
            <a:ext cx="582083" cy="2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Ανοικτό σε όλους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5" name="Google Shape;595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62652" y="1037960"/>
            <a:ext cx="2399771" cy="2852208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1"/>
          <p:cNvSpPr txBox="1"/>
          <p:nvPr/>
        </p:nvSpPr>
        <p:spPr>
          <a:xfrm>
            <a:off x="4642644" y="1433513"/>
            <a:ext cx="162983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ΤΙ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1"/>
          <p:cNvSpPr txBox="1"/>
          <p:nvPr/>
        </p:nvSpPr>
        <p:spPr>
          <a:xfrm>
            <a:off x="4190736" y="2819929"/>
            <a:ext cx="1746779" cy="5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 indent="2117" algn="ctr"/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Θεμελιώδης κατανόηση των  ανθρώπινων παραγόντων για την  ασφάλεια στον κυβερνοχώρο στον  τομέα της ενέργειας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8" name="Google Shape;1058;p77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059" name="Google Shape;1059;p77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60" name="Google Shape;1060;p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1" name="Google Shape;1061;p77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004204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Λήψη αποφάσεων σε στρατηγικό,  επιχειρησιακό και τακτικό επίπεδο</a:t>
            </a:r>
            <a:endParaRPr/>
          </a:p>
        </p:txBody>
      </p:sp>
      <p:sp>
        <p:nvSpPr>
          <p:cNvPr id="1062" name="Google Shape;1062;p77"/>
          <p:cNvSpPr txBox="1"/>
          <p:nvPr/>
        </p:nvSpPr>
        <p:spPr>
          <a:xfrm>
            <a:off x="752474" y="4579143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77"/>
          <p:cNvSpPr txBox="1"/>
          <p:nvPr/>
        </p:nvSpPr>
        <p:spPr>
          <a:xfrm>
            <a:off x="805391" y="1621896"/>
            <a:ext cx="2816225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Ολοκλήρωση των επιπέδων απόφασης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77"/>
          <p:cNvSpPr txBox="1"/>
          <p:nvPr/>
        </p:nvSpPr>
        <p:spPr>
          <a:xfrm>
            <a:off x="581554" y="2170906"/>
            <a:ext cx="4299479" cy="216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503217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Διασφάλιση της συνεκτικότητας και της ευθυγράμμισης μεταξύ των  στρατηγικών, λειτουργικών και τακτικών επιπέδων λήψης αποφάσεων.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Μηχανισμοί ανατροφοδότησης και μάθησης σε όλα τα επίπεδα λήψης αποφάσεων.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35982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ηγεσίας στη γεφύρωση των διαφορών μεταξύ των διαφόρων επιπέδων  λήψης αποφάσεων.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Ολοκληρωμένο πλαίσιο λογισμικού λήψης  αποφάσεων που ενεργοποιούσε μια αδιάλειπτη αντίδραση σε μια συντονισμένη  κυβερνο-φυσική επίθεση.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7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0" name="Google Shape;1070;p78"/>
          <p:cNvGrpSpPr/>
          <p:nvPr/>
        </p:nvGrpSpPr>
        <p:grpSpPr>
          <a:xfrm>
            <a:off x="1" y="168274"/>
            <a:ext cx="4867274" cy="5546725"/>
            <a:chOff x="0" y="201929"/>
            <a:chExt cx="5840729" cy="6656070"/>
          </a:xfrm>
        </p:grpSpPr>
        <p:sp>
          <p:nvSpPr>
            <p:cNvPr id="1071" name="Google Shape;1071;p78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2" name="Google Shape;1072;p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01929"/>
              <a:ext cx="5840729" cy="66560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3" name="Google Shape;1073;p78"/>
          <p:cNvSpPr txBox="1">
            <a:spLocks noGrp="1"/>
          </p:cNvSpPr>
          <p:nvPr>
            <p:ph type="title"/>
          </p:nvPr>
        </p:nvSpPr>
        <p:spPr>
          <a:xfrm>
            <a:off x="5579005" y="296069"/>
            <a:ext cx="3626379" cy="66259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Προγράμματα κατάρτισης,  ευαισθητοποίησης και  επικοινωνίας για το προσωπικό  του ενεργειακού τομέα</a:t>
            </a:r>
            <a:endParaRPr/>
          </a:p>
        </p:txBody>
      </p:sp>
      <p:sp>
        <p:nvSpPr>
          <p:cNvPr id="1074" name="Google Shape;1074;p78"/>
          <p:cNvSpPr txBox="1"/>
          <p:nvPr/>
        </p:nvSpPr>
        <p:spPr>
          <a:xfrm>
            <a:off x="752474" y="4802716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78"/>
          <p:cNvSpPr txBox="1"/>
          <p:nvPr/>
        </p:nvSpPr>
        <p:spPr>
          <a:xfrm>
            <a:off x="5571067" y="1632744"/>
            <a:ext cx="2447925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Σημασία της κατάρτισης και  Ευαισθητοποίηση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78"/>
          <p:cNvSpPr txBox="1"/>
          <p:nvPr/>
        </p:nvSpPr>
        <p:spPr>
          <a:xfrm>
            <a:off x="5571067" y="2387335"/>
            <a:ext cx="3677708" cy="150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κρίσιμος ρόλος της συνεχούς κατάρτισης και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ευαισθητοποίησης στη θαλάσσια κυβερνοασφάλεια.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1241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Στοιχεία αποτελεσματικής κατάρτισης σε θέματα κυβερνοασφάλειας  προγραμματίζω για το ναυτικό προσωπικό.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450"/>
            </a:pP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7623" indent="-228591">
              <a:lnSpc>
                <a:spcPct val="944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αντίκτυπος των προγραμμάτων ευαισθητοποίησης στη μείωση  του ανθρώπινου λάθους και στην ενίσχυση της κουλτούρας  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rgbClr val="FFB800"/>
              </a:buClr>
              <a:buSzPts val="1300"/>
            </a:pPr>
            <a:endParaRPr sz="108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NIS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7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2" name="Google Shape;1082;p79"/>
          <p:cNvGrpSpPr/>
          <p:nvPr/>
        </p:nvGrpSpPr>
        <p:grpSpPr>
          <a:xfrm>
            <a:off x="1" y="0"/>
            <a:ext cx="4867274" cy="5715000"/>
            <a:chOff x="0" y="0"/>
            <a:chExt cx="5840729" cy="6858000"/>
          </a:xfrm>
        </p:grpSpPr>
        <p:sp>
          <p:nvSpPr>
            <p:cNvPr id="1083" name="Google Shape;1083;p79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84" name="Google Shape;1084;p7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5" name="Google Shape;1085;p79"/>
          <p:cNvSpPr txBox="1">
            <a:spLocks noGrp="1"/>
          </p:cNvSpPr>
          <p:nvPr>
            <p:ph type="title"/>
          </p:nvPr>
        </p:nvSpPr>
        <p:spPr>
          <a:xfrm>
            <a:off x="5579005" y="296069"/>
            <a:ext cx="3626379" cy="66259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Προγράμματα κατάρτισης,  ευαισθητοποίησης και  επικοινωνίας για το προσωπικό  του ενεργειακού τομέα</a:t>
            </a:r>
            <a:endParaRPr/>
          </a:p>
        </p:txBody>
      </p:sp>
      <p:sp>
        <p:nvSpPr>
          <p:cNvPr id="1086" name="Google Shape;1086;p79"/>
          <p:cNvSpPr txBox="1"/>
          <p:nvPr/>
        </p:nvSpPr>
        <p:spPr>
          <a:xfrm>
            <a:off x="5579005" y="1590410"/>
            <a:ext cx="4323821" cy="30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 indent="94716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Ενίσχυση της επικοινωνίας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79"/>
          <p:cNvSpPr txBox="1"/>
          <p:nvPr/>
        </p:nvSpPr>
        <p:spPr>
          <a:xfrm>
            <a:off x="5270500" y="2387143"/>
            <a:ext cx="3559175" cy="230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17" rIns="0" bIns="0" anchor="t" anchorCtr="0">
            <a:spAutoFit/>
          </a:bodyPr>
          <a:lstStyle/>
          <a:p>
            <a:pPr marL="239174" marR="39686" indent="-228591">
              <a:lnSpc>
                <a:spcPct val="73600"/>
              </a:lnSpc>
              <a:buClr>
                <a:srgbClr val="FFB800"/>
              </a:buClr>
              <a:buSzPts val="1642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Βέλτιστες πρακτικές για την κοινοποίηση πολιτικών και περιστατικών  κυβερνοασφάλειας στο προσωπικό του ενεργειακού τομέα.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chemeClr val="dk1"/>
              </a:buClr>
              <a:buSzPts val="1200"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80959" indent="-228591">
              <a:lnSpc>
                <a:spcPct val="112300"/>
              </a:lnSpc>
              <a:buClr>
                <a:srgbClr val="FFB800"/>
              </a:buClr>
              <a:buSzPts val="1642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της σαφούς και συνεπούς επικοινωνίας στην προώθηση της  μια προδραστική στάση για την ασφάλεια στον κυβερνοχώρο.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41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Σαφή μηνυματοδοσία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1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Έγκαιρη ροή πληροφοριών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5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Αξιοποιήσιμη έξυπνη νοημοσύνη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chemeClr val="dk1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73600"/>
              </a:lnSpc>
              <a:buClr>
                <a:srgbClr val="FFB800"/>
              </a:buClr>
              <a:buSzPts val="1642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την υπέρβαση των εμποδίων επικοινωνίας σε ποικίλα  και δυναμικά περιβάλλοντα του ενεργειακού τομέα.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29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Πολυκαναλική επικοινωνία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5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Ανατροφοδότηση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79"/>
          <p:cNvSpPr txBox="1"/>
          <p:nvPr/>
        </p:nvSpPr>
        <p:spPr>
          <a:xfrm>
            <a:off x="752474" y="5480050"/>
            <a:ext cx="2917295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8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4" name="Google Shape;1094;p80"/>
          <p:cNvGrpSpPr/>
          <p:nvPr/>
        </p:nvGrpSpPr>
        <p:grpSpPr>
          <a:xfrm>
            <a:off x="1" y="0"/>
            <a:ext cx="4867274" cy="5715000"/>
            <a:chOff x="0" y="0"/>
            <a:chExt cx="5840729" cy="6858000"/>
          </a:xfrm>
        </p:grpSpPr>
        <p:sp>
          <p:nvSpPr>
            <p:cNvPr id="1095" name="Google Shape;1095;p80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6" name="Google Shape;1096;p8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7" name="Google Shape;1097;p80"/>
          <p:cNvSpPr txBox="1">
            <a:spLocks noGrp="1"/>
          </p:cNvSpPr>
          <p:nvPr>
            <p:ph type="title"/>
          </p:nvPr>
        </p:nvSpPr>
        <p:spPr>
          <a:xfrm>
            <a:off x="5579004" y="296068"/>
            <a:ext cx="3103033" cy="58946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Προγράμματα κατάρτισης,  ευαισθητοποίησης και  επικοινωνίας για	του  ενεργειακού τομέα</a:t>
            </a:r>
            <a:endParaRPr/>
          </a:p>
        </p:txBody>
      </p:sp>
      <p:sp>
        <p:nvSpPr>
          <p:cNvPr id="1098" name="Google Shape;1098;p80"/>
          <p:cNvSpPr txBox="1"/>
          <p:nvPr/>
        </p:nvSpPr>
        <p:spPr>
          <a:xfrm>
            <a:off x="752474" y="4651110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80"/>
          <p:cNvSpPr txBox="1"/>
          <p:nvPr/>
        </p:nvSpPr>
        <p:spPr>
          <a:xfrm>
            <a:off x="5579004" y="1590411"/>
            <a:ext cx="3617383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Σχεδιασμός αποτελεσματικής κατάρτισης  Προγραμματίζω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80"/>
          <p:cNvSpPr txBox="1"/>
          <p:nvPr/>
        </p:nvSpPr>
        <p:spPr>
          <a:xfrm>
            <a:off x="5571067" y="2368549"/>
            <a:ext cx="3685117" cy="170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46" rIns="0" bIns="0" anchor="t" anchorCtr="0">
            <a:spAutoFit/>
          </a:bodyPr>
          <a:lstStyle/>
          <a:p>
            <a:pPr marL="239174" marR="585764" indent="-228591">
              <a:lnSpc>
                <a:spcPct val="82400"/>
              </a:lnSpc>
              <a:buClr>
                <a:srgbClr val="FFB800"/>
              </a:buClr>
              <a:buSzPts val="1300"/>
              <a:buFont typeface="Courier New"/>
              <a:buChar char="o"/>
            </a:pPr>
            <a:r>
              <a:rPr lang="en-US" sz="79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Αρχές για το σχεδιασμό ελκυστικών και αποτελεσματικών  προγραμμάτων κατάρτισης.</a:t>
            </a:r>
            <a:endParaRPr sz="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442"/>
              </a:spcBef>
              <a:buClr>
                <a:srgbClr val="FFFFFF"/>
              </a:buClr>
              <a:buSzPts val="1100"/>
              <a:buFont typeface="Courier New"/>
              <a:buChar char="o"/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Συνήθειες, Αυτοαποτελεσματικότητα, Μεταγνωστικότητα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2"/>
              </a:spcBef>
              <a:buClr>
                <a:schemeClr val="dk1"/>
              </a:buClr>
              <a:buSzPts val="1150"/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024426" indent="-228591">
              <a:lnSpc>
                <a:spcPct val="84900"/>
              </a:lnSpc>
              <a:buClr>
                <a:srgbClr val="FFB800"/>
              </a:buClr>
              <a:buSzPts val="1300"/>
              <a:buFont typeface="Courier New"/>
              <a:buChar char="o"/>
            </a:pPr>
            <a:r>
              <a:rPr lang="en-US" sz="79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Ενσωμάτωση θεωριών και μεθοδολογιών μάθησης  ενηλίκων στην εκπαίδευση για την ασφάλεια στον  κυβερνοχώρο.</a:t>
            </a:r>
            <a:endParaRPr sz="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900"/>
            </a:pP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82400"/>
              </a:lnSpc>
              <a:spcBef>
                <a:spcPts val="562"/>
              </a:spcBef>
              <a:buClr>
                <a:srgbClr val="FFB800"/>
              </a:buClr>
              <a:buSzPts val="1300"/>
              <a:buFont typeface="Courier New"/>
              <a:buChar char="o"/>
            </a:pPr>
            <a:r>
              <a:rPr lang="en-US" sz="79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Χρήση προσομοιώσεων και ασκήσεων για την ενίσχυση της μάθησης και  της ετοιμότητας.</a:t>
            </a:r>
            <a:endParaRPr sz="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900"/>
            </a:pP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21174" indent="-228591">
              <a:lnSpc>
                <a:spcPct val="85500"/>
              </a:lnSpc>
              <a:spcBef>
                <a:spcPts val="521"/>
              </a:spcBef>
              <a:buClr>
                <a:srgbClr val="FFB800"/>
              </a:buClr>
              <a:buSzPts val="1300"/>
              <a:buFont typeface="Courier New"/>
              <a:buChar char="o"/>
            </a:pPr>
            <a:r>
              <a:rPr lang="en-US" sz="79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Η χρήση προσομοιώσεων από μια  ακαδημία του ενεργειακού τομέα για την εκπαίδευση δοκίμων σε  πρωτόκολλα κυβερνοασφάλειας.</a:t>
            </a:r>
            <a:endParaRPr sz="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Google Shape;1105;p81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106" name="Google Shape;1106;p81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7" name="Google Shape;1107;p8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8" name="Google Shape;1108;p81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5823479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Μελλοντικές τάσεις, προκλήσεις και ο ρόλος  της επικοινωνίας</a:t>
            </a:r>
            <a:endParaRPr sz="2167"/>
          </a:p>
        </p:txBody>
      </p:sp>
      <p:sp>
        <p:nvSpPr>
          <p:cNvPr id="1109" name="Google Shape;1109;p81"/>
          <p:cNvSpPr txBox="1"/>
          <p:nvPr/>
        </p:nvSpPr>
        <p:spPr>
          <a:xfrm>
            <a:off x="752474" y="4733396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81"/>
          <p:cNvSpPr txBox="1"/>
          <p:nvPr/>
        </p:nvSpPr>
        <p:spPr>
          <a:xfrm>
            <a:off x="805391" y="1599142"/>
            <a:ext cx="2935288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Αναδυόμενες τάσεις κυβερνοασφάλειας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81"/>
          <p:cNvSpPr txBox="1"/>
          <p:nvPr/>
        </p:nvSpPr>
        <p:spPr>
          <a:xfrm>
            <a:off x="752474" y="2106935"/>
            <a:ext cx="4678363" cy="216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213775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Επισκόπηση των αναδυόμενων τάσεων στην κυβερνοασφάλεια, συμπεριλαμβανομένης  της Τεχνητής Νοημοσύνης, της μηχανικής μάθησης και του IoT.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20654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Οι επιπτώσεις αυτών των τάσεων στις στρατηγικές κυβερνοασφάλειας του ενεργειακού  τομέα.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Προετοιμασία για τις μελλοντικές προκλήσεις της κυβερνοασφάλειας μέσω της καινοτομίας  και της προσαρμοστικότητας.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46599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Υιοθέτηση συστημάτων ανίχνευσης απειλών με  βάση την Τεχνητή Νοημοσύνη σε έξυπνα πλοία.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82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117" name="Google Shape;1117;p82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8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9" name="Google Shape;1119;p82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5823479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Μελλοντικές τάσεις, προκλήσεις και ο ρόλος  της επικοινωνίας</a:t>
            </a:r>
            <a:endParaRPr sz="2167"/>
          </a:p>
        </p:txBody>
      </p:sp>
      <p:sp>
        <p:nvSpPr>
          <p:cNvPr id="1120" name="Google Shape;1120;p82"/>
          <p:cNvSpPr txBox="1"/>
          <p:nvPr/>
        </p:nvSpPr>
        <p:spPr>
          <a:xfrm>
            <a:off x="752474" y="4733396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82"/>
          <p:cNvSpPr txBox="1"/>
          <p:nvPr/>
        </p:nvSpPr>
        <p:spPr>
          <a:xfrm>
            <a:off x="805391" y="1599670"/>
            <a:ext cx="3323167" cy="3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Διευθυνσιοδότηση μελλοντικών προκλήσεων  κυβερνοασφάλειας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82"/>
          <p:cNvSpPr txBox="1"/>
          <p:nvPr/>
        </p:nvSpPr>
        <p:spPr>
          <a:xfrm>
            <a:off x="635001" y="2396460"/>
            <a:ext cx="4759854" cy="1447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522796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Πρόβλεψη και μετριασμός νέων τύπων απειλών στον κυβερνοχώρο στον τομέα της  ενέργειας.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722813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σημασία του να μένουμε εμπρός από την καμπύλη μέσω της έρευνας και της  συνεργασίας με εμπειρογνώμονες σε θέματα κυβερνοασφάλειας.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Προκλήσεις που θέτει η αυξανόμενη πολυπλοκότητα και συνδεσιμότητα των λειτουργιών  του ενεργειακού τομέα.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83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128" name="Google Shape;1128;p8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9" name="Google Shape;1129;p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0" name="Google Shape;1130;p83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5823479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Μελλοντικές τάσεις, προκλήσεις και ο ρόλος  της επικοινωνίας</a:t>
            </a:r>
            <a:endParaRPr sz="2167"/>
          </a:p>
        </p:txBody>
      </p:sp>
      <p:sp>
        <p:nvSpPr>
          <p:cNvPr id="1131" name="Google Shape;1131;p83"/>
          <p:cNvSpPr txBox="1"/>
          <p:nvPr/>
        </p:nvSpPr>
        <p:spPr>
          <a:xfrm>
            <a:off x="752474" y="4911725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83"/>
          <p:cNvSpPr txBox="1"/>
          <p:nvPr/>
        </p:nvSpPr>
        <p:spPr>
          <a:xfrm>
            <a:off x="635001" y="1366170"/>
            <a:ext cx="4753504" cy="316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62448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εξελιγμένος ρόλος της επικοινωνίας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</a:pPr>
            <a:endParaRPr sz="2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103713">
              <a:lnSpc>
                <a:spcPct val="141200"/>
              </a:lnSpc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κρίσιμος ρόλος της αποτελεσματικής επικοινωνίας στη διευθυνσιοδότηση των μελλοντικών  προκλήσεις στον τομέα της κυβερνοασφάλειας.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69864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Ενίσχυση της διατομεακής και διασυνοριακής επικοινωνίας για ενιαία αντιμετώπιση  των απειλών στον κυβερνοχώρο.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8"/>
              </a:spcBef>
              <a:buClr>
                <a:srgbClr val="FFB800"/>
              </a:buClr>
              <a:buSzPts val="1600"/>
            </a:pP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1070990" indent="-103713">
              <a:lnSpc>
                <a:spcPct val="141200"/>
              </a:lnSpc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Αξιοποίηση των νέων τεχνολογιών και πλατφορμών επικοινωνίας για  καλύτερη ανταλλαγή πληροφοριών σχετικά με απειλές.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spcBef>
                <a:spcPts val="508"/>
              </a:spcBef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Iviz-OT.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84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138" name="Google Shape;1138;p8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9" name="Google Shape;1139;p8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0" name="Google Shape;1140;p84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5823479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Μελλοντικές τάσεις, προκλήσεις και ο ρόλος  της επικοινωνίας</a:t>
            </a:r>
            <a:endParaRPr sz="2167"/>
          </a:p>
        </p:txBody>
      </p:sp>
      <p:sp>
        <p:nvSpPr>
          <p:cNvPr id="1141" name="Google Shape;1141;p84"/>
          <p:cNvSpPr txBox="1"/>
          <p:nvPr/>
        </p:nvSpPr>
        <p:spPr>
          <a:xfrm>
            <a:off x="752474" y="4657725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84"/>
          <p:cNvSpPr txBox="1"/>
          <p:nvPr/>
        </p:nvSpPr>
        <p:spPr>
          <a:xfrm>
            <a:off x="805391" y="1599142"/>
            <a:ext cx="2061104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Προετοιμασία για το μέλλον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84"/>
          <p:cNvSpPr txBox="1"/>
          <p:nvPr/>
        </p:nvSpPr>
        <p:spPr>
          <a:xfrm>
            <a:off x="573616" y="1876172"/>
            <a:ext cx="4547129" cy="255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368284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Στρατηγικός σχεδιασμός και επενδύσεις σε ικανότητες κυβερνοασφάλειας για την  προετοιμασία για μελλοντικές προκλήσεις.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ηγεσίας στην καλλιέργεια μιας προνοητικής κουλτούρας κυβερνοασφάλειας.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533379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Σημασία της καθολικής συνεργασίας και της ανταλλαγής πληροφοριών για την  ενίσχυση της ανθεκτικότητας του ενεργειακού τομέα στην κυβερνοασφάλεια.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Συστήματα βιομηχανικού αυτοματισμού και ελέγχου IACS)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85"/>
          <p:cNvGrpSpPr/>
          <p:nvPr/>
        </p:nvGrpSpPr>
        <p:grpSpPr>
          <a:xfrm>
            <a:off x="5744369" y="0"/>
            <a:ext cx="3418681" cy="5715000"/>
            <a:chOff x="6893242" y="0"/>
            <a:chExt cx="4102417" cy="6858000"/>
          </a:xfrm>
        </p:grpSpPr>
        <p:sp>
          <p:nvSpPr>
            <p:cNvPr id="1149" name="Google Shape;1149;p85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85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85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 extrusionOk="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947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520" y="1554162"/>
                  </a:lnTo>
                  <a:lnTo>
                    <a:pt x="1541145" y="1543367"/>
                  </a:lnTo>
                  <a:lnTo>
                    <a:pt x="1643379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97025" y="1523364"/>
                  </a:lnTo>
                  <a:lnTo>
                    <a:pt x="1547812" y="1516697"/>
                  </a:lnTo>
                  <a:close/>
                </a:path>
                <a:path w="2555875" h="6858000" extrusionOk="0">
                  <a:moveTo>
                    <a:pt x="1643379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370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7175" y="2907665"/>
                  </a:lnTo>
                  <a:lnTo>
                    <a:pt x="1572577" y="2926397"/>
                  </a:lnTo>
                  <a:lnTo>
                    <a:pt x="1624647" y="2932429"/>
                  </a:lnTo>
                  <a:lnTo>
                    <a:pt x="1674812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695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31645" y="1681162"/>
                  </a:lnTo>
                  <a:lnTo>
                    <a:pt x="1731645" y="1678304"/>
                  </a:lnTo>
                  <a:lnTo>
                    <a:pt x="1723707" y="1643379"/>
                  </a:lnTo>
                  <a:lnTo>
                    <a:pt x="1708785" y="1609725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379" y="1543367"/>
                  </a:lnTo>
                  <a:close/>
                </a:path>
                <a:path w="2555875" h="6858000" extrusionOk="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610" y="2883217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532" y="2902902"/>
                  </a:lnTo>
                  <a:lnTo>
                    <a:pt x="1758950" y="2869882"/>
                  </a:lnTo>
                  <a:lnTo>
                    <a:pt x="1787842" y="2825750"/>
                  </a:lnTo>
                  <a:lnTo>
                    <a:pt x="1787842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2" name="Google Shape;1152;p8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3" name="Google Shape;1153;p8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4" name="Google Shape;1154;p85"/>
          <p:cNvSpPr txBox="1">
            <a:spLocks noGrp="1"/>
          </p:cNvSpPr>
          <p:nvPr>
            <p:ph type="title"/>
          </p:nvPr>
        </p:nvSpPr>
        <p:spPr>
          <a:xfrm>
            <a:off x="729192" y="588169"/>
            <a:ext cx="2897188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Μέθοδος αξιολόγησης</a:t>
            </a:r>
            <a:endParaRPr sz="2167"/>
          </a:p>
        </p:txBody>
      </p:sp>
      <p:sp>
        <p:nvSpPr>
          <p:cNvPr id="1155" name="Google Shape;1155;p85"/>
          <p:cNvSpPr txBox="1"/>
          <p:nvPr/>
        </p:nvSpPr>
        <p:spPr>
          <a:xfrm>
            <a:off x="688974" y="1137708"/>
            <a:ext cx="4071938" cy="18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1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Περιγράψτε τα στοιχεία αξιολόγησης και τη διαδικασία αξιολόγησης</a:t>
            </a: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56" name="Google Shape;1156;p85"/>
          <p:cNvGraphicFramePr/>
          <p:nvPr/>
        </p:nvGraphicFramePr>
        <p:xfrm>
          <a:off x="631296" y="1743868"/>
          <a:ext cx="6324083" cy="61754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3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500">
                <a:tc>
                  <a:txBody>
                    <a:bodyPr/>
                    <a:lstStyle/>
                    <a:p>
                      <a:pPr marL="971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Στοιχείο αξιολόγησης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Πώς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Σημειώσεις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marL="971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Κουίζ πολλαπλής επιλογής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Διαδικτυακά κουίζ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7" name="Google Shape;1157;p85"/>
          <p:cNvSpPr txBox="1"/>
          <p:nvPr/>
        </p:nvSpPr>
        <p:spPr>
          <a:xfrm>
            <a:off x="752474" y="5097992"/>
            <a:ext cx="2917295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8" name="Google Shape;1158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794" y="0"/>
            <a:ext cx="4187296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86"/>
          <p:cNvSpPr/>
          <p:nvPr/>
        </p:nvSpPr>
        <p:spPr>
          <a:xfrm>
            <a:off x="5744369" y="0"/>
            <a:ext cx="1515533" cy="5715000"/>
          </a:xfrm>
          <a:custGeom>
            <a:avLst/>
            <a:gdLst/>
            <a:ahLst/>
            <a:cxnLst/>
            <a:rect l="l" t="t" r="r" b="b"/>
            <a:pathLst>
              <a:path w="1818640" h="6858000" extrusionOk="0">
                <a:moveTo>
                  <a:pt x="0" y="6858000"/>
                </a:moveTo>
                <a:lnTo>
                  <a:pt x="1818640" y="0"/>
                </a:lnTo>
              </a:path>
            </a:pathLst>
          </a:custGeom>
          <a:noFill/>
          <a:ln w="22225" cap="flat" cmpd="sng">
            <a:solidFill>
              <a:srgbClr val="D679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86"/>
          <p:cNvSpPr/>
          <p:nvPr/>
        </p:nvSpPr>
        <p:spPr>
          <a:xfrm>
            <a:off x="1534319" y="3447785"/>
            <a:ext cx="3150658" cy="300567"/>
          </a:xfrm>
          <a:custGeom>
            <a:avLst/>
            <a:gdLst/>
            <a:ahLst/>
            <a:cxnLst/>
            <a:rect l="l" t="t" r="r" b="b"/>
            <a:pathLst>
              <a:path w="3780790" h="360679" extrusionOk="0">
                <a:moveTo>
                  <a:pt x="3589337" y="0"/>
                </a:moveTo>
                <a:lnTo>
                  <a:pt x="192405" y="0"/>
                </a:lnTo>
                <a:lnTo>
                  <a:pt x="154622" y="3492"/>
                </a:lnTo>
                <a:lnTo>
                  <a:pt x="85725" y="30797"/>
                </a:lnTo>
                <a:lnTo>
                  <a:pt x="33019" y="81280"/>
                </a:lnTo>
                <a:lnTo>
                  <a:pt x="3810" y="145415"/>
                </a:lnTo>
                <a:lnTo>
                  <a:pt x="0" y="180340"/>
                </a:lnTo>
                <a:lnTo>
                  <a:pt x="635" y="192087"/>
                </a:lnTo>
                <a:lnTo>
                  <a:pt x="26352" y="271462"/>
                </a:lnTo>
                <a:lnTo>
                  <a:pt x="56832" y="308610"/>
                </a:lnTo>
                <a:lnTo>
                  <a:pt x="95567" y="336867"/>
                </a:lnTo>
                <a:lnTo>
                  <a:pt x="141605" y="354965"/>
                </a:lnTo>
                <a:lnTo>
                  <a:pt x="192405" y="360680"/>
                </a:lnTo>
                <a:lnTo>
                  <a:pt x="3589337" y="360680"/>
                </a:lnTo>
                <a:lnTo>
                  <a:pt x="3627437" y="357187"/>
                </a:lnTo>
                <a:lnTo>
                  <a:pt x="3663315" y="346710"/>
                </a:lnTo>
                <a:lnTo>
                  <a:pt x="3683634" y="336550"/>
                </a:lnTo>
                <a:lnTo>
                  <a:pt x="192405" y="336550"/>
                </a:lnTo>
                <a:lnTo>
                  <a:pt x="148590" y="331470"/>
                </a:lnTo>
                <a:lnTo>
                  <a:pt x="109219" y="315912"/>
                </a:lnTo>
                <a:lnTo>
                  <a:pt x="75882" y="291465"/>
                </a:lnTo>
                <a:lnTo>
                  <a:pt x="49847" y="259715"/>
                </a:lnTo>
                <a:lnTo>
                  <a:pt x="33019" y="222250"/>
                </a:lnTo>
                <a:lnTo>
                  <a:pt x="26987" y="180340"/>
                </a:lnTo>
                <a:lnTo>
                  <a:pt x="29844" y="149225"/>
                </a:lnTo>
                <a:lnTo>
                  <a:pt x="54292" y="93345"/>
                </a:lnTo>
                <a:lnTo>
                  <a:pt x="99694" y="50800"/>
                </a:lnTo>
                <a:lnTo>
                  <a:pt x="159067" y="27305"/>
                </a:lnTo>
                <a:lnTo>
                  <a:pt x="192405" y="24447"/>
                </a:lnTo>
                <a:lnTo>
                  <a:pt x="3686809" y="24447"/>
                </a:lnTo>
                <a:lnTo>
                  <a:pt x="3686175" y="23812"/>
                </a:lnTo>
                <a:lnTo>
                  <a:pt x="3640454" y="5715"/>
                </a:lnTo>
                <a:lnTo>
                  <a:pt x="3589337" y="0"/>
                </a:lnTo>
                <a:close/>
              </a:path>
              <a:path w="3780790" h="360679" extrusionOk="0">
                <a:moveTo>
                  <a:pt x="3686809" y="24447"/>
                </a:moveTo>
                <a:lnTo>
                  <a:pt x="3589337" y="24447"/>
                </a:lnTo>
                <a:lnTo>
                  <a:pt x="3633152" y="29527"/>
                </a:lnTo>
                <a:lnTo>
                  <a:pt x="3672840" y="45085"/>
                </a:lnTo>
                <a:lnTo>
                  <a:pt x="3706812" y="69850"/>
                </a:lnTo>
                <a:lnTo>
                  <a:pt x="3733165" y="101600"/>
                </a:lnTo>
                <a:lnTo>
                  <a:pt x="3749992" y="139065"/>
                </a:lnTo>
                <a:lnTo>
                  <a:pt x="3756025" y="180340"/>
                </a:lnTo>
                <a:lnTo>
                  <a:pt x="3752850" y="211137"/>
                </a:lnTo>
                <a:lnTo>
                  <a:pt x="3728084" y="266700"/>
                </a:lnTo>
                <a:lnTo>
                  <a:pt x="3682047" y="309880"/>
                </a:lnTo>
                <a:lnTo>
                  <a:pt x="3622992" y="333375"/>
                </a:lnTo>
                <a:lnTo>
                  <a:pt x="3589337" y="336550"/>
                </a:lnTo>
                <a:lnTo>
                  <a:pt x="3683634" y="336550"/>
                </a:lnTo>
                <a:lnTo>
                  <a:pt x="3724909" y="307022"/>
                </a:lnTo>
                <a:lnTo>
                  <a:pt x="3766502" y="247967"/>
                </a:lnTo>
                <a:lnTo>
                  <a:pt x="3780472" y="179070"/>
                </a:lnTo>
                <a:lnTo>
                  <a:pt x="3780790" y="167322"/>
                </a:lnTo>
                <a:lnTo>
                  <a:pt x="3779837" y="155575"/>
                </a:lnTo>
                <a:lnTo>
                  <a:pt x="3777932" y="144145"/>
                </a:lnTo>
                <a:lnTo>
                  <a:pt x="3775075" y="133032"/>
                </a:lnTo>
                <a:lnTo>
                  <a:pt x="3755390" y="89217"/>
                </a:lnTo>
                <a:lnTo>
                  <a:pt x="3725227" y="52070"/>
                </a:lnTo>
                <a:lnTo>
                  <a:pt x="3686809" y="24447"/>
                </a:lnTo>
                <a:close/>
              </a:path>
            </a:pathLst>
          </a:custGeom>
          <a:solidFill>
            <a:srgbClr val="FFB8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86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4515908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FFB800"/>
                </a:solidFill>
              </a:rPr>
              <a:t>Πόροι: </a:t>
            </a:r>
            <a:r>
              <a:rPr lang="en-US" sz="2167">
                <a:solidFill>
                  <a:srgbClr val="000000"/>
                </a:solidFill>
              </a:rPr>
              <a:t>Βιβλία και υλικό αναφοράς</a:t>
            </a:r>
            <a:endParaRPr sz="2167"/>
          </a:p>
        </p:txBody>
      </p:sp>
      <p:sp>
        <p:nvSpPr>
          <p:cNvPr id="1166" name="Google Shape;1166;p86"/>
          <p:cNvSpPr txBox="1"/>
          <p:nvPr/>
        </p:nvSpPr>
        <p:spPr>
          <a:xfrm>
            <a:off x="729192" y="1041616"/>
            <a:ext cx="5391150" cy="239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813" rIns="0" bIns="0" anchor="t" anchorCtr="0">
            <a:spAutoFit/>
          </a:bodyPr>
          <a:lstStyle/>
          <a:p>
            <a:pPr marL="201075" indent="-190492"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"Ευρωπαϊκό πλαίσιο δεξιοτήτων κυβερνοασφάλειας": Ευρωπαϊκός Οργανισμός για την Κυβερνοασφάλεια (ENISA) Έκδοση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135461" indent="-190492">
              <a:lnSpc>
                <a:spcPct val="96700"/>
              </a:lnSpc>
              <a:spcBef>
                <a:spcPts val="475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Οργανισμός της Ευρωπαϊκής Ένωσης για την ασφάλεια στον κυβερνοχώρο (ENISA (Ευρωπαϊκή Υπηρεσία Κυβερνοασφάλειας)).  (2019). Κατευθυντήριες γραμμές για την κουλτούρα της κυβερνοασφάλειας: Συμπεριφορικές πτυχές της ασφάλειας στον  κυβερνοχώρο. Ανακτήθηκε από </a:t>
            </a:r>
            <a:r>
              <a:rPr lang="en-US" sz="6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https://www.enisa.europa</a:t>
            </a: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.eu.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739215" indent="-190492">
              <a:lnSpc>
                <a:spcPct val="123500"/>
              </a:lnSpc>
              <a:spcBef>
                <a:spcPts val="237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Hanzu-Pazara, R., Raicu, G., &amp; Zăgan, R. (2019). Ο αντίκτυπος της ανθρώπινης συμπεριφοράς στον κυβερνοχώρο  Ασφάλεια των θαλάσσιων συστημάτων. Advanced Engineering Forum, 34, 267-274.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4233" indent="-190492">
              <a:lnSpc>
                <a:spcPct val="93900"/>
              </a:lnSpc>
              <a:spcBef>
                <a:spcPts val="596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Wiederhold, B. (2014). Ο ρόλος της ψυχολογίας στην ενίσχυση της ασφάλειας στον κυβερνοχώρο. Cyberpsychology, Behavior, and  Social Dictionaries, 17(3), 131-132.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338124" indent="-190492">
              <a:lnSpc>
                <a:spcPct val="93900"/>
              </a:lnSpc>
              <a:spcBef>
                <a:spcPts val="550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Aşan, C. (2023). Ο ρόλος της επίγνωσης της κατάστασης στον κυβερνοχώρο των ανθρώπων στις επιθέσεις κοινωνικής  μηχανικής στον κυβερνοχώρο στον τομέα της ναυτιλίας. Mersin University Journal of Maritime Faculty/School. Σύνδεσμος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1381599" indent="-190492">
              <a:lnSpc>
                <a:spcPct val="123500"/>
              </a:lnSpc>
              <a:spcBef>
                <a:spcPts val="246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Akpan, F., Bendiab, G., Shiaeles, SKaramperidis, S., &amp; Michaloliakos, M(2022). Κυβερνοασφάλεια  Προκλήσεις στον ναυτιλιακό τομέα. Δίκτυο, 2, 123-138.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115883" indent="-190492">
              <a:lnSpc>
                <a:spcPct val="93900"/>
              </a:lnSpc>
              <a:spcBef>
                <a:spcPts val="592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Endsley, M. R., &amp; Jones, D. G. (2024). Σχεδιασμός προσανατολισμένος στην επίγνωση της κατάστασης: Κοιτάξτε και μελλοντικές  κατευθύνσεις. International Journal of Interaction, 1-18.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575710" indent="-190492">
              <a:lnSpc>
                <a:spcPct val="93900"/>
              </a:lnSpc>
              <a:spcBef>
                <a:spcPts val="550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Thackray, H., McAlaney, JDogan, H., Taylor, J., &amp; RichardsonC. (2016). Social Psychology: Ψυχολογία: Ένα ανεπαρκώς  χρησιμοποιούμενο εργαλείο στην ασφάλεια στον κυβερνοχώρο.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257165" indent="-190492">
              <a:lnSpc>
                <a:spcPct val="93900"/>
              </a:lnSpc>
              <a:spcBef>
                <a:spcPts val="554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Knox, B. J., LugoR. G., &amp; Sütterlin, S. (2019). Η αναγνώριση ως ανθρώπινος παράγοντας στην εκπαιδευτική στρατιωτική  άμυνα στον κυβερνοχώρο. IFAC-PapersOnLine, 52(19), 163-168.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86"/>
          <p:cNvSpPr txBox="1"/>
          <p:nvPr/>
        </p:nvSpPr>
        <p:spPr>
          <a:xfrm>
            <a:off x="9314656" y="4443941"/>
            <a:ext cx="113242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86"/>
          <p:cNvSpPr txBox="1"/>
          <p:nvPr/>
        </p:nvSpPr>
        <p:spPr>
          <a:xfrm>
            <a:off x="879474" y="4578351"/>
            <a:ext cx="2917295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9" name="Google Shape;1169;p86"/>
          <p:cNvGrpSpPr/>
          <p:nvPr/>
        </p:nvGrpSpPr>
        <p:grpSpPr>
          <a:xfrm>
            <a:off x="5969794" y="0"/>
            <a:ext cx="4190206" cy="5715000"/>
            <a:chOff x="7163752" y="0"/>
            <a:chExt cx="5028247" cy="6858000"/>
          </a:xfrm>
        </p:grpSpPr>
        <p:sp>
          <p:nvSpPr>
            <p:cNvPr id="1170" name="Google Shape;1170;p86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86"/>
            <p:cNvSpPr/>
            <p:nvPr/>
          </p:nvSpPr>
          <p:spPr>
            <a:xfrm>
              <a:off x="737139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 extrusionOk="0">
                  <a:moveTo>
                    <a:pt x="1547812" y="1516697"/>
                  </a:moveTo>
                  <a:lnTo>
                    <a:pt x="1500505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947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5" y="1614487"/>
                  </a:lnTo>
                  <a:lnTo>
                    <a:pt x="1450975" y="1578292"/>
                  </a:lnTo>
                  <a:lnTo>
                    <a:pt x="1493520" y="1554162"/>
                  </a:lnTo>
                  <a:lnTo>
                    <a:pt x="1541145" y="1543367"/>
                  </a:lnTo>
                  <a:lnTo>
                    <a:pt x="1643380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97025" y="1523364"/>
                  </a:lnTo>
                  <a:lnTo>
                    <a:pt x="1547812" y="1516697"/>
                  </a:lnTo>
                  <a:close/>
                </a:path>
                <a:path w="2555875" h="6858000" extrusionOk="0">
                  <a:moveTo>
                    <a:pt x="1643380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370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7175" y="2907665"/>
                  </a:lnTo>
                  <a:lnTo>
                    <a:pt x="1572577" y="2926397"/>
                  </a:lnTo>
                  <a:lnTo>
                    <a:pt x="1624647" y="2932429"/>
                  </a:lnTo>
                  <a:lnTo>
                    <a:pt x="1674812" y="2924175"/>
                  </a:lnTo>
                  <a:lnTo>
                    <a:pt x="1710055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695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31645" y="1681162"/>
                  </a:lnTo>
                  <a:lnTo>
                    <a:pt x="1731645" y="1678304"/>
                  </a:lnTo>
                  <a:lnTo>
                    <a:pt x="1723707" y="1643379"/>
                  </a:lnTo>
                  <a:lnTo>
                    <a:pt x="1708785" y="1609725"/>
                  </a:lnTo>
                  <a:lnTo>
                    <a:pt x="1687830" y="1579879"/>
                  </a:lnTo>
                  <a:lnTo>
                    <a:pt x="1661795" y="1555114"/>
                  </a:lnTo>
                  <a:lnTo>
                    <a:pt x="1643380" y="1543367"/>
                  </a:lnTo>
                  <a:close/>
                </a:path>
                <a:path w="2555875" h="6858000" extrusionOk="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30" y="2854642"/>
                  </a:lnTo>
                  <a:lnTo>
                    <a:pt x="1705610" y="2883217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5" y="2907982"/>
                  </a:lnTo>
                  <a:lnTo>
                    <a:pt x="1720532" y="2902902"/>
                  </a:lnTo>
                  <a:lnTo>
                    <a:pt x="1758950" y="2869882"/>
                  </a:lnTo>
                  <a:lnTo>
                    <a:pt x="1787842" y="2825750"/>
                  </a:lnTo>
                  <a:lnTo>
                    <a:pt x="1787842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72" name="Google Shape;1172;p8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3" name="Google Shape;1173;p8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63752" y="0"/>
              <a:ext cx="5028247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4" name="Google Shape;1174;p8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01915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42"/>
          <p:cNvGrpSpPr/>
          <p:nvPr/>
        </p:nvGrpSpPr>
        <p:grpSpPr>
          <a:xfrm>
            <a:off x="5748630" y="0"/>
            <a:ext cx="6442984" cy="6835847"/>
            <a:chOff x="6893242" y="0"/>
            <a:chExt cx="5295265" cy="6858000"/>
          </a:xfrm>
        </p:grpSpPr>
        <p:sp>
          <p:nvSpPr>
            <p:cNvPr id="603" name="Google Shape;603;p42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 extrusionOk="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992" y="1543685"/>
                  </a:lnTo>
                  <a:lnTo>
                    <a:pt x="1541779" y="1537017"/>
                  </a:lnTo>
                  <a:close/>
                </a:path>
                <a:path w="2555240" h="6858000" extrusionOk="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912" y="1569085"/>
                  </a:lnTo>
                  <a:lnTo>
                    <a:pt x="1615122" y="1580197"/>
                  </a:lnTo>
                  <a:lnTo>
                    <a:pt x="1663382" y="1617345"/>
                  </a:lnTo>
                  <a:lnTo>
                    <a:pt x="1694497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7004" y="2817812"/>
                  </a:lnTo>
                  <a:lnTo>
                    <a:pt x="1455102" y="2861310"/>
                  </a:lnTo>
                  <a:lnTo>
                    <a:pt x="1483677" y="2898775"/>
                  </a:lnTo>
                  <a:lnTo>
                    <a:pt x="1521142" y="2927985"/>
                  </a:lnTo>
                  <a:lnTo>
                    <a:pt x="1566862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3212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1134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2115" y="1600200"/>
                  </a:lnTo>
                  <a:lnTo>
                    <a:pt x="1656079" y="1575435"/>
                  </a:lnTo>
                  <a:lnTo>
                    <a:pt x="1637347" y="1563687"/>
                  </a:lnTo>
                  <a:close/>
                </a:path>
                <a:path w="2555240" h="6858000" extrusionOk="0">
                  <a:moveTo>
                    <a:pt x="2555240" y="0"/>
                  </a:moveTo>
                  <a:lnTo>
                    <a:pt x="2528252" y="0"/>
                  </a:lnTo>
                  <a:lnTo>
                    <a:pt x="2100177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537"/>
                  </a:lnTo>
                  <a:lnTo>
                    <a:pt x="1660525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3234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392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6" name="Google Shape;606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63752" y="0"/>
              <a:ext cx="5024755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9" name="Google Shape;609;p42"/>
          <p:cNvSpPr txBox="1">
            <a:spLocks noGrp="1"/>
          </p:cNvSpPr>
          <p:nvPr>
            <p:ph type="title"/>
          </p:nvPr>
        </p:nvSpPr>
        <p:spPr>
          <a:xfrm>
            <a:off x="729192" y="181504"/>
            <a:ext cx="4774671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Ιστορική γνώση και προαπαιτούμενα</a:t>
            </a:r>
            <a:endParaRPr sz="2167"/>
          </a:p>
        </p:txBody>
      </p:sp>
      <p:sp>
        <p:nvSpPr>
          <p:cNvPr id="610" name="Google Shape;610;p42"/>
          <p:cNvSpPr txBox="1"/>
          <p:nvPr/>
        </p:nvSpPr>
        <p:spPr>
          <a:xfrm>
            <a:off x="733425" y="1054364"/>
            <a:ext cx="8879946" cy="2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13" rIns="0" bIns="0" anchor="t" anchorCtr="0">
            <a:spAutoFit/>
          </a:bodyPr>
          <a:lstStyle/>
          <a:p>
            <a:pPr marL="10583" marR="4233" indent="115354">
              <a:lnSpc>
                <a:spcPct val="101699"/>
              </a:lnSpc>
            </a:pPr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Υπόβαθρο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2"/>
          <p:cNvSpPr txBox="1"/>
          <p:nvPr/>
        </p:nvSpPr>
        <p:spPr>
          <a:xfrm>
            <a:off x="733425" y="1831710"/>
            <a:ext cx="4278842" cy="157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Βασική κατανόηση των υπολογιστών και της δικτύωσης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4233">
              <a:lnSpc>
                <a:spcPct val="201600"/>
              </a:lnSpc>
            </a:pPr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Εξοικείωση με τις συνήθεις απειλές και ευπάθειες ασφάλειας του Ίντερνετ  Ενημέρωση για την ασφάλεια στον κυβερνοχώρο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</a:pP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/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Προαπαιτούμενα: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>
              <a:spcBef>
                <a:spcPts val="704"/>
              </a:spcBef>
            </a:pPr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Κανένα/δεν ορίζεται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87"/>
          <p:cNvSpPr txBox="1">
            <a:spLocks noGrp="1"/>
          </p:cNvSpPr>
          <p:nvPr>
            <p:ph type="title"/>
          </p:nvPr>
        </p:nvSpPr>
        <p:spPr>
          <a:xfrm>
            <a:off x="5874807" y="1828535"/>
            <a:ext cx="3170767" cy="5685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</a:pPr>
            <a:r>
              <a:rPr lang="en-US" sz="3625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Σας ευχαριστώ</a:t>
            </a:r>
            <a:endParaRPr sz="36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p87"/>
          <p:cNvSpPr txBox="1"/>
          <p:nvPr/>
        </p:nvSpPr>
        <p:spPr>
          <a:xfrm>
            <a:off x="5874808" y="3148277"/>
            <a:ext cx="3323696" cy="305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/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Παρακαλούμε στείλτε τυχόν ερωτήσεις στη διεύθυνση:  </a:t>
            </a:r>
            <a:r>
              <a:rPr lang="en-US" sz="958" u="sng">
                <a:solidFill>
                  <a:srgbClr val="85872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Ricardo.Lugo@taltec</a:t>
            </a:r>
            <a:r>
              <a:rPr lang="en-US" sz="958" u="sng">
                <a:solidFill>
                  <a:srgbClr val="85872B"/>
                </a:solidFill>
                <a:latin typeface="Calibri"/>
                <a:ea typeface="Calibri"/>
                <a:cs typeface="Calibri"/>
                <a:sym typeface="Calibri"/>
              </a:rPr>
              <a:t>h.ee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43"/>
          <p:cNvGrpSpPr/>
          <p:nvPr/>
        </p:nvGrpSpPr>
        <p:grpSpPr>
          <a:xfrm>
            <a:off x="5748630" y="0"/>
            <a:ext cx="6442984" cy="6835847"/>
            <a:chOff x="6893242" y="0"/>
            <a:chExt cx="5295265" cy="6858000"/>
          </a:xfrm>
        </p:grpSpPr>
        <p:sp>
          <p:nvSpPr>
            <p:cNvPr id="617" name="Google Shape;617;p4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 extrusionOk="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992" y="1543685"/>
                  </a:lnTo>
                  <a:lnTo>
                    <a:pt x="1541779" y="1537017"/>
                  </a:lnTo>
                  <a:close/>
                </a:path>
                <a:path w="2555240" h="6858000" extrusionOk="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912" y="1569085"/>
                  </a:lnTo>
                  <a:lnTo>
                    <a:pt x="1615122" y="1580197"/>
                  </a:lnTo>
                  <a:lnTo>
                    <a:pt x="1663382" y="1617345"/>
                  </a:lnTo>
                  <a:lnTo>
                    <a:pt x="1694497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7004" y="2817812"/>
                  </a:lnTo>
                  <a:lnTo>
                    <a:pt x="1455102" y="2861310"/>
                  </a:lnTo>
                  <a:lnTo>
                    <a:pt x="1483677" y="2898775"/>
                  </a:lnTo>
                  <a:lnTo>
                    <a:pt x="1521142" y="2927985"/>
                  </a:lnTo>
                  <a:lnTo>
                    <a:pt x="1566862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3212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1134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2115" y="1600200"/>
                  </a:lnTo>
                  <a:lnTo>
                    <a:pt x="1656079" y="1575435"/>
                  </a:lnTo>
                  <a:lnTo>
                    <a:pt x="1637347" y="1563687"/>
                  </a:lnTo>
                  <a:close/>
                </a:path>
                <a:path w="2555240" h="6858000" extrusionOk="0">
                  <a:moveTo>
                    <a:pt x="2555240" y="0"/>
                  </a:moveTo>
                  <a:lnTo>
                    <a:pt x="2528252" y="0"/>
                  </a:lnTo>
                  <a:lnTo>
                    <a:pt x="2100177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537"/>
                  </a:lnTo>
                  <a:lnTo>
                    <a:pt x="1660525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3234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392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0" name="Google Shape;620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63752" y="0"/>
              <a:ext cx="5024755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3" name="Google Shape;623;p43"/>
          <p:cNvSpPr txBox="1">
            <a:spLocks noGrp="1"/>
          </p:cNvSpPr>
          <p:nvPr>
            <p:ph type="title"/>
          </p:nvPr>
        </p:nvSpPr>
        <p:spPr>
          <a:xfrm>
            <a:off x="729192" y="181504"/>
            <a:ext cx="3588808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Τεχνικά εργαλεία και άλλες  απαιτήσεις</a:t>
            </a:r>
            <a:endParaRPr sz="2167"/>
          </a:p>
        </p:txBody>
      </p:sp>
      <p:sp>
        <p:nvSpPr>
          <p:cNvPr id="624" name="Google Shape;624;p43"/>
          <p:cNvSpPr txBox="1"/>
          <p:nvPr/>
        </p:nvSpPr>
        <p:spPr>
          <a:xfrm>
            <a:off x="853546" y="1346200"/>
            <a:ext cx="9217554" cy="88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13" rIns="0" bIns="0" anchor="t" anchorCtr="0">
            <a:spAutoFit/>
          </a:bodyPr>
          <a:lstStyle/>
          <a:p>
            <a:pPr marL="10583" marR="4233" indent="138636">
              <a:lnSpc>
                <a:spcPct val="101699"/>
              </a:lnSpc>
            </a:pPr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Τεχνικά εργαλεία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6948209">
              <a:lnSpc>
                <a:spcPct val="201399"/>
              </a:lnSpc>
              <a:spcBef>
                <a:spcPts val="79"/>
              </a:spcBef>
            </a:pPr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Υπολογιστής με πρόσβαση στο Ίντερνετ  Φυλλομετρητής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43"/>
          <p:cNvSpPr txBox="1"/>
          <p:nvPr/>
        </p:nvSpPr>
        <p:spPr>
          <a:xfrm>
            <a:off x="853546" y="3701521"/>
            <a:ext cx="4689475" cy="69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Άλλες απαιτήσεις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8" marR="4233">
              <a:spcBef>
                <a:spcPts val="854"/>
              </a:spcBef>
            </a:pPr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Ενημέρωση για τις πρακτικές ασφάλειας στο Ίντερνετ / Προθυμία για μάθηση και  πειραματισμό Ενεργή συμμετοχή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1" name="Google Shape;631;p44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632" name="Google Shape;632;p44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44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5" name="Google Shape;635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6" name="Google Shape;636;p44"/>
          <p:cNvSpPr txBox="1">
            <a:spLocks noGrp="1"/>
          </p:cNvSpPr>
          <p:nvPr>
            <p:ph type="title"/>
          </p:nvPr>
        </p:nvSpPr>
        <p:spPr>
          <a:xfrm>
            <a:off x="5489575" y="192352"/>
            <a:ext cx="2193925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/>
              <a:t>Προτάσεις τιμών</a:t>
            </a:r>
            <a:endParaRPr sz="2167"/>
          </a:p>
        </p:txBody>
      </p:sp>
      <p:sp>
        <p:nvSpPr>
          <p:cNvPr id="637" name="Google Shape;637;p44"/>
          <p:cNvSpPr txBox="1"/>
          <p:nvPr/>
        </p:nvSpPr>
        <p:spPr>
          <a:xfrm>
            <a:off x="5481108" y="825765"/>
            <a:ext cx="2716742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Οφέλη για τους συμμετέχοντες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44"/>
          <p:cNvSpPr txBox="1"/>
          <p:nvPr/>
        </p:nvSpPr>
        <p:spPr>
          <a:xfrm>
            <a:off x="5481108" y="1450975"/>
            <a:ext cx="3825875" cy="166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08181"/>
              </a:lnSpc>
              <a:buClr>
                <a:srgbClr val="FFB800"/>
              </a:buClr>
              <a:buSzPts val="155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Επίπεδο εκπαιδευτικής ενότητας: Προχωρημένη Εκπαίδευση: Βασική Προχωρημένη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66"/>
              </a:spcBef>
              <a:buClr>
                <a:srgbClr val="FFB800"/>
              </a:buClr>
              <a:buSzPts val="155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Επαγγελματική κατάρτιση στον τομέα της κυβερνοασφάλειας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75"/>
              </a:spcBef>
              <a:buClr>
                <a:srgbClr val="FFB800"/>
              </a:buClr>
              <a:buSzPts val="155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Προγραμματισμός και Ανάπτυξη Λογισμικού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71"/>
              </a:spcBef>
              <a:buClr>
                <a:srgbClr val="FFB800"/>
              </a:buClr>
              <a:buSzPts val="155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Ρίζες στο ευρωπαϊκό πλαίσιο δεξιοτήτων κυβερνοασφάλειας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71"/>
              </a:spcBef>
              <a:buClr>
                <a:srgbClr val="FFB800"/>
              </a:buClr>
              <a:buSzPts val="155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Γνωριμίες αιχμής από ειδικούς της βιομηχανίας και ακαδημαϊκούς εμπειρογνώμονες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66"/>
              </a:spcBef>
              <a:buClr>
                <a:srgbClr val="FFB800"/>
              </a:buClr>
              <a:buSzPts val="155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Βοηθά στην ανάπτυξη λογισμικού και στην εξέλιξη της σταδιοδρομίας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9" name="Google Shape;63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58531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5" name="Google Shape;645;p45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646" name="Google Shape;646;p45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9" name="Google Shape;649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0" name="Google Shape;650;p45"/>
          <p:cNvSpPr txBox="1"/>
          <p:nvPr/>
        </p:nvSpPr>
        <p:spPr>
          <a:xfrm>
            <a:off x="5489575" y="192352"/>
            <a:ext cx="1177925" cy="34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216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ΠΟΙΟΣ</a:t>
            </a:r>
            <a:endParaRPr sz="21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1" name="Google Shape;651;p45"/>
          <p:cNvSpPr txBox="1">
            <a:spLocks noGrp="1"/>
          </p:cNvSpPr>
          <p:nvPr>
            <p:ph type="title"/>
          </p:nvPr>
        </p:nvSpPr>
        <p:spPr>
          <a:xfrm>
            <a:off x="5481109" y="825765"/>
            <a:ext cx="3674004" cy="2350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Προφίλ των συμμετεχόντων στην κατάρτιση</a:t>
            </a:r>
            <a:endParaRPr sz="1458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45"/>
          <p:cNvSpPr txBox="1"/>
          <p:nvPr/>
        </p:nvSpPr>
        <p:spPr>
          <a:xfrm>
            <a:off x="5481108" y="1452563"/>
            <a:ext cx="3091392" cy="222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98571"/>
              </a:lnSpc>
              <a:buClr>
                <a:srgbClr val="FFB800"/>
              </a:buClr>
              <a:buSzPts val="1960"/>
              <a:buFont typeface="Courier New"/>
              <a:buChar char="o"/>
            </a:pPr>
            <a:r>
              <a:rPr lang="en-US" sz="11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Διευθυντές και ηγέτες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2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960"/>
              <a:buFont typeface="Courier New"/>
              <a:buChar char="o"/>
            </a:pPr>
            <a:r>
              <a:rPr lang="en-US" sz="11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Επαγγελματίες της επαγγελματικής ζωής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70948" indent="-228591">
              <a:lnSpc>
                <a:spcPct val="91400"/>
              </a:lnSpc>
              <a:buClr>
                <a:srgbClr val="FFB800"/>
              </a:buClr>
              <a:buSzPts val="1960"/>
              <a:buFont typeface="Courier New"/>
              <a:buChar char="o"/>
            </a:pPr>
            <a:r>
              <a:rPr lang="en-US" sz="11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ΜΜΕ και εργαζόμενοι του  δημόσιου τομέα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56098" indent="-228591">
              <a:lnSpc>
                <a:spcPct val="94400"/>
              </a:lnSpc>
              <a:buClr>
                <a:srgbClr val="FFB800"/>
              </a:buClr>
              <a:buSzPts val="1960"/>
              <a:buFont typeface="Courier New"/>
              <a:buChar char="o"/>
            </a:pPr>
            <a:r>
              <a:rPr lang="en-US" sz="11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Επαγγελματίες και ενθουσιώδεις  χρήστες (άτομα με ενδιαφέρον σε  νέα τεχνολογία)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960"/>
              <a:buFont typeface="Courier New"/>
              <a:buChar char="o"/>
            </a:pPr>
            <a:r>
              <a:rPr lang="en-US" sz="11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Φοιτητές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90545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5"/>
          <p:cNvSpPr txBox="1"/>
          <p:nvPr/>
        </p:nvSpPr>
        <p:spPr>
          <a:xfrm>
            <a:off x="752474" y="4942681"/>
            <a:ext cx="2917295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ΤΟΝ ΤΟΜΈΑ ΤΗΣ ΕΝΈΡΓΕΙΑΣ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0" name="Google Shape;660;p46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661" name="Google Shape;661;p46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4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46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4" name="Google Shape;664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5" name="Google Shape;665;p46"/>
          <p:cNvSpPr txBox="1"/>
          <p:nvPr/>
        </p:nvSpPr>
        <p:spPr>
          <a:xfrm>
            <a:off x="5489575" y="192352"/>
            <a:ext cx="1304925" cy="34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216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ΠΟΙΟΣ</a:t>
            </a:r>
            <a:endParaRPr sz="21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6" name="Google Shape;666;p46"/>
          <p:cNvSpPr txBox="1">
            <a:spLocks noGrp="1"/>
          </p:cNvSpPr>
          <p:nvPr>
            <p:ph type="title"/>
          </p:nvPr>
        </p:nvSpPr>
        <p:spPr>
          <a:xfrm>
            <a:off x="5481109" y="825765"/>
            <a:ext cx="1988079" cy="2350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Προφίλ του εκπαιδευτή</a:t>
            </a:r>
            <a:endParaRPr sz="1458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46"/>
          <p:cNvSpPr txBox="1"/>
          <p:nvPr/>
        </p:nvSpPr>
        <p:spPr>
          <a:xfrm>
            <a:off x="5481109" y="1452827"/>
            <a:ext cx="4068763" cy="124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15000"/>
              </a:lnSpc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Ricardo Lugo, Ανώτερος ερευνητής, Estonian Maritime Academy, TalTech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Kioskli, CEO &amp; της BV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394213" indent="-228591">
              <a:lnSpc>
                <a:spcPct val="91400"/>
              </a:lnSpc>
              <a:spcBef>
                <a:spcPts val="4"/>
              </a:spcBef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Καθηγητής Paresh Rathod, Πανεπιστήμιο Εφαρμοσμένων Επιστημών  Laurea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8" name="Google Shape;66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610364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3217</Words>
  <Application>Microsoft Office PowerPoint</Application>
  <PresentationFormat>Ευρεία οθόνη</PresentationFormat>
  <Paragraphs>457</Paragraphs>
  <Slides>50</Slides>
  <Notes>50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50</vt:i4>
      </vt:variant>
    </vt:vector>
  </HeadingPairs>
  <TitlesOfParts>
    <vt:vector size="58" baseType="lpstr">
      <vt:lpstr>Aptos</vt:lpstr>
      <vt:lpstr>Aptos Display</vt:lpstr>
      <vt:lpstr>Arial</vt:lpstr>
      <vt:lpstr>Calibri</vt:lpstr>
      <vt:lpstr>Century Gothic</vt:lpstr>
      <vt:lpstr>Courier New</vt:lpstr>
      <vt:lpstr>Times New Roman</vt:lpstr>
      <vt:lpstr>Θέμα του Office</vt:lpstr>
      <vt:lpstr>Παρουσίαση του PowerPoint</vt:lpstr>
      <vt:lpstr>Παρουσίαση του PowerPoint</vt:lpstr>
      <vt:lpstr>CSP002_S_M: παράγοντες της κυβερνοασφάλειας στον τομέα της ενέργειας</vt:lpstr>
      <vt:lpstr>Στόχοι: Ποιος-Τι-Γιατί πρέπει να παρακολουθήσετε αυτή την εκπαίδευση</vt:lpstr>
      <vt:lpstr>Ιστορική γνώση και προαπαιτούμενα</vt:lpstr>
      <vt:lpstr>Τεχνικά εργαλεία και άλλες  απαιτήσεις</vt:lpstr>
      <vt:lpstr>Προτάσεις τιμών</vt:lpstr>
      <vt:lpstr>Προφίλ των συμμετεχόντων στην κατάρτιση</vt:lpstr>
      <vt:lpstr>Προφίλ του εκπαιδευτή</vt:lpstr>
      <vt:lpstr>Θέματα κατάρτισης</vt:lpstr>
      <vt:lpstr>ΓΙΑΤΙ</vt:lpstr>
      <vt:lpstr>Μέθοδος αξιολόγησης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Παρουσίαση του PowerPoint</vt:lpstr>
      <vt:lpstr>Ψυχολογικοί και κοινωνικοί παράγοντες στην  κυβερνοασφάλεια του ενεργειακού τομέα</vt:lpstr>
      <vt:lpstr>Ψυχολογικοί και κοινωνικοί παράγοντες στην  κυβερνοασφάλεια του ενεργειακού τομέα</vt:lpstr>
      <vt:lpstr>Ψυχολογικοί και κοινωνικοί παράγοντες στην  κυβερνοασφάλεια του ενεργειακού τομέα</vt:lpstr>
      <vt:lpstr>Ψυχολογικοί και κοινωνικοί παράγοντες στην  κυβερνοασφάλεια του ενεργειακού τομέα</vt:lpstr>
      <vt:lpstr>Ευπάθεια ανθρώπων στην  κυβερνοασφάλεια του ενεργειακού  τομέα</vt:lpstr>
      <vt:lpstr>Ευπάθεια ανθρώπων στην  κυβερνοασφάλεια του ενεργειακού  τομέα</vt:lpstr>
      <vt:lpstr>Ευπάθεια ανθρώπων στην  κυβερνοασφάλεια του ενεργειακού  τομέα</vt:lpstr>
      <vt:lpstr>Ευπάθεια ανθρώπων στην  κυβερνοασφάλεια του ενεργειακού  τομέα</vt:lpstr>
      <vt:lpstr>Παρουσίαση του PowerPoint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Επικοινωνία και συνεργασία σε  όλους τους τομείς</vt:lpstr>
      <vt:lpstr>Επικοινωνία και συνεργασία σε  όλους τους τομείς</vt:lpstr>
      <vt:lpstr>Επικοινωνία και συνεργασία σε  όλους τους τομείς</vt:lpstr>
      <vt:lpstr>Επικοινωνία και συνεργασία σε  όλους τους τομείς</vt:lpstr>
      <vt:lpstr>Λήψη αποφάσεων σε στρατηγικό,  επιχειρησιακό και τακτικό επίπεδο</vt:lpstr>
      <vt:lpstr>Λήψη αποφάσεων σε στρατηγικό,  επιχειρησιακό και τακτικό επίπεδο</vt:lpstr>
      <vt:lpstr>Λήψη αποφάσεων σε στρατηγικό, λειτουργικό  και τακτικό επίπεδο</vt:lpstr>
      <vt:lpstr>Λήψη αποφάσεων σε στρατηγικό,  επιχειρησιακό και τακτικό επίπεδο</vt:lpstr>
      <vt:lpstr>Προγράμματα κατάρτισης,  ευαισθητοποίησης και  επικοινωνίας για το προσωπικό  του ενεργειακού τομέα</vt:lpstr>
      <vt:lpstr>Προγράμματα κατάρτισης,  ευαισθητοποίησης και  επικοινωνίας για το προσωπικό  του ενεργειακού τομέα</vt:lpstr>
      <vt:lpstr>Προγράμματα κατάρτισης,  ευαισθητοποίησης και  επικοινωνίας για του  ενεργειακού τομέα</vt:lpstr>
      <vt:lpstr>Μελλοντικές τάσεις, προκλήσεις και ο ρόλος  της επικοινωνίας</vt:lpstr>
      <vt:lpstr>Μελλοντικές τάσεις, προκλήσεις και ο ρόλος  της επικοινωνίας</vt:lpstr>
      <vt:lpstr>Μελλοντικές τάσεις, προκλήσεις και ο ρόλος  της επικοινωνίας</vt:lpstr>
      <vt:lpstr>Μελλοντικές τάσεις, προκλήσεις και ο ρόλος  της επικοινωνίας</vt:lpstr>
      <vt:lpstr>Μέθοδος αξιολόγησης</vt:lpstr>
      <vt:lpstr>Πόροι: Βιβλία και υλικό αναφοράς</vt:lpstr>
      <vt:lpstr>Σας ευχαριστώ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Δημητρης Κουτρας</dc:creator>
  <cp:lastModifiedBy>Δημητρης Κουτρας</cp:lastModifiedBy>
  <cp:revision>1</cp:revision>
  <dcterms:created xsi:type="dcterms:W3CDTF">2026-04-20T12:34:47Z</dcterms:created>
  <dcterms:modified xsi:type="dcterms:W3CDTF">2026-04-20T12:36:55Z</dcterms:modified>
</cp:coreProperties>
</file>