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embeddedFontLst>
    <p:embeddedFont>
      <p:font typeface="Play"/>
      <p:regular r:id="rId72"/>
      <p:bold r:id="rId73"/>
    </p:embeddedFont>
    <p:embeddedFont>
      <p:font typeface="Helvetica Neue"/>
      <p:regular r:id="rId74"/>
      <p:bold r:id="rId75"/>
      <p:italic r:id="rId76"/>
      <p:boldItalic r:id="rId77"/>
    </p:embeddedFont>
    <p:embeddedFont>
      <p:font typeface="Century Gothic"/>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g+1LtqDCUKp0rmqOmav6cbM9cL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08E9C0-2464-4F83-90FD-09F2A8DEADC1}">
  <a:tblStyle styleId="{4008E9C0-2464-4F83-90FD-09F2A8DEADC1}" styleName="Table_0">
    <a:wholeTbl>
      <a:tcTxStyle b="off" i="off">
        <a:font>
          <a:latin typeface="Aptos"/>
          <a:ea typeface="Aptos"/>
          <a:cs typeface="Apto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italic.fntdata"/><Relationship Id="rId82" Type="http://customschemas.google.com/relationships/presentationmetadata" Target="metadata"/><Relationship Id="rId81"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lay-bold.fntdata"/><Relationship Id="rId72" Type="http://schemas.openxmlformats.org/officeDocument/2006/relationships/font" Target="fonts/Play-regular.fntdata"/><Relationship Id="rId31" Type="http://schemas.openxmlformats.org/officeDocument/2006/relationships/slide" Target="slides/slide26.xml"/><Relationship Id="rId75" Type="http://schemas.openxmlformats.org/officeDocument/2006/relationships/font" Target="fonts/HelveticaNeue-bold.fntdata"/><Relationship Id="rId30" Type="http://schemas.openxmlformats.org/officeDocument/2006/relationships/slide" Target="slides/slide25.xml"/><Relationship Id="rId74" Type="http://schemas.openxmlformats.org/officeDocument/2006/relationships/font" Target="fonts/HelveticaNeue-regular.fntdata"/><Relationship Id="rId33" Type="http://schemas.openxmlformats.org/officeDocument/2006/relationships/slide" Target="slides/slide28.xml"/><Relationship Id="rId77" Type="http://schemas.openxmlformats.org/officeDocument/2006/relationships/font" Target="fonts/HelveticaNeue-boldItalic.fntdata"/><Relationship Id="rId32" Type="http://schemas.openxmlformats.org/officeDocument/2006/relationships/slide" Target="slides/slide27.xml"/><Relationship Id="rId76" Type="http://schemas.openxmlformats.org/officeDocument/2006/relationships/font" Target="fonts/HelveticaNeue-italic.fntdata"/><Relationship Id="rId35" Type="http://schemas.openxmlformats.org/officeDocument/2006/relationships/slide" Target="slides/slide30.xml"/><Relationship Id="rId79" Type="http://schemas.openxmlformats.org/officeDocument/2006/relationships/font" Target="fonts/CenturyGothic-bold.fntdata"/><Relationship Id="rId34" Type="http://schemas.openxmlformats.org/officeDocument/2006/relationships/slide" Target="slides/slide29.xml"/><Relationship Id="rId78" Type="http://schemas.openxmlformats.org/officeDocument/2006/relationships/font" Target="fonts/CenturyGothic-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61" name="Google Shape;1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8" name="Google Shape;105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2" name="Google Shape;108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2" name="Google Shape;114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1" name="Google Shape;119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1" name="Google Shape;121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6" name="Google Shape;122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3" name="Google Shape;123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6" name="Google Shape;125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6" name="Google Shape;126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 name="Shape 15"/>
        <p:cNvGrpSpPr/>
        <p:nvPr/>
      </p:nvGrpSpPr>
      <p:grpSpPr>
        <a:xfrm>
          <a:off x="0" y="0"/>
          <a:ext cx="0" cy="0"/>
          <a:chOff x="0" y="0"/>
          <a:chExt cx="0" cy="0"/>
        </a:xfrm>
      </p:grpSpPr>
      <p:pic>
        <p:nvPicPr>
          <p:cNvPr id="16" name="Google Shape;16;p6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7" name="Google Shape;17;p6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6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600"/>
              <a:buNone/>
              <a:defRPr sz="1600" cap="none">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400"/>
              <a:buNone/>
              <a:defRPr sz="240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000"/>
              <a:buNone/>
              <a:defRPr sz="2000"/>
            </a:lvl4pPr>
            <a:lvl5pPr lvl="4" algn="ctr">
              <a:lnSpc>
                <a:spcPct val="90000"/>
              </a:lnSpc>
              <a:spcBef>
                <a:spcPts val="500"/>
              </a:spcBef>
              <a:spcAft>
                <a:spcPts val="0"/>
              </a:spcAft>
              <a:buClr>
                <a:schemeClr val="dk1"/>
              </a:buClr>
              <a:buSzPts val="2000"/>
              <a:buNone/>
              <a:defRPr sz="2000"/>
            </a:lvl5pPr>
            <a:lvl6pPr lvl="5" algn="ctr">
              <a:lnSpc>
                <a:spcPct val="90000"/>
              </a:lnSpc>
              <a:spcBef>
                <a:spcPts val="500"/>
              </a:spcBef>
              <a:spcAft>
                <a:spcPts val="0"/>
              </a:spcAft>
              <a:buClr>
                <a:schemeClr val="dk1"/>
              </a:buClr>
              <a:buSzPts val="2000"/>
              <a:buNone/>
              <a:defRPr sz="2000"/>
            </a:lvl6pPr>
            <a:lvl7pPr lvl="6" algn="ctr">
              <a:lnSpc>
                <a:spcPct val="90000"/>
              </a:lnSpc>
              <a:spcBef>
                <a:spcPts val="500"/>
              </a:spcBef>
              <a:spcAft>
                <a:spcPts val="0"/>
              </a:spcAft>
              <a:buClr>
                <a:schemeClr val="dk1"/>
              </a:buClr>
              <a:buSzPts val="2000"/>
              <a:buNone/>
              <a:defRPr sz="2000"/>
            </a:lvl7pPr>
            <a:lvl8pPr lvl="7" algn="ctr">
              <a:lnSpc>
                <a:spcPct val="90000"/>
              </a:lnSpc>
              <a:spcBef>
                <a:spcPts val="500"/>
              </a:spcBef>
              <a:spcAft>
                <a:spcPts val="0"/>
              </a:spcAft>
              <a:buClr>
                <a:schemeClr val="dk1"/>
              </a:buClr>
              <a:buSzPts val="2000"/>
              <a:buNone/>
              <a:defRPr sz="2000"/>
            </a:lvl8pPr>
            <a:lvl9pPr lvl="8" algn="ctr">
              <a:lnSpc>
                <a:spcPct val="90000"/>
              </a:lnSpc>
              <a:spcBef>
                <a:spcPts val="500"/>
              </a:spcBef>
              <a:spcAft>
                <a:spcPts val="0"/>
              </a:spcAft>
              <a:buClr>
                <a:schemeClr val="dk1"/>
              </a:buClr>
              <a:buSzPts val="2000"/>
              <a:buNone/>
              <a:defRPr sz="2000"/>
            </a:lvl9pPr>
          </a:lstStyle>
          <a:p/>
        </p:txBody>
      </p:sp>
      <p:sp>
        <p:nvSpPr>
          <p:cNvPr id="19" name="Google Shape;19;p68"/>
          <p:cNvSpPr/>
          <p:nvPr>
            <p:ph idx="2" type="pic"/>
          </p:nvPr>
        </p:nvSpPr>
        <p:spPr>
          <a:xfrm>
            <a:off x="0" y="-2235"/>
            <a:ext cx="5840730" cy="6862275"/>
          </a:xfrm>
          <a:prstGeom prst="rect">
            <a:avLst/>
          </a:prstGeom>
          <a:solidFill>
            <a:schemeClr val="lt2"/>
          </a:solidFill>
          <a:ln>
            <a:noFill/>
          </a:ln>
        </p:spPr>
      </p:sp>
      <p:sp>
        <p:nvSpPr>
          <p:cNvPr id="20" name="Google Shape;20;p6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6000"/>
              <a:buNone/>
              <a:defRPr b="1" sz="60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 name="Google Shape;21;p68"/>
          <p:cNvCxnSpPr/>
          <p:nvPr/>
        </p:nvCxnSpPr>
        <p:spPr>
          <a:xfrm flipH="1">
            <a:off x="4559556" y="-10665"/>
            <a:ext cx="1930144" cy="6877290"/>
          </a:xfrm>
          <a:prstGeom prst="straightConnector1">
            <a:avLst/>
          </a:prstGeom>
          <a:noFill/>
          <a:ln cap="flat" cmpd="sng" w="25400">
            <a:solidFill>
              <a:schemeClr val="dk2"/>
            </a:solidFill>
            <a:prstDash val="solid"/>
            <a:miter lim="800000"/>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91" name="Shape 91"/>
        <p:cNvGrpSpPr/>
        <p:nvPr/>
      </p:nvGrpSpPr>
      <p:grpSpPr>
        <a:xfrm>
          <a:off x="0" y="0"/>
          <a:ext cx="0" cy="0"/>
          <a:chOff x="0" y="0"/>
          <a:chExt cx="0" cy="0"/>
        </a:xfrm>
      </p:grpSpPr>
      <p:sp>
        <p:nvSpPr>
          <p:cNvPr id="92" name="Google Shape;92;p7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7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94" name="Google Shape;9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97" name="Shape 97"/>
        <p:cNvGrpSpPr/>
        <p:nvPr/>
      </p:nvGrpSpPr>
      <p:grpSpPr>
        <a:xfrm>
          <a:off x="0" y="0"/>
          <a:ext cx="0" cy="0"/>
          <a:chOff x="0" y="0"/>
          <a:chExt cx="0" cy="0"/>
        </a:xfrm>
      </p:grpSpPr>
      <p:sp>
        <p:nvSpPr>
          <p:cNvPr id="98" name="Google Shape;98;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04" name="Shape 104"/>
        <p:cNvGrpSpPr/>
        <p:nvPr/>
      </p:nvGrpSpPr>
      <p:grpSpPr>
        <a:xfrm>
          <a:off x="0" y="0"/>
          <a:ext cx="0" cy="0"/>
          <a:chOff x="0" y="0"/>
          <a:chExt cx="0" cy="0"/>
        </a:xfrm>
      </p:grpSpPr>
      <p:sp>
        <p:nvSpPr>
          <p:cNvPr id="105" name="Google Shape;105;p7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7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7" name="Google Shape;107;p7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7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9" name="Google Shape;109;p7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13" name="Shape 113"/>
        <p:cNvGrpSpPr/>
        <p:nvPr/>
      </p:nvGrpSpPr>
      <p:grpSpPr>
        <a:xfrm>
          <a:off x="0" y="0"/>
          <a:ext cx="0" cy="0"/>
          <a:chOff x="0" y="0"/>
          <a:chExt cx="0" cy="0"/>
        </a:xfrm>
      </p:grpSpPr>
      <p:sp>
        <p:nvSpPr>
          <p:cNvPr id="114" name="Google Shape;114;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118" name="Shape 118"/>
        <p:cNvGrpSpPr/>
        <p:nvPr/>
      </p:nvGrpSpPr>
      <p:grpSpPr>
        <a:xfrm>
          <a:off x="0" y="0"/>
          <a:ext cx="0" cy="0"/>
          <a:chOff x="0" y="0"/>
          <a:chExt cx="0" cy="0"/>
        </a:xfrm>
      </p:grpSpPr>
      <p:sp>
        <p:nvSpPr>
          <p:cNvPr id="119" name="Google Shape;11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22" name="Shape 122"/>
        <p:cNvGrpSpPr/>
        <p:nvPr/>
      </p:nvGrpSpPr>
      <p:grpSpPr>
        <a:xfrm>
          <a:off x="0" y="0"/>
          <a:ext cx="0" cy="0"/>
          <a:chOff x="0" y="0"/>
          <a:chExt cx="0" cy="0"/>
        </a:xfrm>
      </p:grpSpPr>
      <p:sp>
        <p:nvSpPr>
          <p:cNvPr id="123" name="Google Shape;123;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5" name="Google Shape;125;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 name="Google Shape;12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29" name="Shape 129"/>
        <p:cNvGrpSpPr/>
        <p:nvPr/>
      </p:nvGrpSpPr>
      <p:grpSpPr>
        <a:xfrm>
          <a:off x="0" y="0"/>
          <a:ext cx="0" cy="0"/>
          <a:chOff x="0" y="0"/>
          <a:chExt cx="0" cy="0"/>
        </a:xfrm>
      </p:grpSpPr>
      <p:sp>
        <p:nvSpPr>
          <p:cNvPr id="130" name="Google Shape;130;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83"/>
          <p:cNvSpPr/>
          <p:nvPr>
            <p:ph idx="2" type="pic"/>
          </p:nvPr>
        </p:nvSpPr>
        <p:spPr>
          <a:xfrm>
            <a:off x="5183188" y="987425"/>
            <a:ext cx="6172200" cy="4873625"/>
          </a:xfrm>
          <a:prstGeom prst="rect">
            <a:avLst/>
          </a:prstGeom>
          <a:noFill/>
          <a:ln>
            <a:noFill/>
          </a:ln>
        </p:spPr>
      </p:sp>
      <p:sp>
        <p:nvSpPr>
          <p:cNvPr id="132" name="Google Shape;132;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36" name="Shape 136"/>
        <p:cNvGrpSpPr/>
        <p:nvPr/>
      </p:nvGrpSpPr>
      <p:grpSpPr>
        <a:xfrm>
          <a:off x="0" y="0"/>
          <a:ext cx="0" cy="0"/>
          <a:chOff x="0" y="0"/>
          <a:chExt cx="0" cy="0"/>
        </a:xfrm>
      </p:grpSpPr>
      <p:sp>
        <p:nvSpPr>
          <p:cNvPr id="137" name="Google Shape;137;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42" name="Shape 142"/>
        <p:cNvGrpSpPr/>
        <p:nvPr/>
      </p:nvGrpSpPr>
      <p:grpSpPr>
        <a:xfrm>
          <a:off x="0" y="0"/>
          <a:ext cx="0" cy="0"/>
          <a:chOff x="0" y="0"/>
          <a:chExt cx="0" cy="0"/>
        </a:xfrm>
      </p:grpSpPr>
      <p:sp>
        <p:nvSpPr>
          <p:cNvPr id="143" name="Google Shape;143;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2" name="Shape 22"/>
        <p:cNvGrpSpPr/>
        <p:nvPr/>
      </p:nvGrpSpPr>
      <p:grpSpPr>
        <a:xfrm>
          <a:off x="0" y="0"/>
          <a:ext cx="0" cy="0"/>
          <a:chOff x="0" y="0"/>
          <a:chExt cx="0" cy="0"/>
        </a:xfrm>
      </p:grpSpPr>
      <p:sp>
        <p:nvSpPr>
          <p:cNvPr id="23" name="Google Shape;23;p6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Century Gothic"/>
              <a:ea typeface="Century Gothic"/>
              <a:cs typeface="Century Gothic"/>
              <a:sym typeface="Century Gothic"/>
            </a:endParaRPr>
          </a:p>
        </p:txBody>
      </p:sp>
      <p:sp>
        <p:nvSpPr>
          <p:cNvPr id="24" name="Google Shape;24;p69"/>
          <p:cNvSpPr/>
          <p:nvPr>
            <p:ph idx="2" type="pic"/>
          </p:nvPr>
        </p:nvSpPr>
        <p:spPr>
          <a:xfrm flipH="1">
            <a:off x="7163691" y="0"/>
            <a:ext cx="5024825" cy="6858000"/>
          </a:xfrm>
          <a:prstGeom prst="rect">
            <a:avLst/>
          </a:prstGeom>
          <a:solidFill>
            <a:schemeClr val="lt2"/>
          </a:solidFill>
          <a:ln>
            <a:noFill/>
          </a:ln>
        </p:spPr>
      </p:sp>
      <p:sp>
        <p:nvSpPr>
          <p:cNvPr id="25" name="Google Shape;25;p6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27" name="Google Shape;27;p6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28" name="Google Shape;28;p69"/>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29" name="Google Shape;29;p69"/>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chemeClr val="dk1"/>
              </a:buClr>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0" name="Google Shape;30;p69"/>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1" name="Google Shape;31;p69"/>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2" name="Google Shape;32;p69"/>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3" name="Google Shape;33;p69"/>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4" name="Google Shape;34;p69"/>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5" name="Google Shape;35;p69"/>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cxnSp>
        <p:nvCxnSpPr>
          <p:cNvPr id="36" name="Google Shape;36;p6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7" name="Google Shape;37;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Century Gothic"/>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p:txBody>
      </p:sp>
      <p:sp>
        <p:nvSpPr>
          <p:cNvPr id="38" name="Google Shape;38;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1pPr>
            <a:lvl2pPr indent="0" lvl="1"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2pPr>
            <a:lvl3pPr indent="0" lvl="2"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3pPr>
            <a:lvl4pPr indent="0" lvl="3"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4pPr>
            <a:lvl5pPr indent="0" lvl="4"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5pPr>
            <a:lvl6pPr indent="0" lvl="5"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6pPr>
            <a:lvl7pPr indent="0" lvl="6"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7pPr>
            <a:lvl8pPr indent="0" lvl="7"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8pPr>
            <a:lvl9pPr indent="0" lvl="8"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39" name="Shape 39"/>
        <p:cNvGrpSpPr/>
        <p:nvPr/>
      </p:nvGrpSpPr>
      <p:grpSpPr>
        <a:xfrm>
          <a:off x="0" y="0"/>
          <a:ext cx="0" cy="0"/>
          <a:chOff x="0" y="0"/>
          <a:chExt cx="0" cy="0"/>
        </a:xfrm>
      </p:grpSpPr>
      <p:sp>
        <p:nvSpPr>
          <p:cNvPr id="40" name="Google Shape;40;p70"/>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Play"/>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90000"/>
              </a:lnSpc>
              <a:spcBef>
                <a:spcPts val="0"/>
              </a:spcBef>
              <a:spcAft>
                <a:spcPts val="0"/>
              </a:spcAft>
              <a:buClr>
                <a:schemeClr val="accent1"/>
              </a:buClr>
              <a:buSzPts val="2400"/>
              <a:buNone/>
              <a:defRPr sz="2400" cap="none">
                <a:solidFill>
                  <a:schemeClr val="accent1"/>
                </a:solidFill>
                <a:latin typeface="Arial"/>
                <a:ea typeface="Arial"/>
                <a:cs typeface="Arial"/>
                <a:sym typeface="Arial"/>
              </a:defRPr>
            </a:lvl1pPr>
            <a:lvl2pPr lvl="1" algn="ctr">
              <a:lnSpc>
                <a:spcPct val="90000"/>
              </a:lnSpc>
              <a:spcBef>
                <a:spcPts val="500"/>
              </a:spcBef>
              <a:spcAft>
                <a:spcPts val="0"/>
              </a:spcAft>
              <a:buClr>
                <a:schemeClr val="dk1"/>
              </a:buClr>
              <a:buSzPts val="2400"/>
              <a:buNone/>
              <a:defRPr sz="240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000"/>
              <a:buNone/>
              <a:defRPr sz="2000"/>
            </a:lvl4pPr>
            <a:lvl5pPr lvl="4" algn="ctr">
              <a:lnSpc>
                <a:spcPct val="90000"/>
              </a:lnSpc>
              <a:spcBef>
                <a:spcPts val="500"/>
              </a:spcBef>
              <a:spcAft>
                <a:spcPts val="0"/>
              </a:spcAft>
              <a:buClr>
                <a:schemeClr val="dk1"/>
              </a:buClr>
              <a:buSzPts val="2000"/>
              <a:buNone/>
              <a:defRPr sz="2000"/>
            </a:lvl5pPr>
            <a:lvl6pPr lvl="5" algn="ctr">
              <a:lnSpc>
                <a:spcPct val="90000"/>
              </a:lnSpc>
              <a:spcBef>
                <a:spcPts val="500"/>
              </a:spcBef>
              <a:spcAft>
                <a:spcPts val="0"/>
              </a:spcAft>
              <a:buClr>
                <a:schemeClr val="dk1"/>
              </a:buClr>
              <a:buSzPts val="2000"/>
              <a:buNone/>
              <a:defRPr sz="2000"/>
            </a:lvl6pPr>
            <a:lvl7pPr lvl="6" algn="ctr">
              <a:lnSpc>
                <a:spcPct val="90000"/>
              </a:lnSpc>
              <a:spcBef>
                <a:spcPts val="500"/>
              </a:spcBef>
              <a:spcAft>
                <a:spcPts val="0"/>
              </a:spcAft>
              <a:buClr>
                <a:schemeClr val="dk1"/>
              </a:buClr>
              <a:buSzPts val="2000"/>
              <a:buNone/>
              <a:defRPr sz="2000"/>
            </a:lvl7pPr>
            <a:lvl8pPr lvl="7" algn="ctr">
              <a:lnSpc>
                <a:spcPct val="90000"/>
              </a:lnSpc>
              <a:spcBef>
                <a:spcPts val="500"/>
              </a:spcBef>
              <a:spcAft>
                <a:spcPts val="0"/>
              </a:spcAft>
              <a:buClr>
                <a:schemeClr val="dk1"/>
              </a:buClr>
              <a:buSzPts val="2000"/>
              <a:buNone/>
              <a:defRPr sz="2000"/>
            </a:lvl8pPr>
            <a:lvl9pPr lvl="8" algn="ctr">
              <a:lnSpc>
                <a:spcPct val="90000"/>
              </a:lnSpc>
              <a:spcBef>
                <a:spcPts val="500"/>
              </a:spcBef>
              <a:spcAft>
                <a:spcPts val="0"/>
              </a:spcAft>
              <a:buClr>
                <a:schemeClr val="dk1"/>
              </a:buClr>
              <a:buSzPts val="2000"/>
              <a:buNone/>
              <a:defRPr sz="2000"/>
            </a:lvl9pPr>
          </a:lstStyle>
          <a:p/>
        </p:txBody>
      </p:sp>
      <p:sp>
        <p:nvSpPr>
          <p:cNvPr id="42" name="Google Shape;42;p70"/>
          <p:cNvSpPr/>
          <p:nvPr>
            <p:ph idx="2" type="pic"/>
          </p:nvPr>
        </p:nvSpPr>
        <p:spPr>
          <a:xfrm>
            <a:off x="0" y="-2235"/>
            <a:ext cx="5840730" cy="6862275"/>
          </a:xfrm>
          <a:prstGeom prst="rect">
            <a:avLst/>
          </a:prstGeom>
          <a:solidFill>
            <a:schemeClr val="lt2"/>
          </a:solidFill>
          <a:ln>
            <a:noFill/>
          </a:ln>
        </p:spPr>
      </p:sp>
      <p:sp>
        <p:nvSpPr>
          <p:cNvPr id="43" name="Google Shape;43;p70"/>
          <p:cNvSpPr txBox="1"/>
          <p:nvPr>
            <p:ph idx="3" type="body"/>
          </p:nvPr>
        </p:nvSpPr>
        <p:spPr>
          <a:xfrm>
            <a:off x="6605708" y="3348617"/>
            <a:ext cx="2699066" cy="2569866"/>
          </a:xfrm>
          <a:prstGeom prst="rect">
            <a:avLst/>
          </a:prstGeom>
          <a:noFill/>
          <a:ln>
            <a:noFill/>
          </a:ln>
        </p:spPr>
        <p:txBody>
          <a:bodyPr anchorCtr="0" anchor="t" bIns="45700" lIns="91425" spcFirstLastPara="1" rIns="91425" wrap="square" tIns="0">
            <a:normAutofit/>
          </a:bodyPr>
          <a:lstStyle>
            <a:lvl1pPr indent="-317500" lvl="0" marL="457200" algn="l">
              <a:lnSpc>
                <a:spcPct val="90000"/>
              </a:lnSpc>
              <a:spcBef>
                <a:spcPts val="1000"/>
              </a:spcBef>
              <a:spcAft>
                <a:spcPts val="0"/>
              </a:spcAft>
              <a:buClr>
                <a:schemeClr val="lt1"/>
              </a:buClr>
              <a:buSzPts val="1400"/>
              <a:buFont typeface="Courier New"/>
              <a:buChar char="o"/>
              <a:defRPr sz="1400">
                <a:solidFill>
                  <a:schemeClr val="lt1"/>
                </a:solidFill>
              </a:defRPr>
            </a:lvl1pPr>
            <a:lvl2pPr indent="-304800" lvl="1" marL="914400" algn="l">
              <a:lnSpc>
                <a:spcPct val="9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90000"/>
              </a:lnSpc>
              <a:spcBef>
                <a:spcPts val="500"/>
              </a:spcBef>
              <a:spcAft>
                <a:spcPts val="0"/>
              </a:spcAft>
              <a:buClr>
                <a:schemeClr val="lt1"/>
              </a:buClr>
              <a:buSzPts val="1050"/>
              <a:buFont typeface="Courier New"/>
              <a:buChar char="o"/>
              <a:defRPr sz="1050">
                <a:solidFill>
                  <a:schemeClr val="lt1"/>
                </a:solidFill>
              </a:defRPr>
            </a:lvl3pPr>
            <a:lvl4pPr indent="-295275" lvl="3" marL="1828800" algn="l">
              <a:lnSpc>
                <a:spcPct val="90000"/>
              </a:lnSpc>
              <a:spcBef>
                <a:spcPts val="500"/>
              </a:spcBef>
              <a:spcAft>
                <a:spcPts val="0"/>
              </a:spcAft>
              <a:buClr>
                <a:schemeClr val="lt1"/>
              </a:buClr>
              <a:buSzPts val="1050"/>
              <a:buFont typeface="Courier New"/>
              <a:buChar char="o"/>
              <a:defRPr sz="1050">
                <a:solidFill>
                  <a:schemeClr val="lt1"/>
                </a:solidFill>
              </a:defRPr>
            </a:lvl4pPr>
            <a:lvl5pPr indent="-295275" lvl="4" marL="2286000" algn="l">
              <a:lnSpc>
                <a:spcPct val="90000"/>
              </a:lnSpc>
              <a:spcBef>
                <a:spcPts val="5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4" name="Google Shape;44;p70"/>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45" name="Shape 45"/>
        <p:cNvGrpSpPr/>
        <p:nvPr/>
      </p:nvGrpSpPr>
      <p:grpSpPr>
        <a:xfrm>
          <a:off x="0" y="0"/>
          <a:ext cx="0" cy="0"/>
          <a:chOff x="0" y="0"/>
          <a:chExt cx="0" cy="0"/>
        </a:xfrm>
      </p:grpSpPr>
      <p:sp>
        <p:nvSpPr>
          <p:cNvPr id="46" name="Google Shape;46;p7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 name="Google Shape;47;p71"/>
          <p:cNvSpPr/>
          <p:nvPr>
            <p:ph idx="2" type="pic"/>
          </p:nvPr>
        </p:nvSpPr>
        <p:spPr>
          <a:xfrm flipH="1">
            <a:off x="7163691" y="0"/>
            <a:ext cx="5024825" cy="6858000"/>
          </a:xfrm>
          <a:prstGeom prst="rect">
            <a:avLst/>
          </a:prstGeom>
          <a:solidFill>
            <a:schemeClr val="lt2"/>
          </a:solidFill>
          <a:ln>
            <a:noFill/>
          </a:ln>
        </p:spPr>
      </p:sp>
      <p:cxnSp>
        <p:nvCxnSpPr>
          <p:cNvPr id="48" name="Google Shape;48;p71"/>
          <p:cNvCxnSpPr/>
          <p:nvPr/>
        </p:nvCxnSpPr>
        <p:spPr>
          <a:xfrm flipH="1" rot="10800000">
            <a:off x="6889763"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49" name="Google Shape;49;p71"/>
          <p:cNvSpPr txBox="1"/>
          <p:nvPr>
            <p:ph idx="11" type="ftr"/>
          </p:nvPr>
        </p:nvSpPr>
        <p:spPr>
          <a:xfrm>
            <a:off x="824241" y="6290774"/>
            <a:ext cx="6637071"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1100" cap="none">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1"/>
          <p:cNvSpPr txBox="1"/>
          <p:nvPr>
            <p:ph idx="12" type="sldNum"/>
          </p:nvPr>
        </p:nvSpPr>
        <p:spPr>
          <a:xfrm>
            <a:off x="10768546" y="6290774"/>
            <a:ext cx="61791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100">
                <a:solidFill>
                  <a:schemeClr val="lt1"/>
                </a:solidFill>
                <a:latin typeface="Arial"/>
                <a:ea typeface="Arial"/>
                <a:cs typeface="Arial"/>
                <a:sym typeface="Arial"/>
              </a:defRPr>
            </a:lvl1pPr>
            <a:lvl2pPr indent="0" lvl="1" marL="0" algn="r">
              <a:spcBef>
                <a:spcPts val="0"/>
              </a:spcBef>
              <a:buNone/>
              <a:defRPr b="0" i="0" sz="1100">
                <a:solidFill>
                  <a:schemeClr val="lt1"/>
                </a:solidFill>
                <a:latin typeface="Arial"/>
                <a:ea typeface="Arial"/>
                <a:cs typeface="Arial"/>
                <a:sym typeface="Arial"/>
              </a:defRPr>
            </a:lvl2pPr>
            <a:lvl3pPr indent="0" lvl="2" marL="0" algn="r">
              <a:spcBef>
                <a:spcPts val="0"/>
              </a:spcBef>
              <a:buNone/>
              <a:defRPr b="0" i="0" sz="1100">
                <a:solidFill>
                  <a:schemeClr val="lt1"/>
                </a:solidFill>
                <a:latin typeface="Arial"/>
                <a:ea typeface="Arial"/>
                <a:cs typeface="Arial"/>
                <a:sym typeface="Arial"/>
              </a:defRPr>
            </a:lvl3pPr>
            <a:lvl4pPr indent="0" lvl="3" marL="0" algn="r">
              <a:spcBef>
                <a:spcPts val="0"/>
              </a:spcBef>
              <a:buNone/>
              <a:defRPr b="0" i="0" sz="1100">
                <a:solidFill>
                  <a:schemeClr val="lt1"/>
                </a:solidFill>
                <a:latin typeface="Arial"/>
                <a:ea typeface="Arial"/>
                <a:cs typeface="Arial"/>
                <a:sym typeface="Arial"/>
              </a:defRPr>
            </a:lvl4pPr>
            <a:lvl5pPr indent="0" lvl="4" marL="0" algn="r">
              <a:spcBef>
                <a:spcPts val="0"/>
              </a:spcBef>
              <a:buNone/>
              <a:defRPr b="0" i="0" sz="1100">
                <a:solidFill>
                  <a:schemeClr val="lt1"/>
                </a:solidFill>
                <a:latin typeface="Arial"/>
                <a:ea typeface="Arial"/>
                <a:cs typeface="Arial"/>
                <a:sym typeface="Arial"/>
              </a:defRPr>
            </a:lvl5pPr>
            <a:lvl6pPr indent="0" lvl="5" marL="0" algn="r">
              <a:spcBef>
                <a:spcPts val="0"/>
              </a:spcBef>
              <a:buNone/>
              <a:defRPr b="0" i="0" sz="1100">
                <a:solidFill>
                  <a:schemeClr val="lt1"/>
                </a:solidFill>
                <a:latin typeface="Arial"/>
                <a:ea typeface="Arial"/>
                <a:cs typeface="Arial"/>
                <a:sym typeface="Arial"/>
              </a:defRPr>
            </a:lvl6pPr>
            <a:lvl7pPr indent="0" lvl="6" marL="0" algn="r">
              <a:spcBef>
                <a:spcPts val="0"/>
              </a:spcBef>
              <a:buNone/>
              <a:defRPr b="0" i="0" sz="1100">
                <a:solidFill>
                  <a:schemeClr val="lt1"/>
                </a:solidFill>
                <a:latin typeface="Arial"/>
                <a:ea typeface="Arial"/>
                <a:cs typeface="Arial"/>
                <a:sym typeface="Arial"/>
              </a:defRPr>
            </a:lvl7pPr>
            <a:lvl8pPr indent="0" lvl="7" marL="0" algn="r">
              <a:spcBef>
                <a:spcPts val="0"/>
              </a:spcBef>
              <a:buNone/>
              <a:defRPr b="0" i="0" sz="1100">
                <a:solidFill>
                  <a:schemeClr val="lt1"/>
                </a:solidFill>
                <a:latin typeface="Arial"/>
                <a:ea typeface="Arial"/>
                <a:cs typeface="Arial"/>
                <a:sym typeface="Arial"/>
              </a:defRPr>
            </a:lvl8pPr>
            <a:lvl9pPr indent="0" lvl="8" marL="0" algn="r">
              <a:spcBef>
                <a:spcPts val="0"/>
              </a:spcBef>
              <a:buNone/>
              <a:defRPr b="0" i="0" sz="11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7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Play"/>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71"/>
          <p:cNvSpPr txBox="1"/>
          <p:nvPr>
            <p:ph idx="3" type="body"/>
          </p:nvPr>
        </p:nvSpPr>
        <p:spPr>
          <a:xfrm>
            <a:off x="1643379" y="1749479"/>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1"/>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71"/>
          <p:cNvSpPr txBox="1"/>
          <p:nvPr>
            <p:ph idx="5" type="body"/>
          </p:nvPr>
        </p:nvSpPr>
        <p:spPr>
          <a:xfrm>
            <a:off x="1643379" y="3009613"/>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1"/>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71"/>
          <p:cNvSpPr txBox="1"/>
          <p:nvPr>
            <p:ph idx="7" type="body"/>
          </p:nvPr>
        </p:nvSpPr>
        <p:spPr>
          <a:xfrm>
            <a:off x="1643379" y="3638169"/>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1"/>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71"/>
          <p:cNvSpPr txBox="1"/>
          <p:nvPr>
            <p:ph idx="9" type="body"/>
          </p:nvPr>
        </p:nvSpPr>
        <p:spPr>
          <a:xfrm>
            <a:off x="1643379" y="4269747"/>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71"/>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1"/>
          <p:cNvSpPr txBox="1"/>
          <p:nvPr>
            <p:ph idx="14" type="body"/>
          </p:nvPr>
        </p:nvSpPr>
        <p:spPr>
          <a:xfrm>
            <a:off x="1643379" y="2378035"/>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000"/>
              <a:buNone/>
              <a:defRPr sz="2000">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62" name="Shape 62"/>
        <p:cNvGrpSpPr/>
        <p:nvPr/>
      </p:nvGrpSpPr>
      <p:grpSpPr>
        <a:xfrm>
          <a:off x="0" y="0"/>
          <a:ext cx="0" cy="0"/>
          <a:chOff x="0" y="0"/>
          <a:chExt cx="0" cy="0"/>
        </a:xfrm>
      </p:grpSpPr>
      <p:sp>
        <p:nvSpPr>
          <p:cNvPr id="63" name="Google Shape;63;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8" name="Shape 68"/>
        <p:cNvGrpSpPr/>
        <p:nvPr/>
      </p:nvGrpSpPr>
      <p:grpSpPr>
        <a:xfrm>
          <a:off x="0" y="0"/>
          <a:ext cx="0" cy="0"/>
          <a:chOff x="0" y="0"/>
          <a:chExt cx="0" cy="0"/>
        </a:xfrm>
      </p:grpSpPr>
      <p:sp>
        <p:nvSpPr>
          <p:cNvPr id="69" name="Google Shape;69;p73"/>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3600"/>
              <a:buFont typeface="Helvetica Neue"/>
              <a:buNone/>
              <a:defRPr b="0" i="0" sz="360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3"/>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3"/>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3"/>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200">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73" name="Shape 73"/>
        <p:cNvGrpSpPr/>
        <p:nvPr/>
      </p:nvGrpSpPr>
      <p:grpSpPr>
        <a:xfrm>
          <a:off x="0" y="0"/>
          <a:ext cx="0" cy="0"/>
          <a:chOff x="0" y="0"/>
          <a:chExt cx="0" cy="0"/>
        </a:xfrm>
      </p:grpSpPr>
      <p:pic>
        <p:nvPicPr>
          <p:cNvPr id="74" name="Google Shape;74;p74"/>
          <p:cNvPicPr preferRelativeResize="0"/>
          <p:nvPr/>
        </p:nvPicPr>
        <p:blipFill rotWithShape="1">
          <a:blip r:embed="rId2">
            <a:alphaModFix/>
          </a:blip>
          <a:srcRect b="0" l="0" r="0" t="0"/>
          <a:stretch/>
        </p:blipFill>
        <p:spPr>
          <a:xfrm>
            <a:off x="0" y="0"/>
            <a:ext cx="12192000" cy="6857999"/>
          </a:xfrm>
          <a:prstGeom prst="rect">
            <a:avLst/>
          </a:prstGeom>
          <a:noFill/>
          <a:ln>
            <a:noFill/>
          </a:ln>
        </p:spPr>
      </p:pic>
      <p:sp>
        <p:nvSpPr>
          <p:cNvPr id="75" name="Google Shape;75;p74"/>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4"/>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4"/>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200">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8" name="Shape 78"/>
        <p:cNvGrpSpPr/>
        <p:nvPr/>
      </p:nvGrpSpPr>
      <p:grpSpPr>
        <a:xfrm>
          <a:off x="0" y="0"/>
          <a:ext cx="0" cy="0"/>
          <a:chOff x="0" y="0"/>
          <a:chExt cx="0" cy="0"/>
        </a:xfrm>
      </p:grpSpPr>
      <p:sp>
        <p:nvSpPr>
          <p:cNvPr id="79" name="Google Shape;79;p75"/>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3600"/>
              <a:buFont typeface="Helvetica Neue"/>
              <a:buNone/>
              <a:defRPr b="0" i="0" sz="360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5"/>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406400" lvl="0" marL="457200" algn="l">
              <a:lnSpc>
                <a:spcPct val="9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5"/>
          <p:cNvSpPr txBox="1"/>
          <p:nvPr>
            <p:ph idx="2" type="body"/>
          </p:nvPr>
        </p:nvSpPr>
        <p:spPr>
          <a:xfrm>
            <a:off x="6915639" y="1188720"/>
            <a:ext cx="3975734" cy="4490720"/>
          </a:xfrm>
          <a:prstGeom prst="rect">
            <a:avLst/>
          </a:prstGeom>
          <a:noFill/>
          <a:ln>
            <a:noFill/>
          </a:ln>
        </p:spPr>
        <p:txBody>
          <a:bodyPr anchorCtr="0" anchor="t" bIns="0" lIns="0" spcFirstLastPara="1" rIns="0" wrap="square" tIns="0">
            <a:spAutoFit/>
          </a:bodyPr>
          <a:lstStyle>
            <a:lvl1pPr indent="-374650" lvl="0" marL="457200" algn="l">
              <a:lnSpc>
                <a:spcPct val="90000"/>
              </a:lnSpc>
              <a:spcBef>
                <a:spcPts val="1000"/>
              </a:spcBef>
              <a:spcAft>
                <a:spcPts val="0"/>
              </a:spcAft>
              <a:buClr>
                <a:schemeClr val="dk1"/>
              </a:buClr>
              <a:buSzPts val="2300"/>
              <a:buChar char="•"/>
              <a:defRPr b="0" i="0" sz="2300">
                <a:solidFill>
                  <a:schemeClr val="dk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75"/>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5"/>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75"/>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200">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85" name="Shape 85"/>
        <p:cNvGrpSpPr/>
        <p:nvPr/>
      </p:nvGrpSpPr>
      <p:grpSpPr>
        <a:xfrm>
          <a:off x="0" y="0"/>
          <a:ext cx="0" cy="0"/>
          <a:chOff x="0" y="0"/>
          <a:chExt cx="0" cy="0"/>
        </a:xfrm>
      </p:grpSpPr>
      <p:sp>
        <p:nvSpPr>
          <p:cNvPr id="86" name="Google Shape;86;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8" name="Google Shape;88;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15.jpg"/><Relationship Id="rId10" Type="http://schemas.openxmlformats.org/officeDocument/2006/relationships/image" Target="../media/image22.jpg"/><Relationship Id="rId13" Type="http://schemas.openxmlformats.org/officeDocument/2006/relationships/image" Target="../media/image14.png"/><Relationship Id="rId12"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9.png"/><Relationship Id="rId4" Type="http://schemas.openxmlformats.org/officeDocument/2006/relationships/image" Target="../media/image11.png"/><Relationship Id="rId9" Type="http://schemas.openxmlformats.org/officeDocument/2006/relationships/image" Target="../media/image19.jpg"/><Relationship Id="rId5" Type="http://schemas.openxmlformats.org/officeDocument/2006/relationships/image" Target="../media/image10.jpg"/><Relationship Id="rId6" Type="http://schemas.openxmlformats.org/officeDocument/2006/relationships/image" Target="../media/image23.jpg"/><Relationship Id="rId7" Type="http://schemas.openxmlformats.org/officeDocument/2006/relationships/image" Target="../media/image7.jpg"/><Relationship Id="rId8"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9.png"/><Relationship Id="rId4" Type="http://schemas.openxmlformats.org/officeDocument/2006/relationships/image" Target="../media/image11.png"/><Relationship Id="rId5" Type="http://schemas.openxmlformats.org/officeDocument/2006/relationships/image" Target="../media/image30.png"/><Relationship Id="rId6"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6.png"/><Relationship Id="rId5" Type="http://schemas.openxmlformats.org/officeDocument/2006/relationships/image" Target="../media/image3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7.png"/><Relationship Id="rId13" Type="http://schemas.openxmlformats.org/officeDocument/2006/relationships/image" Target="../media/image48.jpg"/><Relationship Id="rId12"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40.png"/><Relationship Id="rId9" Type="http://schemas.openxmlformats.org/officeDocument/2006/relationships/image" Target="../media/image43.png"/><Relationship Id="rId5" Type="http://schemas.openxmlformats.org/officeDocument/2006/relationships/image" Target="../media/image35.jpg"/><Relationship Id="rId6" Type="http://schemas.openxmlformats.org/officeDocument/2006/relationships/image" Target="../media/image36.png"/><Relationship Id="rId7" Type="http://schemas.openxmlformats.org/officeDocument/2006/relationships/image" Target="../media/image45.png"/><Relationship Id="rId8"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41.jpg"/><Relationship Id="rId5" Type="http://schemas.openxmlformats.org/officeDocument/2006/relationships/image" Target="../media/image4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9.png"/><Relationship Id="rId4" Type="http://schemas.openxmlformats.org/officeDocument/2006/relationships/image" Target="../media/image11.png"/><Relationship Id="rId5"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9.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6.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hyperlink" Target="mailto:DPOLEMI@GMAIL.COM" TargetMode="Externa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55.png"/><Relationship Id="rId4" Type="http://schemas.openxmlformats.org/officeDocument/2006/relationships/hyperlink" Target="mailto:DPOLEMI@GMAIL.COM" TargetMode="External"/><Relationship Id="rId5" Type="http://schemas.openxmlformats.org/officeDocument/2006/relationships/hyperlink" Target="http://www.linkedin.com/IN/NINETAPOLEMI/" TargetMode="External"/><Relationship Id="rId6" Type="http://schemas.openxmlformats.org/officeDocument/2006/relationships/hyperlink" Target="http://www.linkedin.com/IN/NINETAPOLEMI/"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60.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11.png"/><Relationship Id="rId5"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9.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40" Type="http://schemas.openxmlformats.org/officeDocument/2006/relationships/image" Target="../media/image96.png"/><Relationship Id="rId20" Type="http://schemas.openxmlformats.org/officeDocument/2006/relationships/image" Target="../media/image74.png"/><Relationship Id="rId42" Type="http://schemas.openxmlformats.org/officeDocument/2006/relationships/image" Target="../media/image102.png"/><Relationship Id="rId41" Type="http://schemas.openxmlformats.org/officeDocument/2006/relationships/image" Target="../media/image109.png"/><Relationship Id="rId22" Type="http://schemas.openxmlformats.org/officeDocument/2006/relationships/image" Target="../media/image81.png"/><Relationship Id="rId44" Type="http://schemas.openxmlformats.org/officeDocument/2006/relationships/image" Target="../media/image110.png"/><Relationship Id="rId21" Type="http://schemas.openxmlformats.org/officeDocument/2006/relationships/image" Target="../media/image78.png"/><Relationship Id="rId43" Type="http://schemas.openxmlformats.org/officeDocument/2006/relationships/image" Target="../media/image119.png"/><Relationship Id="rId24" Type="http://schemas.openxmlformats.org/officeDocument/2006/relationships/image" Target="../media/image86.png"/><Relationship Id="rId46" Type="http://schemas.openxmlformats.org/officeDocument/2006/relationships/image" Target="../media/image103.png"/><Relationship Id="rId23" Type="http://schemas.openxmlformats.org/officeDocument/2006/relationships/image" Target="../media/image79.png"/><Relationship Id="rId45" Type="http://schemas.openxmlformats.org/officeDocument/2006/relationships/image" Target="../media/image107.png"/><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52.png"/><Relationship Id="rId4" Type="http://schemas.openxmlformats.org/officeDocument/2006/relationships/image" Target="../media/image67.png"/><Relationship Id="rId9" Type="http://schemas.openxmlformats.org/officeDocument/2006/relationships/image" Target="../media/image70.png"/><Relationship Id="rId26" Type="http://schemas.openxmlformats.org/officeDocument/2006/relationships/image" Target="../media/image85.png"/><Relationship Id="rId25" Type="http://schemas.openxmlformats.org/officeDocument/2006/relationships/image" Target="../media/image92.png"/><Relationship Id="rId47" Type="http://schemas.openxmlformats.org/officeDocument/2006/relationships/image" Target="../media/image121.png"/><Relationship Id="rId28" Type="http://schemas.openxmlformats.org/officeDocument/2006/relationships/image" Target="../media/image80.png"/><Relationship Id="rId27" Type="http://schemas.openxmlformats.org/officeDocument/2006/relationships/image" Target="../media/image90.png"/><Relationship Id="rId5" Type="http://schemas.openxmlformats.org/officeDocument/2006/relationships/image" Target="../media/image75.png"/><Relationship Id="rId6" Type="http://schemas.openxmlformats.org/officeDocument/2006/relationships/image" Target="../media/image88.png"/><Relationship Id="rId29" Type="http://schemas.openxmlformats.org/officeDocument/2006/relationships/image" Target="../media/image87.png"/><Relationship Id="rId7" Type="http://schemas.openxmlformats.org/officeDocument/2006/relationships/image" Target="../media/image66.png"/><Relationship Id="rId8" Type="http://schemas.openxmlformats.org/officeDocument/2006/relationships/image" Target="../media/image65.png"/><Relationship Id="rId31" Type="http://schemas.openxmlformats.org/officeDocument/2006/relationships/image" Target="../media/image89.png"/><Relationship Id="rId30" Type="http://schemas.openxmlformats.org/officeDocument/2006/relationships/image" Target="../media/image83.png"/><Relationship Id="rId11" Type="http://schemas.openxmlformats.org/officeDocument/2006/relationships/image" Target="../media/image84.png"/><Relationship Id="rId33" Type="http://schemas.openxmlformats.org/officeDocument/2006/relationships/image" Target="../media/image95.png"/><Relationship Id="rId10" Type="http://schemas.openxmlformats.org/officeDocument/2006/relationships/image" Target="../media/image77.png"/><Relationship Id="rId32" Type="http://schemas.openxmlformats.org/officeDocument/2006/relationships/image" Target="../media/image97.png"/><Relationship Id="rId13" Type="http://schemas.openxmlformats.org/officeDocument/2006/relationships/image" Target="../media/image72.png"/><Relationship Id="rId35" Type="http://schemas.openxmlformats.org/officeDocument/2006/relationships/image" Target="../media/image101.png"/><Relationship Id="rId12" Type="http://schemas.openxmlformats.org/officeDocument/2006/relationships/image" Target="../media/image68.png"/><Relationship Id="rId34" Type="http://schemas.openxmlformats.org/officeDocument/2006/relationships/image" Target="../media/image94.png"/><Relationship Id="rId15" Type="http://schemas.openxmlformats.org/officeDocument/2006/relationships/image" Target="../media/image71.png"/><Relationship Id="rId37" Type="http://schemas.openxmlformats.org/officeDocument/2006/relationships/image" Target="../media/image99.png"/><Relationship Id="rId14" Type="http://schemas.openxmlformats.org/officeDocument/2006/relationships/image" Target="../media/image73.png"/><Relationship Id="rId36" Type="http://schemas.openxmlformats.org/officeDocument/2006/relationships/image" Target="../media/image100.png"/><Relationship Id="rId17" Type="http://schemas.openxmlformats.org/officeDocument/2006/relationships/image" Target="../media/image93.png"/><Relationship Id="rId39" Type="http://schemas.openxmlformats.org/officeDocument/2006/relationships/image" Target="../media/image108.png"/><Relationship Id="rId16" Type="http://schemas.openxmlformats.org/officeDocument/2006/relationships/image" Target="../media/image91.png"/><Relationship Id="rId38" Type="http://schemas.openxmlformats.org/officeDocument/2006/relationships/image" Target="../media/image104.png"/><Relationship Id="rId19" Type="http://schemas.openxmlformats.org/officeDocument/2006/relationships/image" Target="../media/image76.png"/><Relationship Id="rId18"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2.png"/><Relationship Id="rId4" Type="http://schemas.openxmlformats.org/officeDocument/2006/relationships/image" Target="../media/image125.png"/><Relationship Id="rId9" Type="http://schemas.openxmlformats.org/officeDocument/2006/relationships/image" Target="../media/image122.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20.png"/><Relationship Id="rId8" Type="http://schemas.openxmlformats.org/officeDocument/2006/relationships/image" Target="../media/image112.png"/><Relationship Id="rId11" Type="http://schemas.openxmlformats.org/officeDocument/2006/relationships/image" Target="../media/image115.png"/><Relationship Id="rId10" Type="http://schemas.openxmlformats.org/officeDocument/2006/relationships/image" Target="../media/image143.png"/><Relationship Id="rId13" Type="http://schemas.openxmlformats.org/officeDocument/2006/relationships/image" Target="../media/image128.png"/><Relationship Id="rId12" Type="http://schemas.openxmlformats.org/officeDocument/2006/relationships/image" Target="../media/image78.png"/><Relationship Id="rId15" Type="http://schemas.openxmlformats.org/officeDocument/2006/relationships/image" Target="../media/image141.png"/><Relationship Id="rId14" Type="http://schemas.openxmlformats.org/officeDocument/2006/relationships/image" Target="../media/image79.png"/><Relationship Id="rId17" Type="http://schemas.openxmlformats.org/officeDocument/2006/relationships/image" Target="../media/image129.png"/><Relationship Id="rId16" Type="http://schemas.openxmlformats.org/officeDocument/2006/relationships/image" Target="../media/image124.png"/><Relationship Id="rId19" Type="http://schemas.openxmlformats.org/officeDocument/2006/relationships/image" Target="../media/image145.png"/><Relationship Id="rId18" Type="http://schemas.openxmlformats.org/officeDocument/2006/relationships/image" Target="../media/image1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2.png"/><Relationship Id="rId4" Type="http://schemas.openxmlformats.org/officeDocument/2006/relationships/image" Target="../media/image142.jpg"/><Relationship Id="rId9" Type="http://schemas.openxmlformats.org/officeDocument/2006/relationships/image" Target="../media/image132.png"/><Relationship Id="rId5" Type="http://schemas.openxmlformats.org/officeDocument/2006/relationships/image" Target="../media/image134.png"/><Relationship Id="rId6" Type="http://schemas.openxmlformats.org/officeDocument/2006/relationships/image" Target="../media/image76.png"/><Relationship Id="rId7" Type="http://schemas.openxmlformats.org/officeDocument/2006/relationships/image" Target="../media/image135.png"/><Relationship Id="rId8" Type="http://schemas.openxmlformats.org/officeDocument/2006/relationships/image" Target="../media/image78.png"/><Relationship Id="rId11" Type="http://schemas.openxmlformats.org/officeDocument/2006/relationships/image" Target="../media/image126.png"/><Relationship Id="rId10" Type="http://schemas.openxmlformats.org/officeDocument/2006/relationships/image" Target="../media/image79.png"/><Relationship Id="rId12" Type="http://schemas.openxmlformats.org/officeDocument/2006/relationships/image" Target="../media/image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2.png"/><Relationship Id="rId4" Type="http://schemas.openxmlformats.org/officeDocument/2006/relationships/image" Target="../media/image136.png"/><Relationship Id="rId9" Type="http://schemas.openxmlformats.org/officeDocument/2006/relationships/image" Target="../media/image79.png"/><Relationship Id="rId5" Type="http://schemas.openxmlformats.org/officeDocument/2006/relationships/image" Target="../media/image76.png"/><Relationship Id="rId6" Type="http://schemas.openxmlformats.org/officeDocument/2006/relationships/image" Target="../media/image146.png"/><Relationship Id="rId7" Type="http://schemas.openxmlformats.org/officeDocument/2006/relationships/image" Target="../media/image78.png"/><Relationship Id="rId8" Type="http://schemas.openxmlformats.org/officeDocument/2006/relationships/image" Target="../media/image148.png"/><Relationship Id="rId11" Type="http://schemas.openxmlformats.org/officeDocument/2006/relationships/image" Target="../media/image139.png"/><Relationship Id="rId10" Type="http://schemas.openxmlformats.org/officeDocument/2006/relationships/image" Target="../media/image137.png"/><Relationship Id="rId13" Type="http://schemas.openxmlformats.org/officeDocument/2006/relationships/image" Target="../media/image130.jpg"/><Relationship Id="rId12" Type="http://schemas.openxmlformats.org/officeDocument/2006/relationships/image" Target="../media/image12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52.png"/><Relationship Id="rId4" Type="http://schemas.openxmlformats.org/officeDocument/2006/relationships/image" Target="../media/image133.png"/><Relationship Id="rId9" Type="http://schemas.openxmlformats.org/officeDocument/2006/relationships/image" Target="../media/image158.png"/><Relationship Id="rId5" Type="http://schemas.openxmlformats.org/officeDocument/2006/relationships/image" Target="../media/image84.png"/><Relationship Id="rId6" Type="http://schemas.openxmlformats.org/officeDocument/2006/relationships/image" Target="../media/image144.png"/><Relationship Id="rId7" Type="http://schemas.openxmlformats.org/officeDocument/2006/relationships/image" Target="../media/image153.png"/><Relationship Id="rId8" Type="http://schemas.openxmlformats.org/officeDocument/2006/relationships/image" Target="../media/image151.png"/><Relationship Id="rId10" Type="http://schemas.openxmlformats.org/officeDocument/2006/relationships/image" Target="../media/image9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57.png"/><Relationship Id="rId4" Type="http://schemas.openxmlformats.org/officeDocument/2006/relationships/image" Target="../media/image173.png"/><Relationship Id="rId5" Type="http://schemas.openxmlformats.org/officeDocument/2006/relationships/image" Target="../media/image160.png"/><Relationship Id="rId6" Type="http://schemas.openxmlformats.org/officeDocument/2006/relationships/image" Target="../media/image154.png"/><Relationship Id="rId7" Type="http://schemas.openxmlformats.org/officeDocument/2006/relationships/image" Target="../media/image152.png"/><Relationship Id="rId8" Type="http://schemas.openxmlformats.org/officeDocument/2006/relationships/image" Target="../media/image1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82.png"/><Relationship Id="rId4" Type="http://schemas.openxmlformats.org/officeDocument/2006/relationships/image" Target="../media/image173.png"/><Relationship Id="rId5" Type="http://schemas.openxmlformats.org/officeDocument/2006/relationships/image" Target="../media/image150.png"/><Relationship Id="rId6" Type="http://schemas.openxmlformats.org/officeDocument/2006/relationships/image" Target="../media/image162.png"/><Relationship Id="rId7" Type="http://schemas.openxmlformats.org/officeDocument/2006/relationships/image" Target="../media/image149.png"/><Relationship Id="rId8" Type="http://schemas.openxmlformats.org/officeDocument/2006/relationships/image" Target="../media/image1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52.png"/><Relationship Id="rId4" Type="http://schemas.openxmlformats.org/officeDocument/2006/relationships/image" Target="../media/image166.png"/><Relationship Id="rId9" Type="http://schemas.openxmlformats.org/officeDocument/2006/relationships/image" Target="../media/image171.png"/><Relationship Id="rId5" Type="http://schemas.openxmlformats.org/officeDocument/2006/relationships/image" Target="../media/image164.png"/><Relationship Id="rId6" Type="http://schemas.openxmlformats.org/officeDocument/2006/relationships/image" Target="../media/image168.png"/><Relationship Id="rId7" Type="http://schemas.openxmlformats.org/officeDocument/2006/relationships/image" Target="../media/image172.png"/><Relationship Id="rId8" Type="http://schemas.openxmlformats.org/officeDocument/2006/relationships/image" Target="../media/image187.png"/><Relationship Id="rId11" Type="http://schemas.openxmlformats.org/officeDocument/2006/relationships/image" Target="../media/image165.png"/><Relationship Id="rId10" Type="http://schemas.openxmlformats.org/officeDocument/2006/relationships/image" Target="../media/image161.png"/><Relationship Id="rId13" Type="http://schemas.openxmlformats.org/officeDocument/2006/relationships/image" Target="../media/image163.png"/><Relationship Id="rId12" Type="http://schemas.openxmlformats.org/officeDocument/2006/relationships/image" Target="../media/image1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67.png"/><Relationship Id="rId4" Type="http://schemas.openxmlformats.org/officeDocument/2006/relationships/image" Target="../media/image180.png"/><Relationship Id="rId9" Type="http://schemas.openxmlformats.org/officeDocument/2006/relationships/image" Target="../media/image175.jpg"/><Relationship Id="rId5" Type="http://schemas.openxmlformats.org/officeDocument/2006/relationships/image" Target="../media/image170.png"/><Relationship Id="rId6" Type="http://schemas.openxmlformats.org/officeDocument/2006/relationships/image" Target="../media/image169.png"/><Relationship Id="rId7" Type="http://schemas.openxmlformats.org/officeDocument/2006/relationships/image" Target="../media/image192.png"/><Relationship Id="rId8" Type="http://schemas.openxmlformats.org/officeDocument/2006/relationships/image" Target="../media/image1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2.png"/><Relationship Id="rId4" Type="http://schemas.openxmlformats.org/officeDocument/2006/relationships/image" Target="../media/image176.png"/><Relationship Id="rId9" Type="http://schemas.openxmlformats.org/officeDocument/2006/relationships/image" Target="../media/image179.png"/><Relationship Id="rId5" Type="http://schemas.openxmlformats.org/officeDocument/2006/relationships/image" Target="../media/image185.png"/><Relationship Id="rId6" Type="http://schemas.openxmlformats.org/officeDocument/2006/relationships/image" Target="../media/image174.png"/><Relationship Id="rId7" Type="http://schemas.openxmlformats.org/officeDocument/2006/relationships/image" Target="../media/image196.png"/><Relationship Id="rId8" Type="http://schemas.openxmlformats.org/officeDocument/2006/relationships/image" Target="../media/image1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52.png"/><Relationship Id="rId4" Type="http://schemas.openxmlformats.org/officeDocument/2006/relationships/image" Target="../media/image181.png"/><Relationship Id="rId5" Type="http://schemas.openxmlformats.org/officeDocument/2006/relationships/image" Target="../media/image1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8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52.png"/><Relationship Id="rId4" Type="http://schemas.openxmlformats.org/officeDocument/2006/relationships/image" Target="../media/image19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19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95.png"/><Relationship Id="rId4" Type="http://schemas.openxmlformats.org/officeDocument/2006/relationships/image" Target="../media/image1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188.png"/><Relationship Id="rId4" Type="http://schemas.openxmlformats.org/officeDocument/2006/relationships/image" Target="../media/image193.png"/><Relationship Id="rId5" Type="http://schemas.openxmlformats.org/officeDocument/2006/relationships/image" Target="../media/image1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hyperlink" Target="mailto:DPOLEMI@GMAIL.COM" TargetMode="External"/><Relationship Id="rId4"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Play"/>
              <a:buNone/>
            </a:pPr>
            <a:r>
              <a:rPr lang="en-US" sz="4800"/>
              <a:t>Cybersecurity Essentials and Management for Maritime</a:t>
            </a:r>
            <a:endParaRPr/>
          </a:p>
        </p:txBody>
      </p:sp>
      <p:sp>
        <p:nvSpPr>
          <p:cNvPr id="154" name="Google Shape;154;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600"/>
              <a:buNone/>
            </a:pPr>
            <a:r>
              <a:rPr lang="en-US"/>
              <a:t>PRESENTATION BY: </a:t>
            </a:r>
            <a:endParaRPr/>
          </a:p>
          <a:p>
            <a:pPr indent="0" lvl="0" marL="64770" marR="64770" rtl="0" algn="just">
              <a:lnSpc>
                <a:spcPct val="90000"/>
              </a:lnSpc>
              <a:spcBef>
                <a:spcPts val="600"/>
              </a:spcBef>
              <a:spcAft>
                <a:spcPts val="0"/>
              </a:spcAft>
              <a:buClr>
                <a:schemeClr val="dk1"/>
              </a:buClr>
              <a:buSzPts val="1800"/>
              <a:buNone/>
            </a:pPr>
            <a:r>
              <a:rPr lang="en-US" sz="1800">
                <a:latin typeface="Times New Roman"/>
                <a:ea typeface="Times New Roman"/>
                <a:cs typeface="Times New Roman"/>
                <a:sym typeface="Times New Roman"/>
              </a:rPr>
              <a:t>NINETA POLEMI</a:t>
            </a:r>
            <a:endParaRPr sz="1800">
              <a:latin typeface="Times New Roman"/>
              <a:ea typeface="Times New Roman"/>
              <a:cs typeface="Times New Roman"/>
              <a:sym typeface="Times New Roman"/>
            </a:endParaRPr>
          </a:p>
          <a:p>
            <a:pPr indent="0" lvl="0" marL="64770" marR="64770" rtl="0" algn="just">
              <a:lnSpc>
                <a:spcPct val="90000"/>
              </a:lnSpc>
              <a:spcBef>
                <a:spcPts val="900"/>
              </a:spcBef>
              <a:spcAft>
                <a:spcPts val="0"/>
              </a:spcAft>
              <a:buClr>
                <a:schemeClr val="dk1"/>
              </a:buClr>
              <a:buSzPts val="1800"/>
              <a:buNone/>
            </a:pPr>
            <a:r>
              <a:rPr lang="en-US" sz="1800">
                <a:latin typeface="Times New Roman"/>
                <a:ea typeface="Times New Roman"/>
                <a:cs typeface="Times New Roman"/>
                <a:sym typeface="Times New Roman"/>
              </a:rPr>
              <a:t>PARESH RATHOD</a:t>
            </a:r>
            <a:endParaRPr sz="1800">
              <a:latin typeface="Times New Roman"/>
              <a:ea typeface="Times New Roman"/>
              <a:cs typeface="Times New Roman"/>
              <a:sym typeface="Times New Roman"/>
            </a:endParaRPr>
          </a:p>
          <a:p>
            <a:pPr indent="0" lvl="0" marL="64770" marR="64770" rtl="0" algn="just">
              <a:lnSpc>
                <a:spcPct val="90000"/>
              </a:lnSpc>
              <a:spcBef>
                <a:spcPts val="900"/>
              </a:spcBef>
              <a:spcAft>
                <a:spcPts val="0"/>
              </a:spcAft>
              <a:buClr>
                <a:schemeClr val="dk1"/>
              </a:buClr>
              <a:buSzPts val="1800"/>
              <a:buNone/>
            </a:pPr>
            <a:r>
              <a:t/>
            </a:r>
            <a:endParaRPr sz="1800">
              <a:latin typeface="Times New Roman"/>
              <a:ea typeface="Times New Roman"/>
              <a:cs typeface="Times New Roman"/>
              <a:sym typeface="Times New Roman"/>
            </a:endParaRPr>
          </a:p>
        </p:txBody>
      </p:sp>
      <p:sp>
        <p:nvSpPr>
          <p:cNvPr id="155" name="Google Shape;155;p1"/>
          <p:cNvSpPr txBox="1"/>
          <p:nvPr>
            <p:ph idx="3" type="body"/>
          </p:nvPr>
        </p:nvSpPr>
        <p:spPr>
          <a:xfrm>
            <a:off x="6819365" y="3418261"/>
            <a:ext cx="4924476" cy="10089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6000"/>
              <a:buNone/>
            </a:pPr>
            <a:r>
              <a:rPr lang="en-US"/>
              <a:t>CSP001_W_M</a:t>
            </a:r>
            <a:endParaRPr/>
          </a:p>
        </p:txBody>
      </p:sp>
      <p:sp>
        <p:nvSpPr>
          <p:cNvPr id="156" name="Google Shape;156;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black and white cover with blue squares&#10;&#10;Description automatically generated" id="157" name="Google Shape;157;p1"/>
          <p:cNvPicPr preferRelativeResize="0"/>
          <p:nvPr>
            <p:ph idx="2" type="pic"/>
          </p:nvPr>
        </p:nvPicPr>
        <p:blipFill rotWithShape="1">
          <a:blip r:embed="rId3">
            <a:alphaModFix/>
          </a:blip>
          <a:srcRect b="784" l="0" r="0" t="784"/>
          <a:stretch/>
        </p:blipFill>
        <p:spPr>
          <a:xfrm>
            <a:off x="0" y="-2235"/>
            <a:ext cx="5840730" cy="6862275"/>
          </a:xfrm>
          <a:prstGeom prst="rect">
            <a:avLst/>
          </a:prstGeom>
          <a:solidFill>
            <a:schemeClr val="lt2"/>
          </a:solidFill>
          <a:ln>
            <a:noFill/>
          </a:ln>
        </p:spPr>
      </p:pic>
      <p:pic>
        <p:nvPicPr>
          <p:cNvPr id="158" name="Google Shape;158;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10"/>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37" name="Google Shape;237;p10"/>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8" name="Google Shape;238;p10"/>
          <p:cNvSpPr txBox="1"/>
          <p:nvPr/>
        </p:nvSpPr>
        <p:spPr>
          <a:xfrm>
            <a:off x="352362" y="6489700"/>
            <a:ext cx="9334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solidFill>
                  <a:srgbClr val="4BCAAD"/>
                </a:solidFill>
                <a:latin typeface="Arial"/>
                <a:ea typeface="Arial"/>
                <a:cs typeface="Arial"/>
                <a:sym typeface="Arial"/>
              </a:rPr>
              <a:t>5</a:t>
            </a:r>
            <a:endParaRPr sz="1000">
              <a:solidFill>
                <a:schemeClr val="dk1"/>
              </a:solidFill>
              <a:latin typeface="Arial"/>
              <a:ea typeface="Arial"/>
              <a:cs typeface="Arial"/>
              <a:sym typeface="Arial"/>
            </a:endParaRPr>
          </a:p>
        </p:txBody>
      </p:sp>
      <p:pic>
        <p:nvPicPr>
          <p:cNvPr id="239" name="Google Shape;239;p10"/>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240" name="Google Shape;240;p10"/>
          <p:cNvSpPr txBox="1"/>
          <p:nvPr/>
        </p:nvSpPr>
        <p:spPr>
          <a:xfrm>
            <a:off x="2816763" y="6401308"/>
            <a:ext cx="84074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solidFill>
                  <a:srgbClr val="4BCAAD"/>
                </a:solidFill>
                <a:latin typeface="Helvetica Neue"/>
                <a:ea typeface="Helvetica Neue"/>
                <a:cs typeface="Helvetica Neue"/>
                <a:sym typeface="Helvetica Neue"/>
              </a:rPr>
              <a:t>Sources: ENISA ,</a:t>
            </a:r>
            <a:endParaRPr sz="1000">
              <a:solidFill>
                <a:schemeClr val="dk1"/>
              </a:solidFill>
              <a:latin typeface="Helvetica Neue"/>
              <a:ea typeface="Helvetica Neue"/>
              <a:cs typeface="Helvetica Neue"/>
              <a:sym typeface="Helvetica Neue"/>
            </a:endParaRPr>
          </a:p>
        </p:txBody>
      </p:sp>
      <p:grpSp>
        <p:nvGrpSpPr>
          <p:cNvPr id="241" name="Google Shape;241;p10"/>
          <p:cNvGrpSpPr/>
          <p:nvPr/>
        </p:nvGrpSpPr>
        <p:grpSpPr>
          <a:xfrm>
            <a:off x="1911653" y="1144190"/>
            <a:ext cx="8252347" cy="5112782"/>
            <a:chOff x="1911653" y="1144190"/>
            <a:chExt cx="8252347" cy="5112782"/>
          </a:xfrm>
        </p:grpSpPr>
        <p:pic>
          <p:nvPicPr>
            <p:cNvPr id="242" name="Google Shape;242;p10"/>
            <p:cNvPicPr preferRelativeResize="0"/>
            <p:nvPr/>
          </p:nvPicPr>
          <p:blipFill rotWithShape="1">
            <a:blip r:embed="rId5">
              <a:alphaModFix/>
            </a:blip>
            <a:srcRect b="0" l="0" r="0" t="0"/>
            <a:stretch/>
          </p:blipFill>
          <p:spPr>
            <a:xfrm>
              <a:off x="1911653" y="1806987"/>
              <a:ext cx="3223633" cy="1294631"/>
            </a:xfrm>
            <a:prstGeom prst="rect">
              <a:avLst/>
            </a:prstGeom>
            <a:noFill/>
            <a:ln>
              <a:noFill/>
            </a:ln>
          </p:spPr>
        </p:pic>
        <p:pic>
          <p:nvPicPr>
            <p:cNvPr id="243" name="Google Shape;243;p10"/>
            <p:cNvPicPr preferRelativeResize="0"/>
            <p:nvPr/>
          </p:nvPicPr>
          <p:blipFill rotWithShape="1">
            <a:blip r:embed="rId6">
              <a:alphaModFix/>
            </a:blip>
            <a:srcRect b="0" l="0" r="0" t="0"/>
            <a:stretch/>
          </p:blipFill>
          <p:spPr>
            <a:xfrm>
              <a:off x="5157072" y="1144190"/>
              <a:ext cx="4909971" cy="1063159"/>
            </a:xfrm>
            <a:prstGeom prst="rect">
              <a:avLst/>
            </a:prstGeom>
            <a:noFill/>
            <a:ln>
              <a:noFill/>
            </a:ln>
          </p:spPr>
        </p:pic>
        <p:pic>
          <p:nvPicPr>
            <p:cNvPr id="244" name="Google Shape;244;p10"/>
            <p:cNvPicPr preferRelativeResize="0"/>
            <p:nvPr/>
          </p:nvPicPr>
          <p:blipFill rotWithShape="1">
            <a:blip r:embed="rId7">
              <a:alphaModFix/>
            </a:blip>
            <a:srcRect b="0" l="0" r="0" t="0"/>
            <a:stretch/>
          </p:blipFill>
          <p:spPr>
            <a:xfrm>
              <a:off x="5157073" y="2054547"/>
              <a:ext cx="4322663" cy="923737"/>
            </a:xfrm>
            <a:prstGeom prst="rect">
              <a:avLst/>
            </a:prstGeom>
            <a:noFill/>
            <a:ln>
              <a:noFill/>
            </a:ln>
          </p:spPr>
        </p:pic>
        <p:pic>
          <p:nvPicPr>
            <p:cNvPr id="245" name="Google Shape;245;p10"/>
            <p:cNvPicPr preferRelativeResize="0"/>
            <p:nvPr/>
          </p:nvPicPr>
          <p:blipFill rotWithShape="1">
            <a:blip r:embed="rId8">
              <a:alphaModFix/>
            </a:blip>
            <a:srcRect b="0" l="0" r="0" t="0"/>
            <a:stretch/>
          </p:blipFill>
          <p:spPr>
            <a:xfrm>
              <a:off x="6171026" y="3506962"/>
              <a:ext cx="3253643" cy="1801197"/>
            </a:xfrm>
            <a:prstGeom prst="rect">
              <a:avLst/>
            </a:prstGeom>
            <a:noFill/>
            <a:ln>
              <a:noFill/>
            </a:ln>
          </p:spPr>
        </p:pic>
        <p:pic>
          <p:nvPicPr>
            <p:cNvPr id="246" name="Google Shape;246;p10"/>
            <p:cNvPicPr preferRelativeResize="0"/>
            <p:nvPr/>
          </p:nvPicPr>
          <p:blipFill rotWithShape="1">
            <a:blip r:embed="rId9">
              <a:alphaModFix/>
            </a:blip>
            <a:srcRect b="0" l="0" r="0" t="0"/>
            <a:stretch/>
          </p:blipFill>
          <p:spPr>
            <a:xfrm>
              <a:off x="7393720" y="2649195"/>
              <a:ext cx="2770280" cy="946243"/>
            </a:xfrm>
            <a:prstGeom prst="rect">
              <a:avLst/>
            </a:prstGeom>
            <a:noFill/>
            <a:ln>
              <a:noFill/>
            </a:ln>
          </p:spPr>
        </p:pic>
        <p:pic>
          <p:nvPicPr>
            <p:cNvPr id="247" name="Google Shape;247;p10"/>
            <p:cNvPicPr preferRelativeResize="0"/>
            <p:nvPr/>
          </p:nvPicPr>
          <p:blipFill rotWithShape="1">
            <a:blip r:embed="rId10">
              <a:alphaModFix/>
            </a:blip>
            <a:srcRect b="0" l="0" r="0" t="0"/>
            <a:stretch/>
          </p:blipFill>
          <p:spPr>
            <a:xfrm>
              <a:off x="2108983" y="3286482"/>
              <a:ext cx="3555979" cy="2827516"/>
            </a:xfrm>
            <a:prstGeom prst="rect">
              <a:avLst/>
            </a:prstGeom>
            <a:noFill/>
            <a:ln>
              <a:noFill/>
            </a:ln>
          </p:spPr>
        </p:pic>
        <p:pic>
          <p:nvPicPr>
            <p:cNvPr id="248" name="Google Shape;248;p10"/>
            <p:cNvPicPr preferRelativeResize="0"/>
            <p:nvPr/>
          </p:nvPicPr>
          <p:blipFill rotWithShape="1">
            <a:blip r:embed="rId11">
              <a:alphaModFix/>
            </a:blip>
            <a:srcRect b="0" l="0" r="0" t="0"/>
            <a:stretch/>
          </p:blipFill>
          <p:spPr>
            <a:xfrm>
              <a:off x="5675755" y="5158840"/>
              <a:ext cx="3574069" cy="1098132"/>
            </a:xfrm>
            <a:prstGeom prst="rect">
              <a:avLst/>
            </a:prstGeom>
            <a:noFill/>
            <a:ln>
              <a:noFill/>
            </a:ln>
          </p:spPr>
        </p:pic>
      </p:grpSp>
      <p:sp>
        <p:nvSpPr>
          <p:cNvPr id="249" name="Google Shape;249;p10"/>
          <p:cNvSpPr txBox="1"/>
          <p:nvPr>
            <p:ph type="title"/>
          </p:nvPr>
        </p:nvSpPr>
        <p:spPr>
          <a:xfrm>
            <a:off x="7690798" y="106171"/>
            <a:ext cx="3895725" cy="29972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Mediterranean Shipping Company (</a:t>
            </a:r>
            <a:r>
              <a:rPr b="1" lang="en-US" sz="1800">
                <a:latin typeface="Calibri"/>
                <a:ea typeface="Calibri"/>
                <a:cs typeface="Calibri"/>
                <a:sym typeface="Calibri"/>
              </a:rPr>
              <a:t>MSC</a:t>
            </a:r>
            <a:r>
              <a:rPr lang="en-US" sz="1800">
                <a:latin typeface="Calibri"/>
                <a:ea typeface="Calibri"/>
                <a:cs typeface="Calibri"/>
                <a:sym typeface="Calibri"/>
              </a:rPr>
              <a:t>)-</a:t>
            </a:r>
            <a:endParaRPr sz="1800">
              <a:latin typeface="Calibri"/>
              <a:ea typeface="Calibri"/>
              <a:cs typeface="Calibri"/>
              <a:sym typeface="Calibri"/>
            </a:endParaRPr>
          </a:p>
        </p:txBody>
      </p:sp>
      <p:sp>
        <p:nvSpPr>
          <p:cNvPr id="250" name="Google Shape;250;p10"/>
          <p:cNvSpPr txBox="1"/>
          <p:nvPr/>
        </p:nvSpPr>
        <p:spPr>
          <a:xfrm>
            <a:off x="635299" y="371347"/>
            <a:ext cx="9128760" cy="753745"/>
          </a:xfrm>
          <a:prstGeom prst="rect">
            <a:avLst/>
          </a:prstGeom>
          <a:noFill/>
          <a:ln>
            <a:noFill/>
          </a:ln>
        </p:spPr>
        <p:txBody>
          <a:bodyPr anchorCtr="0" anchor="t" bIns="0" lIns="0" spcFirstLastPara="1" rIns="0" wrap="square" tIns="12700">
            <a:spAutoFit/>
          </a:bodyPr>
          <a:lstStyle/>
          <a:p>
            <a:pPr indent="0" lvl="0" marL="0" marR="5080" rtl="0" algn="r">
              <a:lnSpc>
                <a:spcPct val="115833"/>
              </a:lnSpc>
              <a:spcBef>
                <a:spcPts val="0"/>
              </a:spcBef>
              <a:spcAft>
                <a:spcPts val="0"/>
              </a:spcAft>
              <a:buNone/>
            </a:pPr>
            <a:r>
              <a:rPr b="1" lang="en-US" sz="1800">
                <a:solidFill>
                  <a:schemeClr val="dk1"/>
                </a:solidFill>
                <a:latin typeface="Calibri"/>
                <a:ea typeface="Calibri"/>
                <a:cs typeface="Calibri"/>
                <a:sym typeface="Calibri"/>
              </a:rPr>
              <a:t>2020- malware attack</a:t>
            </a:r>
            <a:endParaRPr sz="1800">
              <a:solidFill>
                <a:schemeClr val="dk1"/>
              </a:solidFill>
              <a:latin typeface="Calibri"/>
              <a:ea typeface="Calibri"/>
              <a:cs typeface="Calibri"/>
              <a:sym typeface="Calibri"/>
            </a:endParaRPr>
          </a:p>
          <a:p>
            <a:pPr indent="0" lvl="0" marL="12700" marR="0" rtl="0" algn="l">
              <a:lnSpc>
                <a:spcPct val="117580"/>
              </a:lnSpc>
              <a:spcBef>
                <a:spcPts val="0"/>
              </a:spcBef>
              <a:spcAft>
                <a:spcPts val="0"/>
              </a:spcAft>
              <a:buNone/>
            </a:pPr>
            <a:r>
              <a:rPr b="1" lang="en-US" sz="3100">
                <a:solidFill>
                  <a:srgbClr val="D99C3F"/>
                </a:solidFill>
                <a:latin typeface="Arial"/>
                <a:ea typeface="Arial"/>
                <a:cs typeface="Arial"/>
                <a:sym typeface="Arial"/>
              </a:rPr>
              <a:t>THE MARITIME SECTOR IS UNDER ATTACK!</a:t>
            </a:r>
            <a:endParaRPr sz="3100">
              <a:solidFill>
                <a:schemeClr val="dk1"/>
              </a:solidFill>
              <a:latin typeface="Arial"/>
              <a:ea typeface="Arial"/>
              <a:cs typeface="Arial"/>
              <a:sym typeface="Arial"/>
            </a:endParaRPr>
          </a:p>
        </p:txBody>
      </p:sp>
      <p:sp>
        <p:nvSpPr>
          <p:cNvPr id="251" name="Google Shape;251;p10"/>
          <p:cNvSpPr txBox="1"/>
          <p:nvPr/>
        </p:nvSpPr>
        <p:spPr>
          <a:xfrm>
            <a:off x="9558477" y="3669283"/>
            <a:ext cx="2347595" cy="857885"/>
          </a:xfrm>
          <a:prstGeom prst="rect">
            <a:avLst/>
          </a:prstGeom>
          <a:noFill/>
          <a:ln>
            <a:noFill/>
          </a:ln>
        </p:spPr>
        <p:txBody>
          <a:bodyPr anchorCtr="0" anchor="t" bIns="0" lIns="0" spcFirstLastPara="1" rIns="0" wrap="square" tIns="6350">
            <a:spAutoFit/>
          </a:bodyPr>
          <a:lstStyle/>
          <a:p>
            <a:pPr indent="0" lvl="0" marL="12700" marR="5080" rtl="0" algn="l">
              <a:lnSpc>
                <a:spcPct val="102200"/>
              </a:lnSpc>
              <a:spcBef>
                <a:spcPts val="0"/>
              </a:spcBef>
              <a:spcAft>
                <a:spcPts val="0"/>
              </a:spcAft>
              <a:buNone/>
            </a:pPr>
            <a:r>
              <a:rPr lang="en-US" sz="1800">
                <a:solidFill>
                  <a:schemeClr val="dk1"/>
                </a:solidFill>
                <a:latin typeface="Helvetica Neue"/>
                <a:ea typeface="Helvetica Neue"/>
                <a:cs typeface="Helvetica Neue"/>
                <a:sym typeface="Helvetica Neue"/>
              </a:rPr>
              <a:t>James Fisher and Sons Pls  (UK )</a:t>
            </a:r>
            <a:endParaRPr sz="1800">
              <a:solidFill>
                <a:schemeClr val="dk1"/>
              </a:solidFill>
              <a:latin typeface="Helvetica Neue"/>
              <a:ea typeface="Helvetica Neue"/>
              <a:cs typeface="Helvetica Neue"/>
              <a:sym typeface="Helvetica Neue"/>
            </a:endParaRPr>
          </a:p>
          <a:p>
            <a:pPr indent="0" lvl="0" marL="12700" marR="0" rtl="0" algn="l">
              <a:lnSpc>
                <a:spcPct val="100000"/>
              </a:lnSpc>
              <a:spcBef>
                <a:spcPts val="25"/>
              </a:spcBef>
              <a:spcAft>
                <a:spcPts val="0"/>
              </a:spcAft>
              <a:buNone/>
            </a:pPr>
            <a:r>
              <a:rPr b="1" lang="en-US" sz="1800">
                <a:solidFill>
                  <a:schemeClr val="dk1"/>
                </a:solidFill>
                <a:latin typeface="Calibri"/>
                <a:ea typeface="Calibri"/>
                <a:cs typeface="Calibri"/>
                <a:sym typeface="Calibri"/>
              </a:rPr>
              <a:t>Phishing attack	2019</a:t>
            </a:r>
            <a:endParaRPr sz="1800">
              <a:solidFill>
                <a:schemeClr val="dk1"/>
              </a:solidFill>
              <a:latin typeface="Calibri"/>
              <a:ea typeface="Calibri"/>
              <a:cs typeface="Calibri"/>
              <a:sym typeface="Calibri"/>
            </a:endParaRPr>
          </a:p>
        </p:txBody>
      </p:sp>
      <p:pic>
        <p:nvPicPr>
          <p:cNvPr id="252" name="Google Shape;252;p10"/>
          <p:cNvPicPr preferRelativeResize="0"/>
          <p:nvPr/>
        </p:nvPicPr>
        <p:blipFill rotWithShape="1">
          <a:blip r:embed="rId12">
            <a:alphaModFix/>
          </a:blip>
          <a:srcRect b="0" l="0" r="0" t="0"/>
          <a:stretch/>
        </p:blipFill>
        <p:spPr>
          <a:xfrm>
            <a:off x="2165350" y="144462"/>
            <a:ext cx="114300" cy="114300"/>
          </a:xfrm>
          <a:prstGeom prst="rect">
            <a:avLst/>
          </a:prstGeom>
          <a:noFill/>
          <a:ln>
            <a:noFill/>
          </a:ln>
        </p:spPr>
      </p:pic>
      <p:pic>
        <p:nvPicPr>
          <p:cNvPr id="253" name="Google Shape;253;p10"/>
          <p:cNvPicPr preferRelativeResize="0"/>
          <p:nvPr/>
        </p:nvPicPr>
        <p:blipFill rotWithShape="1">
          <a:blip r:embed="rId13">
            <a:alphaModFix/>
          </a:blip>
          <a:srcRect b="0" l="0" r="0" t="0"/>
          <a:stretch/>
        </p:blipFill>
        <p:spPr>
          <a:xfrm>
            <a:off x="3697287" y="144462"/>
            <a:ext cx="114300" cy="114300"/>
          </a:xfrm>
          <a:prstGeom prst="rect">
            <a:avLst/>
          </a:prstGeom>
          <a:noFill/>
          <a:ln>
            <a:noFill/>
          </a:ln>
        </p:spPr>
      </p:pic>
      <p:pic>
        <p:nvPicPr>
          <p:cNvPr id="254" name="Google Shape;254;p10"/>
          <p:cNvPicPr preferRelativeResize="0"/>
          <p:nvPr/>
        </p:nvPicPr>
        <p:blipFill rotWithShape="1">
          <a:blip r:embed="rId12">
            <a:alphaModFix/>
          </a:blip>
          <a:srcRect b="0" l="0" r="0" t="0"/>
          <a:stretch/>
        </p:blipFill>
        <p:spPr>
          <a:xfrm>
            <a:off x="4751387" y="144462"/>
            <a:ext cx="114300" cy="114300"/>
          </a:xfrm>
          <a:prstGeom prst="rect">
            <a:avLst/>
          </a:prstGeom>
          <a:noFill/>
          <a:ln>
            <a:noFill/>
          </a:ln>
        </p:spPr>
      </p:pic>
      <p:pic>
        <p:nvPicPr>
          <p:cNvPr id="255" name="Google Shape;255;p10"/>
          <p:cNvPicPr preferRelativeResize="0"/>
          <p:nvPr/>
        </p:nvPicPr>
        <p:blipFill rotWithShape="1">
          <a:blip r:embed="rId13">
            <a:alphaModFix/>
          </a:blip>
          <a:srcRect b="0" l="0" r="0" t="0"/>
          <a:stretch/>
        </p:blipFill>
        <p:spPr>
          <a:xfrm>
            <a:off x="5826125" y="144462"/>
            <a:ext cx="114300" cy="114300"/>
          </a:xfrm>
          <a:prstGeom prst="rect">
            <a:avLst/>
          </a:prstGeom>
          <a:noFill/>
          <a:ln>
            <a:noFill/>
          </a:ln>
        </p:spPr>
      </p:pic>
      <p:pic>
        <p:nvPicPr>
          <p:cNvPr id="256" name="Google Shape;256;p10"/>
          <p:cNvPicPr preferRelativeResize="0"/>
          <p:nvPr/>
        </p:nvPicPr>
        <p:blipFill rotWithShape="1">
          <a:blip r:embed="rId12">
            <a:alphaModFix/>
          </a:blip>
          <a:srcRect b="0" l="0" r="0" t="0"/>
          <a:stretch/>
        </p:blipFill>
        <p:spPr>
          <a:xfrm>
            <a:off x="6972300" y="144462"/>
            <a:ext cx="114300" cy="114300"/>
          </a:xfrm>
          <a:prstGeom prst="rect">
            <a:avLst/>
          </a:prstGeom>
          <a:noFill/>
          <a:ln>
            <a:noFill/>
          </a:ln>
        </p:spPr>
      </p:pic>
      <p:pic>
        <p:nvPicPr>
          <p:cNvPr id="257" name="Google Shape;257;p10"/>
          <p:cNvPicPr preferRelativeResize="0"/>
          <p:nvPr/>
        </p:nvPicPr>
        <p:blipFill rotWithShape="1">
          <a:blip r:embed="rId12">
            <a:alphaModFix/>
          </a:blip>
          <a:srcRect b="0" l="0" r="0" t="0"/>
          <a:stretch/>
        </p:blipFill>
        <p:spPr>
          <a:xfrm>
            <a:off x="1471612" y="303212"/>
            <a:ext cx="114300" cy="114300"/>
          </a:xfrm>
          <a:prstGeom prst="rect">
            <a:avLst/>
          </a:prstGeom>
          <a:noFill/>
          <a:ln>
            <a:noFill/>
          </a:ln>
        </p:spPr>
      </p:pic>
      <p:pic>
        <p:nvPicPr>
          <p:cNvPr id="258" name="Google Shape;258;p10"/>
          <p:cNvPicPr preferRelativeResize="0"/>
          <p:nvPr/>
        </p:nvPicPr>
        <p:blipFill rotWithShape="1">
          <a:blip r:embed="rId12">
            <a:alphaModFix/>
          </a:blip>
          <a:srcRect b="0" l="0" r="0" t="0"/>
          <a:stretch/>
        </p:blipFill>
        <p:spPr>
          <a:xfrm>
            <a:off x="3079750" y="303212"/>
            <a:ext cx="114300" cy="114300"/>
          </a:xfrm>
          <a:prstGeom prst="rect">
            <a:avLst/>
          </a:prstGeom>
          <a:noFill/>
          <a:ln>
            <a:noFill/>
          </a:ln>
        </p:spPr>
      </p:pic>
      <p:sp>
        <p:nvSpPr>
          <p:cNvPr id="259" name="Google Shape;259;p10"/>
          <p:cNvSpPr txBox="1"/>
          <p:nvPr/>
        </p:nvSpPr>
        <p:spPr>
          <a:xfrm>
            <a:off x="3757588" y="6581140"/>
            <a:ext cx="516890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solidFill>
                  <a:srgbClr val="4BCAAD"/>
                </a:solidFill>
                <a:latin typeface="Calibri"/>
                <a:ea typeface="Calibri"/>
                <a:cs typeface="Calibri"/>
                <a:sym typeface="Calibri"/>
              </a:rPr>
              <a:t>Cyber Security in the Maritime Industry: A Systematic Survey of Recent Advances and Future Trends</a:t>
            </a:r>
            <a:endParaRPr sz="1000">
              <a:solidFill>
                <a:schemeClr val="dk1"/>
              </a:solidFill>
              <a:latin typeface="Calibri"/>
              <a:ea typeface="Calibri"/>
              <a:cs typeface="Calibri"/>
              <a:sym typeface="Calibri"/>
            </a:endParaRPr>
          </a:p>
        </p:txBody>
      </p:sp>
      <p:sp>
        <p:nvSpPr>
          <p:cNvPr id="260" name="Google Shape;260;p10"/>
          <p:cNvSpPr txBox="1"/>
          <p:nvPr/>
        </p:nvSpPr>
        <p:spPr>
          <a:xfrm>
            <a:off x="143943" y="2870708"/>
            <a:ext cx="1794510" cy="577215"/>
          </a:xfrm>
          <a:prstGeom prst="rect">
            <a:avLst/>
          </a:prstGeom>
          <a:noFill/>
          <a:ln>
            <a:noFill/>
          </a:ln>
        </p:spPr>
        <p:txBody>
          <a:bodyPr anchorCtr="0" anchor="t" bIns="0" lIns="0" spcFirstLastPara="1" rIns="0" wrap="square" tIns="9525">
            <a:spAutoFit/>
          </a:bodyPr>
          <a:lstStyle/>
          <a:p>
            <a:pPr indent="0" lvl="0" marL="12700" marR="5080" rtl="0" algn="l">
              <a:lnSpc>
                <a:spcPct val="101099"/>
              </a:lnSpc>
              <a:spcBef>
                <a:spcPts val="0"/>
              </a:spcBef>
              <a:spcAft>
                <a:spcPts val="0"/>
              </a:spcAft>
              <a:buNone/>
            </a:pPr>
            <a:r>
              <a:rPr lang="en-US" sz="1800">
                <a:solidFill>
                  <a:schemeClr val="dk1"/>
                </a:solidFill>
                <a:latin typeface="Calibri"/>
                <a:ea typeface="Calibri"/>
                <a:cs typeface="Calibri"/>
                <a:sym typeface="Calibri"/>
              </a:rPr>
              <a:t>Maersk </a:t>
            </a:r>
            <a:r>
              <a:rPr b="1" lang="en-US" sz="1800">
                <a:solidFill>
                  <a:schemeClr val="dk1"/>
                </a:solidFill>
                <a:latin typeface="Calibri"/>
                <a:ea typeface="Calibri"/>
                <a:cs typeface="Calibri"/>
                <a:sym typeface="Calibri"/>
              </a:rPr>
              <a:t>Petya  Ransomwar</a:t>
            </a:r>
            <a:r>
              <a:rPr lang="en-US" sz="1800">
                <a:solidFill>
                  <a:schemeClr val="dk1"/>
                </a:solidFill>
                <a:latin typeface="Calibri"/>
                <a:ea typeface="Calibri"/>
                <a:cs typeface="Calibri"/>
                <a:sym typeface="Calibri"/>
              </a:rPr>
              <a:t>e-2017</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1"/>
          <p:cNvSpPr txBox="1"/>
          <p:nvPr>
            <p:ph type="title"/>
          </p:nvPr>
        </p:nvSpPr>
        <p:spPr>
          <a:xfrm>
            <a:off x="4581334" y="723900"/>
            <a:ext cx="302958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LATEST INCIDENTS</a:t>
            </a:r>
            <a:endParaRPr sz="3200"/>
          </a:p>
        </p:txBody>
      </p:sp>
      <p:sp>
        <p:nvSpPr>
          <p:cNvPr id="266" name="Google Shape;266;p11"/>
          <p:cNvSpPr txBox="1"/>
          <p:nvPr/>
        </p:nvSpPr>
        <p:spPr>
          <a:xfrm>
            <a:off x="992514" y="2848355"/>
            <a:ext cx="10116185" cy="2713990"/>
          </a:xfrm>
          <a:prstGeom prst="rect">
            <a:avLst/>
          </a:prstGeom>
          <a:noFill/>
          <a:ln>
            <a:noFill/>
          </a:ln>
        </p:spPr>
        <p:txBody>
          <a:bodyPr anchorCtr="0" anchor="t" bIns="0" lIns="0" spcFirstLastPara="1" rIns="0" wrap="square" tIns="10150">
            <a:spAutoFit/>
          </a:bodyPr>
          <a:lstStyle/>
          <a:p>
            <a:pPr indent="-228600" lvl="0" marL="241300" marR="5080" rtl="0" algn="l">
              <a:lnSpc>
                <a:spcPct val="120700"/>
              </a:lnSpc>
              <a:spcBef>
                <a:spcPts val="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6_2017 </a:t>
            </a:r>
            <a:r>
              <a:rPr lang="en-US" sz="2000">
                <a:solidFill>
                  <a:srgbClr val="0B5484"/>
                </a:solidFill>
                <a:latin typeface="Helvetica Neue"/>
                <a:ea typeface="Helvetica Neue"/>
                <a:cs typeface="Helvetica Neue"/>
                <a:sym typeface="Helvetica Neue"/>
              </a:rPr>
              <a:t>MALICIOUS SOFTWARE ALLEGEDLY UNLEASHED BY THE RUSSIAN MILITARY ON  UKRAINE SPREAD AROUND THE WORLD AND DISRUPTED OPERATIONS AT</a:t>
            </a:r>
            <a:r>
              <a:rPr lang="en-US" sz="2000">
                <a:solidFill>
                  <a:srgbClr val="56BCFE"/>
                </a:solidFill>
                <a:latin typeface="Helvetica Neue"/>
                <a:ea typeface="Helvetica Neue"/>
                <a:cs typeface="Helvetica Neue"/>
                <a:sym typeface="Helvetica Neue"/>
              </a:rPr>
              <a:t> </a:t>
            </a:r>
            <a:r>
              <a:rPr lang="en-US" sz="2000" u="sng">
                <a:solidFill>
                  <a:srgbClr val="56BCFE"/>
                </a:solidFill>
                <a:latin typeface="Helvetica Neue"/>
                <a:ea typeface="Helvetica Neue"/>
                <a:cs typeface="Helvetica Neue"/>
                <a:sym typeface="Helvetica Neue"/>
              </a:rPr>
              <a:t>SHIPPING GIANT </a:t>
            </a:r>
            <a:r>
              <a:rPr lang="en-US" sz="2000">
                <a:solidFill>
                  <a:srgbClr val="56BCFE"/>
                </a:solidFill>
                <a:latin typeface="Helvetica Neue"/>
                <a:ea typeface="Helvetica Neue"/>
                <a:cs typeface="Helvetica Neue"/>
                <a:sym typeface="Helvetica Neue"/>
              </a:rPr>
              <a:t> </a:t>
            </a:r>
            <a:r>
              <a:rPr lang="en-US" sz="2000" u="sng">
                <a:solidFill>
                  <a:srgbClr val="56BCFE"/>
                </a:solidFill>
                <a:latin typeface="Helvetica Neue"/>
                <a:ea typeface="Helvetica Neue"/>
                <a:cs typeface="Helvetica Neue"/>
                <a:sym typeface="Helvetica Neue"/>
              </a:rPr>
              <a:t>MAERSK</a:t>
            </a:r>
            <a:r>
              <a:rPr lang="en-US" sz="2000">
                <a:solidFill>
                  <a:srgbClr val="0B5484"/>
                </a:solidFill>
                <a:latin typeface="Helvetica Neue"/>
                <a:ea typeface="Helvetica Neue"/>
                <a:cs typeface="Helvetica Neue"/>
                <a:sym typeface="Helvetica Neue"/>
              </a:rPr>
              <a:t>, COASTING THE COMPANY AN ESTIMATED $300 MILLION.	MAERSK WAS HIT AS PART  OF A GLOBAL CYBER ATTACK NAMED PETYA</a:t>
            </a:r>
            <a:endParaRPr sz="2000">
              <a:solidFill>
                <a:schemeClr val="dk1"/>
              </a:solidFill>
              <a:latin typeface="Helvetica Neue"/>
              <a:ea typeface="Helvetica Neue"/>
              <a:cs typeface="Helvetica Neue"/>
              <a:sym typeface="Helvetica Neue"/>
            </a:endParaRPr>
          </a:p>
          <a:p>
            <a:pPr indent="-228600" lvl="0" marL="241300" marR="146050" rtl="0" algn="l">
              <a:lnSpc>
                <a:spcPct val="118500"/>
              </a:lnSpc>
              <a:spcBef>
                <a:spcPts val="107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7_2023 </a:t>
            </a:r>
            <a:r>
              <a:rPr lang="en-US" sz="2000">
                <a:solidFill>
                  <a:srgbClr val="0B5484"/>
                </a:solidFill>
                <a:latin typeface="Helvetica Neue"/>
                <a:ea typeface="Helvetica Neue"/>
                <a:cs typeface="Helvetica Neue"/>
                <a:sym typeface="Helvetica Neue"/>
              </a:rPr>
              <a:t>THE</a:t>
            </a:r>
            <a:r>
              <a:rPr lang="en-US" sz="2000">
                <a:solidFill>
                  <a:srgbClr val="56BCFE"/>
                </a:solidFill>
                <a:latin typeface="Helvetica Neue"/>
                <a:ea typeface="Helvetica Neue"/>
                <a:cs typeface="Helvetica Neue"/>
                <a:sym typeface="Helvetica Neue"/>
              </a:rPr>
              <a:t> </a:t>
            </a:r>
            <a:r>
              <a:rPr lang="en-US" sz="2000" u="sng">
                <a:solidFill>
                  <a:srgbClr val="56BCFE"/>
                </a:solidFill>
                <a:latin typeface="Helvetica Neue"/>
                <a:ea typeface="Helvetica Neue"/>
                <a:cs typeface="Helvetica Neue"/>
                <a:sym typeface="Helvetica Neue"/>
              </a:rPr>
              <a:t>PORT OF NAGOYA IN TOBISHIMA IN THE CENTRAL JAPAN </a:t>
            </a:r>
            <a:r>
              <a:rPr lang="en-US" sz="2000">
                <a:solidFill>
                  <a:srgbClr val="0B5484"/>
                </a:solidFill>
                <a:latin typeface="Helvetica Neue"/>
                <a:ea typeface="Helvetica Neue"/>
                <a:cs typeface="Helvetica Neue"/>
                <a:sym typeface="Helvetica Neue"/>
              </a:rPr>
              <a:t>PREFECTURE OF AICHI,  WHICH REMAINS UNABLE TO LOAD AND UNLOAD CONTAINERS AFTER RUSSIA-BASED  HACKERS ATTACKED ITS COMPUTER SYSTEM.</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2"/>
          <p:cNvSpPr txBox="1"/>
          <p:nvPr>
            <p:ph type="title"/>
          </p:nvPr>
        </p:nvSpPr>
        <p:spPr>
          <a:xfrm>
            <a:off x="3370034" y="13715"/>
            <a:ext cx="487616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SHIPBOARD	TECHNOLOGIES</a:t>
            </a:r>
            <a:endParaRPr sz="3200"/>
          </a:p>
        </p:txBody>
      </p:sp>
      <p:pic>
        <p:nvPicPr>
          <p:cNvPr id="272" name="Google Shape;272;p12"/>
          <p:cNvPicPr preferRelativeResize="0"/>
          <p:nvPr/>
        </p:nvPicPr>
        <p:blipFill rotWithShape="1">
          <a:blip r:embed="rId3">
            <a:alphaModFix/>
          </a:blip>
          <a:srcRect b="0" l="0" r="0" t="0"/>
          <a:stretch/>
        </p:blipFill>
        <p:spPr>
          <a:xfrm>
            <a:off x="234176" y="555299"/>
            <a:ext cx="11218127" cy="5867802"/>
          </a:xfrm>
          <a:prstGeom prst="rect">
            <a:avLst/>
          </a:prstGeom>
          <a:noFill/>
          <a:ln>
            <a:noFill/>
          </a:ln>
        </p:spPr>
      </p:pic>
      <p:sp>
        <p:nvSpPr>
          <p:cNvPr id="273" name="Google Shape;273;p12"/>
          <p:cNvSpPr txBox="1"/>
          <p:nvPr/>
        </p:nvSpPr>
        <p:spPr>
          <a:xfrm>
            <a:off x="2364741" y="6442964"/>
            <a:ext cx="211391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Helvetica Neue"/>
                <a:ea typeface="Helvetica Neue"/>
                <a:cs typeface="Helvetica Neue"/>
                <a:sym typeface="Helvetica Neue"/>
              </a:rPr>
              <a:t>Source: </a:t>
            </a:r>
            <a:r>
              <a:rPr lang="en-US" sz="1800">
                <a:solidFill>
                  <a:srgbClr val="58595B"/>
                </a:solidFill>
                <a:latin typeface="Helvetica Neue"/>
                <a:ea typeface="Helvetica Neue"/>
                <a:cs typeface="Helvetica Neue"/>
                <a:sym typeface="Helvetica Neue"/>
              </a:rPr>
              <a:t>Atlantic Council</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3"/>
          <p:cNvSpPr txBox="1"/>
          <p:nvPr>
            <p:ph type="title"/>
          </p:nvPr>
        </p:nvSpPr>
        <p:spPr>
          <a:xfrm>
            <a:off x="3692239" y="74676"/>
            <a:ext cx="48082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BASIC PORT TECHNOLOGIES</a:t>
            </a:r>
            <a:endParaRPr sz="3200"/>
          </a:p>
        </p:txBody>
      </p:sp>
      <p:pic>
        <p:nvPicPr>
          <p:cNvPr id="279" name="Google Shape;279;p13"/>
          <p:cNvPicPr preferRelativeResize="0"/>
          <p:nvPr/>
        </p:nvPicPr>
        <p:blipFill rotWithShape="1">
          <a:blip r:embed="rId3">
            <a:alphaModFix/>
          </a:blip>
          <a:srcRect b="0" l="0" r="0" t="0"/>
          <a:stretch/>
        </p:blipFill>
        <p:spPr>
          <a:xfrm>
            <a:off x="1694985" y="970156"/>
            <a:ext cx="8441472" cy="5733192"/>
          </a:xfrm>
          <a:prstGeom prst="rect">
            <a:avLst/>
          </a:prstGeom>
          <a:noFill/>
          <a:ln>
            <a:noFill/>
          </a:ln>
        </p:spPr>
      </p:pic>
      <p:sp>
        <p:nvSpPr>
          <p:cNvPr id="280" name="Google Shape;280;p13"/>
          <p:cNvSpPr txBox="1"/>
          <p:nvPr/>
        </p:nvSpPr>
        <p:spPr>
          <a:xfrm>
            <a:off x="1682300" y="6579107"/>
            <a:ext cx="11487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58595B"/>
                </a:solidFill>
                <a:latin typeface="Arial"/>
                <a:ea typeface="Arial"/>
                <a:cs typeface="Arial"/>
                <a:sym typeface="Arial"/>
              </a:rPr>
              <a:t>Created by Atlantic Council</a:t>
            </a:r>
            <a:endParaRPr sz="8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14"/>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86" name="Google Shape;286;p14"/>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87" name="Google Shape;287;p14"/>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288" name="Google Shape;288;p14"/>
          <p:cNvSpPr txBox="1"/>
          <p:nvPr>
            <p:ph type="title"/>
          </p:nvPr>
        </p:nvSpPr>
        <p:spPr>
          <a:xfrm>
            <a:off x="3838747" y="5079"/>
            <a:ext cx="638556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MARITIME ASSETS – ATTACK SURFACE</a:t>
            </a:r>
            <a:endParaRPr sz="3100">
              <a:latin typeface="Arial"/>
              <a:ea typeface="Arial"/>
              <a:cs typeface="Arial"/>
              <a:sym typeface="Arial"/>
            </a:endParaRPr>
          </a:p>
        </p:txBody>
      </p:sp>
      <p:sp>
        <p:nvSpPr>
          <p:cNvPr id="289" name="Google Shape;289;p14"/>
          <p:cNvSpPr txBox="1"/>
          <p:nvPr/>
        </p:nvSpPr>
        <p:spPr>
          <a:xfrm>
            <a:off x="352362" y="6489700"/>
            <a:ext cx="272859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solidFill>
                  <a:srgbClr val="4BCAAD"/>
                </a:solidFill>
                <a:latin typeface="Arial"/>
                <a:ea typeface="Arial"/>
                <a:cs typeface="Arial"/>
                <a:sym typeface="Arial"/>
              </a:rPr>
              <a:t>9	</a:t>
            </a:r>
            <a:r>
              <a:rPr lang="en-US" sz="1000">
                <a:solidFill>
                  <a:srgbClr val="4BCAAD"/>
                </a:solidFill>
                <a:latin typeface="Helvetica Neue"/>
                <a:ea typeface="Helvetica Neue"/>
                <a:cs typeface="Helvetica Neue"/>
                <a:sym typeface="Helvetica Neue"/>
              </a:rPr>
              <a:t>Maritime and Cybersecurity: the work of ENISA</a:t>
            </a:r>
            <a:endParaRPr sz="1000">
              <a:solidFill>
                <a:schemeClr val="dk1"/>
              </a:solidFill>
              <a:latin typeface="Helvetica Neue"/>
              <a:ea typeface="Helvetica Neue"/>
              <a:cs typeface="Helvetica Neue"/>
              <a:sym typeface="Helvetica Neue"/>
            </a:endParaRPr>
          </a:p>
        </p:txBody>
      </p:sp>
      <p:grpSp>
        <p:nvGrpSpPr>
          <p:cNvPr id="290" name="Google Shape;290;p14"/>
          <p:cNvGrpSpPr/>
          <p:nvPr/>
        </p:nvGrpSpPr>
        <p:grpSpPr>
          <a:xfrm>
            <a:off x="0" y="633564"/>
            <a:ext cx="9018268" cy="5550889"/>
            <a:chOff x="0" y="633564"/>
            <a:chExt cx="9018268" cy="5550889"/>
          </a:xfrm>
        </p:grpSpPr>
        <p:pic>
          <p:nvPicPr>
            <p:cNvPr id="291" name="Google Shape;291;p14"/>
            <p:cNvPicPr preferRelativeResize="0"/>
            <p:nvPr/>
          </p:nvPicPr>
          <p:blipFill rotWithShape="1">
            <a:blip r:embed="rId5">
              <a:alphaModFix/>
            </a:blip>
            <a:srcRect b="0" l="0" r="0" t="0"/>
            <a:stretch/>
          </p:blipFill>
          <p:spPr>
            <a:xfrm>
              <a:off x="0" y="633564"/>
              <a:ext cx="9018268" cy="5550889"/>
            </a:xfrm>
            <a:prstGeom prst="rect">
              <a:avLst/>
            </a:prstGeom>
            <a:noFill/>
            <a:ln>
              <a:noFill/>
            </a:ln>
          </p:spPr>
        </p:pic>
        <p:pic>
          <p:nvPicPr>
            <p:cNvPr id="292" name="Google Shape;292;p14"/>
            <p:cNvPicPr preferRelativeResize="0"/>
            <p:nvPr/>
          </p:nvPicPr>
          <p:blipFill rotWithShape="1">
            <a:blip r:embed="rId6">
              <a:alphaModFix/>
            </a:blip>
            <a:srcRect b="0" l="0" r="0" t="0"/>
            <a:stretch/>
          </p:blipFill>
          <p:spPr>
            <a:xfrm>
              <a:off x="7399496" y="1866324"/>
              <a:ext cx="928306" cy="475096"/>
            </a:xfrm>
            <a:prstGeom prst="rect">
              <a:avLst/>
            </a:prstGeom>
            <a:noFill/>
            <a:ln>
              <a:noFill/>
            </a:ln>
          </p:spPr>
        </p:pic>
        <p:sp>
          <p:nvSpPr>
            <p:cNvPr id="293" name="Google Shape;293;p14"/>
            <p:cNvSpPr/>
            <p:nvPr/>
          </p:nvSpPr>
          <p:spPr>
            <a:xfrm>
              <a:off x="7888995" y="2401008"/>
              <a:ext cx="0" cy="1008380"/>
            </a:xfrm>
            <a:custGeom>
              <a:rect b="b" l="l" r="r" t="t"/>
              <a:pathLst>
                <a:path extrusionOk="0" h="1008379" w="120000">
                  <a:moveTo>
                    <a:pt x="0" y="1008000"/>
                  </a:moveTo>
                  <a:lnTo>
                    <a:pt x="0" y="0"/>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94" name="Google Shape;294;p14"/>
          <p:cNvSpPr txBox="1"/>
          <p:nvPr/>
        </p:nvSpPr>
        <p:spPr>
          <a:xfrm>
            <a:off x="7972814" y="2425699"/>
            <a:ext cx="3870960" cy="2451735"/>
          </a:xfrm>
          <a:prstGeom prst="rect">
            <a:avLst/>
          </a:prstGeom>
          <a:noFill/>
          <a:ln>
            <a:noFill/>
          </a:ln>
        </p:spPr>
        <p:txBody>
          <a:bodyPr anchorCtr="0" anchor="t" bIns="0" lIns="0" spcFirstLastPara="1" rIns="0" wrap="square" tIns="55225">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Positioning systems</a:t>
            </a:r>
            <a:endParaRPr sz="1800">
              <a:solidFill>
                <a:schemeClr val="dk1"/>
              </a:solidFill>
              <a:latin typeface="Arial"/>
              <a:ea typeface="Arial"/>
              <a:cs typeface="Arial"/>
              <a:sym typeface="Arial"/>
            </a:endParaRPr>
          </a:p>
          <a:p>
            <a:pPr indent="0" lvl="0" marL="12700" marR="5080" rtl="0" algn="l">
              <a:lnSpc>
                <a:spcPct val="117222"/>
              </a:lnSpc>
              <a:spcBef>
                <a:spcPts val="450"/>
              </a:spcBef>
              <a:spcAft>
                <a:spcPts val="0"/>
              </a:spcAft>
              <a:buNone/>
            </a:pPr>
            <a:r>
              <a:rPr b="1" lang="en-US" sz="1800">
                <a:solidFill>
                  <a:schemeClr val="dk1"/>
                </a:solidFill>
                <a:latin typeface="Arial"/>
                <a:ea typeface="Arial"/>
                <a:cs typeface="Arial"/>
                <a:sym typeface="Arial"/>
              </a:rPr>
              <a:t>Electronic Chart Display and Information  System (ECDIS)</a:t>
            </a:r>
            <a:endParaRPr sz="1800">
              <a:solidFill>
                <a:schemeClr val="dk1"/>
              </a:solidFill>
              <a:latin typeface="Arial"/>
              <a:ea typeface="Arial"/>
              <a:cs typeface="Arial"/>
              <a:sym typeface="Arial"/>
            </a:endParaRPr>
          </a:p>
          <a:p>
            <a:pPr indent="0" lvl="0" marL="12700" marR="128270" rtl="0" algn="l">
              <a:lnSpc>
                <a:spcPct val="106100"/>
              </a:lnSpc>
              <a:spcBef>
                <a:spcPts val="140"/>
              </a:spcBef>
              <a:spcAft>
                <a:spcPts val="0"/>
              </a:spcAft>
              <a:buNone/>
            </a:pPr>
            <a:r>
              <a:rPr b="1" lang="en-US" sz="1800">
                <a:solidFill>
                  <a:schemeClr val="dk1"/>
                </a:solidFill>
                <a:latin typeface="Arial"/>
                <a:ea typeface="Arial"/>
                <a:cs typeface="Arial"/>
                <a:sym typeface="Arial"/>
              </a:rPr>
              <a:t>Engine Control and monitoring systems  Global Maritime Distress and Safety  System (GMDSS)</a:t>
            </a:r>
            <a:endParaRPr sz="1800">
              <a:solidFill>
                <a:schemeClr val="dk1"/>
              </a:solidFill>
              <a:latin typeface="Arial"/>
              <a:ea typeface="Arial"/>
              <a:cs typeface="Arial"/>
              <a:sym typeface="Arial"/>
            </a:endParaRPr>
          </a:p>
          <a:p>
            <a:pPr indent="0" lvl="0" marL="12700" marR="324485" rtl="0" algn="l">
              <a:lnSpc>
                <a:spcPct val="111100"/>
              </a:lnSpc>
              <a:spcBef>
                <a:spcPts val="120"/>
              </a:spcBef>
              <a:spcAft>
                <a:spcPts val="0"/>
              </a:spcAft>
              <a:buNone/>
            </a:pPr>
            <a:r>
              <a:rPr b="1" lang="en-US" sz="1800">
                <a:solidFill>
                  <a:schemeClr val="dk1"/>
                </a:solidFill>
                <a:latin typeface="Arial"/>
                <a:ea typeface="Arial"/>
                <a:cs typeface="Arial"/>
                <a:sym typeface="Arial"/>
              </a:rPr>
              <a:t>Automatic Identification System (AIS)  Maritime ICS SCADA</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5"/>
          <p:cNvSpPr txBox="1"/>
          <p:nvPr>
            <p:ph type="title"/>
          </p:nvPr>
        </p:nvSpPr>
        <p:spPr>
          <a:xfrm>
            <a:off x="5164931" y="723900"/>
            <a:ext cx="1863089"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ISO 27001</a:t>
            </a:r>
            <a:endParaRPr sz="3200"/>
          </a:p>
        </p:txBody>
      </p:sp>
      <p:grpSp>
        <p:nvGrpSpPr>
          <p:cNvPr id="300" name="Google Shape;300;p15"/>
          <p:cNvGrpSpPr/>
          <p:nvPr/>
        </p:nvGrpSpPr>
        <p:grpSpPr>
          <a:xfrm>
            <a:off x="4759450" y="1500692"/>
            <a:ext cx="6022975" cy="1268095"/>
            <a:chOff x="4759450" y="1500692"/>
            <a:chExt cx="6022975" cy="1268095"/>
          </a:xfrm>
        </p:grpSpPr>
        <p:sp>
          <p:nvSpPr>
            <p:cNvPr id="301" name="Google Shape;301;p15"/>
            <p:cNvSpPr/>
            <p:nvPr/>
          </p:nvSpPr>
          <p:spPr>
            <a:xfrm>
              <a:off x="4759450" y="1500692"/>
              <a:ext cx="6022975" cy="1268095"/>
            </a:xfrm>
            <a:custGeom>
              <a:rect b="b" l="l" r="r" t="t"/>
              <a:pathLst>
                <a:path extrusionOk="0" h="1268095" w="6022975">
                  <a:moveTo>
                    <a:pt x="5811587" y="0"/>
                  </a:moveTo>
                  <a:lnTo>
                    <a:pt x="0" y="0"/>
                  </a:lnTo>
                  <a:lnTo>
                    <a:pt x="0" y="1267532"/>
                  </a:lnTo>
                  <a:lnTo>
                    <a:pt x="5811587" y="1267532"/>
                  </a:lnTo>
                  <a:lnTo>
                    <a:pt x="5860027" y="1261952"/>
                  </a:lnTo>
                  <a:lnTo>
                    <a:pt x="5904494" y="1246059"/>
                  </a:lnTo>
                  <a:lnTo>
                    <a:pt x="5943720" y="1221120"/>
                  </a:lnTo>
                  <a:lnTo>
                    <a:pt x="5976436" y="1188404"/>
                  </a:lnTo>
                  <a:lnTo>
                    <a:pt x="6001375" y="1149178"/>
                  </a:lnTo>
                  <a:lnTo>
                    <a:pt x="6017268" y="1104711"/>
                  </a:lnTo>
                  <a:lnTo>
                    <a:pt x="6022848" y="1056271"/>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90196"/>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 name="Google Shape;302;p15"/>
            <p:cNvSpPr/>
            <p:nvPr/>
          </p:nvSpPr>
          <p:spPr>
            <a:xfrm>
              <a:off x="4759450" y="1500692"/>
              <a:ext cx="6022975" cy="1268095"/>
            </a:xfrm>
            <a:custGeom>
              <a:rect b="b" l="l" r="r" t="t"/>
              <a:pathLst>
                <a:path extrusionOk="0" h="1268095" w="602297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noFill/>
            <a:ln cap="flat" cmpd="sng" w="15875">
              <a:solidFill>
                <a:srgbClr val="CDE0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03" name="Google Shape;303;p15"/>
          <p:cNvSpPr txBox="1"/>
          <p:nvPr/>
        </p:nvSpPr>
        <p:spPr>
          <a:xfrm>
            <a:off x="5192348" y="1695703"/>
            <a:ext cx="5095875" cy="781685"/>
          </a:xfrm>
          <a:prstGeom prst="rect">
            <a:avLst/>
          </a:prstGeom>
          <a:noFill/>
          <a:ln>
            <a:noFill/>
          </a:ln>
        </p:spPr>
        <p:txBody>
          <a:bodyPr anchorCtr="0" anchor="t" bIns="0" lIns="0" spcFirstLastPara="1" rIns="0" wrap="square" tIns="80000">
            <a:spAutoFit/>
          </a:bodyPr>
          <a:lstStyle/>
          <a:p>
            <a:pPr indent="-1308735" lvl="0" marL="1320800" marR="5080" rtl="0" algn="l">
              <a:lnSpc>
                <a:spcPct val="100370"/>
              </a:lnSpc>
              <a:spcBef>
                <a:spcPts val="0"/>
              </a:spcBef>
              <a:spcAft>
                <a:spcPts val="0"/>
              </a:spcAft>
              <a:buNone/>
            </a:pPr>
            <a:r>
              <a:rPr lang="en-US" sz="2700">
                <a:solidFill>
                  <a:schemeClr val="dk1"/>
                </a:solidFill>
                <a:latin typeface="Helvetica Neue"/>
                <a:ea typeface="Helvetica Neue"/>
                <a:cs typeface="Helvetica Neue"/>
                <a:sym typeface="Helvetica Neue"/>
              </a:rPr>
              <a:t>Making asset accessible only to those  authorized to use it.</a:t>
            </a:r>
            <a:endParaRPr sz="2700">
              <a:solidFill>
                <a:schemeClr val="dk1"/>
              </a:solidFill>
              <a:latin typeface="Helvetica Neue"/>
              <a:ea typeface="Helvetica Neue"/>
              <a:cs typeface="Helvetica Neue"/>
              <a:sym typeface="Helvetica Neue"/>
            </a:endParaRPr>
          </a:p>
        </p:txBody>
      </p:sp>
      <p:grpSp>
        <p:nvGrpSpPr>
          <p:cNvPr id="304" name="Google Shape;304;p15"/>
          <p:cNvGrpSpPr/>
          <p:nvPr/>
        </p:nvGrpSpPr>
        <p:grpSpPr>
          <a:xfrm>
            <a:off x="1371600" y="1342250"/>
            <a:ext cx="3388360" cy="1584960"/>
            <a:chOff x="1371600" y="1342250"/>
            <a:chExt cx="3388360" cy="1584960"/>
          </a:xfrm>
        </p:grpSpPr>
        <p:sp>
          <p:nvSpPr>
            <p:cNvPr id="305" name="Google Shape;305;p15"/>
            <p:cNvSpPr/>
            <p:nvPr/>
          </p:nvSpPr>
          <p:spPr>
            <a:xfrm>
              <a:off x="1371600" y="1342250"/>
              <a:ext cx="3388360" cy="1584960"/>
            </a:xfrm>
            <a:custGeom>
              <a:rect b="b" l="l" r="r" t="t"/>
              <a:pathLst>
                <a:path extrusionOk="0" h="1584960" w="3388360">
                  <a:moveTo>
                    <a:pt x="3123778" y="0"/>
                  </a:moveTo>
                  <a:lnTo>
                    <a:pt x="264073" y="0"/>
                  </a:lnTo>
                  <a:lnTo>
                    <a:pt x="216605" y="4254"/>
                  </a:lnTo>
                  <a:lnTo>
                    <a:pt x="171929" y="16521"/>
                  </a:lnTo>
                  <a:lnTo>
                    <a:pt x="130790" y="36053"/>
                  </a:lnTo>
                  <a:lnTo>
                    <a:pt x="93934" y="62106"/>
                  </a:lnTo>
                  <a:lnTo>
                    <a:pt x="62106" y="93934"/>
                  </a:lnTo>
                  <a:lnTo>
                    <a:pt x="36053" y="130790"/>
                  </a:lnTo>
                  <a:lnTo>
                    <a:pt x="16521" y="171929"/>
                  </a:lnTo>
                  <a:lnTo>
                    <a:pt x="4254" y="216605"/>
                  </a:lnTo>
                  <a:lnTo>
                    <a:pt x="0" y="264073"/>
                  </a:lnTo>
                  <a:lnTo>
                    <a:pt x="0" y="1320340"/>
                  </a:lnTo>
                  <a:lnTo>
                    <a:pt x="4254" y="1367807"/>
                  </a:lnTo>
                  <a:lnTo>
                    <a:pt x="16521" y="1412484"/>
                  </a:lnTo>
                  <a:lnTo>
                    <a:pt x="36053" y="1453623"/>
                  </a:lnTo>
                  <a:lnTo>
                    <a:pt x="62106" y="1490480"/>
                  </a:lnTo>
                  <a:lnTo>
                    <a:pt x="93934" y="1522307"/>
                  </a:lnTo>
                  <a:lnTo>
                    <a:pt x="130790" y="1548361"/>
                  </a:lnTo>
                  <a:lnTo>
                    <a:pt x="171929" y="1567893"/>
                  </a:lnTo>
                  <a:lnTo>
                    <a:pt x="216605" y="1580160"/>
                  </a:lnTo>
                  <a:lnTo>
                    <a:pt x="264073" y="1584415"/>
                  </a:lnTo>
                  <a:lnTo>
                    <a:pt x="3123778" y="1584415"/>
                  </a:lnTo>
                  <a:lnTo>
                    <a:pt x="3171246" y="1580160"/>
                  </a:lnTo>
                  <a:lnTo>
                    <a:pt x="3215922" y="1567893"/>
                  </a:lnTo>
                  <a:lnTo>
                    <a:pt x="3257061" y="1548361"/>
                  </a:lnTo>
                  <a:lnTo>
                    <a:pt x="3293917" y="1522307"/>
                  </a:lnTo>
                  <a:lnTo>
                    <a:pt x="3325745" y="1490480"/>
                  </a:lnTo>
                  <a:lnTo>
                    <a:pt x="3351798" y="1453623"/>
                  </a:lnTo>
                  <a:lnTo>
                    <a:pt x="3371330" y="1412484"/>
                  </a:lnTo>
                  <a:lnTo>
                    <a:pt x="3383597" y="1367807"/>
                  </a:lnTo>
                  <a:lnTo>
                    <a:pt x="3387852" y="1320340"/>
                  </a:lnTo>
                  <a:lnTo>
                    <a:pt x="3387852" y="264073"/>
                  </a:lnTo>
                  <a:lnTo>
                    <a:pt x="3383597" y="216605"/>
                  </a:lnTo>
                  <a:lnTo>
                    <a:pt x="3371330" y="171929"/>
                  </a:lnTo>
                  <a:lnTo>
                    <a:pt x="3351798" y="130790"/>
                  </a:lnTo>
                  <a:lnTo>
                    <a:pt x="3325745" y="93934"/>
                  </a:lnTo>
                  <a:lnTo>
                    <a:pt x="3293917" y="62106"/>
                  </a:lnTo>
                  <a:lnTo>
                    <a:pt x="3257061" y="36053"/>
                  </a:lnTo>
                  <a:lnTo>
                    <a:pt x="3215922" y="16521"/>
                  </a:lnTo>
                  <a:lnTo>
                    <a:pt x="3171246" y="4254"/>
                  </a:lnTo>
                  <a:lnTo>
                    <a:pt x="3123778" y="0"/>
                  </a:lnTo>
                  <a:close/>
                </a:path>
              </a:pathLst>
            </a:custGeom>
            <a:solidFill>
              <a:srgbClr val="2FA3E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 name="Google Shape;306;p15"/>
            <p:cNvSpPr/>
            <p:nvPr/>
          </p:nvSpPr>
          <p:spPr>
            <a:xfrm>
              <a:off x="1371600" y="1342250"/>
              <a:ext cx="3388360" cy="1584960"/>
            </a:xfrm>
            <a:custGeom>
              <a:rect b="b" l="l" r="r" t="t"/>
              <a:pathLst>
                <a:path extrusionOk="0" h="1584960" w="33883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07" name="Google Shape;307;p15"/>
          <p:cNvSpPr txBox="1"/>
          <p:nvPr/>
        </p:nvSpPr>
        <p:spPr>
          <a:xfrm>
            <a:off x="1718722" y="1782571"/>
            <a:ext cx="2694305"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600">
                <a:solidFill>
                  <a:srgbClr val="FFFFFF"/>
                </a:solidFill>
                <a:latin typeface="Helvetica Neue"/>
                <a:ea typeface="Helvetica Neue"/>
                <a:cs typeface="Helvetica Neue"/>
                <a:sym typeface="Helvetica Neue"/>
              </a:rPr>
              <a:t>Confidentiality</a:t>
            </a:r>
            <a:endParaRPr sz="3600">
              <a:solidFill>
                <a:schemeClr val="dk1"/>
              </a:solidFill>
              <a:latin typeface="Helvetica Neue"/>
              <a:ea typeface="Helvetica Neue"/>
              <a:cs typeface="Helvetica Neue"/>
              <a:sym typeface="Helvetica Neue"/>
            </a:endParaRPr>
          </a:p>
        </p:txBody>
      </p:sp>
      <p:grpSp>
        <p:nvGrpSpPr>
          <p:cNvPr id="308" name="Google Shape;308;p15"/>
          <p:cNvGrpSpPr/>
          <p:nvPr/>
        </p:nvGrpSpPr>
        <p:grpSpPr>
          <a:xfrm>
            <a:off x="4759450" y="3164328"/>
            <a:ext cx="6022975" cy="1268095"/>
            <a:chOff x="4759450" y="3164328"/>
            <a:chExt cx="6022975" cy="1268095"/>
          </a:xfrm>
        </p:grpSpPr>
        <p:sp>
          <p:nvSpPr>
            <p:cNvPr id="309" name="Google Shape;309;p15"/>
            <p:cNvSpPr/>
            <p:nvPr/>
          </p:nvSpPr>
          <p:spPr>
            <a:xfrm>
              <a:off x="4759450" y="3164328"/>
              <a:ext cx="6022975" cy="1268095"/>
            </a:xfrm>
            <a:custGeom>
              <a:rect b="b" l="l" r="r" t="t"/>
              <a:pathLst>
                <a:path extrusionOk="0" h="1268095" w="6022975">
                  <a:moveTo>
                    <a:pt x="5811587" y="0"/>
                  </a:moveTo>
                  <a:lnTo>
                    <a:pt x="0" y="0"/>
                  </a:lnTo>
                  <a:lnTo>
                    <a:pt x="0" y="1267532"/>
                  </a:lnTo>
                  <a:lnTo>
                    <a:pt x="5811587" y="1267532"/>
                  </a:lnTo>
                  <a:lnTo>
                    <a:pt x="5860027" y="1261952"/>
                  </a:lnTo>
                  <a:lnTo>
                    <a:pt x="5904494" y="1246059"/>
                  </a:lnTo>
                  <a:lnTo>
                    <a:pt x="5943720" y="1221120"/>
                  </a:lnTo>
                  <a:lnTo>
                    <a:pt x="5976436" y="1188403"/>
                  </a:lnTo>
                  <a:lnTo>
                    <a:pt x="6001375" y="1149177"/>
                  </a:lnTo>
                  <a:lnTo>
                    <a:pt x="6017268" y="1104710"/>
                  </a:lnTo>
                  <a:lnTo>
                    <a:pt x="6022848" y="1056270"/>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90196"/>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0" name="Google Shape;310;p15"/>
            <p:cNvSpPr/>
            <p:nvPr/>
          </p:nvSpPr>
          <p:spPr>
            <a:xfrm>
              <a:off x="4759450" y="3164328"/>
              <a:ext cx="6022975" cy="1268095"/>
            </a:xfrm>
            <a:custGeom>
              <a:rect b="b" l="l" r="r" t="t"/>
              <a:pathLst>
                <a:path extrusionOk="0" h="1268095" w="602297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noFill/>
            <a:ln cap="flat" cmpd="sng" w="15875">
              <a:solidFill>
                <a:srgbClr val="CDE0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11" name="Google Shape;311;p15"/>
          <p:cNvSpPr txBox="1"/>
          <p:nvPr/>
        </p:nvSpPr>
        <p:spPr>
          <a:xfrm>
            <a:off x="5450856" y="3192271"/>
            <a:ext cx="4806950" cy="1110615"/>
          </a:xfrm>
          <a:prstGeom prst="rect">
            <a:avLst/>
          </a:prstGeom>
          <a:noFill/>
          <a:ln>
            <a:noFill/>
          </a:ln>
        </p:spPr>
        <p:txBody>
          <a:bodyPr anchorCtr="0" anchor="t" bIns="0" lIns="0" spcFirstLastPara="1" rIns="0" wrap="square" tIns="80000">
            <a:spAutoFit/>
          </a:bodyPr>
          <a:lstStyle/>
          <a:p>
            <a:pPr indent="69850" lvl="0" marL="12700" marR="5080" rtl="0" algn="l">
              <a:lnSpc>
                <a:spcPct val="100370"/>
              </a:lnSpc>
              <a:spcBef>
                <a:spcPts val="0"/>
              </a:spcBef>
              <a:spcAft>
                <a:spcPts val="0"/>
              </a:spcAft>
              <a:buNone/>
            </a:pPr>
            <a:r>
              <a:rPr lang="en-US" sz="2700">
                <a:solidFill>
                  <a:schemeClr val="dk1"/>
                </a:solidFill>
                <a:latin typeface="Helvetica Neue"/>
                <a:ea typeface="Helvetica Neue"/>
                <a:cs typeface="Helvetica Neue"/>
                <a:sym typeface="Helvetica Neue"/>
              </a:rPr>
              <a:t>Safeguarding accuracy, identity,  completeness of asset + processing</a:t>
            </a:r>
            <a:endParaRPr sz="2700">
              <a:solidFill>
                <a:schemeClr val="dk1"/>
              </a:solidFill>
              <a:latin typeface="Helvetica Neue"/>
              <a:ea typeface="Helvetica Neue"/>
              <a:cs typeface="Helvetica Neue"/>
              <a:sym typeface="Helvetica Neue"/>
            </a:endParaRPr>
          </a:p>
          <a:p>
            <a:pPr indent="0" lvl="0" marL="1808480" marR="0" rtl="0" algn="l">
              <a:lnSpc>
                <a:spcPct val="95925"/>
              </a:lnSpc>
              <a:spcBef>
                <a:spcPts val="0"/>
              </a:spcBef>
              <a:spcAft>
                <a:spcPts val="0"/>
              </a:spcAft>
              <a:buNone/>
            </a:pPr>
            <a:r>
              <a:rPr lang="en-US" sz="2700">
                <a:solidFill>
                  <a:schemeClr val="dk1"/>
                </a:solidFill>
                <a:latin typeface="Helvetica Neue"/>
                <a:ea typeface="Helvetica Neue"/>
                <a:cs typeface="Helvetica Neue"/>
                <a:sym typeface="Helvetica Neue"/>
              </a:rPr>
              <a:t>methods.</a:t>
            </a:r>
            <a:endParaRPr sz="2700">
              <a:solidFill>
                <a:schemeClr val="dk1"/>
              </a:solidFill>
              <a:latin typeface="Helvetica Neue"/>
              <a:ea typeface="Helvetica Neue"/>
              <a:cs typeface="Helvetica Neue"/>
              <a:sym typeface="Helvetica Neue"/>
            </a:endParaRPr>
          </a:p>
        </p:txBody>
      </p:sp>
      <p:grpSp>
        <p:nvGrpSpPr>
          <p:cNvPr id="312" name="Google Shape;312;p15"/>
          <p:cNvGrpSpPr/>
          <p:nvPr/>
        </p:nvGrpSpPr>
        <p:grpSpPr>
          <a:xfrm>
            <a:off x="1371600" y="3005885"/>
            <a:ext cx="3388360" cy="1584960"/>
            <a:chOff x="1371600" y="3005885"/>
            <a:chExt cx="3388360" cy="1584960"/>
          </a:xfrm>
        </p:grpSpPr>
        <p:sp>
          <p:nvSpPr>
            <p:cNvPr id="313" name="Google Shape;313;p15"/>
            <p:cNvSpPr/>
            <p:nvPr/>
          </p:nvSpPr>
          <p:spPr>
            <a:xfrm>
              <a:off x="1371600" y="3005885"/>
              <a:ext cx="3388360" cy="1584960"/>
            </a:xfrm>
            <a:custGeom>
              <a:rect b="b" l="l" r="r" t="t"/>
              <a:pathLst>
                <a:path extrusionOk="0" h="1584960" w="3388360">
                  <a:moveTo>
                    <a:pt x="3123778" y="0"/>
                  </a:moveTo>
                  <a:lnTo>
                    <a:pt x="264073" y="0"/>
                  </a:lnTo>
                  <a:lnTo>
                    <a:pt x="216605" y="4254"/>
                  </a:lnTo>
                  <a:lnTo>
                    <a:pt x="171929" y="16521"/>
                  </a:lnTo>
                  <a:lnTo>
                    <a:pt x="130790" y="36054"/>
                  </a:lnTo>
                  <a:lnTo>
                    <a:pt x="93934" y="62107"/>
                  </a:lnTo>
                  <a:lnTo>
                    <a:pt x="62106" y="93934"/>
                  </a:lnTo>
                  <a:lnTo>
                    <a:pt x="36053" y="130791"/>
                  </a:lnTo>
                  <a:lnTo>
                    <a:pt x="16521" y="171930"/>
                  </a:lnTo>
                  <a:lnTo>
                    <a:pt x="4254" y="216607"/>
                  </a:lnTo>
                  <a:lnTo>
                    <a:pt x="0" y="264074"/>
                  </a:lnTo>
                  <a:lnTo>
                    <a:pt x="0" y="1320341"/>
                  </a:lnTo>
                  <a:lnTo>
                    <a:pt x="4254" y="1367809"/>
                  </a:lnTo>
                  <a:lnTo>
                    <a:pt x="16521" y="1412485"/>
                  </a:lnTo>
                  <a:lnTo>
                    <a:pt x="36053" y="1453624"/>
                  </a:lnTo>
                  <a:lnTo>
                    <a:pt x="62106" y="1490480"/>
                  </a:lnTo>
                  <a:lnTo>
                    <a:pt x="93934" y="1522308"/>
                  </a:lnTo>
                  <a:lnTo>
                    <a:pt x="130790" y="1548361"/>
                  </a:lnTo>
                  <a:lnTo>
                    <a:pt x="171929" y="1567894"/>
                  </a:lnTo>
                  <a:lnTo>
                    <a:pt x="216605" y="1580160"/>
                  </a:lnTo>
                  <a:lnTo>
                    <a:pt x="264073" y="1584415"/>
                  </a:lnTo>
                  <a:lnTo>
                    <a:pt x="3123778" y="1584415"/>
                  </a:lnTo>
                  <a:lnTo>
                    <a:pt x="3171246" y="1580160"/>
                  </a:lnTo>
                  <a:lnTo>
                    <a:pt x="3215922" y="1567894"/>
                  </a:lnTo>
                  <a:lnTo>
                    <a:pt x="3257061" y="1548361"/>
                  </a:lnTo>
                  <a:lnTo>
                    <a:pt x="3293917" y="1522308"/>
                  </a:lnTo>
                  <a:lnTo>
                    <a:pt x="3325745" y="1490480"/>
                  </a:lnTo>
                  <a:lnTo>
                    <a:pt x="3351798" y="1453624"/>
                  </a:lnTo>
                  <a:lnTo>
                    <a:pt x="3371330" y="1412485"/>
                  </a:lnTo>
                  <a:lnTo>
                    <a:pt x="3383597" y="1367809"/>
                  </a:lnTo>
                  <a:lnTo>
                    <a:pt x="3387852" y="1320341"/>
                  </a:lnTo>
                  <a:lnTo>
                    <a:pt x="3387852" y="264074"/>
                  </a:lnTo>
                  <a:lnTo>
                    <a:pt x="3383597" y="216607"/>
                  </a:lnTo>
                  <a:lnTo>
                    <a:pt x="3371330" y="171930"/>
                  </a:lnTo>
                  <a:lnTo>
                    <a:pt x="3351798" y="130791"/>
                  </a:lnTo>
                  <a:lnTo>
                    <a:pt x="3325745" y="93934"/>
                  </a:lnTo>
                  <a:lnTo>
                    <a:pt x="3293917" y="62107"/>
                  </a:lnTo>
                  <a:lnTo>
                    <a:pt x="3257061" y="36054"/>
                  </a:lnTo>
                  <a:lnTo>
                    <a:pt x="3215922" y="16521"/>
                  </a:lnTo>
                  <a:lnTo>
                    <a:pt x="3171246" y="4254"/>
                  </a:lnTo>
                  <a:lnTo>
                    <a:pt x="3123778" y="0"/>
                  </a:lnTo>
                  <a:close/>
                </a:path>
              </a:pathLst>
            </a:custGeom>
            <a:solidFill>
              <a:srgbClr val="2FA3E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 name="Google Shape;314;p15"/>
            <p:cNvSpPr/>
            <p:nvPr/>
          </p:nvSpPr>
          <p:spPr>
            <a:xfrm>
              <a:off x="1371600" y="3005885"/>
              <a:ext cx="3388360" cy="1584960"/>
            </a:xfrm>
            <a:custGeom>
              <a:rect b="b" l="l" r="r" t="t"/>
              <a:pathLst>
                <a:path extrusionOk="0" h="1584960" w="33883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15" name="Google Shape;315;p15"/>
          <p:cNvSpPr txBox="1"/>
          <p:nvPr/>
        </p:nvSpPr>
        <p:spPr>
          <a:xfrm>
            <a:off x="2023617" y="3224276"/>
            <a:ext cx="2084070" cy="1016000"/>
          </a:xfrm>
          <a:prstGeom prst="rect">
            <a:avLst/>
          </a:prstGeom>
          <a:noFill/>
          <a:ln>
            <a:noFill/>
          </a:ln>
        </p:spPr>
        <p:txBody>
          <a:bodyPr anchorCtr="0" anchor="t" bIns="0" lIns="0" spcFirstLastPara="1" rIns="0" wrap="square" tIns="116200">
            <a:spAutoFit/>
          </a:bodyPr>
          <a:lstStyle/>
          <a:p>
            <a:pPr indent="239395" lvl="0" marL="12700" marR="5080" rtl="0" algn="l">
              <a:lnSpc>
                <a:spcPct val="96638"/>
              </a:lnSpc>
              <a:spcBef>
                <a:spcPts val="0"/>
              </a:spcBef>
              <a:spcAft>
                <a:spcPts val="0"/>
              </a:spcAft>
              <a:buNone/>
            </a:pPr>
            <a:r>
              <a:rPr lang="en-US" sz="3600">
                <a:solidFill>
                  <a:srgbClr val="FFFFFF"/>
                </a:solidFill>
                <a:latin typeface="Helvetica Neue"/>
                <a:ea typeface="Helvetica Neue"/>
                <a:cs typeface="Helvetica Neue"/>
                <a:sym typeface="Helvetica Neue"/>
              </a:rPr>
              <a:t>Integrity,  authenticity</a:t>
            </a:r>
            <a:endParaRPr sz="3600">
              <a:solidFill>
                <a:schemeClr val="dk1"/>
              </a:solidFill>
              <a:latin typeface="Helvetica Neue"/>
              <a:ea typeface="Helvetica Neue"/>
              <a:cs typeface="Helvetica Neue"/>
              <a:sym typeface="Helvetica Neue"/>
            </a:endParaRPr>
          </a:p>
        </p:txBody>
      </p:sp>
      <p:grpSp>
        <p:nvGrpSpPr>
          <p:cNvPr id="316" name="Google Shape;316;p15"/>
          <p:cNvGrpSpPr/>
          <p:nvPr/>
        </p:nvGrpSpPr>
        <p:grpSpPr>
          <a:xfrm>
            <a:off x="4759450" y="4827963"/>
            <a:ext cx="6022975" cy="1268095"/>
            <a:chOff x="4759450" y="4827963"/>
            <a:chExt cx="6022975" cy="1268095"/>
          </a:xfrm>
        </p:grpSpPr>
        <p:sp>
          <p:nvSpPr>
            <p:cNvPr id="317" name="Google Shape;317;p15"/>
            <p:cNvSpPr/>
            <p:nvPr/>
          </p:nvSpPr>
          <p:spPr>
            <a:xfrm>
              <a:off x="4759450" y="4827963"/>
              <a:ext cx="6022975" cy="1268095"/>
            </a:xfrm>
            <a:custGeom>
              <a:rect b="b" l="l" r="r" t="t"/>
              <a:pathLst>
                <a:path extrusionOk="0" h="1268095" w="6022975">
                  <a:moveTo>
                    <a:pt x="5811587" y="0"/>
                  </a:moveTo>
                  <a:lnTo>
                    <a:pt x="0" y="0"/>
                  </a:lnTo>
                  <a:lnTo>
                    <a:pt x="0" y="1267531"/>
                  </a:lnTo>
                  <a:lnTo>
                    <a:pt x="5811587" y="1267531"/>
                  </a:lnTo>
                  <a:lnTo>
                    <a:pt x="5860027" y="1261952"/>
                  </a:lnTo>
                  <a:lnTo>
                    <a:pt x="5904494" y="1246058"/>
                  </a:lnTo>
                  <a:lnTo>
                    <a:pt x="5943720" y="1221120"/>
                  </a:lnTo>
                  <a:lnTo>
                    <a:pt x="5976436" y="1188403"/>
                  </a:lnTo>
                  <a:lnTo>
                    <a:pt x="6001375" y="1149177"/>
                  </a:lnTo>
                  <a:lnTo>
                    <a:pt x="6017268" y="1104710"/>
                  </a:lnTo>
                  <a:lnTo>
                    <a:pt x="6022848" y="1056270"/>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90196"/>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 name="Google Shape;318;p15"/>
            <p:cNvSpPr/>
            <p:nvPr/>
          </p:nvSpPr>
          <p:spPr>
            <a:xfrm>
              <a:off x="4759450" y="4827963"/>
              <a:ext cx="6022975" cy="1268095"/>
            </a:xfrm>
            <a:custGeom>
              <a:rect b="b" l="l" r="r" t="t"/>
              <a:pathLst>
                <a:path extrusionOk="0" h="1268095" w="602297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noFill/>
            <a:ln cap="flat" cmpd="sng" w="15875">
              <a:solidFill>
                <a:srgbClr val="CDE0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19" name="Google Shape;319;p15"/>
          <p:cNvSpPr txBox="1"/>
          <p:nvPr/>
        </p:nvSpPr>
        <p:spPr>
          <a:xfrm>
            <a:off x="5247053" y="5024120"/>
            <a:ext cx="4986020" cy="781685"/>
          </a:xfrm>
          <a:prstGeom prst="rect">
            <a:avLst/>
          </a:prstGeom>
          <a:noFill/>
          <a:ln>
            <a:noFill/>
          </a:ln>
        </p:spPr>
        <p:txBody>
          <a:bodyPr anchorCtr="0" anchor="t" bIns="0" lIns="0" spcFirstLastPara="1" rIns="0" wrap="square" tIns="80000">
            <a:spAutoFit/>
          </a:bodyPr>
          <a:lstStyle/>
          <a:p>
            <a:pPr indent="-609600" lvl="0" marL="621665" marR="5080" rtl="0" algn="l">
              <a:lnSpc>
                <a:spcPct val="100370"/>
              </a:lnSpc>
              <a:spcBef>
                <a:spcPts val="0"/>
              </a:spcBef>
              <a:spcAft>
                <a:spcPts val="0"/>
              </a:spcAft>
              <a:buNone/>
            </a:pPr>
            <a:r>
              <a:rPr lang="en-US" sz="2700">
                <a:solidFill>
                  <a:schemeClr val="dk1"/>
                </a:solidFill>
                <a:latin typeface="Helvetica Neue"/>
                <a:ea typeface="Helvetica Neue"/>
                <a:cs typeface="Helvetica Neue"/>
                <a:sym typeface="Helvetica Neue"/>
              </a:rPr>
              <a:t>Ensuring that asset is available when  required and it is not denied.</a:t>
            </a:r>
            <a:endParaRPr sz="2700">
              <a:solidFill>
                <a:schemeClr val="dk1"/>
              </a:solidFill>
              <a:latin typeface="Helvetica Neue"/>
              <a:ea typeface="Helvetica Neue"/>
              <a:cs typeface="Helvetica Neue"/>
              <a:sym typeface="Helvetica Neue"/>
            </a:endParaRPr>
          </a:p>
        </p:txBody>
      </p:sp>
      <p:grpSp>
        <p:nvGrpSpPr>
          <p:cNvPr id="320" name="Google Shape;320;p15"/>
          <p:cNvGrpSpPr/>
          <p:nvPr/>
        </p:nvGrpSpPr>
        <p:grpSpPr>
          <a:xfrm>
            <a:off x="1371600" y="4669521"/>
            <a:ext cx="3388360" cy="1584960"/>
            <a:chOff x="1371600" y="4669521"/>
            <a:chExt cx="3388360" cy="1584960"/>
          </a:xfrm>
        </p:grpSpPr>
        <p:sp>
          <p:nvSpPr>
            <p:cNvPr id="321" name="Google Shape;321;p15"/>
            <p:cNvSpPr/>
            <p:nvPr/>
          </p:nvSpPr>
          <p:spPr>
            <a:xfrm>
              <a:off x="1371600" y="4669521"/>
              <a:ext cx="3388360" cy="1584960"/>
            </a:xfrm>
            <a:custGeom>
              <a:rect b="b" l="l" r="r" t="t"/>
              <a:pathLst>
                <a:path extrusionOk="0" h="1584960" w="3388360">
                  <a:moveTo>
                    <a:pt x="3123778" y="0"/>
                  </a:moveTo>
                  <a:lnTo>
                    <a:pt x="264073" y="0"/>
                  </a:lnTo>
                  <a:lnTo>
                    <a:pt x="216605" y="4254"/>
                  </a:lnTo>
                  <a:lnTo>
                    <a:pt x="171929" y="16521"/>
                  </a:lnTo>
                  <a:lnTo>
                    <a:pt x="130790" y="36053"/>
                  </a:lnTo>
                  <a:lnTo>
                    <a:pt x="93934" y="62106"/>
                  </a:lnTo>
                  <a:lnTo>
                    <a:pt x="62106" y="93934"/>
                  </a:lnTo>
                  <a:lnTo>
                    <a:pt x="36053" y="130790"/>
                  </a:lnTo>
                  <a:lnTo>
                    <a:pt x="16521" y="171929"/>
                  </a:lnTo>
                  <a:lnTo>
                    <a:pt x="4254" y="216605"/>
                  </a:lnTo>
                  <a:lnTo>
                    <a:pt x="0" y="264073"/>
                  </a:lnTo>
                  <a:lnTo>
                    <a:pt x="0" y="1320340"/>
                  </a:lnTo>
                  <a:lnTo>
                    <a:pt x="4254" y="1367808"/>
                  </a:lnTo>
                  <a:lnTo>
                    <a:pt x="16521" y="1412484"/>
                  </a:lnTo>
                  <a:lnTo>
                    <a:pt x="36053" y="1453623"/>
                  </a:lnTo>
                  <a:lnTo>
                    <a:pt x="62106" y="1490480"/>
                  </a:lnTo>
                  <a:lnTo>
                    <a:pt x="93934" y="1522307"/>
                  </a:lnTo>
                  <a:lnTo>
                    <a:pt x="130790" y="1548360"/>
                  </a:lnTo>
                  <a:lnTo>
                    <a:pt x="171929" y="1567893"/>
                  </a:lnTo>
                  <a:lnTo>
                    <a:pt x="216605" y="1580160"/>
                  </a:lnTo>
                  <a:lnTo>
                    <a:pt x="264073" y="1584414"/>
                  </a:lnTo>
                  <a:lnTo>
                    <a:pt x="3123778" y="1584414"/>
                  </a:lnTo>
                  <a:lnTo>
                    <a:pt x="3171246" y="1580160"/>
                  </a:lnTo>
                  <a:lnTo>
                    <a:pt x="3215922" y="1567893"/>
                  </a:lnTo>
                  <a:lnTo>
                    <a:pt x="3257061" y="1548360"/>
                  </a:lnTo>
                  <a:lnTo>
                    <a:pt x="3293917" y="1522307"/>
                  </a:lnTo>
                  <a:lnTo>
                    <a:pt x="3325745" y="1490480"/>
                  </a:lnTo>
                  <a:lnTo>
                    <a:pt x="3351798" y="1453623"/>
                  </a:lnTo>
                  <a:lnTo>
                    <a:pt x="3371330" y="1412484"/>
                  </a:lnTo>
                  <a:lnTo>
                    <a:pt x="3383597" y="1367808"/>
                  </a:lnTo>
                  <a:lnTo>
                    <a:pt x="3387852" y="1320340"/>
                  </a:lnTo>
                  <a:lnTo>
                    <a:pt x="3387852" y="264073"/>
                  </a:lnTo>
                  <a:lnTo>
                    <a:pt x="3383597" y="216605"/>
                  </a:lnTo>
                  <a:lnTo>
                    <a:pt x="3371330" y="171929"/>
                  </a:lnTo>
                  <a:lnTo>
                    <a:pt x="3351798" y="130790"/>
                  </a:lnTo>
                  <a:lnTo>
                    <a:pt x="3325745" y="93934"/>
                  </a:lnTo>
                  <a:lnTo>
                    <a:pt x="3293917" y="62106"/>
                  </a:lnTo>
                  <a:lnTo>
                    <a:pt x="3257061" y="36053"/>
                  </a:lnTo>
                  <a:lnTo>
                    <a:pt x="3215922" y="16521"/>
                  </a:lnTo>
                  <a:lnTo>
                    <a:pt x="3171246" y="4254"/>
                  </a:lnTo>
                  <a:lnTo>
                    <a:pt x="3123778" y="0"/>
                  </a:lnTo>
                  <a:close/>
                </a:path>
              </a:pathLst>
            </a:custGeom>
            <a:solidFill>
              <a:srgbClr val="2FA3E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2" name="Google Shape;322;p15"/>
            <p:cNvSpPr/>
            <p:nvPr/>
          </p:nvSpPr>
          <p:spPr>
            <a:xfrm>
              <a:off x="1371600" y="4669521"/>
              <a:ext cx="3388360" cy="1584960"/>
            </a:xfrm>
            <a:custGeom>
              <a:rect b="b" l="l" r="r" t="t"/>
              <a:pathLst>
                <a:path extrusionOk="0" h="1584960" w="33883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23" name="Google Shape;323;p15"/>
          <p:cNvSpPr txBox="1"/>
          <p:nvPr/>
        </p:nvSpPr>
        <p:spPr>
          <a:xfrm>
            <a:off x="1616455" y="4885435"/>
            <a:ext cx="2898775" cy="1019175"/>
          </a:xfrm>
          <a:prstGeom prst="rect">
            <a:avLst/>
          </a:prstGeom>
          <a:noFill/>
          <a:ln>
            <a:noFill/>
          </a:ln>
        </p:spPr>
        <p:txBody>
          <a:bodyPr anchorCtr="0" anchor="t" bIns="0" lIns="0" spcFirstLastPara="1" rIns="0" wrap="square" tIns="114300">
            <a:spAutoFit/>
          </a:bodyPr>
          <a:lstStyle/>
          <a:p>
            <a:pPr indent="369570" lvl="0" marL="12700" marR="5080" rtl="0" algn="l">
              <a:lnSpc>
                <a:spcPct val="97222"/>
              </a:lnSpc>
              <a:spcBef>
                <a:spcPts val="0"/>
              </a:spcBef>
              <a:spcAft>
                <a:spcPts val="0"/>
              </a:spcAft>
              <a:buNone/>
            </a:pPr>
            <a:r>
              <a:rPr lang="en-US" sz="3600">
                <a:solidFill>
                  <a:srgbClr val="FFFFFF"/>
                </a:solidFill>
                <a:latin typeface="Helvetica Neue"/>
                <a:ea typeface="Helvetica Neue"/>
                <a:cs typeface="Helvetica Neue"/>
                <a:sym typeface="Helvetica Neue"/>
              </a:rPr>
              <a:t>Availability,  non-repudiation</a:t>
            </a:r>
            <a:endParaRPr sz="3600">
              <a:solidFill>
                <a:schemeClr val="dk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6"/>
          <p:cNvSpPr txBox="1"/>
          <p:nvPr>
            <p:ph type="title"/>
          </p:nvPr>
        </p:nvSpPr>
        <p:spPr>
          <a:xfrm>
            <a:off x="5246305" y="723900"/>
            <a:ext cx="169989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IT SYSTEM</a:t>
            </a:r>
            <a:endParaRPr sz="3200"/>
          </a:p>
        </p:txBody>
      </p:sp>
      <p:grpSp>
        <p:nvGrpSpPr>
          <p:cNvPr id="329" name="Google Shape;329;p16"/>
          <p:cNvGrpSpPr/>
          <p:nvPr/>
        </p:nvGrpSpPr>
        <p:grpSpPr>
          <a:xfrm>
            <a:off x="3246120" y="1283207"/>
            <a:ext cx="6824472" cy="5032248"/>
            <a:chOff x="3246120" y="1283207"/>
            <a:chExt cx="6824472" cy="5032248"/>
          </a:xfrm>
        </p:grpSpPr>
        <p:pic>
          <p:nvPicPr>
            <p:cNvPr id="330" name="Google Shape;330;p16"/>
            <p:cNvPicPr preferRelativeResize="0"/>
            <p:nvPr/>
          </p:nvPicPr>
          <p:blipFill rotWithShape="1">
            <a:blip r:embed="rId3">
              <a:alphaModFix/>
            </a:blip>
            <a:srcRect b="0" l="0" r="0" t="0"/>
            <a:stretch/>
          </p:blipFill>
          <p:spPr>
            <a:xfrm>
              <a:off x="3246120" y="1283207"/>
              <a:ext cx="5032248" cy="5032248"/>
            </a:xfrm>
            <a:prstGeom prst="rect">
              <a:avLst/>
            </a:prstGeom>
            <a:noFill/>
            <a:ln>
              <a:noFill/>
            </a:ln>
          </p:spPr>
        </p:pic>
        <p:pic>
          <p:nvPicPr>
            <p:cNvPr id="331" name="Google Shape;331;p16"/>
            <p:cNvPicPr preferRelativeResize="0"/>
            <p:nvPr/>
          </p:nvPicPr>
          <p:blipFill rotWithShape="1">
            <a:blip r:embed="rId4">
              <a:alphaModFix/>
            </a:blip>
            <a:srcRect b="0" l="0" r="0" t="0"/>
            <a:stretch/>
          </p:blipFill>
          <p:spPr>
            <a:xfrm>
              <a:off x="5830824" y="3355848"/>
              <a:ext cx="4169664" cy="710183"/>
            </a:xfrm>
            <a:prstGeom prst="rect">
              <a:avLst/>
            </a:prstGeom>
            <a:noFill/>
            <a:ln>
              <a:noFill/>
            </a:ln>
          </p:spPr>
        </p:pic>
        <p:pic>
          <p:nvPicPr>
            <p:cNvPr id="332" name="Google Shape;332;p16"/>
            <p:cNvPicPr preferRelativeResize="0"/>
            <p:nvPr/>
          </p:nvPicPr>
          <p:blipFill rotWithShape="1">
            <a:blip r:embed="rId5">
              <a:alphaModFix/>
            </a:blip>
            <a:srcRect b="0" l="0" r="0" t="0"/>
            <a:stretch/>
          </p:blipFill>
          <p:spPr>
            <a:xfrm>
              <a:off x="5815584" y="2560320"/>
              <a:ext cx="4245864" cy="886967"/>
            </a:xfrm>
            <a:prstGeom prst="rect">
              <a:avLst/>
            </a:prstGeom>
            <a:noFill/>
            <a:ln>
              <a:noFill/>
            </a:ln>
          </p:spPr>
        </p:pic>
        <p:pic>
          <p:nvPicPr>
            <p:cNvPr id="333" name="Google Shape;333;p16"/>
            <p:cNvPicPr preferRelativeResize="0"/>
            <p:nvPr/>
          </p:nvPicPr>
          <p:blipFill rotWithShape="1">
            <a:blip r:embed="rId6">
              <a:alphaModFix/>
            </a:blip>
            <a:srcRect b="0" l="0" r="0" t="0"/>
            <a:stretch/>
          </p:blipFill>
          <p:spPr>
            <a:xfrm>
              <a:off x="5849112" y="4572000"/>
              <a:ext cx="4221480" cy="886968"/>
            </a:xfrm>
            <a:prstGeom prst="rect">
              <a:avLst/>
            </a:prstGeom>
            <a:noFill/>
            <a:ln>
              <a:noFill/>
            </a:ln>
          </p:spPr>
        </p:pic>
        <p:pic>
          <p:nvPicPr>
            <p:cNvPr id="334" name="Google Shape;334;p16"/>
            <p:cNvPicPr preferRelativeResize="0"/>
            <p:nvPr/>
          </p:nvPicPr>
          <p:blipFill rotWithShape="1">
            <a:blip r:embed="rId7">
              <a:alphaModFix/>
            </a:blip>
            <a:srcRect b="0" l="0" r="0" t="0"/>
            <a:stretch/>
          </p:blipFill>
          <p:spPr>
            <a:xfrm>
              <a:off x="5839968" y="5260848"/>
              <a:ext cx="4139184" cy="752856"/>
            </a:xfrm>
            <a:prstGeom prst="rect">
              <a:avLst/>
            </a:prstGeom>
            <a:noFill/>
            <a:ln>
              <a:noFill/>
            </a:ln>
          </p:spPr>
        </p:pic>
        <p:pic>
          <p:nvPicPr>
            <p:cNvPr id="335" name="Google Shape;335;p16"/>
            <p:cNvPicPr preferRelativeResize="0"/>
            <p:nvPr/>
          </p:nvPicPr>
          <p:blipFill rotWithShape="1">
            <a:blip r:embed="rId8">
              <a:alphaModFix/>
            </a:blip>
            <a:srcRect b="0" l="0" r="0" t="0"/>
            <a:stretch/>
          </p:blipFill>
          <p:spPr>
            <a:xfrm>
              <a:off x="5846064" y="3956304"/>
              <a:ext cx="4017264" cy="719328"/>
            </a:xfrm>
            <a:prstGeom prst="rect">
              <a:avLst/>
            </a:prstGeom>
            <a:noFill/>
            <a:ln>
              <a:noFill/>
            </a:ln>
          </p:spPr>
        </p:pic>
        <p:pic>
          <p:nvPicPr>
            <p:cNvPr id="336" name="Google Shape;336;p16"/>
            <p:cNvPicPr preferRelativeResize="0"/>
            <p:nvPr/>
          </p:nvPicPr>
          <p:blipFill rotWithShape="1">
            <a:blip r:embed="rId9">
              <a:alphaModFix/>
            </a:blip>
            <a:srcRect b="0" l="0" r="0" t="0"/>
            <a:stretch/>
          </p:blipFill>
          <p:spPr>
            <a:xfrm>
              <a:off x="5797296" y="1807464"/>
              <a:ext cx="4163567" cy="795527"/>
            </a:xfrm>
            <a:prstGeom prst="rect">
              <a:avLst/>
            </a:prstGeom>
            <a:noFill/>
            <a:ln>
              <a:noFill/>
            </a:ln>
          </p:spPr>
        </p:pic>
      </p:grpSp>
      <p:sp>
        <p:nvSpPr>
          <p:cNvPr id="337" name="Google Shape;337;p16"/>
          <p:cNvSpPr txBox="1"/>
          <p:nvPr/>
        </p:nvSpPr>
        <p:spPr>
          <a:xfrm>
            <a:off x="5975878" y="1929891"/>
            <a:ext cx="3804920" cy="3884295"/>
          </a:xfrm>
          <a:prstGeom prst="rect">
            <a:avLst/>
          </a:prstGeom>
          <a:noFill/>
          <a:ln>
            <a:noFill/>
          </a:ln>
        </p:spPr>
        <p:txBody>
          <a:bodyPr anchorCtr="0" anchor="t" bIns="0" lIns="0" spcFirstLastPara="1" rIns="0" wrap="square" tIns="12700">
            <a:spAutoFit/>
          </a:bodyPr>
          <a:lstStyle/>
          <a:p>
            <a:pPr indent="0" lvl="0" marL="0" marR="0" rtl="0" algn="ctr">
              <a:lnSpc>
                <a:spcPct val="115625"/>
              </a:lnSpc>
              <a:spcBef>
                <a:spcPts val="0"/>
              </a:spcBef>
              <a:spcAft>
                <a:spcPts val="0"/>
              </a:spcAft>
              <a:buNone/>
            </a:pPr>
            <a:r>
              <a:rPr b="1" lang="en-US" sz="1600">
                <a:solidFill>
                  <a:srgbClr val="355071"/>
                </a:solidFill>
                <a:latin typeface="Cambria"/>
                <a:ea typeface="Cambria"/>
                <a:cs typeface="Cambria"/>
                <a:sym typeface="Cambria"/>
              </a:rPr>
              <a:t>Users/ Procedures</a:t>
            </a:r>
            <a:endParaRPr sz="1600">
              <a:solidFill>
                <a:schemeClr val="dk1"/>
              </a:solidFill>
              <a:latin typeface="Cambria"/>
              <a:ea typeface="Cambria"/>
              <a:cs typeface="Cambria"/>
              <a:sym typeface="Cambria"/>
            </a:endParaRPr>
          </a:p>
          <a:p>
            <a:pPr indent="0" lvl="0" marL="0" marR="0" rtl="0" algn="ctr">
              <a:lnSpc>
                <a:spcPct val="115000"/>
              </a:lnSpc>
              <a:spcBef>
                <a:spcPts val="0"/>
              </a:spcBef>
              <a:spcAft>
                <a:spcPts val="0"/>
              </a:spcAft>
              <a:buNone/>
            </a:pPr>
            <a:r>
              <a:rPr lang="en-US" sz="1400">
                <a:solidFill>
                  <a:srgbClr val="355071"/>
                </a:solidFill>
                <a:latin typeface="Cambria"/>
                <a:ea typeface="Cambria"/>
                <a:cs typeface="Cambria"/>
                <a:sym typeface="Cambria"/>
              </a:rPr>
              <a:t>(physical users, smart objects, security processes)</a:t>
            </a:r>
            <a:endParaRPr sz="1400">
              <a:solidFill>
                <a:schemeClr val="dk1"/>
              </a:solidFill>
              <a:latin typeface="Cambria"/>
              <a:ea typeface="Cambria"/>
              <a:cs typeface="Cambria"/>
              <a:sym typeface="Cambria"/>
            </a:endParaRPr>
          </a:p>
          <a:p>
            <a:pPr indent="0" lvl="0" marL="0" marR="0" rtl="0" algn="l">
              <a:lnSpc>
                <a:spcPct val="100000"/>
              </a:lnSpc>
              <a:spcBef>
                <a:spcPts val="35"/>
              </a:spcBef>
              <a:spcAft>
                <a:spcPts val="0"/>
              </a:spcAft>
              <a:buNone/>
            </a:pPr>
            <a:r>
              <a:t/>
            </a:r>
            <a:endParaRPr sz="1700">
              <a:solidFill>
                <a:schemeClr val="dk1"/>
              </a:solidFill>
              <a:latin typeface="Cambria"/>
              <a:ea typeface="Cambria"/>
              <a:cs typeface="Cambria"/>
              <a:sym typeface="Cambria"/>
            </a:endParaRPr>
          </a:p>
          <a:p>
            <a:pPr indent="0" lvl="0" marL="120650" marR="0" rtl="0" algn="ctr">
              <a:lnSpc>
                <a:spcPct val="115625"/>
              </a:lnSpc>
              <a:spcBef>
                <a:spcPts val="0"/>
              </a:spcBef>
              <a:spcAft>
                <a:spcPts val="0"/>
              </a:spcAft>
              <a:buNone/>
            </a:pPr>
            <a:r>
              <a:rPr b="1" lang="en-US" sz="1600">
                <a:solidFill>
                  <a:srgbClr val="355071"/>
                </a:solidFill>
                <a:latin typeface="Cambria"/>
                <a:ea typeface="Cambria"/>
                <a:cs typeface="Cambria"/>
                <a:sym typeface="Cambria"/>
              </a:rPr>
              <a:t>Data &amp; Data processes</a:t>
            </a:r>
            <a:endParaRPr sz="1600">
              <a:solidFill>
                <a:schemeClr val="dk1"/>
              </a:solidFill>
              <a:latin typeface="Cambria"/>
              <a:ea typeface="Cambria"/>
              <a:cs typeface="Cambria"/>
              <a:sym typeface="Cambria"/>
            </a:endParaRPr>
          </a:p>
          <a:p>
            <a:pPr indent="0" lvl="0" marL="248920" marR="121285" rtl="0" algn="ctr">
              <a:lnSpc>
                <a:spcPct val="101428"/>
              </a:lnSpc>
              <a:spcBef>
                <a:spcPts val="200"/>
              </a:spcBef>
              <a:spcAft>
                <a:spcPts val="0"/>
              </a:spcAft>
              <a:buNone/>
            </a:pPr>
            <a:r>
              <a:rPr lang="en-US" sz="1400">
                <a:solidFill>
                  <a:srgbClr val="355071"/>
                </a:solidFill>
                <a:latin typeface="Cambria"/>
                <a:ea typeface="Cambria"/>
                <a:cs typeface="Cambria"/>
                <a:sym typeface="Cambria"/>
              </a:rPr>
              <a:t>(ad-hoc, proprietary, Big data, data analytics/  management,/training models)</a:t>
            </a:r>
            <a:endParaRPr sz="1400">
              <a:solidFill>
                <a:schemeClr val="dk1"/>
              </a:solidFill>
              <a:latin typeface="Cambria"/>
              <a:ea typeface="Cambria"/>
              <a:cs typeface="Cambria"/>
              <a:sym typeface="Cambria"/>
            </a:endParaRPr>
          </a:p>
          <a:p>
            <a:pPr indent="0" lvl="0" marL="72390" marR="0" rtl="0" algn="ctr">
              <a:lnSpc>
                <a:spcPct val="115625"/>
              </a:lnSpc>
              <a:spcBef>
                <a:spcPts val="1375"/>
              </a:spcBef>
              <a:spcAft>
                <a:spcPts val="0"/>
              </a:spcAft>
              <a:buNone/>
            </a:pPr>
            <a:r>
              <a:rPr b="1" lang="en-US" sz="1600">
                <a:solidFill>
                  <a:srgbClr val="355071"/>
                </a:solidFill>
                <a:latin typeface="Cambria"/>
                <a:ea typeface="Cambria"/>
                <a:cs typeface="Cambria"/>
                <a:sym typeface="Cambria"/>
              </a:rPr>
              <a:t>Domain/sectoral e/m-Services</a:t>
            </a:r>
            <a:endParaRPr sz="1600">
              <a:solidFill>
                <a:schemeClr val="dk1"/>
              </a:solidFill>
              <a:latin typeface="Cambria"/>
              <a:ea typeface="Cambria"/>
              <a:cs typeface="Cambria"/>
              <a:sym typeface="Cambria"/>
            </a:endParaRPr>
          </a:p>
          <a:p>
            <a:pPr indent="0" lvl="0" marL="72390" marR="0" rtl="0" algn="ctr">
              <a:lnSpc>
                <a:spcPct val="115000"/>
              </a:lnSpc>
              <a:spcBef>
                <a:spcPts val="0"/>
              </a:spcBef>
              <a:spcAft>
                <a:spcPts val="0"/>
              </a:spcAft>
              <a:buNone/>
            </a:pPr>
            <a:r>
              <a:rPr lang="en-US" sz="1400">
                <a:solidFill>
                  <a:srgbClr val="355071"/>
                </a:solidFill>
                <a:latin typeface="Cambria"/>
                <a:ea typeface="Cambria"/>
                <a:cs typeface="Cambria"/>
                <a:sym typeface="Cambria"/>
              </a:rPr>
              <a:t>(e-health, e-invoicing, logistics, e-procurement ..)</a:t>
            </a:r>
            <a:endParaRPr sz="1400">
              <a:solidFill>
                <a:schemeClr val="dk1"/>
              </a:solidFill>
              <a:latin typeface="Cambria"/>
              <a:ea typeface="Cambria"/>
              <a:cs typeface="Cambria"/>
              <a:sym typeface="Cambria"/>
            </a:endParaRPr>
          </a:p>
          <a:p>
            <a:pPr indent="0" lvl="0" marL="0" marR="38735" rtl="0" algn="ctr">
              <a:lnSpc>
                <a:spcPct val="116500"/>
              </a:lnSpc>
              <a:spcBef>
                <a:spcPts val="1335"/>
              </a:spcBef>
              <a:spcAft>
                <a:spcPts val="0"/>
              </a:spcAft>
              <a:buNone/>
            </a:pPr>
            <a:r>
              <a:rPr b="1" lang="en-US" sz="1600">
                <a:solidFill>
                  <a:srgbClr val="355071"/>
                </a:solidFill>
                <a:latin typeface="Cambria"/>
                <a:ea typeface="Cambria"/>
                <a:cs typeface="Cambria"/>
                <a:sym typeface="Cambria"/>
              </a:rPr>
              <a:t>IT Applications &amp; Technologies</a:t>
            </a:r>
            <a:endParaRPr sz="1600">
              <a:solidFill>
                <a:schemeClr val="dk1"/>
              </a:solidFill>
              <a:latin typeface="Cambria"/>
              <a:ea typeface="Cambria"/>
              <a:cs typeface="Cambria"/>
              <a:sym typeface="Cambria"/>
            </a:endParaRPr>
          </a:p>
          <a:p>
            <a:pPr indent="0" lvl="0" marL="0" marR="39370" rtl="0" algn="ctr">
              <a:lnSpc>
                <a:spcPct val="116071"/>
              </a:lnSpc>
              <a:spcBef>
                <a:spcPts val="0"/>
              </a:spcBef>
              <a:spcAft>
                <a:spcPts val="0"/>
              </a:spcAft>
              <a:buNone/>
            </a:pPr>
            <a:r>
              <a:rPr lang="en-US" sz="1400">
                <a:solidFill>
                  <a:srgbClr val="355071"/>
                </a:solidFill>
                <a:latin typeface="Cambria"/>
                <a:ea typeface="Cambria"/>
                <a:cs typeface="Cambria"/>
                <a:sym typeface="Cambria"/>
              </a:rPr>
              <a:t>(ML/AI, IoT, servers, ERPs, smart appliances)</a:t>
            </a:r>
            <a:endParaRPr sz="1400">
              <a:solidFill>
                <a:schemeClr val="dk1"/>
              </a:solidFill>
              <a:latin typeface="Cambria"/>
              <a:ea typeface="Cambria"/>
              <a:cs typeface="Cambria"/>
              <a:sym typeface="Cambria"/>
            </a:endParaRPr>
          </a:p>
          <a:p>
            <a:pPr indent="0" lvl="0" marL="161290" marR="0" rtl="0" algn="ctr">
              <a:lnSpc>
                <a:spcPct val="116500"/>
              </a:lnSpc>
              <a:spcBef>
                <a:spcPts val="1290"/>
              </a:spcBef>
              <a:spcAft>
                <a:spcPts val="0"/>
              </a:spcAft>
              <a:buNone/>
            </a:pPr>
            <a:r>
              <a:rPr b="1" lang="en-US" sz="1600">
                <a:solidFill>
                  <a:srgbClr val="355071"/>
                </a:solidFill>
                <a:latin typeface="Cambria"/>
                <a:ea typeface="Cambria"/>
                <a:cs typeface="Cambria"/>
                <a:sym typeface="Cambria"/>
              </a:rPr>
              <a:t>Telecom</a:t>
            </a:r>
            <a:endParaRPr sz="1600">
              <a:solidFill>
                <a:schemeClr val="dk1"/>
              </a:solidFill>
              <a:latin typeface="Cambria"/>
              <a:ea typeface="Cambria"/>
              <a:cs typeface="Cambria"/>
              <a:sym typeface="Cambria"/>
            </a:endParaRPr>
          </a:p>
          <a:p>
            <a:pPr indent="0" lvl="0" marL="345440" marR="175895" rtl="0" algn="ctr">
              <a:lnSpc>
                <a:spcPct val="99285"/>
              </a:lnSpc>
              <a:spcBef>
                <a:spcPts val="229"/>
              </a:spcBef>
              <a:spcAft>
                <a:spcPts val="0"/>
              </a:spcAft>
              <a:buNone/>
            </a:pPr>
            <a:r>
              <a:rPr lang="en-US" sz="1400">
                <a:solidFill>
                  <a:srgbClr val="355071"/>
                </a:solidFill>
                <a:latin typeface="Cambria"/>
                <a:ea typeface="Cambria"/>
                <a:cs typeface="Cambria"/>
                <a:sym typeface="Cambria"/>
              </a:rPr>
              <a:t>(networks, satellites, routers, optical fibers,  telecom devices..)</a:t>
            </a:r>
            <a:endParaRPr sz="1400">
              <a:solidFill>
                <a:schemeClr val="dk1"/>
              </a:solidFill>
              <a:latin typeface="Cambria"/>
              <a:ea typeface="Cambria"/>
              <a:cs typeface="Cambria"/>
              <a:sym typeface="Cambria"/>
            </a:endParaRPr>
          </a:p>
          <a:p>
            <a:pPr indent="0" lvl="0" marL="63500" marR="0" rtl="0" algn="ctr">
              <a:lnSpc>
                <a:spcPct val="113125"/>
              </a:lnSpc>
              <a:spcBef>
                <a:spcPts val="550"/>
              </a:spcBef>
              <a:spcAft>
                <a:spcPts val="0"/>
              </a:spcAft>
              <a:buNone/>
            </a:pPr>
            <a:r>
              <a:rPr b="1" lang="en-US" sz="1600">
                <a:solidFill>
                  <a:srgbClr val="355071"/>
                </a:solidFill>
                <a:latin typeface="Cambria"/>
                <a:ea typeface="Cambria"/>
                <a:cs typeface="Cambria"/>
                <a:sym typeface="Cambria"/>
              </a:rPr>
              <a:t>Infrastructure</a:t>
            </a:r>
            <a:endParaRPr sz="1600">
              <a:solidFill>
                <a:schemeClr val="dk1"/>
              </a:solidFill>
              <a:latin typeface="Cambria"/>
              <a:ea typeface="Cambria"/>
              <a:cs typeface="Cambria"/>
              <a:sym typeface="Cambria"/>
            </a:endParaRPr>
          </a:p>
          <a:p>
            <a:pPr indent="0" lvl="0" marL="62865" marR="0" rtl="0" algn="ctr">
              <a:lnSpc>
                <a:spcPct val="113125"/>
              </a:lnSpc>
              <a:spcBef>
                <a:spcPts val="0"/>
              </a:spcBef>
              <a:spcAft>
                <a:spcPts val="0"/>
              </a:spcAft>
              <a:buNone/>
            </a:pPr>
            <a:r>
              <a:rPr lang="en-US" sz="1600">
                <a:solidFill>
                  <a:srgbClr val="002060"/>
                </a:solidFill>
                <a:latin typeface="Cambria"/>
                <a:ea typeface="Cambria"/>
                <a:cs typeface="Cambria"/>
                <a:sym typeface="Cambria"/>
              </a:rPr>
              <a:t>(</a:t>
            </a:r>
            <a:r>
              <a:rPr lang="en-US" sz="1400">
                <a:solidFill>
                  <a:srgbClr val="355071"/>
                </a:solidFill>
                <a:latin typeface="Cambria"/>
                <a:ea typeface="Cambria"/>
                <a:cs typeface="Cambria"/>
                <a:sym typeface="Cambria"/>
              </a:rPr>
              <a:t>buildings, terminals, gates, data centers)</a:t>
            </a:r>
            <a:endParaRPr sz="1400">
              <a:solidFill>
                <a:schemeClr val="dk1"/>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7"/>
          <p:cNvSpPr txBox="1"/>
          <p:nvPr>
            <p:ph type="title"/>
          </p:nvPr>
        </p:nvSpPr>
        <p:spPr>
          <a:xfrm>
            <a:off x="4359275" y="723900"/>
            <a:ext cx="347408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SECURITY VS SAFETY</a:t>
            </a:r>
            <a:endParaRPr sz="3200"/>
          </a:p>
        </p:txBody>
      </p:sp>
      <p:pic>
        <p:nvPicPr>
          <p:cNvPr id="343" name="Google Shape;343;p17"/>
          <p:cNvPicPr preferRelativeResize="0"/>
          <p:nvPr/>
        </p:nvPicPr>
        <p:blipFill rotWithShape="1">
          <a:blip r:embed="rId3">
            <a:alphaModFix/>
          </a:blip>
          <a:srcRect b="0" l="0" r="0" t="0"/>
          <a:stretch/>
        </p:blipFill>
        <p:spPr>
          <a:xfrm>
            <a:off x="5711952" y="1341119"/>
            <a:ext cx="4971288" cy="4971288"/>
          </a:xfrm>
          <a:prstGeom prst="rect">
            <a:avLst/>
          </a:prstGeom>
          <a:noFill/>
          <a:ln>
            <a:noFill/>
          </a:ln>
        </p:spPr>
      </p:pic>
      <p:sp>
        <p:nvSpPr>
          <p:cNvPr id="344" name="Google Shape;344;p17"/>
          <p:cNvSpPr txBox="1"/>
          <p:nvPr/>
        </p:nvSpPr>
        <p:spPr>
          <a:xfrm>
            <a:off x="7502631" y="1805432"/>
            <a:ext cx="1388745" cy="528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300">
                <a:solidFill>
                  <a:srgbClr val="FFFFFF"/>
                </a:solidFill>
                <a:latin typeface="Arial"/>
                <a:ea typeface="Arial"/>
                <a:cs typeface="Arial"/>
                <a:sym typeface="Arial"/>
              </a:rPr>
              <a:t>Security</a:t>
            </a:r>
            <a:endParaRPr sz="3300">
              <a:solidFill>
                <a:schemeClr val="dk1"/>
              </a:solidFill>
              <a:latin typeface="Arial"/>
              <a:ea typeface="Arial"/>
              <a:cs typeface="Arial"/>
              <a:sym typeface="Arial"/>
            </a:endParaRPr>
          </a:p>
        </p:txBody>
      </p:sp>
      <p:pic>
        <p:nvPicPr>
          <p:cNvPr id="345" name="Google Shape;345;p17"/>
          <p:cNvPicPr preferRelativeResize="0"/>
          <p:nvPr/>
        </p:nvPicPr>
        <p:blipFill rotWithShape="1">
          <a:blip r:embed="rId4">
            <a:alphaModFix/>
          </a:blip>
          <a:srcRect b="0" l="0" r="0" t="0"/>
          <a:stretch/>
        </p:blipFill>
        <p:spPr>
          <a:xfrm>
            <a:off x="7110983" y="3380232"/>
            <a:ext cx="3197352" cy="2743200"/>
          </a:xfrm>
          <a:prstGeom prst="rect">
            <a:avLst/>
          </a:prstGeom>
          <a:noFill/>
          <a:ln>
            <a:noFill/>
          </a:ln>
        </p:spPr>
      </p:pic>
      <p:sp>
        <p:nvSpPr>
          <p:cNvPr id="346" name="Google Shape;346;p17"/>
          <p:cNvSpPr txBox="1"/>
          <p:nvPr/>
        </p:nvSpPr>
        <p:spPr>
          <a:xfrm>
            <a:off x="8152403" y="4408423"/>
            <a:ext cx="1113790" cy="528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300">
                <a:solidFill>
                  <a:srgbClr val="FFFFFF"/>
                </a:solidFill>
                <a:latin typeface="Arial"/>
                <a:ea typeface="Arial"/>
                <a:cs typeface="Arial"/>
                <a:sym typeface="Arial"/>
              </a:rPr>
              <a:t>Safety</a:t>
            </a:r>
            <a:endParaRPr sz="3300">
              <a:solidFill>
                <a:schemeClr val="dk1"/>
              </a:solidFill>
              <a:latin typeface="Arial"/>
              <a:ea typeface="Arial"/>
              <a:cs typeface="Arial"/>
              <a:sym typeface="Arial"/>
            </a:endParaRPr>
          </a:p>
        </p:txBody>
      </p:sp>
      <p:sp>
        <p:nvSpPr>
          <p:cNvPr id="347" name="Google Shape;347;p17"/>
          <p:cNvSpPr txBox="1"/>
          <p:nvPr/>
        </p:nvSpPr>
        <p:spPr>
          <a:xfrm>
            <a:off x="1767841" y="1322323"/>
            <a:ext cx="3458845" cy="683895"/>
          </a:xfrm>
          <a:prstGeom prst="rect">
            <a:avLst/>
          </a:prstGeom>
          <a:noFill/>
          <a:ln>
            <a:noFill/>
          </a:ln>
        </p:spPr>
        <p:txBody>
          <a:bodyPr anchorCtr="0" anchor="t" bIns="0" lIns="0" spcFirstLastPara="1" rIns="0" wrap="square" tIns="12700">
            <a:spAutoFit/>
          </a:bodyPr>
          <a:lstStyle/>
          <a:p>
            <a:pPr indent="-342900" lvl="0" marL="355600" marR="0" rtl="0" algn="l">
              <a:lnSpc>
                <a:spcPct val="107916"/>
              </a:lnSpc>
              <a:spcBef>
                <a:spcPts val="0"/>
              </a:spcBef>
              <a:spcAft>
                <a:spcPts val="0"/>
              </a:spcAft>
              <a:buClr>
                <a:srgbClr val="2FA3EE"/>
              </a:buClr>
              <a:buSzPts val="2400"/>
              <a:buFont typeface="Arial"/>
              <a:buChar char="•"/>
            </a:pPr>
            <a:r>
              <a:rPr b="1" lang="en-US" sz="2400">
                <a:solidFill>
                  <a:schemeClr val="dk1"/>
                </a:solidFill>
                <a:latin typeface="Verdana"/>
                <a:ea typeface="Verdana"/>
                <a:cs typeface="Verdana"/>
                <a:sym typeface="Verdana"/>
              </a:rPr>
              <a:t>Security (cyber security):</a:t>
            </a:r>
            <a:endParaRPr sz="2400">
              <a:solidFill>
                <a:schemeClr val="dk1"/>
              </a:solidFill>
              <a:latin typeface="Verdana"/>
              <a:ea typeface="Verdana"/>
              <a:cs typeface="Verdana"/>
              <a:sym typeface="Verdana"/>
            </a:endParaRPr>
          </a:p>
          <a:p>
            <a:pPr indent="0" lvl="0" marL="355600" marR="0" rtl="0" algn="l">
              <a:lnSpc>
                <a:spcPct val="107916"/>
              </a:lnSpc>
              <a:spcBef>
                <a:spcPts val="0"/>
              </a:spcBef>
              <a:spcAft>
                <a:spcPts val="0"/>
              </a:spcAft>
              <a:buNone/>
            </a:pPr>
            <a:r>
              <a:rPr lang="en-US" sz="2400">
                <a:solidFill>
                  <a:schemeClr val="dk1"/>
                </a:solidFill>
                <a:latin typeface="Helvetica Neue"/>
                <a:ea typeface="Helvetica Neue"/>
                <a:cs typeface="Helvetica Neue"/>
                <a:sym typeface="Helvetica Neue"/>
              </a:rPr>
              <a:t>ensure the confidentiality,</a:t>
            </a:r>
            <a:endParaRPr sz="2400">
              <a:solidFill>
                <a:schemeClr val="dk1"/>
              </a:solidFill>
              <a:latin typeface="Helvetica Neue"/>
              <a:ea typeface="Helvetica Neue"/>
              <a:cs typeface="Helvetica Neue"/>
              <a:sym typeface="Helvetica Neue"/>
            </a:endParaRPr>
          </a:p>
        </p:txBody>
      </p:sp>
      <p:sp>
        <p:nvSpPr>
          <p:cNvPr id="348" name="Google Shape;348;p17"/>
          <p:cNvSpPr txBox="1"/>
          <p:nvPr/>
        </p:nvSpPr>
        <p:spPr>
          <a:xfrm>
            <a:off x="2110741" y="1907540"/>
            <a:ext cx="3228975" cy="1266190"/>
          </a:xfrm>
          <a:prstGeom prst="rect">
            <a:avLst/>
          </a:prstGeom>
          <a:noFill/>
          <a:ln>
            <a:noFill/>
          </a:ln>
        </p:spPr>
        <p:txBody>
          <a:bodyPr anchorCtr="0" anchor="t" bIns="0" lIns="0" spcFirstLastPara="1" rIns="0" wrap="square" tIns="86975">
            <a:spAutoFit/>
          </a:bodyPr>
          <a:lstStyle/>
          <a:p>
            <a:pPr indent="0" lvl="0" marL="12700" marR="5080" rtl="0" algn="l">
              <a:lnSpc>
                <a:spcPct val="79700"/>
              </a:lnSpc>
              <a:spcBef>
                <a:spcPts val="0"/>
              </a:spcBef>
              <a:spcAft>
                <a:spcPts val="0"/>
              </a:spcAft>
              <a:buNone/>
            </a:pPr>
            <a:r>
              <a:rPr lang="en-US" sz="2400">
                <a:solidFill>
                  <a:schemeClr val="dk1"/>
                </a:solidFill>
                <a:latin typeface="Helvetica Neue"/>
                <a:ea typeface="Helvetica Neue"/>
                <a:cs typeface="Helvetica Neue"/>
                <a:sym typeface="Helvetica Neue"/>
              </a:rPr>
              <a:t>authenticity, integrity, ,  availability, non-  repudiation of all assets in  all layers of the IT system.</a:t>
            </a:r>
            <a:endParaRPr sz="2400">
              <a:solidFill>
                <a:schemeClr val="dk1"/>
              </a:solidFill>
              <a:latin typeface="Helvetica Neue"/>
              <a:ea typeface="Helvetica Neue"/>
              <a:cs typeface="Helvetica Neue"/>
              <a:sym typeface="Helvetica Neue"/>
            </a:endParaRPr>
          </a:p>
        </p:txBody>
      </p:sp>
      <p:sp>
        <p:nvSpPr>
          <p:cNvPr id="349" name="Google Shape;349;p17"/>
          <p:cNvSpPr txBox="1"/>
          <p:nvPr/>
        </p:nvSpPr>
        <p:spPr>
          <a:xfrm>
            <a:off x="1767841" y="3736340"/>
            <a:ext cx="3620135" cy="1558925"/>
          </a:xfrm>
          <a:prstGeom prst="rect">
            <a:avLst/>
          </a:prstGeom>
          <a:noFill/>
          <a:ln>
            <a:noFill/>
          </a:ln>
        </p:spPr>
        <p:txBody>
          <a:bodyPr anchorCtr="0" anchor="t" bIns="0" lIns="0" spcFirstLastPara="1" rIns="0" wrap="square" tIns="86350">
            <a:spAutoFit/>
          </a:bodyPr>
          <a:lstStyle/>
          <a:p>
            <a:pPr indent="-342900" lvl="0" marL="355600" marR="5080" rtl="0" algn="l">
              <a:lnSpc>
                <a:spcPct val="79800"/>
              </a:lnSpc>
              <a:spcBef>
                <a:spcPts val="0"/>
              </a:spcBef>
              <a:spcAft>
                <a:spcPts val="0"/>
              </a:spcAft>
              <a:buClr>
                <a:srgbClr val="2FA3EE"/>
              </a:buClr>
              <a:buSzPts val="2400"/>
              <a:buFont typeface="Arial"/>
              <a:buChar char="•"/>
            </a:pPr>
            <a:r>
              <a:rPr b="1" lang="en-US" sz="2400">
                <a:solidFill>
                  <a:schemeClr val="dk1"/>
                </a:solidFill>
                <a:latin typeface="Verdana"/>
                <a:ea typeface="Verdana"/>
                <a:cs typeface="Verdana"/>
                <a:sym typeface="Verdana"/>
              </a:rPr>
              <a:t>Safety (physical security):  </a:t>
            </a:r>
            <a:r>
              <a:rPr lang="en-US" sz="2400">
                <a:solidFill>
                  <a:schemeClr val="dk1"/>
                </a:solidFill>
                <a:latin typeface="Helvetica Neue"/>
                <a:ea typeface="Helvetica Neue"/>
                <a:cs typeface="Helvetica Neue"/>
                <a:sym typeface="Helvetica Neue"/>
              </a:rPr>
              <a:t>ensure the access control,  integrity and availability  of the assets in the two  layers	(1st, 6th).</a:t>
            </a:r>
            <a:endParaRPr sz="2400">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8"/>
          <p:cNvSpPr txBox="1"/>
          <p:nvPr>
            <p:ph type="title"/>
          </p:nvPr>
        </p:nvSpPr>
        <p:spPr>
          <a:xfrm>
            <a:off x="4144867" y="723900"/>
            <a:ext cx="390271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THREATS AND ATTACKS</a:t>
            </a:r>
            <a:endParaRPr sz="3200"/>
          </a:p>
        </p:txBody>
      </p:sp>
      <p:sp>
        <p:nvSpPr>
          <p:cNvPr id="355" name="Google Shape;355;p18"/>
          <p:cNvSpPr txBox="1"/>
          <p:nvPr/>
        </p:nvSpPr>
        <p:spPr>
          <a:xfrm>
            <a:off x="992529" y="1556550"/>
            <a:ext cx="2988600" cy="274500"/>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2FA3EE"/>
              </a:buClr>
              <a:buSzPts val="1700"/>
              <a:buFont typeface="Arial"/>
              <a:buChar char="•"/>
            </a:pPr>
            <a:r>
              <a:rPr lang="en-US" sz="1700">
                <a:solidFill>
                  <a:srgbClr val="0B5484"/>
                </a:solidFill>
                <a:latin typeface="Helvetica Neue"/>
                <a:ea typeface="Helvetica Neue"/>
                <a:cs typeface="Helvetica Neue"/>
                <a:sym typeface="Helvetica Neue"/>
              </a:rPr>
              <a:t>LOSS OF AVAILABILITY</a:t>
            </a:r>
            <a:endParaRPr sz="1700">
              <a:solidFill>
                <a:schemeClr val="dk1"/>
              </a:solidFill>
              <a:latin typeface="Helvetica Neue"/>
              <a:ea typeface="Helvetica Neue"/>
              <a:cs typeface="Helvetica Neue"/>
              <a:sym typeface="Helvetica Neue"/>
            </a:endParaRPr>
          </a:p>
        </p:txBody>
      </p:sp>
      <p:sp>
        <p:nvSpPr>
          <p:cNvPr id="356" name="Google Shape;356;p18"/>
          <p:cNvSpPr txBox="1"/>
          <p:nvPr/>
        </p:nvSpPr>
        <p:spPr>
          <a:xfrm>
            <a:off x="1527140" y="2001933"/>
            <a:ext cx="9137700" cy="474600"/>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EE344B"/>
              </a:buClr>
              <a:buSzPts val="1500"/>
              <a:buFont typeface="Noto Sans Symbols"/>
              <a:buChar char="▪"/>
            </a:pPr>
            <a:r>
              <a:rPr lang="en-US" sz="1500">
                <a:solidFill>
                  <a:schemeClr val="dk1"/>
                </a:solidFill>
                <a:latin typeface="Helvetica Neue"/>
                <a:ea typeface="Helvetica Neue"/>
                <a:cs typeface="Helvetica Neue"/>
                <a:sym typeface="Helvetica Neue"/>
              </a:rPr>
              <a:t>DENIAL OF SERVICE , WIRETAPPING, KEY STEALTH, INSERTION, SESSION HIJACKING, NETWORK ROUTING, HIDDEN</a:t>
            </a:r>
            <a:endParaRPr sz="1500">
              <a:solidFill>
                <a:schemeClr val="dk1"/>
              </a:solidFill>
              <a:latin typeface="Helvetica Neue"/>
              <a:ea typeface="Helvetica Neue"/>
              <a:cs typeface="Helvetica Neue"/>
              <a:sym typeface="Helvetica Neue"/>
            </a:endParaRPr>
          </a:p>
        </p:txBody>
      </p:sp>
      <p:sp>
        <p:nvSpPr>
          <p:cNvPr id="357" name="Google Shape;357;p18"/>
          <p:cNvSpPr txBox="1"/>
          <p:nvPr/>
        </p:nvSpPr>
        <p:spPr>
          <a:xfrm>
            <a:off x="992532" y="2647400"/>
            <a:ext cx="6495300" cy="815100"/>
          </a:xfrm>
          <a:prstGeom prst="rect">
            <a:avLst/>
          </a:prstGeom>
          <a:noFill/>
          <a:ln>
            <a:noFill/>
          </a:ln>
        </p:spPr>
        <p:txBody>
          <a:bodyPr anchorCtr="0" anchor="t" bIns="0" lIns="0" spcFirstLastPara="1" rIns="0" wrap="square" tIns="33000">
            <a:spAutoFit/>
          </a:bodyPr>
          <a:lstStyle/>
          <a:p>
            <a:pPr indent="0" lvl="0" marL="698500" marR="0" rtl="0" algn="l">
              <a:lnSpc>
                <a:spcPct val="100000"/>
              </a:lnSpc>
              <a:spcBef>
                <a:spcPts val="0"/>
              </a:spcBef>
              <a:spcAft>
                <a:spcPts val="0"/>
              </a:spcAft>
              <a:buNone/>
            </a:pPr>
            <a:r>
              <a:rPr lang="en-US" sz="1500">
                <a:solidFill>
                  <a:schemeClr val="dk1"/>
                </a:solidFill>
                <a:latin typeface="Helvetica Neue"/>
                <a:ea typeface="Helvetica Neue"/>
                <a:cs typeface="Helvetica Neue"/>
                <a:sym typeface="Helvetica Neue"/>
              </a:rPr>
              <a:t>CHANNEL</a:t>
            </a:r>
            <a:endParaRPr sz="1500">
              <a:solidFill>
                <a:schemeClr val="dk1"/>
              </a:solidFill>
              <a:latin typeface="Helvetica Neue"/>
              <a:ea typeface="Helvetica Neue"/>
              <a:cs typeface="Helvetica Neue"/>
              <a:sym typeface="Helvetica Neue"/>
            </a:endParaRPr>
          </a:p>
          <a:p>
            <a:pPr indent="-228600" lvl="0" marL="241300" marR="0" rtl="0" algn="l">
              <a:lnSpc>
                <a:spcPct val="113235"/>
              </a:lnSpc>
              <a:spcBef>
                <a:spcPts val="185"/>
              </a:spcBef>
              <a:spcAft>
                <a:spcPts val="0"/>
              </a:spcAft>
              <a:buClr>
                <a:srgbClr val="2FA3EE"/>
              </a:buClr>
              <a:buSzPts val="1700"/>
              <a:buFont typeface="Arial"/>
              <a:buChar char="•"/>
            </a:pPr>
            <a:r>
              <a:rPr lang="en-US" sz="1700">
                <a:solidFill>
                  <a:srgbClr val="0B5484"/>
                </a:solidFill>
                <a:latin typeface="Helvetica Neue"/>
                <a:ea typeface="Helvetica Neue"/>
                <a:cs typeface="Helvetica Neue"/>
                <a:sym typeface="Helvetica Neue"/>
              </a:rPr>
              <a:t>LOSS OF INTEGRITY</a:t>
            </a:r>
            <a:endParaRPr sz="1700">
              <a:solidFill>
                <a:schemeClr val="dk1"/>
              </a:solidFill>
              <a:latin typeface="Helvetica Neue"/>
              <a:ea typeface="Helvetica Neue"/>
              <a:cs typeface="Helvetica Neue"/>
              <a:sym typeface="Helvetica Neue"/>
            </a:endParaRPr>
          </a:p>
          <a:p>
            <a:pPr indent="-228600" lvl="1" marL="698500" marR="0" rtl="0" algn="l">
              <a:lnSpc>
                <a:spcPct val="112333"/>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KEY GUESSING, CRYPTANALYTIC ATTACKS</a:t>
            </a:r>
            <a:endParaRPr b="0" i="0" sz="1500" u="none" cap="none" strike="noStrike">
              <a:solidFill>
                <a:schemeClr val="dk1"/>
              </a:solidFill>
              <a:latin typeface="Helvetica Neue"/>
              <a:ea typeface="Helvetica Neue"/>
              <a:cs typeface="Helvetica Neue"/>
              <a:sym typeface="Helvetica Neue"/>
            </a:endParaRPr>
          </a:p>
        </p:txBody>
      </p:sp>
      <p:sp>
        <p:nvSpPr>
          <p:cNvPr id="358" name="Google Shape;358;p18"/>
          <p:cNvSpPr txBox="1"/>
          <p:nvPr/>
        </p:nvSpPr>
        <p:spPr>
          <a:xfrm>
            <a:off x="992534" y="3428500"/>
            <a:ext cx="7860000" cy="681000"/>
          </a:xfrm>
          <a:prstGeom prst="rect">
            <a:avLst/>
          </a:prstGeom>
          <a:noFill/>
          <a:ln>
            <a:noFill/>
          </a:ln>
        </p:spPr>
        <p:txBody>
          <a:bodyPr anchorCtr="0" anchor="t" bIns="0" lIns="0" spcFirstLastPara="1" rIns="0" wrap="square" tIns="12700">
            <a:spAutoFit/>
          </a:bodyPr>
          <a:lstStyle/>
          <a:p>
            <a:pPr indent="-274320" lvl="0" marL="287020" marR="0" rtl="0" algn="l">
              <a:lnSpc>
                <a:spcPct val="118333"/>
              </a:lnSpc>
              <a:spcBef>
                <a:spcPts val="0"/>
              </a:spcBef>
              <a:spcAft>
                <a:spcPts val="0"/>
              </a:spcAft>
              <a:buClr>
                <a:srgbClr val="86C157"/>
              </a:buClr>
              <a:buSzPts val="2300"/>
              <a:buFont typeface="Noto Sans Symbols"/>
              <a:buChar char="▪"/>
            </a:pPr>
            <a:r>
              <a:rPr b="1" lang="en-US" sz="2400">
                <a:solidFill>
                  <a:schemeClr val="dk1"/>
                </a:solidFill>
                <a:latin typeface="Verdana"/>
                <a:ea typeface="Verdana"/>
                <a:cs typeface="Verdana"/>
                <a:sym typeface="Verdana"/>
              </a:rPr>
              <a:t>LOSS OF AUTHENTICITY</a:t>
            </a:r>
            <a:endParaRPr sz="2400">
              <a:solidFill>
                <a:schemeClr val="dk1"/>
              </a:solidFill>
              <a:latin typeface="Verdana"/>
              <a:ea typeface="Verdana"/>
              <a:cs typeface="Verdana"/>
              <a:sym typeface="Verdana"/>
            </a:endParaRPr>
          </a:p>
          <a:p>
            <a:pPr indent="-228600" lvl="1" marL="698500" marR="0" rtl="0" algn="l">
              <a:lnSpc>
                <a:spcPct val="117333"/>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UNAUTHORIZED ACCESS, SITE IMPERSONATION</a:t>
            </a:r>
            <a:endParaRPr b="0" i="0" sz="1500" u="none" cap="none" strike="noStrike">
              <a:solidFill>
                <a:schemeClr val="dk1"/>
              </a:solidFill>
              <a:latin typeface="Helvetica Neue"/>
              <a:ea typeface="Helvetica Neue"/>
              <a:cs typeface="Helvetica Neue"/>
              <a:sym typeface="Helvetica Neue"/>
            </a:endParaRPr>
          </a:p>
        </p:txBody>
      </p:sp>
      <p:sp>
        <p:nvSpPr>
          <p:cNvPr id="359" name="Google Shape;359;p18"/>
          <p:cNvSpPr txBox="1"/>
          <p:nvPr/>
        </p:nvSpPr>
        <p:spPr>
          <a:xfrm>
            <a:off x="1527140" y="4035163"/>
            <a:ext cx="8130000" cy="474600"/>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EE344B"/>
              </a:buClr>
              <a:buSzPts val="1500"/>
              <a:buFont typeface="Noto Sans Symbols"/>
              <a:buChar char="▪"/>
            </a:pPr>
            <a:r>
              <a:rPr lang="en-US" sz="1500">
                <a:solidFill>
                  <a:schemeClr val="dk1"/>
                </a:solidFill>
                <a:latin typeface="Helvetica Neue"/>
                <a:ea typeface="Helvetica Neue"/>
                <a:cs typeface="Helvetica Neue"/>
                <a:sym typeface="Helvetica Neue"/>
              </a:rPr>
              <a:t>CLIENT-SYSTEM  INTRUSION (VIRAL INFECTION, BACKDOOR INSTALLATION, INFORMATION STEALING,</a:t>
            </a:r>
            <a:endParaRPr sz="1500">
              <a:solidFill>
                <a:schemeClr val="dk1"/>
              </a:solidFill>
              <a:latin typeface="Helvetica Neue"/>
              <a:ea typeface="Helvetica Neue"/>
              <a:cs typeface="Helvetica Neue"/>
              <a:sym typeface="Helvetica Neue"/>
            </a:endParaRPr>
          </a:p>
        </p:txBody>
      </p:sp>
      <p:sp>
        <p:nvSpPr>
          <p:cNvPr id="360" name="Google Shape;360;p18"/>
          <p:cNvSpPr txBox="1"/>
          <p:nvPr/>
        </p:nvSpPr>
        <p:spPr>
          <a:xfrm>
            <a:off x="992530" y="4509775"/>
            <a:ext cx="8481900" cy="1642200"/>
          </a:xfrm>
          <a:prstGeom prst="rect">
            <a:avLst/>
          </a:prstGeom>
          <a:noFill/>
          <a:ln>
            <a:noFill/>
          </a:ln>
        </p:spPr>
        <p:txBody>
          <a:bodyPr anchorCtr="0" anchor="t" bIns="0" lIns="0" spcFirstLastPara="1" rIns="0" wrap="square" tIns="33000">
            <a:spAutoFit/>
          </a:bodyPr>
          <a:lstStyle/>
          <a:p>
            <a:pPr indent="0" lvl="0" marL="698500" marR="0" rtl="0" algn="l">
              <a:lnSpc>
                <a:spcPct val="100000"/>
              </a:lnSpc>
              <a:spcBef>
                <a:spcPts val="0"/>
              </a:spcBef>
              <a:spcAft>
                <a:spcPts val="0"/>
              </a:spcAft>
              <a:buNone/>
            </a:pPr>
            <a:r>
              <a:rPr lang="en-US" sz="1500">
                <a:solidFill>
                  <a:schemeClr val="dk1"/>
                </a:solidFill>
                <a:latin typeface="Helvetica Neue"/>
                <a:ea typeface="Helvetica Neue"/>
                <a:cs typeface="Helvetica Neue"/>
                <a:sym typeface="Helvetica Neue"/>
              </a:rPr>
              <a:t>FORGED/UNVOLUNTARY USER ACTIONS, COMMAND EXECUTION)</a:t>
            </a:r>
            <a:endParaRPr sz="1500">
              <a:solidFill>
                <a:schemeClr val="dk1"/>
              </a:solidFill>
              <a:latin typeface="Helvetica Neue"/>
              <a:ea typeface="Helvetica Neue"/>
              <a:cs typeface="Helvetica Neue"/>
              <a:sym typeface="Helvetica Neue"/>
            </a:endParaRPr>
          </a:p>
          <a:p>
            <a:pPr indent="-228600" lvl="0" marL="241300" marR="0" rtl="0" algn="l">
              <a:lnSpc>
                <a:spcPct val="113235"/>
              </a:lnSpc>
              <a:spcBef>
                <a:spcPts val="185"/>
              </a:spcBef>
              <a:spcAft>
                <a:spcPts val="0"/>
              </a:spcAft>
              <a:buClr>
                <a:srgbClr val="2FA3EE"/>
              </a:buClr>
              <a:buSzPts val="1700"/>
              <a:buFont typeface="Arial"/>
              <a:buChar char="•"/>
            </a:pPr>
            <a:r>
              <a:rPr lang="en-US" sz="1700">
                <a:solidFill>
                  <a:srgbClr val="0B5484"/>
                </a:solidFill>
                <a:latin typeface="Helvetica Neue"/>
                <a:ea typeface="Helvetica Neue"/>
                <a:cs typeface="Helvetica Neue"/>
                <a:sym typeface="Helvetica Neue"/>
              </a:rPr>
              <a:t>LOSS OF CONFIDENTIALITY</a:t>
            </a:r>
            <a:endParaRPr sz="1700">
              <a:solidFill>
                <a:schemeClr val="dk1"/>
              </a:solidFill>
              <a:latin typeface="Helvetica Neue"/>
              <a:ea typeface="Helvetica Neue"/>
              <a:cs typeface="Helvetica Neue"/>
              <a:sym typeface="Helvetica Neue"/>
            </a:endParaRPr>
          </a:p>
          <a:p>
            <a:pPr indent="-228600" lvl="1" marL="698500" marR="0" rtl="0" algn="l">
              <a:lnSpc>
                <a:spcPct val="105999"/>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ESPIONAGE PERSONAL, CORPORATE, NATIONAL AND MILITARY</a:t>
            </a:r>
            <a:endParaRPr b="0" i="0" sz="1500" u="none" cap="none" strike="noStrike">
              <a:solidFill>
                <a:schemeClr val="dk1"/>
              </a:solidFill>
              <a:latin typeface="Helvetica Neue"/>
              <a:ea typeface="Helvetica Neue"/>
              <a:cs typeface="Helvetica Neue"/>
              <a:sym typeface="Helvetica Neue"/>
            </a:endParaRPr>
          </a:p>
          <a:p>
            <a:pPr indent="-228600" lvl="1" marL="698500" marR="0" rtl="0" algn="l">
              <a:lnSpc>
                <a:spcPct val="113666"/>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DATA &amp; INFORMATION BREACH</a:t>
            </a:r>
            <a:endParaRPr b="0" i="0" sz="1500" u="none" cap="none" strike="noStrike">
              <a:solidFill>
                <a:schemeClr val="dk1"/>
              </a:solidFill>
              <a:latin typeface="Helvetica Neue"/>
              <a:ea typeface="Helvetica Neue"/>
              <a:cs typeface="Helvetica Neue"/>
              <a:sym typeface="Helvetica Neue"/>
            </a:endParaRPr>
          </a:p>
          <a:p>
            <a:pPr indent="-228600" lvl="0" marL="241300" marR="0" rtl="0" algn="l">
              <a:lnSpc>
                <a:spcPct val="113235"/>
              </a:lnSpc>
              <a:spcBef>
                <a:spcPts val="185"/>
              </a:spcBef>
              <a:spcAft>
                <a:spcPts val="0"/>
              </a:spcAft>
              <a:buClr>
                <a:srgbClr val="2FA3EE"/>
              </a:buClr>
              <a:buSzPts val="1700"/>
              <a:buFont typeface="Arial"/>
              <a:buChar char="•"/>
            </a:pPr>
            <a:r>
              <a:rPr lang="en-US" sz="1700">
                <a:solidFill>
                  <a:srgbClr val="0B5484"/>
                </a:solidFill>
                <a:latin typeface="Helvetica Neue"/>
                <a:ea typeface="Helvetica Neue"/>
                <a:cs typeface="Helvetica Neue"/>
                <a:sym typeface="Helvetica Neue"/>
              </a:rPr>
              <a:t>LOSS OF NON-REPUDIATION</a:t>
            </a:r>
            <a:endParaRPr sz="1700">
              <a:solidFill>
                <a:schemeClr val="dk1"/>
              </a:solidFill>
              <a:latin typeface="Helvetica Neue"/>
              <a:ea typeface="Helvetica Neue"/>
              <a:cs typeface="Helvetica Neue"/>
              <a:sym typeface="Helvetica Neue"/>
            </a:endParaRPr>
          </a:p>
          <a:p>
            <a:pPr indent="-228600" lvl="1" marL="698500" marR="0" rtl="0" algn="l">
              <a:lnSpc>
                <a:spcPct val="112333"/>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KEY GUESSING, CRYPTANALYTIC ATTACKS</a:t>
            </a:r>
            <a:endParaRPr b="0" i="0" sz="15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19"/>
          <p:cNvPicPr preferRelativeResize="0"/>
          <p:nvPr/>
        </p:nvPicPr>
        <p:blipFill rotWithShape="1">
          <a:blip r:embed="rId3">
            <a:alphaModFix/>
          </a:blip>
          <a:srcRect b="0" l="0" r="0" t="0"/>
          <a:stretch/>
        </p:blipFill>
        <p:spPr>
          <a:xfrm>
            <a:off x="0" y="0"/>
            <a:ext cx="12192000" cy="6857999"/>
          </a:xfrm>
          <a:prstGeom prst="rect">
            <a:avLst/>
          </a:prstGeom>
          <a:noFill/>
          <a:ln>
            <a:noFill/>
          </a:ln>
        </p:spPr>
      </p:pic>
      <p:grpSp>
        <p:nvGrpSpPr>
          <p:cNvPr id="366" name="Google Shape;366;p19"/>
          <p:cNvGrpSpPr/>
          <p:nvPr/>
        </p:nvGrpSpPr>
        <p:grpSpPr>
          <a:xfrm>
            <a:off x="1487487" y="0"/>
            <a:ext cx="9180830" cy="1052830"/>
            <a:chOff x="1487487" y="0"/>
            <a:chExt cx="9180830" cy="1052830"/>
          </a:xfrm>
        </p:grpSpPr>
        <p:sp>
          <p:nvSpPr>
            <p:cNvPr id="367" name="Google Shape;367;p19"/>
            <p:cNvSpPr/>
            <p:nvPr/>
          </p:nvSpPr>
          <p:spPr>
            <a:xfrm>
              <a:off x="1487487" y="0"/>
              <a:ext cx="9180830" cy="1052830"/>
            </a:xfrm>
            <a:custGeom>
              <a:rect b="b" l="l" r="r" t="t"/>
              <a:pathLst>
                <a:path extrusionOk="0" h="1052830" w="9180830">
                  <a:moveTo>
                    <a:pt x="9180512" y="0"/>
                  </a:moveTo>
                  <a:lnTo>
                    <a:pt x="0" y="0"/>
                  </a:lnTo>
                  <a:lnTo>
                    <a:pt x="0" y="1052736"/>
                  </a:lnTo>
                  <a:lnTo>
                    <a:pt x="9180512" y="1052736"/>
                  </a:lnTo>
                  <a:lnTo>
                    <a:pt x="9180512" y="0"/>
                  </a:lnTo>
                  <a:close/>
                </a:path>
              </a:pathLst>
            </a:custGeom>
            <a:solidFill>
              <a:srgbClr val="3E5C8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368" name="Google Shape;368;p19"/>
            <p:cNvPicPr preferRelativeResize="0"/>
            <p:nvPr/>
          </p:nvPicPr>
          <p:blipFill rotWithShape="1">
            <a:blip r:embed="rId4">
              <a:alphaModFix/>
            </a:blip>
            <a:srcRect b="0" l="0" r="0" t="0"/>
            <a:stretch/>
          </p:blipFill>
          <p:spPr>
            <a:xfrm>
              <a:off x="1712975" y="359663"/>
              <a:ext cx="5635752" cy="390143"/>
            </a:xfrm>
            <a:prstGeom prst="rect">
              <a:avLst/>
            </a:prstGeom>
            <a:noFill/>
            <a:ln>
              <a:noFill/>
            </a:ln>
          </p:spPr>
        </p:pic>
      </p:grpSp>
      <p:grpSp>
        <p:nvGrpSpPr>
          <p:cNvPr id="369" name="Google Shape;369;p19"/>
          <p:cNvGrpSpPr/>
          <p:nvPr/>
        </p:nvGrpSpPr>
        <p:grpSpPr>
          <a:xfrm>
            <a:off x="1018032" y="1556792"/>
            <a:ext cx="9564623" cy="5301784"/>
            <a:chOff x="1018032" y="1556792"/>
            <a:chExt cx="9564623" cy="5301784"/>
          </a:xfrm>
        </p:grpSpPr>
        <p:pic>
          <p:nvPicPr>
            <p:cNvPr id="370" name="Google Shape;370;p19"/>
            <p:cNvPicPr preferRelativeResize="0"/>
            <p:nvPr/>
          </p:nvPicPr>
          <p:blipFill rotWithShape="1">
            <a:blip r:embed="rId5">
              <a:alphaModFix/>
            </a:blip>
            <a:srcRect b="0" l="0" r="0" t="0"/>
            <a:stretch/>
          </p:blipFill>
          <p:spPr>
            <a:xfrm>
              <a:off x="2459596" y="1556792"/>
              <a:ext cx="7457159" cy="3456383"/>
            </a:xfrm>
            <a:prstGeom prst="rect">
              <a:avLst/>
            </a:prstGeom>
            <a:noFill/>
            <a:ln>
              <a:noFill/>
            </a:ln>
          </p:spPr>
        </p:pic>
        <p:pic>
          <p:nvPicPr>
            <p:cNvPr id="371" name="Google Shape;371;p19"/>
            <p:cNvPicPr preferRelativeResize="0"/>
            <p:nvPr/>
          </p:nvPicPr>
          <p:blipFill rotWithShape="1">
            <a:blip r:embed="rId6">
              <a:alphaModFix/>
            </a:blip>
            <a:srcRect b="0" l="0" r="0" t="0"/>
            <a:stretch/>
          </p:blipFill>
          <p:spPr>
            <a:xfrm>
              <a:off x="5105400" y="2353055"/>
              <a:ext cx="2572511" cy="1466088"/>
            </a:xfrm>
            <a:prstGeom prst="rect">
              <a:avLst/>
            </a:prstGeom>
            <a:noFill/>
            <a:ln>
              <a:noFill/>
            </a:ln>
          </p:spPr>
        </p:pic>
        <p:pic>
          <p:nvPicPr>
            <p:cNvPr id="372" name="Google Shape;372;p19"/>
            <p:cNvPicPr preferRelativeResize="0"/>
            <p:nvPr/>
          </p:nvPicPr>
          <p:blipFill rotWithShape="1">
            <a:blip r:embed="rId7">
              <a:alphaModFix/>
            </a:blip>
            <a:srcRect b="0" l="0" r="0" t="0"/>
            <a:stretch/>
          </p:blipFill>
          <p:spPr>
            <a:xfrm>
              <a:off x="8183879" y="3605784"/>
              <a:ext cx="2398776" cy="1395983"/>
            </a:xfrm>
            <a:prstGeom prst="rect">
              <a:avLst/>
            </a:prstGeom>
            <a:noFill/>
            <a:ln>
              <a:noFill/>
            </a:ln>
          </p:spPr>
        </p:pic>
        <p:pic>
          <p:nvPicPr>
            <p:cNvPr id="373" name="Google Shape;373;p19"/>
            <p:cNvPicPr preferRelativeResize="0"/>
            <p:nvPr/>
          </p:nvPicPr>
          <p:blipFill rotWithShape="1">
            <a:blip r:embed="rId8">
              <a:alphaModFix/>
            </a:blip>
            <a:srcRect b="0" l="0" r="0" t="0"/>
            <a:stretch/>
          </p:blipFill>
          <p:spPr>
            <a:xfrm>
              <a:off x="1069848" y="3617975"/>
              <a:ext cx="2907791" cy="1566672"/>
            </a:xfrm>
            <a:prstGeom prst="rect">
              <a:avLst/>
            </a:prstGeom>
            <a:noFill/>
            <a:ln>
              <a:noFill/>
            </a:ln>
          </p:spPr>
        </p:pic>
        <p:pic>
          <p:nvPicPr>
            <p:cNvPr id="374" name="Google Shape;374;p19"/>
            <p:cNvPicPr preferRelativeResize="0"/>
            <p:nvPr/>
          </p:nvPicPr>
          <p:blipFill rotWithShape="1">
            <a:blip r:embed="rId9">
              <a:alphaModFix/>
            </a:blip>
            <a:srcRect b="0" l="0" r="0" t="0"/>
            <a:stretch/>
          </p:blipFill>
          <p:spPr>
            <a:xfrm>
              <a:off x="1018032" y="2438400"/>
              <a:ext cx="2999232" cy="1505712"/>
            </a:xfrm>
            <a:prstGeom prst="rect">
              <a:avLst/>
            </a:prstGeom>
            <a:noFill/>
            <a:ln>
              <a:noFill/>
            </a:ln>
          </p:spPr>
        </p:pic>
        <p:pic>
          <p:nvPicPr>
            <p:cNvPr id="375" name="Google Shape;375;p19"/>
            <p:cNvPicPr preferRelativeResize="0"/>
            <p:nvPr/>
          </p:nvPicPr>
          <p:blipFill rotWithShape="1">
            <a:blip r:embed="rId10">
              <a:alphaModFix/>
            </a:blip>
            <a:srcRect b="0" l="0" r="0" t="0"/>
            <a:stretch/>
          </p:blipFill>
          <p:spPr>
            <a:xfrm>
              <a:off x="4285488" y="3739896"/>
              <a:ext cx="3489960" cy="1795272"/>
            </a:xfrm>
            <a:prstGeom prst="rect">
              <a:avLst/>
            </a:prstGeom>
            <a:noFill/>
            <a:ln>
              <a:noFill/>
            </a:ln>
          </p:spPr>
        </p:pic>
        <p:pic>
          <p:nvPicPr>
            <p:cNvPr id="376" name="Google Shape;376;p19"/>
            <p:cNvPicPr preferRelativeResize="0"/>
            <p:nvPr/>
          </p:nvPicPr>
          <p:blipFill rotWithShape="1">
            <a:blip r:embed="rId11">
              <a:alphaModFix/>
            </a:blip>
            <a:srcRect b="0" l="0" r="0" t="0"/>
            <a:stretch/>
          </p:blipFill>
          <p:spPr>
            <a:xfrm>
              <a:off x="6568440" y="4843271"/>
              <a:ext cx="2974848" cy="1621536"/>
            </a:xfrm>
            <a:prstGeom prst="rect">
              <a:avLst/>
            </a:prstGeom>
            <a:noFill/>
            <a:ln>
              <a:noFill/>
            </a:ln>
          </p:spPr>
        </p:pic>
        <p:pic>
          <p:nvPicPr>
            <p:cNvPr id="377" name="Google Shape;377;p19"/>
            <p:cNvPicPr preferRelativeResize="0"/>
            <p:nvPr/>
          </p:nvPicPr>
          <p:blipFill rotWithShape="1">
            <a:blip r:embed="rId12">
              <a:alphaModFix/>
            </a:blip>
            <a:srcRect b="0" l="0" r="0" t="0"/>
            <a:stretch/>
          </p:blipFill>
          <p:spPr>
            <a:xfrm>
              <a:off x="2727960" y="4806695"/>
              <a:ext cx="2935224" cy="1591056"/>
            </a:xfrm>
            <a:prstGeom prst="rect">
              <a:avLst/>
            </a:prstGeom>
            <a:noFill/>
            <a:ln>
              <a:noFill/>
            </a:ln>
          </p:spPr>
        </p:pic>
        <p:sp>
          <p:nvSpPr>
            <p:cNvPr id="378" name="Google Shape;378;p19"/>
            <p:cNvSpPr/>
            <p:nvPr/>
          </p:nvSpPr>
          <p:spPr>
            <a:xfrm>
              <a:off x="5397990" y="5972116"/>
              <a:ext cx="1888489" cy="886460"/>
            </a:xfrm>
            <a:custGeom>
              <a:rect b="b" l="l" r="r" t="t"/>
              <a:pathLst>
                <a:path extrusionOk="0" h="886459" w="1888490">
                  <a:moveTo>
                    <a:pt x="0" y="149620"/>
                  </a:moveTo>
                  <a:lnTo>
                    <a:pt x="1824056" y="0"/>
                  </a:lnTo>
                  <a:lnTo>
                    <a:pt x="1888399" y="784421"/>
                  </a:lnTo>
                  <a:lnTo>
                    <a:pt x="651458" y="885883"/>
                  </a:lnTo>
                </a:path>
              </a:pathLst>
            </a:custGeom>
            <a:noFill/>
            <a:ln cap="flat" cmpd="sng" w="34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9" name="Google Shape;379;p19"/>
          <p:cNvSpPr txBox="1"/>
          <p:nvPr/>
        </p:nvSpPr>
        <p:spPr>
          <a:xfrm rot="-240000">
            <a:off x="5584560" y="6142676"/>
            <a:ext cx="1531900" cy="4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FF0000"/>
                </a:solidFill>
                <a:latin typeface="Arial"/>
                <a:ea typeface="Arial"/>
                <a:cs typeface="Arial"/>
                <a:sym typeface="Arial"/>
              </a:rPr>
              <a:t>HACKED</a:t>
            </a:r>
            <a:endParaRPr sz="3200">
              <a:solidFill>
                <a:schemeClr val="dk1"/>
              </a:solidFill>
              <a:latin typeface="Arial"/>
              <a:ea typeface="Arial"/>
              <a:cs typeface="Arial"/>
              <a:sym typeface="Arial"/>
            </a:endParaRPr>
          </a:p>
        </p:txBody>
      </p:sp>
      <p:pic>
        <p:nvPicPr>
          <p:cNvPr id="380" name="Google Shape;380;p19"/>
          <p:cNvPicPr preferRelativeResize="0"/>
          <p:nvPr/>
        </p:nvPicPr>
        <p:blipFill rotWithShape="1">
          <a:blip r:embed="rId13">
            <a:alphaModFix/>
          </a:blip>
          <a:srcRect b="0" l="0" r="0" t="0"/>
          <a:stretch/>
        </p:blipFill>
        <p:spPr>
          <a:xfrm>
            <a:off x="1524000" y="6056861"/>
            <a:ext cx="3683467" cy="8011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164" name="Google Shape;164;p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100"/>
              <a:buFont typeface="Century Gothic"/>
              <a:buNone/>
            </a:pPr>
            <a:fld id="{00000000-1234-1234-1234-123412341234}" type="slidenum">
              <a:rPr lang="en-US">
                <a:solidFill>
                  <a:schemeClr val="dk1"/>
                </a:solidFill>
              </a:rPr>
              <a:t>‹#›</a:t>
            </a:fld>
            <a:endParaRPr>
              <a:solidFill>
                <a:schemeClr val="dk1"/>
              </a:solidFill>
            </a:endParaRPr>
          </a:p>
        </p:txBody>
      </p:sp>
      <p:pic>
        <p:nvPicPr>
          <p:cNvPr id="165" name="Google Shape;165;p2"/>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20"/>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386" name="Google Shape;386;p20"/>
          <p:cNvSpPr txBox="1"/>
          <p:nvPr/>
        </p:nvSpPr>
        <p:spPr>
          <a:xfrm>
            <a:off x="1998276" y="1145031"/>
            <a:ext cx="8149590" cy="4801870"/>
          </a:xfrm>
          <a:prstGeom prst="rect">
            <a:avLst/>
          </a:prstGeom>
          <a:noFill/>
          <a:ln>
            <a:noFill/>
          </a:ln>
        </p:spPr>
        <p:txBody>
          <a:bodyPr anchorCtr="0" anchor="t" bIns="0" lIns="0" spcFirstLastPara="1" rIns="0" wrap="square" tIns="168275">
            <a:spAutoFit/>
          </a:bodyPr>
          <a:lstStyle/>
          <a:p>
            <a:pPr indent="-228600" lvl="0" marL="241300" marR="0" rtl="0" algn="l">
              <a:lnSpc>
                <a:spcPct val="100000"/>
              </a:lnSpc>
              <a:spcBef>
                <a:spcPts val="0"/>
              </a:spcBef>
              <a:spcAft>
                <a:spcPts val="0"/>
              </a:spcAft>
              <a:buClr>
                <a:srgbClr val="2FA3EE"/>
              </a:buClr>
              <a:buSzPts val="1900"/>
              <a:buFont typeface="Noto Sans Symbols"/>
              <a:buChar char="✔"/>
            </a:pPr>
            <a:r>
              <a:rPr lang="en-US" sz="1900">
                <a:solidFill>
                  <a:srgbClr val="0B5484"/>
                </a:solidFill>
                <a:latin typeface="Helvetica Neue"/>
                <a:ea typeface="Helvetica Neue"/>
                <a:cs typeface="Helvetica Neue"/>
                <a:sym typeface="Helvetica Neue"/>
              </a:rPr>
              <a:t>GPS SPOOFING</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0"/>
              </a:spcBef>
              <a:spcAft>
                <a:spcPts val="0"/>
              </a:spcAft>
              <a:buClr>
                <a:srgbClr val="2FA3EE"/>
              </a:buClr>
              <a:buSzPts val="1900"/>
              <a:buFont typeface="Noto Sans Symbols"/>
              <a:buChar char="✔"/>
            </a:pPr>
            <a:r>
              <a:rPr lang="en-US" sz="1900">
                <a:solidFill>
                  <a:srgbClr val="0B5484"/>
                </a:solidFill>
                <a:latin typeface="Helvetica Neue"/>
                <a:ea typeface="Helvetica Neue"/>
                <a:cs typeface="Helvetica Neue"/>
                <a:sym typeface="Helvetica Neue"/>
              </a:rPr>
              <a:t>UNAUTHORIZED ACCESS TO ON-BOARD MOBILE DEVICES</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Noto Sans Symbols"/>
              <a:buChar char="✔"/>
            </a:pPr>
            <a:r>
              <a:rPr lang="en-US" sz="1900">
                <a:solidFill>
                  <a:srgbClr val="0B5484"/>
                </a:solidFill>
                <a:latin typeface="Helvetica Neue"/>
                <a:ea typeface="Helvetica Neue"/>
                <a:cs typeface="Helvetica Neue"/>
                <a:sym typeface="Helvetica Neue"/>
              </a:rPr>
              <a:t>MANIPULATION OF BILL OF LADING</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Noto Sans Symbols"/>
              <a:buChar char="✔"/>
            </a:pPr>
            <a:r>
              <a:rPr lang="en-US" sz="1900">
                <a:solidFill>
                  <a:srgbClr val="0B5484"/>
                </a:solidFill>
                <a:latin typeface="Helvetica Neue"/>
                <a:ea typeface="Helvetica Neue"/>
                <a:cs typeface="Helvetica Neue"/>
                <a:sym typeface="Helvetica Neue"/>
              </a:rPr>
              <a:t>SIGNALS JAMMING, MONITORING</a:t>
            </a:r>
            <a:endParaRPr sz="1900">
              <a:solidFill>
                <a:schemeClr val="dk1"/>
              </a:solidFill>
              <a:latin typeface="Helvetica Neue"/>
              <a:ea typeface="Helvetica Neue"/>
              <a:cs typeface="Helvetica Neue"/>
              <a:sym typeface="Helvetica Neue"/>
            </a:endParaRPr>
          </a:p>
          <a:p>
            <a:pPr indent="-228600" lvl="0" marL="241300" marR="5080" rtl="0" algn="l">
              <a:lnSpc>
                <a:spcPct val="109500"/>
              </a:lnSpc>
              <a:spcBef>
                <a:spcPts val="1005"/>
              </a:spcBef>
              <a:spcAft>
                <a:spcPts val="0"/>
              </a:spcAft>
              <a:buClr>
                <a:srgbClr val="2FA3EE"/>
              </a:buClr>
              <a:buSzPts val="1900"/>
              <a:buFont typeface="Noto Sans Symbols"/>
              <a:buChar char="✔"/>
            </a:pPr>
            <a:r>
              <a:rPr lang="en-US" sz="1900">
                <a:solidFill>
                  <a:srgbClr val="0B5484"/>
                </a:solidFill>
                <a:latin typeface="Helvetica Neue"/>
                <a:ea typeface="Helvetica Neue"/>
                <a:cs typeface="Helvetica Neue"/>
                <a:sym typeface="Helvetica Neue"/>
              </a:rPr>
              <a:t>TARGETED ACCESS ON AUTOMATED TERMINAL INFRASTRUCTURES (E.G.  ELECTRONIC GATES, RFIDS IN CONTAINERS, CAMERAS, SURVEILLANCE SYSTEMS)</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Noto Sans Symbols"/>
              <a:buChar char="✔"/>
            </a:pPr>
            <a:r>
              <a:rPr lang="en-US" sz="1900">
                <a:solidFill>
                  <a:srgbClr val="0B5484"/>
                </a:solidFill>
                <a:latin typeface="Helvetica Neue"/>
                <a:ea typeface="Helvetica Neue"/>
                <a:cs typeface="Helvetica Neue"/>
                <a:sym typeface="Helvetica Neue"/>
              </a:rPr>
              <a:t>SPEAR PHISHING, DOS,…….</a:t>
            </a:r>
            <a:endParaRPr sz="1900">
              <a:solidFill>
                <a:schemeClr val="dk1"/>
              </a:solidFill>
              <a:latin typeface="Helvetica Neue"/>
              <a:ea typeface="Helvetica Neue"/>
              <a:cs typeface="Helvetica Neue"/>
              <a:sym typeface="Helvetica Neue"/>
            </a:endParaRPr>
          </a:p>
          <a:p>
            <a:pPr indent="0" lvl="0" marL="0" marR="0" rtl="0" algn="l">
              <a:lnSpc>
                <a:spcPct val="100000"/>
              </a:lnSpc>
              <a:spcBef>
                <a:spcPts val="45"/>
              </a:spcBef>
              <a:spcAft>
                <a:spcPts val="0"/>
              </a:spcAft>
              <a:buNone/>
            </a:pPr>
            <a:r>
              <a:t/>
            </a:r>
            <a:endParaRPr sz="2950">
              <a:solidFill>
                <a:schemeClr val="dk1"/>
              </a:solidFill>
              <a:latin typeface="Helvetica Neue"/>
              <a:ea typeface="Helvetica Neue"/>
              <a:cs typeface="Helvetica Neue"/>
              <a:sym typeface="Helvetica Neue"/>
            </a:endParaRPr>
          </a:p>
          <a:p>
            <a:pPr indent="0" lvl="0" marL="12700" marR="2580640" rtl="0" algn="l">
              <a:lnSpc>
                <a:spcPct val="157900"/>
              </a:lnSpc>
              <a:spcBef>
                <a:spcPts val="0"/>
              </a:spcBef>
              <a:spcAft>
                <a:spcPts val="0"/>
              </a:spcAft>
              <a:buNone/>
            </a:pPr>
            <a:r>
              <a:rPr b="1" lang="en-US" sz="1900">
                <a:solidFill>
                  <a:srgbClr val="0B5484"/>
                </a:solidFill>
                <a:latin typeface="Arial"/>
                <a:ea typeface="Arial"/>
                <a:cs typeface="Arial"/>
                <a:sym typeface="Arial"/>
              </a:rPr>
              <a:t>SUCCESSFUL  ATTACKS</a:t>
            </a:r>
            <a:r>
              <a:rPr lang="en-US" sz="1900">
                <a:solidFill>
                  <a:srgbClr val="0B5484"/>
                </a:solidFill>
                <a:latin typeface="Helvetica Neue"/>
                <a:ea typeface="Helvetica Neue"/>
                <a:cs typeface="Helvetica Neue"/>
                <a:sym typeface="Helvetica Neue"/>
              </a:rPr>
              <a:t>: MAERSK, PORT OF BARCELONA  US PORTS ( LONG BEACH, SAN DIEGO),</a:t>
            </a:r>
            <a:endParaRPr sz="1900">
              <a:solidFill>
                <a:schemeClr val="dk1"/>
              </a:solidFill>
              <a:latin typeface="Helvetica Neue"/>
              <a:ea typeface="Helvetica Neue"/>
              <a:cs typeface="Helvetica Neue"/>
              <a:sym typeface="Helvetica Neue"/>
            </a:endParaRPr>
          </a:p>
          <a:p>
            <a:pPr indent="0" lvl="0" marL="12700" marR="0" rtl="0" algn="l">
              <a:lnSpc>
                <a:spcPct val="100000"/>
              </a:lnSpc>
              <a:spcBef>
                <a:spcPts val="1225"/>
              </a:spcBef>
              <a:spcAft>
                <a:spcPts val="0"/>
              </a:spcAft>
              <a:buNone/>
            </a:pPr>
            <a:r>
              <a:rPr lang="en-US" sz="1900">
                <a:solidFill>
                  <a:srgbClr val="0B5484"/>
                </a:solidFill>
                <a:latin typeface="Helvetica Neue"/>
                <a:ea typeface="Helvetica Neue"/>
                <a:cs typeface="Helvetica Neue"/>
                <a:sym typeface="Helvetica Neue"/>
              </a:rPr>
              <a:t>AUSTAL, ROYAL NAVY OF OMAN</a:t>
            </a:r>
            <a:endParaRPr sz="1900">
              <a:solidFill>
                <a:schemeClr val="dk1"/>
              </a:solidFill>
              <a:latin typeface="Helvetica Neue"/>
              <a:ea typeface="Helvetica Neue"/>
              <a:cs typeface="Helvetica Neue"/>
              <a:sym typeface="Helvetica Neue"/>
            </a:endParaRPr>
          </a:p>
        </p:txBody>
      </p:sp>
      <p:grpSp>
        <p:nvGrpSpPr>
          <p:cNvPr id="387" name="Google Shape;387;p20"/>
          <p:cNvGrpSpPr/>
          <p:nvPr/>
        </p:nvGrpSpPr>
        <p:grpSpPr>
          <a:xfrm>
            <a:off x="7867637" y="4197931"/>
            <a:ext cx="2800363" cy="2292413"/>
            <a:chOff x="7867637" y="4197931"/>
            <a:chExt cx="2800363" cy="2292413"/>
          </a:xfrm>
        </p:grpSpPr>
        <p:pic>
          <p:nvPicPr>
            <p:cNvPr id="388" name="Google Shape;388;p20"/>
            <p:cNvPicPr preferRelativeResize="0"/>
            <p:nvPr/>
          </p:nvPicPr>
          <p:blipFill rotWithShape="1">
            <a:blip r:embed="rId4">
              <a:alphaModFix/>
            </a:blip>
            <a:srcRect b="0" l="0" r="0" t="0"/>
            <a:stretch/>
          </p:blipFill>
          <p:spPr>
            <a:xfrm>
              <a:off x="8528332" y="4197931"/>
              <a:ext cx="2139668" cy="1695586"/>
            </a:xfrm>
            <a:prstGeom prst="rect">
              <a:avLst/>
            </a:prstGeom>
            <a:noFill/>
            <a:ln>
              <a:noFill/>
            </a:ln>
          </p:spPr>
        </p:pic>
        <p:sp>
          <p:nvSpPr>
            <p:cNvPr id="389" name="Google Shape;389;p20"/>
            <p:cNvSpPr/>
            <p:nvPr/>
          </p:nvSpPr>
          <p:spPr>
            <a:xfrm>
              <a:off x="7867637" y="5556259"/>
              <a:ext cx="1888489" cy="934085"/>
            </a:xfrm>
            <a:custGeom>
              <a:rect b="b" l="l" r="r" t="t"/>
              <a:pathLst>
                <a:path extrusionOk="0" h="934085" w="1888490">
                  <a:moveTo>
                    <a:pt x="0" y="149620"/>
                  </a:moveTo>
                  <a:lnTo>
                    <a:pt x="1824056" y="0"/>
                  </a:lnTo>
                  <a:lnTo>
                    <a:pt x="1888399" y="784421"/>
                  </a:lnTo>
                  <a:lnTo>
                    <a:pt x="64343" y="934042"/>
                  </a:lnTo>
                  <a:lnTo>
                    <a:pt x="0" y="149620"/>
                  </a:lnTo>
                  <a:close/>
                </a:path>
              </a:pathLst>
            </a:custGeom>
            <a:noFill/>
            <a:ln cap="flat" cmpd="sng" w="34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390" name="Google Shape;390;p20"/>
          <p:cNvGrpSpPr/>
          <p:nvPr/>
        </p:nvGrpSpPr>
        <p:grpSpPr>
          <a:xfrm>
            <a:off x="8811836" y="653120"/>
            <a:ext cx="1888489" cy="1677741"/>
            <a:chOff x="8811836" y="653120"/>
            <a:chExt cx="1888489" cy="1677741"/>
          </a:xfrm>
        </p:grpSpPr>
        <p:pic>
          <p:nvPicPr>
            <p:cNvPr id="391" name="Google Shape;391;p20"/>
            <p:cNvPicPr preferRelativeResize="0"/>
            <p:nvPr/>
          </p:nvPicPr>
          <p:blipFill rotWithShape="1">
            <a:blip r:embed="rId5">
              <a:alphaModFix/>
            </a:blip>
            <a:srcRect b="0" l="0" r="0" t="0"/>
            <a:stretch/>
          </p:blipFill>
          <p:spPr>
            <a:xfrm>
              <a:off x="9112390" y="1359311"/>
              <a:ext cx="971550" cy="971550"/>
            </a:xfrm>
            <a:prstGeom prst="rect">
              <a:avLst/>
            </a:prstGeom>
            <a:noFill/>
            <a:ln>
              <a:noFill/>
            </a:ln>
          </p:spPr>
        </p:pic>
        <p:sp>
          <p:nvSpPr>
            <p:cNvPr id="392" name="Google Shape;392;p20"/>
            <p:cNvSpPr/>
            <p:nvPr/>
          </p:nvSpPr>
          <p:spPr>
            <a:xfrm>
              <a:off x="8811836" y="653120"/>
              <a:ext cx="1888489" cy="934085"/>
            </a:xfrm>
            <a:custGeom>
              <a:rect b="b" l="l" r="r" t="t"/>
              <a:pathLst>
                <a:path extrusionOk="0" h="934085" w="1888490">
                  <a:moveTo>
                    <a:pt x="0" y="149620"/>
                  </a:moveTo>
                  <a:lnTo>
                    <a:pt x="1824056" y="0"/>
                  </a:lnTo>
                  <a:lnTo>
                    <a:pt x="1888399" y="784421"/>
                  </a:lnTo>
                  <a:lnTo>
                    <a:pt x="64343" y="934042"/>
                  </a:lnTo>
                  <a:lnTo>
                    <a:pt x="0" y="149620"/>
                  </a:lnTo>
                  <a:close/>
                </a:path>
              </a:pathLst>
            </a:custGeom>
            <a:noFill/>
            <a:ln cap="flat" cmpd="sng" w="34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93" name="Google Shape;393;p20"/>
          <p:cNvSpPr txBox="1"/>
          <p:nvPr/>
        </p:nvSpPr>
        <p:spPr>
          <a:xfrm rot="-240000">
            <a:off x="8054207" y="5725100"/>
            <a:ext cx="1531900" cy="4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FF0000"/>
                </a:solidFill>
                <a:latin typeface="Arial"/>
                <a:ea typeface="Arial"/>
                <a:cs typeface="Arial"/>
                <a:sym typeface="Arial"/>
              </a:rPr>
              <a:t>HACKED</a:t>
            </a:r>
            <a:endParaRPr sz="3200">
              <a:solidFill>
                <a:schemeClr val="dk1"/>
              </a:solidFill>
              <a:latin typeface="Arial"/>
              <a:ea typeface="Arial"/>
              <a:cs typeface="Arial"/>
              <a:sym typeface="Arial"/>
            </a:endParaRPr>
          </a:p>
        </p:txBody>
      </p:sp>
      <p:sp>
        <p:nvSpPr>
          <p:cNvPr id="394" name="Google Shape;394;p20"/>
          <p:cNvSpPr txBox="1"/>
          <p:nvPr/>
        </p:nvSpPr>
        <p:spPr>
          <a:xfrm rot="-240000">
            <a:off x="8998406" y="823917"/>
            <a:ext cx="1531900" cy="4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FF0000"/>
                </a:solidFill>
                <a:latin typeface="Arial"/>
                <a:ea typeface="Arial"/>
                <a:cs typeface="Arial"/>
                <a:sym typeface="Arial"/>
              </a:rPr>
              <a:t>HACKED</a:t>
            </a:r>
            <a:endParaRPr sz="32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1"/>
          <p:cNvSpPr txBox="1"/>
          <p:nvPr>
            <p:ph type="title"/>
          </p:nvPr>
        </p:nvSpPr>
        <p:spPr>
          <a:xfrm>
            <a:off x="3920140" y="723900"/>
            <a:ext cx="435229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THREAT LANDSCAPE 2022</a:t>
            </a:r>
            <a:endParaRPr sz="3200"/>
          </a:p>
        </p:txBody>
      </p:sp>
      <p:sp>
        <p:nvSpPr>
          <p:cNvPr id="400" name="Google Shape;400;p21"/>
          <p:cNvSpPr txBox="1"/>
          <p:nvPr/>
        </p:nvSpPr>
        <p:spPr>
          <a:xfrm>
            <a:off x="3230721" y="6341872"/>
            <a:ext cx="1635760" cy="2235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300" u="sng">
                <a:solidFill>
                  <a:srgbClr val="56BCFE"/>
                </a:solidFill>
                <a:latin typeface="Arial"/>
                <a:ea typeface="Arial"/>
                <a:cs typeface="Arial"/>
                <a:sym typeface="Arial"/>
              </a:rPr>
              <a:t>Source: ENISA 2022</a:t>
            </a:r>
            <a:endParaRPr sz="1300">
              <a:solidFill>
                <a:schemeClr val="dk1"/>
              </a:solidFill>
              <a:latin typeface="Arial"/>
              <a:ea typeface="Arial"/>
              <a:cs typeface="Arial"/>
              <a:sym typeface="Arial"/>
            </a:endParaRPr>
          </a:p>
        </p:txBody>
      </p:sp>
      <p:pic>
        <p:nvPicPr>
          <p:cNvPr id="401" name="Google Shape;401;p21"/>
          <p:cNvPicPr preferRelativeResize="0"/>
          <p:nvPr/>
        </p:nvPicPr>
        <p:blipFill rotWithShape="1">
          <a:blip r:embed="rId3">
            <a:alphaModFix/>
          </a:blip>
          <a:srcRect b="0" l="0" r="0" t="0"/>
          <a:stretch/>
        </p:blipFill>
        <p:spPr>
          <a:xfrm>
            <a:off x="2688432" y="1339850"/>
            <a:ext cx="6778623" cy="49164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2"/>
          <p:cNvSpPr txBox="1"/>
          <p:nvPr>
            <p:ph type="title"/>
          </p:nvPr>
        </p:nvSpPr>
        <p:spPr>
          <a:xfrm>
            <a:off x="2276284" y="723900"/>
            <a:ext cx="76403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56BCFE"/>
              </a:buClr>
              <a:buSzPts val="3200"/>
              <a:buFont typeface="Play"/>
              <a:buNone/>
            </a:pPr>
            <a:r>
              <a:rPr lang="en-US" sz="3200" u="sng">
                <a:solidFill>
                  <a:srgbClr val="56BCFE"/>
                </a:solidFill>
              </a:rPr>
              <a:t>CYBERSECURITY TAXONOMY</a:t>
            </a:r>
            <a:r>
              <a:rPr lang="en-US" sz="3200">
                <a:solidFill>
                  <a:srgbClr val="56BCFE"/>
                </a:solidFill>
              </a:rPr>
              <a:t> </a:t>
            </a:r>
            <a:r>
              <a:rPr lang="en-US" sz="3200">
                <a:solidFill>
                  <a:srgbClr val="3F6BB4"/>
                </a:solidFill>
              </a:rPr>
              <a:t>(JRC/DGCNECT)</a:t>
            </a:r>
            <a:endParaRPr sz="3200"/>
          </a:p>
        </p:txBody>
      </p:sp>
      <p:pic>
        <p:nvPicPr>
          <p:cNvPr id="407" name="Google Shape;407;p22"/>
          <p:cNvPicPr preferRelativeResize="0"/>
          <p:nvPr/>
        </p:nvPicPr>
        <p:blipFill rotWithShape="1">
          <a:blip r:embed="rId3">
            <a:alphaModFix/>
          </a:blip>
          <a:srcRect b="0" l="0" r="0" t="0"/>
          <a:stretch/>
        </p:blipFill>
        <p:spPr>
          <a:xfrm>
            <a:off x="2949576" y="1330326"/>
            <a:ext cx="8099423" cy="4987924"/>
          </a:xfrm>
          <a:prstGeom prst="rect">
            <a:avLst/>
          </a:prstGeom>
          <a:noFill/>
          <a:ln>
            <a:noFill/>
          </a:ln>
        </p:spPr>
      </p:pic>
      <p:sp>
        <p:nvSpPr>
          <p:cNvPr id="408" name="Google Shape;408;p22"/>
          <p:cNvSpPr txBox="1"/>
          <p:nvPr/>
        </p:nvSpPr>
        <p:spPr>
          <a:xfrm>
            <a:off x="1512253" y="1819147"/>
            <a:ext cx="2027555" cy="3332479"/>
          </a:xfrm>
          <a:prstGeom prst="rect">
            <a:avLst/>
          </a:prstGeom>
          <a:noFill/>
          <a:ln>
            <a:noFill/>
          </a:ln>
        </p:spPr>
        <p:txBody>
          <a:bodyPr anchorCtr="0" anchor="t" bIns="0" lIns="0" spcFirstLastPara="1" rIns="0" wrap="square" tIns="12700">
            <a:spAutoFit/>
          </a:bodyPr>
          <a:lstStyle/>
          <a:p>
            <a:pPr indent="-171450" lvl="0" marL="234950" marR="0" rtl="0" algn="l">
              <a:lnSpc>
                <a:spcPct val="100000"/>
              </a:lnSpc>
              <a:spcBef>
                <a:spcPts val="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Digital signatures</a:t>
            </a:r>
            <a:endParaRPr sz="1200">
              <a:solidFill>
                <a:schemeClr val="dk1"/>
              </a:solidFill>
              <a:latin typeface="Helvetica Neue"/>
              <a:ea typeface="Helvetica Neue"/>
              <a:cs typeface="Helvetica Neue"/>
              <a:sym typeface="Helvetica Neue"/>
            </a:endParaRPr>
          </a:p>
          <a:p>
            <a:pPr indent="-171450" lvl="0" marL="234315" marR="231775" rtl="0" algn="l">
              <a:lnSpc>
                <a:spcPct val="125833"/>
              </a:lnSpc>
              <a:spcBef>
                <a:spcPts val="4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Asymmetric cryptography  and cryptanalysis</a:t>
            </a:r>
            <a:endParaRPr sz="1200">
              <a:solidFill>
                <a:schemeClr val="dk1"/>
              </a:solidFill>
              <a:latin typeface="Helvetica Neue"/>
              <a:ea typeface="Helvetica Neue"/>
              <a:cs typeface="Helvetica Neue"/>
              <a:sym typeface="Helvetica Neue"/>
            </a:endParaRPr>
          </a:p>
          <a:p>
            <a:pPr indent="-171450" lvl="0" marL="234315" marR="298450" rtl="0" algn="l">
              <a:lnSpc>
                <a:spcPct val="103299"/>
              </a:lnSpc>
              <a:spcBef>
                <a:spcPts val="6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Symmetric cryptography  and cryptanalysis</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165"/>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Hash functions</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5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Key management</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7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Message authentication</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145"/>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Random number generation</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75"/>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Cryptanalysis methodologies</a:t>
            </a:r>
            <a:endParaRPr sz="1200">
              <a:solidFill>
                <a:schemeClr val="dk1"/>
              </a:solidFill>
              <a:latin typeface="Helvetica Neue"/>
              <a:ea typeface="Helvetica Neue"/>
              <a:cs typeface="Helvetica Neue"/>
              <a:sym typeface="Helvetica Neue"/>
            </a:endParaRPr>
          </a:p>
          <a:p>
            <a:pPr indent="0" lvl="0" marL="234315" marR="0" rtl="0" algn="l">
              <a:lnSpc>
                <a:spcPct val="100000"/>
              </a:lnSpc>
              <a:spcBef>
                <a:spcPts val="165"/>
              </a:spcBef>
              <a:spcAft>
                <a:spcPts val="0"/>
              </a:spcAft>
              <a:buNone/>
            </a:pPr>
            <a:r>
              <a:rPr lang="en-US" sz="1200">
                <a:solidFill>
                  <a:schemeClr val="dk1"/>
                </a:solidFill>
                <a:latin typeface="Helvetica Neue"/>
                <a:ea typeface="Helvetica Neue"/>
                <a:cs typeface="Helvetica Neue"/>
                <a:sym typeface="Helvetica Neue"/>
              </a:rPr>
              <a:t>techniques and tools</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5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Quantum cryptology</a:t>
            </a:r>
            <a:endParaRPr sz="1200">
              <a:solidFill>
                <a:schemeClr val="dk1"/>
              </a:solidFill>
              <a:latin typeface="Helvetica Neue"/>
              <a:ea typeface="Helvetica Neue"/>
              <a:cs typeface="Helvetica Neue"/>
              <a:sym typeface="Helvetica Neue"/>
            </a:endParaRPr>
          </a:p>
          <a:p>
            <a:pPr indent="-171450" lvl="0" marL="234315" marR="985519" rtl="0" algn="l">
              <a:lnSpc>
                <a:spcPct val="131666"/>
              </a:lnSpc>
              <a:spcBef>
                <a:spcPts val="5"/>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Post-quantum  cryptology</a:t>
            </a:r>
            <a:endParaRPr sz="1200">
              <a:solidFill>
                <a:schemeClr val="dk1"/>
              </a:solidFill>
              <a:latin typeface="Helvetica Neue"/>
              <a:ea typeface="Helvetica Neue"/>
              <a:cs typeface="Helvetica Neue"/>
              <a:sym typeface="Helvetica Neue"/>
            </a:endParaRPr>
          </a:p>
          <a:p>
            <a:pPr indent="-171450" lvl="0" marL="234950" marR="0" rtl="0" algn="l">
              <a:lnSpc>
                <a:spcPct val="100000"/>
              </a:lnSpc>
              <a:spcBef>
                <a:spcPts val="0"/>
              </a:spcBef>
              <a:spcAft>
                <a:spcPts val="0"/>
              </a:spcAft>
              <a:buClr>
                <a:srgbClr val="92D050"/>
              </a:buClr>
              <a:buSzPts val="1800"/>
              <a:buFont typeface="Arial"/>
              <a:buChar char="•"/>
            </a:pPr>
            <a:r>
              <a:rPr lang="en-US" sz="1200">
                <a:solidFill>
                  <a:schemeClr val="dk1"/>
                </a:solidFill>
                <a:latin typeface="Helvetica Neue"/>
                <a:ea typeface="Helvetica Neue"/>
                <a:cs typeface="Helvetica Neue"/>
                <a:sym typeface="Helvetica Neue"/>
              </a:rPr>
              <a:t>Mathematical</a:t>
            </a:r>
            <a:endParaRPr sz="1200">
              <a:solidFill>
                <a:schemeClr val="dk1"/>
              </a:solidFill>
              <a:latin typeface="Helvetica Neue"/>
              <a:ea typeface="Helvetica Neue"/>
              <a:cs typeface="Helvetica Neue"/>
              <a:sym typeface="Helvetica Neue"/>
            </a:endParaRPr>
          </a:p>
          <a:p>
            <a:pPr indent="0" lvl="0" marL="234315" marR="922019" rtl="0" algn="l">
              <a:lnSpc>
                <a:spcPct val="105000"/>
              </a:lnSpc>
              <a:spcBef>
                <a:spcPts val="75"/>
              </a:spcBef>
              <a:spcAft>
                <a:spcPts val="0"/>
              </a:spcAft>
              <a:buNone/>
            </a:pPr>
            <a:r>
              <a:rPr lang="en-US" sz="1200">
                <a:solidFill>
                  <a:schemeClr val="dk1"/>
                </a:solidFill>
                <a:latin typeface="Helvetica Neue"/>
                <a:ea typeface="Helvetica Neue"/>
                <a:cs typeface="Helvetica Neue"/>
                <a:sym typeface="Helvetica Neue"/>
              </a:rPr>
              <a:t>foundations of  cryptography</a:t>
            </a:r>
            <a:endParaRPr sz="1200">
              <a:solidFill>
                <a:schemeClr val="dk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3"/>
          <p:cNvSpPr txBox="1"/>
          <p:nvPr>
            <p:ph type="title"/>
          </p:nvPr>
        </p:nvSpPr>
        <p:spPr>
          <a:xfrm>
            <a:off x="5030786" y="723900"/>
            <a:ext cx="213042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DEFINITIONS</a:t>
            </a:r>
            <a:endParaRPr sz="3200"/>
          </a:p>
        </p:txBody>
      </p:sp>
      <p:graphicFrame>
        <p:nvGraphicFramePr>
          <p:cNvPr id="414" name="Google Shape;414;p23"/>
          <p:cNvGraphicFramePr/>
          <p:nvPr/>
        </p:nvGraphicFramePr>
        <p:xfrm>
          <a:off x="2705376" y="1347565"/>
          <a:ext cx="3000000" cy="3000000"/>
        </p:xfrm>
        <a:graphic>
          <a:graphicData uri="http://schemas.openxmlformats.org/drawingml/2006/table">
            <a:tbl>
              <a:tblPr bandRow="1" firstRow="1">
                <a:noFill/>
                <a:tableStyleId>{4008E9C0-2464-4F83-90FD-09F2A8DEADC1}</a:tableStyleId>
              </a:tblPr>
              <a:tblGrid>
                <a:gridCol w="2053600"/>
                <a:gridCol w="4667250"/>
              </a:tblGrid>
              <a:tr h="652575">
                <a:tc>
                  <a:txBody>
                    <a:bodyPr/>
                    <a:lstStyle/>
                    <a:p>
                      <a:pPr indent="0" lvl="0" marL="0" marR="0" rtl="0" algn="l">
                        <a:lnSpc>
                          <a:spcPct val="100000"/>
                        </a:lnSpc>
                        <a:spcBef>
                          <a:spcPts val="0"/>
                        </a:spcBef>
                        <a:spcAft>
                          <a:spcPts val="0"/>
                        </a:spcAft>
                        <a:buNone/>
                      </a:pPr>
                      <a:r>
                        <a:t/>
                      </a:r>
                      <a:endParaRPr sz="1450" u="none" cap="none" strike="noStrike">
                        <a:latin typeface="Times New Roman"/>
                        <a:ea typeface="Times New Roman"/>
                        <a:cs typeface="Times New Roman"/>
                        <a:sym typeface="Times New Roman"/>
                      </a:endParaRPr>
                    </a:p>
                    <a:p>
                      <a:pPr indent="0" lvl="0" marL="59055" marR="0" rtl="0" algn="l">
                        <a:lnSpc>
                          <a:spcPct val="100000"/>
                        </a:lnSpc>
                        <a:spcBef>
                          <a:spcPts val="0"/>
                        </a:spcBef>
                        <a:spcAft>
                          <a:spcPts val="0"/>
                        </a:spcAft>
                        <a:buNone/>
                      </a:pPr>
                      <a:r>
                        <a:rPr b="1" lang="en-US" sz="1550" u="none" cap="none" strike="noStrike">
                          <a:solidFill>
                            <a:srgbClr val="0070C0"/>
                          </a:solidFill>
                          <a:latin typeface="Times New Roman"/>
                          <a:ea typeface="Times New Roman"/>
                          <a:cs typeface="Times New Roman"/>
                          <a:sym typeface="Times New Roman"/>
                        </a:rPr>
                        <a:t>Αsset</a:t>
                      </a:r>
                      <a:endParaRPr sz="1550" u="none" cap="none" strike="noStrike">
                        <a:latin typeface="Times New Roman"/>
                        <a:ea typeface="Times New Roman"/>
                        <a:cs typeface="Times New Roman"/>
                        <a:sym typeface="Times New Roman"/>
                      </a:endParaRPr>
                    </a:p>
                  </a:txBody>
                  <a:tcPr marT="5725"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0" marR="0" rtl="0" algn="l">
                        <a:lnSpc>
                          <a:spcPct val="100000"/>
                        </a:lnSpc>
                        <a:spcBef>
                          <a:spcPts val="0"/>
                        </a:spcBef>
                        <a:spcAft>
                          <a:spcPts val="0"/>
                        </a:spcAft>
                        <a:buNone/>
                      </a:pPr>
                      <a:r>
                        <a:t/>
                      </a:r>
                      <a:endParaRPr sz="1450" u="none" cap="none" strike="noStrike">
                        <a:latin typeface="Times New Roman"/>
                        <a:ea typeface="Times New Roman"/>
                        <a:cs typeface="Times New Roman"/>
                        <a:sym typeface="Times New Roman"/>
                      </a:endParaRPr>
                    </a:p>
                    <a:p>
                      <a:pPr indent="0" lvl="0" marL="59055" marR="0" rtl="0" algn="l">
                        <a:lnSpc>
                          <a:spcPct val="100000"/>
                        </a:lnSpc>
                        <a:spcBef>
                          <a:spcPts val="0"/>
                        </a:spcBef>
                        <a:spcAft>
                          <a:spcPts val="0"/>
                        </a:spcAft>
                        <a:buNone/>
                      </a:pPr>
                      <a:r>
                        <a:rPr lang="en-US" sz="1550" u="none" cap="none" strike="noStrike">
                          <a:latin typeface="Times New Roman"/>
                          <a:ea typeface="Times New Roman"/>
                          <a:cs typeface="Times New Roman"/>
                          <a:sym typeface="Times New Roman"/>
                        </a:rPr>
                        <a:t>Anything that has value to the organization</a:t>
                      </a:r>
                      <a:endParaRPr sz="1550" u="none" cap="none" strike="noStrike">
                        <a:latin typeface="Times New Roman"/>
                        <a:ea typeface="Times New Roman"/>
                        <a:cs typeface="Times New Roman"/>
                        <a:sym typeface="Times New Roman"/>
                      </a:endParaRPr>
                    </a:p>
                  </a:txBody>
                  <a:tcPr marT="5725"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1406525">
                <a:tc>
                  <a:txBody>
                    <a:bodyPr/>
                    <a:lstStyle/>
                    <a:p>
                      <a:pPr indent="0" lvl="0" marL="59055" marR="0" rtl="0" algn="l">
                        <a:lnSpc>
                          <a:spcPct val="100000"/>
                        </a:lnSpc>
                        <a:spcBef>
                          <a:spcPts val="0"/>
                        </a:spcBef>
                        <a:spcAft>
                          <a:spcPts val="0"/>
                        </a:spcAft>
                        <a:buNone/>
                      </a:pPr>
                      <a:r>
                        <a:rPr b="1" lang="en-US" sz="1550" u="none" cap="none" strike="noStrike">
                          <a:solidFill>
                            <a:srgbClr val="0070C0"/>
                          </a:solidFill>
                          <a:latin typeface="Times New Roman"/>
                          <a:ea typeface="Times New Roman"/>
                          <a:cs typeface="Times New Roman"/>
                          <a:sym typeface="Times New Roman"/>
                        </a:rPr>
                        <a:t>Threat</a:t>
                      </a:r>
                      <a:endParaRPr sz="155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700" u="none" cap="none" strike="noStrike">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1750" u="none" cap="none" strike="noStrike">
                        <a:latin typeface="Times New Roman"/>
                        <a:ea typeface="Times New Roman"/>
                        <a:cs typeface="Times New Roman"/>
                        <a:sym typeface="Times New Roman"/>
                      </a:endParaRPr>
                    </a:p>
                    <a:p>
                      <a:pPr indent="0" lvl="0" marL="59055" marR="0" rtl="0" algn="l">
                        <a:lnSpc>
                          <a:spcPct val="100000"/>
                        </a:lnSpc>
                        <a:spcBef>
                          <a:spcPts val="0"/>
                        </a:spcBef>
                        <a:spcAft>
                          <a:spcPts val="0"/>
                        </a:spcAft>
                        <a:buNone/>
                      </a:pPr>
                      <a:r>
                        <a:rPr b="1" lang="en-US" sz="1550" u="none" cap="none" strike="noStrike">
                          <a:solidFill>
                            <a:srgbClr val="0070C0"/>
                          </a:solidFill>
                          <a:latin typeface="Times New Roman"/>
                          <a:ea typeface="Times New Roman"/>
                          <a:cs typeface="Times New Roman"/>
                          <a:sym typeface="Times New Roman"/>
                        </a:rPr>
                        <a:t>Threat level</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None/>
                      </a:pPr>
                      <a:r>
                        <a:rPr i="1" lang="en-US" sz="1550" u="none" cap="none" strike="noStrike">
                          <a:solidFill>
                            <a:srgbClr val="0070C0"/>
                          </a:solidFill>
                          <a:latin typeface="Times New Roman"/>
                          <a:ea typeface="Times New Roman"/>
                          <a:cs typeface="Times New Roman"/>
                          <a:sym typeface="Times New Roman"/>
                        </a:rPr>
                        <a:t>Impact level</a:t>
                      </a:r>
                      <a:endParaRPr sz="1550" u="none" cap="none" strike="noStrike">
                        <a:latin typeface="Times New Roman"/>
                        <a:ea typeface="Times New Roman"/>
                        <a:cs typeface="Times New Roman"/>
                        <a:sym typeface="Times New Roman"/>
                      </a:endParaRPr>
                    </a:p>
                  </a:txBody>
                  <a:tcPr marT="36825"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48895" lvl="0" marL="59055" marR="434975" rtl="0" algn="l">
                        <a:lnSpc>
                          <a:spcPct val="156129"/>
                        </a:lnSpc>
                        <a:spcBef>
                          <a:spcPts val="0"/>
                        </a:spcBef>
                        <a:spcAft>
                          <a:spcPts val="0"/>
                        </a:spcAft>
                        <a:buNone/>
                      </a:pPr>
                      <a:r>
                        <a:rPr lang="en-US" sz="1550" u="none" cap="none" strike="noStrike">
                          <a:latin typeface="Times New Roman"/>
                          <a:ea typeface="Times New Roman"/>
                          <a:cs typeface="Times New Roman"/>
                          <a:sym typeface="Times New Roman"/>
                        </a:rPr>
                        <a:t>Potential cause of an unwanted incident, which may  result in harm to the ICT system or the organization</a:t>
                      </a:r>
                      <a:endParaRPr sz="1550" u="none" cap="none" strike="noStrike">
                        <a:latin typeface="Times New Roman"/>
                        <a:ea typeface="Times New Roman"/>
                        <a:cs typeface="Times New Roman"/>
                        <a:sym typeface="Times New Roman"/>
                      </a:endParaRPr>
                    </a:p>
                    <a:p>
                      <a:pPr indent="0" lvl="0" marL="59055" marR="1889125" rtl="0" algn="l">
                        <a:lnSpc>
                          <a:spcPct val="189677"/>
                        </a:lnSpc>
                        <a:spcBef>
                          <a:spcPts val="90"/>
                        </a:spcBef>
                        <a:spcAft>
                          <a:spcPts val="0"/>
                        </a:spcAft>
                        <a:buNone/>
                      </a:pPr>
                      <a:r>
                        <a:rPr lang="en-US" sz="1550" u="none" cap="none" strike="noStrike">
                          <a:latin typeface="Times New Roman"/>
                          <a:ea typeface="Times New Roman"/>
                          <a:cs typeface="Times New Roman"/>
                          <a:sym typeface="Times New Roman"/>
                        </a:rPr>
                        <a:t>Frequency of occurrence  Consequences of threat (if occurs)</a:t>
                      </a:r>
                      <a:endParaRPr sz="1550" u="none" cap="none" strike="noStrike">
                        <a:latin typeface="Times New Roman"/>
                        <a:ea typeface="Times New Roman"/>
                        <a:cs typeface="Times New Roman"/>
                        <a:sym typeface="Times New Roman"/>
                      </a:endParaRPr>
                    </a:p>
                  </a:txBody>
                  <a:tcPr marT="20950"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730050">
                <a:tc>
                  <a:txBody>
                    <a:bodyPr/>
                    <a:lstStyle/>
                    <a:p>
                      <a:pPr indent="0" lvl="0" marL="59055" marR="0" rtl="0" algn="l">
                        <a:lnSpc>
                          <a:spcPct val="100000"/>
                        </a:lnSpc>
                        <a:spcBef>
                          <a:spcPts val="0"/>
                        </a:spcBef>
                        <a:spcAft>
                          <a:spcPts val="0"/>
                        </a:spcAft>
                        <a:buNone/>
                      </a:pPr>
                      <a:r>
                        <a:rPr b="1" lang="en-US" sz="1550" u="none" cap="none" strike="noStrike">
                          <a:solidFill>
                            <a:srgbClr val="0070C0"/>
                          </a:solidFill>
                          <a:latin typeface="Times New Roman"/>
                          <a:ea typeface="Times New Roman"/>
                          <a:cs typeface="Times New Roman"/>
                          <a:sym typeface="Times New Roman"/>
                        </a:rPr>
                        <a:t>Countermeasure/</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None/>
                      </a:pPr>
                      <a:r>
                        <a:rPr b="1" lang="en-US" sz="1550" u="none" cap="none" strike="noStrike">
                          <a:solidFill>
                            <a:srgbClr val="0070C0"/>
                          </a:solidFill>
                          <a:latin typeface="Times New Roman"/>
                          <a:ea typeface="Times New Roman"/>
                          <a:cs typeface="Times New Roman"/>
                          <a:sym typeface="Times New Roman"/>
                        </a:rPr>
                        <a:t>Control</a:t>
                      </a:r>
                      <a:endParaRPr sz="1550" u="none" cap="none" strike="noStrike">
                        <a:latin typeface="Times New Roman"/>
                        <a:ea typeface="Times New Roman"/>
                        <a:cs typeface="Times New Roman"/>
                        <a:sym typeface="Times New Roman"/>
                      </a:endParaRPr>
                    </a:p>
                  </a:txBody>
                  <a:tcPr marT="67950"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59055" marR="83820" rtl="0" algn="l">
                        <a:lnSpc>
                          <a:spcPct val="130100"/>
                        </a:lnSpc>
                        <a:spcBef>
                          <a:spcPts val="0"/>
                        </a:spcBef>
                        <a:spcAft>
                          <a:spcPts val="0"/>
                        </a:spcAft>
                        <a:buNone/>
                      </a:pPr>
                      <a:r>
                        <a:rPr lang="en-US" sz="1550" u="none" cap="none" strike="noStrike">
                          <a:latin typeface="Times New Roman"/>
                          <a:ea typeface="Times New Roman"/>
                          <a:cs typeface="Times New Roman"/>
                          <a:sym typeface="Times New Roman"/>
                        </a:rPr>
                        <a:t>The action(s) (software, procedure, technique) to protect  an asset from a threat to be exploited</a:t>
                      </a:r>
                      <a:endParaRPr sz="1550" u="none" cap="none" strike="noStrike">
                        <a:latin typeface="Times New Roman"/>
                        <a:ea typeface="Times New Roman"/>
                        <a:cs typeface="Times New Roman"/>
                        <a:sym typeface="Times New Roman"/>
                      </a:endParaRPr>
                    </a:p>
                  </a:txBody>
                  <a:tcPr marT="29850"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1408550">
                <a:tc>
                  <a:txBody>
                    <a:bodyPr/>
                    <a:lstStyle/>
                    <a:p>
                      <a:pPr indent="0" lvl="0" marL="0" marR="0" rtl="0" algn="l">
                        <a:lnSpc>
                          <a:spcPct val="100000"/>
                        </a:lnSpc>
                        <a:spcBef>
                          <a:spcPts val="0"/>
                        </a:spcBef>
                        <a:spcAft>
                          <a:spcPts val="0"/>
                        </a:spcAft>
                        <a:buNone/>
                      </a:pPr>
                      <a:r>
                        <a:t/>
                      </a:r>
                      <a:endParaRPr sz="1700" u="none" cap="none" strike="noStrike">
                        <a:latin typeface="Times New Roman"/>
                        <a:ea typeface="Times New Roman"/>
                        <a:cs typeface="Times New Roman"/>
                        <a:sym typeface="Times New Roman"/>
                      </a:endParaRPr>
                    </a:p>
                    <a:p>
                      <a:pPr indent="0" lvl="0" marL="59055" marR="0" rtl="0" algn="l">
                        <a:lnSpc>
                          <a:spcPct val="100000"/>
                        </a:lnSpc>
                        <a:spcBef>
                          <a:spcPts val="1215"/>
                        </a:spcBef>
                        <a:spcAft>
                          <a:spcPts val="0"/>
                        </a:spcAft>
                        <a:buNone/>
                      </a:pPr>
                      <a:r>
                        <a:rPr b="1" lang="en-US" sz="1550" u="none" cap="none" strike="noStrike">
                          <a:solidFill>
                            <a:srgbClr val="0070C0"/>
                          </a:solidFill>
                          <a:latin typeface="Times New Roman"/>
                          <a:ea typeface="Times New Roman"/>
                          <a:cs typeface="Times New Roman"/>
                          <a:sym typeface="Times New Roman"/>
                        </a:rPr>
                        <a:t>Vulnerability</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None/>
                      </a:pPr>
                      <a:r>
                        <a:rPr i="1" lang="en-US" sz="1550" u="none" cap="none" strike="noStrike">
                          <a:solidFill>
                            <a:srgbClr val="0070C0"/>
                          </a:solidFill>
                          <a:latin typeface="Times New Roman"/>
                          <a:ea typeface="Times New Roman"/>
                          <a:cs typeface="Times New Roman"/>
                          <a:sym typeface="Times New Roman"/>
                        </a:rPr>
                        <a:t>Vulnerability level</a:t>
                      </a:r>
                      <a:endParaRPr sz="1550" u="none" cap="none" strike="noStrike">
                        <a:latin typeface="Times New Roman"/>
                        <a:ea typeface="Times New Roman"/>
                        <a:cs typeface="Times New Roman"/>
                        <a:sym typeface="Times New Roman"/>
                      </a:endParaRPr>
                    </a:p>
                  </a:txBody>
                  <a:tcPr marT="0"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59055" marR="550545" rtl="0" algn="l">
                        <a:lnSpc>
                          <a:spcPct val="130100"/>
                        </a:lnSpc>
                        <a:spcBef>
                          <a:spcPts val="0"/>
                        </a:spcBef>
                        <a:spcAft>
                          <a:spcPts val="0"/>
                        </a:spcAft>
                        <a:buNone/>
                      </a:pPr>
                      <a:r>
                        <a:rPr lang="en-US" sz="1550" u="none" cap="none" strike="noStrike">
                          <a:latin typeface="Times New Roman"/>
                          <a:ea typeface="Times New Roman"/>
                          <a:cs typeface="Times New Roman"/>
                          <a:sym typeface="Times New Roman"/>
                        </a:rPr>
                        <a:t>A weakness of an asset that can be exploited by the  threat</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None/>
                      </a:pPr>
                      <a:r>
                        <a:rPr lang="en-US" sz="1550" u="none" cap="none" strike="noStrike">
                          <a:latin typeface="Times New Roman"/>
                          <a:ea typeface="Times New Roman"/>
                          <a:cs typeface="Times New Roman"/>
                          <a:sym typeface="Times New Roman"/>
                        </a:rPr>
                        <a:t>How much exposed is the asset(s) to the threat</a:t>
                      </a:r>
                      <a:endParaRPr sz="1550" u="none" cap="none" strike="noStrike">
                        <a:latin typeface="Times New Roman"/>
                        <a:ea typeface="Times New Roman"/>
                        <a:cs typeface="Times New Roman"/>
                        <a:sym typeface="Times New Roman"/>
                      </a:endParaRPr>
                    </a:p>
                  </a:txBody>
                  <a:tcPr marT="188600"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585525">
                <a:tc>
                  <a:txBody>
                    <a:bodyPr/>
                    <a:lstStyle/>
                    <a:p>
                      <a:pPr indent="0" lvl="0" marL="59055" marR="0" rtl="0" algn="l">
                        <a:lnSpc>
                          <a:spcPct val="100000"/>
                        </a:lnSpc>
                        <a:spcBef>
                          <a:spcPts val="0"/>
                        </a:spcBef>
                        <a:spcAft>
                          <a:spcPts val="0"/>
                        </a:spcAft>
                        <a:buNone/>
                      </a:pPr>
                      <a:r>
                        <a:rPr b="1" lang="en-US" sz="1550" u="none" cap="none" strike="noStrike">
                          <a:solidFill>
                            <a:srgbClr val="0070C0"/>
                          </a:solidFill>
                          <a:latin typeface="Times New Roman"/>
                          <a:ea typeface="Times New Roman"/>
                          <a:cs typeface="Times New Roman"/>
                          <a:sym typeface="Times New Roman"/>
                        </a:rPr>
                        <a:t>Risk level</a:t>
                      </a:r>
                      <a:endParaRPr sz="1550" u="none" cap="none" strike="noStrike">
                        <a:latin typeface="Times New Roman"/>
                        <a:ea typeface="Times New Roman"/>
                        <a:cs typeface="Times New Roman"/>
                        <a:sym typeface="Times New Roman"/>
                      </a:endParaRPr>
                    </a:p>
                  </a:txBody>
                  <a:tcPr marT="179075"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59055" marR="0" rtl="0" algn="l">
                        <a:lnSpc>
                          <a:spcPct val="100000"/>
                        </a:lnSpc>
                        <a:spcBef>
                          <a:spcPts val="0"/>
                        </a:spcBef>
                        <a:spcAft>
                          <a:spcPts val="0"/>
                        </a:spcAft>
                        <a:buNone/>
                      </a:pPr>
                      <a:r>
                        <a:rPr lang="en-US" sz="1550" u="none" cap="none" strike="noStrike">
                          <a:latin typeface="Times New Roman"/>
                          <a:ea typeface="Times New Roman"/>
                          <a:cs typeface="Times New Roman"/>
                          <a:sym typeface="Times New Roman"/>
                        </a:rPr>
                        <a:t>Combination of threat level, impact level and</a:t>
                      </a:r>
                      <a:endParaRPr sz="1550" u="none" cap="none" strike="noStrike">
                        <a:latin typeface="Times New Roman"/>
                        <a:ea typeface="Times New Roman"/>
                        <a:cs typeface="Times New Roman"/>
                        <a:sym typeface="Times New Roman"/>
                      </a:endParaRPr>
                    </a:p>
                    <a:p>
                      <a:pPr indent="0" lvl="0" marL="59055" marR="0" rtl="0" algn="l">
                        <a:lnSpc>
                          <a:spcPct val="116129"/>
                        </a:lnSpc>
                        <a:spcBef>
                          <a:spcPts val="560"/>
                        </a:spcBef>
                        <a:spcAft>
                          <a:spcPts val="0"/>
                        </a:spcAft>
                        <a:buNone/>
                      </a:pPr>
                      <a:r>
                        <a:rPr lang="en-US" sz="1550" u="none" cap="none" strike="noStrike">
                          <a:latin typeface="Times New Roman"/>
                          <a:ea typeface="Times New Roman"/>
                          <a:cs typeface="Times New Roman"/>
                          <a:sym typeface="Times New Roman"/>
                        </a:rPr>
                        <a:t>vulnerability level</a:t>
                      </a:r>
                      <a:endParaRPr sz="1550" u="none" cap="none" strike="noStrike">
                        <a:latin typeface="Times New Roman"/>
                        <a:ea typeface="Times New Roman"/>
                        <a:cs typeface="Times New Roman"/>
                        <a:sym typeface="Times New Roman"/>
                      </a:endParaRPr>
                    </a:p>
                  </a:txBody>
                  <a:tcPr marT="36825"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4"/>
          <p:cNvSpPr txBox="1"/>
          <p:nvPr>
            <p:ph type="title"/>
          </p:nvPr>
        </p:nvSpPr>
        <p:spPr>
          <a:xfrm>
            <a:off x="3864578" y="723900"/>
            <a:ext cx="446341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INTERRELATION	OF TERMS</a:t>
            </a:r>
            <a:endParaRPr sz="3200"/>
          </a:p>
        </p:txBody>
      </p:sp>
      <p:grpSp>
        <p:nvGrpSpPr>
          <p:cNvPr id="420" name="Google Shape;420;p24"/>
          <p:cNvGrpSpPr/>
          <p:nvPr/>
        </p:nvGrpSpPr>
        <p:grpSpPr>
          <a:xfrm>
            <a:off x="3548062" y="1520826"/>
            <a:ext cx="1439863" cy="370203"/>
            <a:chOff x="3548062" y="1520826"/>
            <a:chExt cx="1439863" cy="370203"/>
          </a:xfrm>
        </p:grpSpPr>
        <p:sp>
          <p:nvSpPr>
            <p:cNvPr id="421" name="Google Shape;421;p24"/>
            <p:cNvSpPr/>
            <p:nvPr/>
          </p:nvSpPr>
          <p:spPr>
            <a:xfrm>
              <a:off x="3568700" y="1541779"/>
              <a:ext cx="1419225" cy="349250"/>
            </a:xfrm>
            <a:custGeom>
              <a:rect b="b" l="l" r="r" t="t"/>
              <a:pathLst>
                <a:path extrusionOk="0" h="349250" w="1419225">
                  <a:moveTo>
                    <a:pt x="1419225" y="0"/>
                  </a:moveTo>
                  <a:lnTo>
                    <a:pt x="1389062" y="0"/>
                  </a:lnTo>
                  <a:lnTo>
                    <a:pt x="1389062" y="5080"/>
                  </a:lnTo>
                  <a:lnTo>
                    <a:pt x="1389062" y="8890"/>
                  </a:lnTo>
                  <a:lnTo>
                    <a:pt x="1389062" y="318770"/>
                  </a:lnTo>
                  <a:lnTo>
                    <a:pt x="9525" y="318770"/>
                  </a:lnTo>
                  <a:lnTo>
                    <a:pt x="4762" y="318770"/>
                  </a:lnTo>
                  <a:lnTo>
                    <a:pt x="0" y="318770"/>
                  </a:lnTo>
                  <a:lnTo>
                    <a:pt x="0" y="339090"/>
                  </a:lnTo>
                  <a:lnTo>
                    <a:pt x="0" y="349250"/>
                  </a:lnTo>
                  <a:lnTo>
                    <a:pt x="1419225" y="349250"/>
                  </a:lnTo>
                  <a:lnTo>
                    <a:pt x="1419225" y="339090"/>
                  </a:lnTo>
                  <a:lnTo>
                    <a:pt x="1419225" y="8890"/>
                  </a:lnTo>
                  <a:lnTo>
                    <a:pt x="1419225"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p24"/>
            <p:cNvSpPr/>
            <p:nvPr/>
          </p:nvSpPr>
          <p:spPr>
            <a:xfrm>
              <a:off x="3548062" y="1520826"/>
              <a:ext cx="1409700" cy="339725"/>
            </a:xfrm>
            <a:custGeom>
              <a:rect b="b" l="l" r="r" t="t"/>
              <a:pathLst>
                <a:path extrusionOk="0" h="339725" w="1409700">
                  <a:moveTo>
                    <a:pt x="1409700" y="0"/>
                  </a:moveTo>
                  <a:lnTo>
                    <a:pt x="0" y="0"/>
                  </a:lnTo>
                  <a:lnTo>
                    <a:pt x="0" y="339725"/>
                  </a:lnTo>
                  <a:lnTo>
                    <a:pt x="1409700" y="339725"/>
                  </a:lnTo>
                  <a:lnTo>
                    <a:pt x="1409700"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3" name="Google Shape;423;p24"/>
            <p:cNvSpPr/>
            <p:nvPr/>
          </p:nvSpPr>
          <p:spPr>
            <a:xfrm>
              <a:off x="3548062" y="1520826"/>
              <a:ext cx="1409700" cy="339725"/>
            </a:xfrm>
            <a:custGeom>
              <a:rect b="b" l="l" r="r" t="t"/>
              <a:pathLst>
                <a:path extrusionOk="0" h="339725" w="1409700">
                  <a:moveTo>
                    <a:pt x="0" y="0"/>
                  </a:moveTo>
                  <a:lnTo>
                    <a:pt x="1409700" y="0"/>
                  </a:lnTo>
                  <a:lnTo>
                    <a:pt x="1409700" y="339725"/>
                  </a:lnTo>
                  <a:lnTo>
                    <a:pt x="0" y="339725"/>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24" name="Google Shape;424;p24"/>
          <p:cNvSpPr txBox="1"/>
          <p:nvPr/>
        </p:nvSpPr>
        <p:spPr>
          <a:xfrm>
            <a:off x="3806031" y="1554988"/>
            <a:ext cx="89408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1F6B5A"/>
                </a:solidFill>
                <a:latin typeface="Verdana"/>
                <a:ea typeface="Verdana"/>
                <a:cs typeface="Verdana"/>
                <a:sym typeface="Verdana"/>
              </a:rPr>
              <a:t>Threats</a:t>
            </a:r>
            <a:endParaRPr sz="1600">
              <a:solidFill>
                <a:schemeClr val="dk1"/>
              </a:solidFill>
              <a:latin typeface="Verdana"/>
              <a:ea typeface="Verdana"/>
              <a:cs typeface="Verdana"/>
              <a:sym typeface="Verdana"/>
            </a:endParaRPr>
          </a:p>
        </p:txBody>
      </p:sp>
      <p:grpSp>
        <p:nvGrpSpPr>
          <p:cNvPr id="425" name="Google Shape;425;p24"/>
          <p:cNvGrpSpPr/>
          <p:nvPr/>
        </p:nvGrpSpPr>
        <p:grpSpPr>
          <a:xfrm>
            <a:off x="6748462" y="1482725"/>
            <a:ext cx="2239963" cy="368934"/>
            <a:chOff x="6748462" y="1482725"/>
            <a:chExt cx="2239963" cy="368934"/>
          </a:xfrm>
        </p:grpSpPr>
        <p:sp>
          <p:nvSpPr>
            <p:cNvPr id="426" name="Google Shape;426;p24"/>
            <p:cNvSpPr/>
            <p:nvPr/>
          </p:nvSpPr>
          <p:spPr>
            <a:xfrm>
              <a:off x="6769100" y="1503679"/>
              <a:ext cx="2219325" cy="347980"/>
            </a:xfrm>
            <a:custGeom>
              <a:rect b="b" l="l" r="r" t="t"/>
              <a:pathLst>
                <a:path extrusionOk="0" h="347980" w="2219325">
                  <a:moveTo>
                    <a:pt x="2219325" y="0"/>
                  </a:moveTo>
                  <a:lnTo>
                    <a:pt x="2189162" y="0"/>
                  </a:lnTo>
                  <a:lnTo>
                    <a:pt x="2189162" y="5080"/>
                  </a:lnTo>
                  <a:lnTo>
                    <a:pt x="2189162" y="8890"/>
                  </a:lnTo>
                  <a:lnTo>
                    <a:pt x="2189162" y="317500"/>
                  </a:lnTo>
                  <a:lnTo>
                    <a:pt x="9525" y="317500"/>
                  </a:lnTo>
                  <a:lnTo>
                    <a:pt x="4762" y="317500"/>
                  </a:lnTo>
                  <a:lnTo>
                    <a:pt x="0" y="317500"/>
                  </a:lnTo>
                  <a:lnTo>
                    <a:pt x="0" y="337820"/>
                  </a:lnTo>
                  <a:lnTo>
                    <a:pt x="0" y="347980"/>
                  </a:lnTo>
                  <a:lnTo>
                    <a:pt x="2219325" y="347980"/>
                  </a:lnTo>
                  <a:lnTo>
                    <a:pt x="2219325" y="337820"/>
                  </a:lnTo>
                  <a:lnTo>
                    <a:pt x="2219325" y="8890"/>
                  </a:lnTo>
                  <a:lnTo>
                    <a:pt x="2219325"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7" name="Google Shape;427;p24"/>
            <p:cNvSpPr/>
            <p:nvPr/>
          </p:nvSpPr>
          <p:spPr>
            <a:xfrm>
              <a:off x="6748462" y="1482725"/>
              <a:ext cx="2209800" cy="338455"/>
            </a:xfrm>
            <a:custGeom>
              <a:rect b="b" l="l" r="r" t="t"/>
              <a:pathLst>
                <a:path extrusionOk="0" h="338455" w="2209800">
                  <a:moveTo>
                    <a:pt x="2209800" y="0"/>
                  </a:moveTo>
                  <a:lnTo>
                    <a:pt x="0" y="0"/>
                  </a:lnTo>
                  <a:lnTo>
                    <a:pt x="0" y="338137"/>
                  </a:lnTo>
                  <a:lnTo>
                    <a:pt x="2209800" y="338137"/>
                  </a:lnTo>
                  <a:lnTo>
                    <a:pt x="2209800"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8" name="Google Shape;428;p24"/>
            <p:cNvSpPr/>
            <p:nvPr/>
          </p:nvSpPr>
          <p:spPr>
            <a:xfrm>
              <a:off x="6748462" y="1482725"/>
              <a:ext cx="2209800" cy="338455"/>
            </a:xfrm>
            <a:custGeom>
              <a:rect b="b" l="l" r="r" t="t"/>
              <a:pathLst>
                <a:path extrusionOk="0" h="338455" w="2209800">
                  <a:moveTo>
                    <a:pt x="0" y="0"/>
                  </a:moveTo>
                  <a:lnTo>
                    <a:pt x="2209800" y="0"/>
                  </a:lnTo>
                  <a:lnTo>
                    <a:pt x="2209800" y="338138"/>
                  </a:lnTo>
                  <a:lnTo>
                    <a:pt x="0" y="338138"/>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29" name="Google Shape;429;p24"/>
          <p:cNvSpPr txBox="1"/>
          <p:nvPr/>
        </p:nvSpPr>
        <p:spPr>
          <a:xfrm>
            <a:off x="6748462" y="1515364"/>
            <a:ext cx="2209800" cy="269240"/>
          </a:xfrm>
          <a:prstGeom prst="rect">
            <a:avLst/>
          </a:prstGeom>
          <a:noFill/>
          <a:ln>
            <a:noFill/>
          </a:ln>
        </p:spPr>
        <p:txBody>
          <a:bodyPr anchorCtr="0" anchor="t" bIns="0" lIns="0" spcFirstLastPara="1" rIns="0" wrap="square" tIns="12700">
            <a:spAutoFit/>
          </a:bodyPr>
          <a:lstStyle/>
          <a:p>
            <a:pPr indent="0" lvl="0" marL="276225" marR="0" rtl="0" algn="l">
              <a:lnSpc>
                <a:spcPct val="100000"/>
              </a:lnSpc>
              <a:spcBef>
                <a:spcPts val="0"/>
              </a:spcBef>
              <a:spcAft>
                <a:spcPts val="0"/>
              </a:spcAft>
              <a:buNone/>
            </a:pPr>
            <a:r>
              <a:rPr b="1" lang="en-US" sz="1600">
                <a:solidFill>
                  <a:srgbClr val="1F6B5A"/>
                </a:solidFill>
                <a:latin typeface="Verdana"/>
                <a:ea typeface="Verdana"/>
                <a:cs typeface="Verdana"/>
                <a:sym typeface="Verdana"/>
              </a:rPr>
              <a:t>Vulnerabilities</a:t>
            </a:r>
            <a:endParaRPr sz="1600">
              <a:solidFill>
                <a:schemeClr val="dk1"/>
              </a:solidFill>
              <a:latin typeface="Verdana"/>
              <a:ea typeface="Verdana"/>
              <a:cs typeface="Verdana"/>
              <a:sym typeface="Verdana"/>
            </a:endParaRPr>
          </a:p>
        </p:txBody>
      </p:sp>
      <p:grpSp>
        <p:nvGrpSpPr>
          <p:cNvPr id="430" name="Google Shape;430;p24"/>
          <p:cNvGrpSpPr/>
          <p:nvPr/>
        </p:nvGrpSpPr>
        <p:grpSpPr>
          <a:xfrm>
            <a:off x="4957762" y="1509713"/>
            <a:ext cx="1790700" cy="307975"/>
            <a:chOff x="4957762" y="1509713"/>
            <a:chExt cx="1790700" cy="307975"/>
          </a:xfrm>
        </p:grpSpPr>
        <p:sp>
          <p:nvSpPr>
            <p:cNvPr id="431" name="Google Shape;431;p24"/>
            <p:cNvSpPr/>
            <p:nvPr/>
          </p:nvSpPr>
          <p:spPr>
            <a:xfrm>
              <a:off x="4957762" y="1622423"/>
              <a:ext cx="1790700" cy="127000"/>
            </a:xfrm>
            <a:custGeom>
              <a:rect b="b" l="l" r="r" t="t"/>
              <a:pathLst>
                <a:path extrusionOk="0" h="127000" w="1790700">
                  <a:moveTo>
                    <a:pt x="1774825" y="55562"/>
                  </a:moveTo>
                  <a:lnTo>
                    <a:pt x="1676400" y="55562"/>
                  </a:lnTo>
                  <a:lnTo>
                    <a:pt x="1676400" y="71437"/>
                  </a:lnTo>
                  <a:lnTo>
                    <a:pt x="1663700" y="71437"/>
                  </a:lnTo>
                  <a:lnTo>
                    <a:pt x="1663700" y="127000"/>
                  </a:lnTo>
                  <a:lnTo>
                    <a:pt x="1790700" y="63500"/>
                  </a:lnTo>
                  <a:lnTo>
                    <a:pt x="1774825" y="55562"/>
                  </a:lnTo>
                  <a:close/>
                </a:path>
                <a:path extrusionOk="0" h="127000" w="1790700">
                  <a:moveTo>
                    <a:pt x="1663700" y="55562"/>
                  </a:moveTo>
                  <a:lnTo>
                    <a:pt x="0" y="55563"/>
                  </a:lnTo>
                  <a:lnTo>
                    <a:pt x="0" y="71438"/>
                  </a:lnTo>
                  <a:lnTo>
                    <a:pt x="1663700" y="71437"/>
                  </a:lnTo>
                  <a:lnTo>
                    <a:pt x="1663700" y="55562"/>
                  </a:lnTo>
                  <a:close/>
                </a:path>
                <a:path extrusionOk="0" h="127000" w="1790700">
                  <a:moveTo>
                    <a:pt x="1676400" y="55562"/>
                  </a:moveTo>
                  <a:lnTo>
                    <a:pt x="1663700" y="55562"/>
                  </a:lnTo>
                  <a:lnTo>
                    <a:pt x="1663700" y="71437"/>
                  </a:lnTo>
                  <a:lnTo>
                    <a:pt x="1676400" y="71437"/>
                  </a:lnTo>
                  <a:lnTo>
                    <a:pt x="1676400" y="55562"/>
                  </a:lnTo>
                  <a:close/>
                </a:path>
                <a:path extrusionOk="0" h="127000" w="1790700">
                  <a:moveTo>
                    <a:pt x="1663700" y="0"/>
                  </a:moveTo>
                  <a:lnTo>
                    <a:pt x="1663700" y="55562"/>
                  </a:lnTo>
                  <a:lnTo>
                    <a:pt x="1774825" y="55562"/>
                  </a:lnTo>
                  <a:lnTo>
                    <a:pt x="166370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2" name="Google Shape;432;p24"/>
            <p:cNvSpPr/>
            <p:nvPr/>
          </p:nvSpPr>
          <p:spPr>
            <a:xfrm>
              <a:off x="5414962" y="1509713"/>
              <a:ext cx="875030" cy="307975"/>
            </a:xfrm>
            <a:custGeom>
              <a:rect b="b" l="l" r="r" t="t"/>
              <a:pathLst>
                <a:path extrusionOk="0" h="307975" w="875029">
                  <a:moveTo>
                    <a:pt x="874712" y="0"/>
                  </a:moveTo>
                  <a:lnTo>
                    <a:pt x="0" y="0"/>
                  </a:lnTo>
                  <a:lnTo>
                    <a:pt x="0" y="307975"/>
                  </a:lnTo>
                  <a:lnTo>
                    <a:pt x="874712" y="307975"/>
                  </a:lnTo>
                  <a:lnTo>
                    <a:pt x="874712"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33" name="Google Shape;433;p24"/>
          <p:cNvSpPr txBox="1"/>
          <p:nvPr/>
        </p:nvSpPr>
        <p:spPr>
          <a:xfrm>
            <a:off x="5414962" y="1509713"/>
            <a:ext cx="875030" cy="307975"/>
          </a:xfrm>
          <a:prstGeom prst="rect">
            <a:avLst/>
          </a:prstGeom>
          <a:noFill/>
          <a:ln>
            <a:noFill/>
          </a:ln>
        </p:spPr>
        <p:txBody>
          <a:bodyPr anchorCtr="0" anchor="t" bIns="0" lIns="0" spcFirstLastPara="1" rIns="0" wrap="square" tIns="46350">
            <a:spAutoFit/>
          </a:bodyPr>
          <a:lstStyle/>
          <a:p>
            <a:pPr indent="0" lvl="0" marL="90805" marR="0" rtl="0" algn="l">
              <a:lnSpc>
                <a:spcPct val="100000"/>
              </a:lnSpc>
              <a:spcBef>
                <a:spcPts val="0"/>
              </a:spcBef>
              <a:spcAft>
                <a:spcPts val="0"/>
              </a:spcAft>
              <a:buNone/>
            </a:pPr>
            <a:r>
              <a:rPr b="1" lang="en-US" sz="1400">
                <a:solidFill>
                  <a:srgbClr val="1F6B5A"/>
                </a:solidFill>
                <a:latin typeface="Verdana"/>
                <a:ea typeface="Verdana"/>
                <a:cs typeface="Verdana"/>
                <a:sym typeface="Verdana"/>
              </a:rPr>
              <a:t>exploit</a:t>
            </a:r>
            <a:endParaRPr sz="1400">
              <a:solidFill>
                <a:schemeClr val="dk1"/>
              </a:solidFill>
              <a:latin typeface="Verdana"/>
              <a:ea typeface="Verdana"/>
              <a:cs typeface="Verdana"/>
              <a:sym typeface="Verdana"/>
            </a:endParaRPr>
          </a:p>
        </p:txBody>
      </p:sp>
      <p:grpSp>
        <p:nvGrpSpPr>
          <p:cNvPr id="434" name="Google Shape;434;p24"/>
          <p:cNvGrpSpPr/>
          <p:nvPr/>
        </p:nvGrpSpPr>
        <p:grpSpPr>
          <a:xfrm>
            <a:off x="5354637" y="3689350"/>
            <a:ext cx="1216343" cy="614679"/>
            <a:chOff x="5354637" y="3689350"/>
            <a:chExt cx="1216343" cy="614679"/>
          </a:xfrm>
        </p:grpSpPr>
        <p:sp>
          <p:nvSpPr>
            <p:cNvPr id="435" name="Google Shape;435;p24"/>
            <p:cNvSpPr/>
            <p:nvPr/>
          </p:nvSpPr>
          <p:spPr>
            <a:xfrm>
              <a:off x="5375275" y="3709669"/>
              <a:ext cx="1195705" cy="594360"/>
            </a:xfrm>
            <a:custGeom>
              <a:rect b="b" l="l" r="r" t="t"/>
              <a:pathLst>
                <a:path extrusionOk="0" h="594360" w="1195704">
                  <a:moveTo>
                    <a:pt x="1195387" y="0"/>
                  </a:moveTo>
                  <a:lnTo>
                    <a:pt x="1165225" y="0"/>
                  </a:lnTo>
                  <a:lnTo>
                    <a:pt x="1165225" y="5080"/>
                  </a:lnTo>
                  <a:lnTo>
                    <a:pt x="1165225" y="10160"/>
                  </a:lnTo>
                  <a:lnTo>
                    <a:pt x="1165225" y="563880"/>
                  </a:lnTo>
                  <a:lnTo>
                    <a:pt x="9525" y="563880"/>
                  </a:lnTo>
                  <a:lnTo>
                    <a:pt x="4762" y="563880"/>
                  </a:lnTo>
                  <a:lnTo>
                    <a:pt x="0" y="563880"/>
                  </a:lnTo>
                  <a:lnTo>
                    <a:pt x="0" y="584200"/>
                  </a:lnTo>
                  <a:lnTo>
                    <a:pt x="0" y="594360"/>
                  </a:lnTo>
                  <a:lnTo>
                    <a:pt x="1195387" y="594360"/>
                  </a:lnTo>
                  <a:lnTo>
                    <a:pt x="1195387" y="584200"/>
                  </a:lnTo>
                  <a:lnTo>
                    <a:pt x="1195387" y="10160"/>
                  </a:lnTo>
                  <a:lnTo>
                    <a:pt x="1195387" y="0"/>
                  </a:lnTo>
                  <a:close/>
                </a:path>
              </a:pathLst>
            </a:custGeom>
            <a:solidFill>
              <a:srgbClr val="AABED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6" name="Google Shape;436;p24"/>
            <p:cNvSpPr/>
            <p:nvPr/>
          </p:nvSpPr>
          <p:spPr>
            <a:xfrm>
              <a:off x="5354637" y="3689350"/>
              <a:ext cx="1186180" cy="584200"/>
            </a:xfrm>
            <a:custGeom>
              <a:rect b="b" l="l" r="r" t="t"/>
              <a:pathLst>
                <a:path extrusionOk="0" h="584200" w="1186179">
                  <a:moveTo>
                    <a:pt x="1185862" y="0"/>
                  </a:moveTo>
                  <a:lnTo>
                    <a:pt x="0" y="0"/>
                  </a:lnTo>
                  <a:lnTo>
                    <a:pt x="0" y="584200"/>
                  </a:lnTo>
                  <a:lnTo>
                    <a:pt x="1185862" y="584200"/>
                  </a:lnTo>
                  <a:lnTo>
                    <a:pt x="1185862"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7" name="Google Shape;437;p24"/>
            <p:cNvSpPr/>
            <p:nvPr/>
          </p:nvSpPr>
          <p:spPr>
            <a:xfrm>
              <a:off x="5354637" y="3689350"/>
              <a:ext cx="1186180" cy="584200"/>
            </a:xfrm>
            <a:custGeom>
              <a:rect b="b" l="l" r="r" t="t"/>
              <a:pathLst>
                <a:path extrusionOk="0" h="584200" w="1186179">
                  <a:moveTo>
                    <a:pt x="0" y="0"/>
                  </a:moveTo>
                  <a:lnTo>
                    <a:pt x="1185862" y="0"/>
                  </a:lnTo>
                  <a:lnTo>
                    <a:pt x="1185862" y="584200"/>
                  </a:lnTo>
                  <a:lnTo>
                    <a:pt x="0" y="584200"/>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38" name="Google Shape;438;p24"/>
          <p:cNvSpPr txBox="1"/>
          <p:nvPr/>
        </p:nvSpPr>
        <p:spPr>
          <a:xfrm>
            <a:off x="5354637" y="3723132"/>
            <a:ext cx="1186180" cy="513080"/>
          </a:xfrm>
          <a:prstGeom prst="rect">
            <a:avLst/>
          </a:prstGeom>
          <a:noFill/>
          <a:ln>
            <a:noFill/>
          </a:ln>
        </p:spPr>
        <p:txBody>
          <a:bodyPr anchorCtr="0" anchor="t" bIns="0" lIns="0" spcFirstLastPara="1" rIns="0" wrap="square" tIns="12700">
            <a:spAutoFit/>
          </a:bodyPr>
          <a:lstStyle/>
          <a:p>
            <a:pPr indent="0" lvl="0" marL="106680" marR="0" rtl="0" algn="l">
              <a:lnSpc>
                <a:spcPct val="100000"/>
              </a:lnSpc>
              <a:spcBef>
                <a:spcPts val="0"/>
              </a:spcBef>
              <a:spcAft>
                <a:spcPts val="0"/>
              </a:spcAft>
              <a:buNone/>
            </a:pPr>
            <a:r>
              <a:rPr b="1" lang="en-US" sz="3200">
                <a:solidFill>
                  <a:srgbClr val="1F6B5A"/>
                </a:solidFill>
                <a:latin typeface="Verdana"/>
                <a:ea typeface="Verdana"/>
                <a:cs typeface="Verdana"/>
                <a:sym typeface="Verdana"/>
              </a:rPr>
              <a:t>Risk</a:t>
            </a:r>
            <a:endParaRPr sz="3200">
              <a:solidFill>
                <a:schemeClr val="dk1"/>
              </a:solidFill>
              <a:latin typeface="Verdana"/>
              <a:ea typeface="Verdana"/>
              <a:cs typeface="Verdana"/>
              <a:sym typeface="Verdana"/>
            </a:endParaRPr>
          </a:p>
        </p:txBody>
      </p:sp>
      <p:grpSp>
        <p:nvGrpSpPr>
          <p:cNvPr id="439" name="Google Shape;439;p24"/>
          <p:cNvGrpSpPr/>
          <p:nvPr/>
        </p:nvGrpSpPr>
        <p:grpSpPr>
          <a:xfrm>
            <a:off x="7183439" y="5743576"/>
            <a:ext cx="1271586" cy="338454"/>
            <a:chOff x="7183439" y="5743576"/>
            <a:chExt cx="1271586" cy="338454"/>
          </a:xfrm>
        </p:grpSpPr>
        <p:sp>
          <p:nvSpPr>
            <p:cNvPr id="440" name="Google Shape;440;p24"/>
            <p:cNvSpPr/>
            <p:nvPr/>
          </p:nvSpPr>
          <p:spPr>
            <a:xfrm>
              <a:off x="7204075" y="5764530"/>
              <a:ext cx="1250950" cy="317500"/>
            </a:xfrm>
            <a:custGeom>
              <a:rect b="b" l="l" r="r" t="t"/>
              <a:pathLst>
                <a:path extrusionOk="0" h="317500" w="1250950">
                  <a:moveTo>
                    <a:pt x="1250950" y="0"/>
                  </a:moveTo>
                  <a:lnTo>
                    <a:pt x="1220787" y="0"/>
                  </a:lnTo>
                  <a:lnTo>
                    <a:pt x="1220787" y="5080"/>
                  </a:lnTo>
                  <a:lnTo>
                    <a:pt x="1220787" y="8890"/>
                  </a:lnTo>
                  <a:lnTo>
                    <a:pt x="1220787" y="287020"/>
                  </a:lnTo>
                  <a:lnTo>
                    <a:pt x="9525" y="287020"/>
                  </a:lnTo>
                  <a:lnTo>
                    <a:pt x="4762" y="287020"/>
                  </a:lnTo>
                  <a:lnTo>
                    <a:pt x="0" y="287020"/>
                  </a:lnTo>
                  <a:lnTo>
                    <a:pt x="0" y="307340"/>
                  </a:lnTo>
                  <a:lnTo>
                    <a:pt x="0" y="317500"/>
                  </a:lnTo>
                  <a:lnTo>
                    <a:pt x="1250950" y="317500"/>
                  </a:lnTo>
                  <a:lnTo>
                    <a:pt x="1250950" y="307340"/>
                  </a:lnTo>
                  <a:lnTo>
                    <a:pt x="1250950" y="8890"/>
                  </a:lnTo>
                  <a:lnTo>
                    <a:pt x="1250950"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1" name="Google Shape;441;p24"/>
            <p:cNvSpPr/>
            <p:nvPr/>
          </p:nvSpPr>
          <p:spPr>
            <a:xfrm>
              <a:off x="7183439" y="5743576"/>
              <a:ext cx="1241425" cy="307975"/>
            </a:xfrm>
            <a:custGeom>
              <a:rect b="b" l="l" r="r" t="t"/>
              <a:pathLst>
                <a:path extrusionOk="0" h="307975" w="1241425">
                  <a:moveTo>
                    <a:pt x="1241425" y="0"/>
                  </a:moveTo>
                  <a:lnTo>
                    <a:pt x="0" y="0"/>
                  </a:lnTo>
                  <a:lnTo>
                    <a:pt x="0" y="307974"/>
                  </a:lnTo>
                  <a:lnTo>
                    <a:pt x="1241425" y="307974"/>
                  </a:lnTo>
                  <a:lnTo>
                    <a:pt x="1241425"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2" name="Google Shape;442;p24"/>
            <p:cNvSpPr/>
            <p:nvPr/>
          </p:nvSpPr>
          <p:spPr>
            <a:xfrm>
              <a:off x="7183439" y="5743576"/>
              <a:ext cx="1241425" cy="307975"/>
            </a:xfrm>
            <a:custGeom>
              <a:rect b="b" l="l" r="r" t="t"/>
              <a:pathLst>
                <a:path extrusionOk="0" h="307975" w="1241425">
                  <a:moveTo>
                    <a:pt x="0" y="0"/>
                  </a:moveTo>
                  <a:lnTo>
                    <a:pt x="1241425" y="0"/>
                  </a:lnTo>
                  <a:lnTo>
                    <a:pt x="1241425" y="307975"/>
                  </a:lnTo>
                  <a:lnTo>
                    <a:pt x="0" y="307975"/>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43" name="Google Shape;443;p24"/>
          <p:cNvSpPr txBox="1"/>
          <p:nvPr/>
        </p:nvSpPr>
        <p:spPr>
          <a:xfrm>
            <a:off x="7188201" y="5777484"/>
            <a:ext cx="1231900" cy="238760"/>
          </a:xfrm>
          <a:prstGeom prst="rect">
            <a:avLst/>
          </a:prstGeom>
          <a:noFill/>
          <a:ln>
            <a:noFill/>
          </a:ln>
        </p:spPr>
        <p:txBody>
          <a:bodyPr anchorCtr="0" anchor="t" bIns="0" lIns="0" spcFirstLastPara="1" rIns="0" wrap="square" tIns="12700">
            <a:spAutoFit/>
          </a:bodyPr>
          <a:lstStyle/>
          <a:p>
            <a:pPr indent="0" lvl="0" marL="335280" marR="0" rtl="0" algn="l">
              <a:lnSpc>
                <a:spcPct val="100000"/>
              </a:lnSpc>
              <a:spcBef>
                <a:spcPts val="0"/>
              </a:spcBef>
              <a:spcAft>
                <a:spcPts val="0"/>
              </a:spcAft>
              <a:buNone/>
            </a:pPr>
            <a:r>
              <a:rPr b="1" lang="en-US" sz="1400">
                <a:solidFill>
                  <a:srgbClr val="FFFFFF"/>
                </a:solidFill>
                <a:latin typeface="Verdana"/>
                <a:ea typeface="Verdana"/>
                <a:cs typeface="Verdana"/>
                <a:sym typeface="Verdana"/>
              </a:rPr>
              <a:t>Value</a:t>
            </a:r>
            <a:endParaRPr sz="1400">
              <a:solidFill>
                <a:schemeClr val="dk1"/>
              </a:solidFill>
              <a:latin typeface="Verdana"/>
              <a:ea typeface="Verdana"/>
              <a:cs typeface="Verdana"/>
              <a:sym typeface="Verdana"/>
            </a:endParaRPr>
          </a:p>
        </p:txBody>
      </p:sp>
      <p:grpSp>
        <p:nvGrpSpPr>
          <p:cNvPr id="444" name="Google Shape;444;p24"/>
          <p:cNvGrpSpPr/>
          <p:nvPr/>
        </p:nvGrpSpPr>
        <p:grpSpPr>
          <a:xfrm>
            <a:off x="3373438" y="5678489"/>
            <a:ext cx="1957387" cy="554670"/>
            <a:chOff x="3373438" y="5678489"/>
            <a:chExt cx="1957387" cy="554670"/>
          </a:xfrm>
        </p:grpSpPr>
        <p:sp>
          <p:nvSpPr>
            <p:cNvPr id="445" name="Google Shape;445;p24"/>
            <p:cNvSpPr/>
            <p:nvPr/>
          </p:nvSpPr>
          <p:spPr>
            <a:xfrm>
              <a:off x="3394075" y="5699759"/>
              <a:ext cx="1936750" cy="533400"/>
            </a:xfrm>
            <a:custGeom>
              <a:rect b="b" l="l" r="r" t="t"/>
              <a:pathLst>
                <a:path extrusionOk="0" h="533400" w="1936750">
                  <a:moveTo>
                    <a:pt x="1936750" y="0"/>
                  </a:moveTo>
                  <a:lnTo>
                    <a:pt x="1906587" y="0"/>
                  </a:lnTo>
                  <a:lnTo>
                    <a:pt x="1906587" y="3810"/>
                  </a:lnTo>
                  <a:lnTo>
                    <a:pt x="1906587" y="8890"/>
                  </a:lnTo>
                  <a:lnTo>
                    <a:pt x="1906587" y="502920"/>
                  </a:lnTo>
                  <a:lnTo>
                    <a:pt x="9525" y="502920"/>
                  </a:lnTo>
                  <a:lnTo>
                    <a:pt x="4762" y="502920"/>
                  </a:lnTo>
                  <a:lnTo>
                    <a:pt x="0" y="502920"/>
                  </a:lnTo>
                  <a:lnTo>
                    <a:pt x="0" y="523240"/>
                  </a:lnTo>
                  <a:lnTo>
                    <a:pt x="0" y="533400"/>
                  </a:lnTo>
                  <a:lnTo>
                    <a:pt x="1936750" y="533400"/>
                  </a:lnTo>
                  <a:lnTo>
                    <a:pt x="1936750" y="523240"/>
                  </a:lnTo>
                  <a:lnTo>
                    <a:pt x="1936750" y="8890"/>
                  </a:lnTo>
                  <a:lnTo>
                    <a:pt x="1936750"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6" name="Google Shape;446;p24"/>
            <p:cNvSpPr/>
            <p:nvPr/>
          </p:nvSpPr>
          <p:spPr>
            <a:xfrm>
              <a:off x="3373438" y="5678489"/>
              <a:ext cx="1927225" cy="523875"/>
            </a:xfrm>
            <a:custGeom>
              <a:rect b="b" l="l" r="r" t="t"/>
              <a:pathLst>
                <a:path extrusionOk="0" h="523875" w="1927225">
                  <a:moveTo>
                    <a:pt x="1927225" y="0"/>
                  </a:moveTo>
                  <a:lnTo>
                    <a:pt x="0" y="0"/>
                  </a:lnTo>
                  <a:lnTo>
                    <a:pt x="0" y="523875"/>
                  </a:lnTo>
                  <a:lnTo>
                    <a:pt x="1927225" y="523875"/>
                  </a:lnTo>
                  <a:lnTo>
                    <a:pt x="1927225"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7" name="Google Shape;447;p24"/>
            <p:cNvSpPr/>
            <p:nvPr/>
          </p:nvSpPr>
          <p:spPr>
            <a:xfrm>
              <a:off x="3373438" y="5678489"/>
              <a:ext cx="1927225" cy="523875"/>
            </a:xfrm>
            <a:custGeom>
              <a:rect b="b" l="l" r="r" t="t"/>
              <a:pathLst>
                <a:path extrusionOk="0" h="523875" w="1927225">
                  <a:moveTo>
                    <a:pt x="0" y="0"/>
                  </a:moveTo>
                  <a:lnTo>
                    <a:pt x="1927225" y="0"/>
                  </a:lnTo>
                  <a:lnTo>
                    <a:pt x="1927225" y="523875"/>
                  </a:lnTo>
                  <a:lnTo>
                    <a:pt x="0" y="523875"/>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48" name="Google Shape;448;p24"/>
          <p:cNvSpPr txBox="1"/>
          <p:nvPr/>
        </p:nvSpPr>
        <p:spPr>
          <a:xfrm>
            <a:off x="3378201" y="5710428"/>
            <a:ext cx="1917700" cy="455295"/>
          </a:xfrm>
          <a:prstGeom prst="rect">
            <a:avLst/>
          </a:prstGeom>
          <a:noFill/>
          <a:ln>
            <a:noFill/>
          </a:ln>
        </p:spPr>
        <p:txBody>
          <a:bodyPr anchorCtr="0" anchor="t" bIns="0" lIns="0" spcFirstLastPara="1" rIns="0" wrap="square" tIns="9525">
            <a:spAutoFit/>
          </a:bodyPr>
          <a:lstStyle/>
          <a:p>
            <a:pPr indent="260350" lvl="0" marL="287020" marR="278765" rtl="0" algn="l">
              <a:lnSpc>
                <a:spcPct val="101400"/>
              </a:lnSpc>
              <a:spcBef>
                <a:spcPts val="0"/>
              </a:spcBef>
              <a:spcAft>
                <a:spcPts val="0"/>
              </a:spcAft>
              <a:buNone/>
            </a:pPr>
            <a:r>
              <a:rPr b="1" lang="en-US" sz="1400">
                <a:solidFill>
                  <a:srgbClr val="FFFFFF"/>
                </a:solidFill>
                <a:latin typeface="Verdana"/>
                <a:ea typeface="Verdana"/>
                <a:cs typeface="Verdana"/>
                <a:sym typeface="Verdana"/>
              </a:rPr>
              <a:t>Security  requirements</a:t>
            </a:r>
            <a:endParaRPr sz="1400">
              <a:solidFill>
                <a:schemeClr val="dk1"/>
              </a:solidFill>
              <a:latin typeface="Verdana"/>
              <a:ea typeface="Verdana"/>
              <a:cs typeface="Verdana"/>
              <a:sym typeface="Verdana"/>
            </a:endParaRPr>
          </a:p>
        </p:txBody>
      </p:sp>
      <p:sp>
        <p:nvSpPr>
          <p:cNvPr id="449" name="Google Shape;449;p24"/>
          <p:cNvSpPr/>
          <p:nvPr/>
        </p:nvSpPr>
        <p:spPr>
          <a:xfrm>
            <a:off x="4843127" y="2253211"/>
            <a:ext cx="915669" cy="978535"/>
          </a:xfrm>
          <a:custGeom>
            <a:rect b="b" l="l" r="r" t="t"/>
            <a:pathLst>
              <a:path extrusionOk="0" h="978535" w="915670">
                <a:moveTo>
                  <a:pt x="230795" y="0"/>
                </a:moveTo>
                <a:lnTo>
                  <a:pt x="0" y="203916"/>
                </a:lnTo>
                <a:lnTo>
                  <a:pt x="684276" y="978391"/>
                </a:lnTo>
                <a:lnTo>
                  <a:pt x="915071" y="774475"/>
                </a:lnTo>
                <a:lnTo>
                  <a:pt x="230795"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0" name="Google Shape;450;p24"/>
          <p:cNvSpPr txBox="1"/>
          <p:nvPr/>
        </p:nvSpPr>
        <p:spPr>
          <a:xfrm rot="2880000">
            <a:off x="4867581" y="2648181"/>
            <a:ext cx="861198"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None/>
            </a:pPr>
            <a:r>
              <a:rPr b="1" baseline="30000" lang="en-US" sz="2100">
                <a:solidFill>
                  <a:srgbClr val="1F6B5A"/>
                </a:solidFill>
                <a:latin typeface="Verdana"/>
                <a:ea typeface="Verdana"/>
                <a:cs typeface="Verdana"/>
                <a:sym typeface="Verdana"/>
              </a:rPr>
              <a:t>incre</a:t>
            </a:r>
            <a:r>
              <a:rPr b="1" lang="en-US" sz="1400">
                <a:solidFill>
                  <a:srgbClr val="1F6B5A"/>
                </a:solidFill>
                <a:latin typeface="Verdana"/>
                <a:ea typeface="Verdana"/>
                <a:cs typeface="Verdana"/>
                <a:sym typeface="Verdana"/>
              </a:rPr>
              <a:t>ase</a:t>
            </a:r>
            <a:endParaRPr sz="1400">
              <a:solidFill>
                <a:schemeClr val="dk1"/>
              </a:solidFill>
              <a:latin typeface="Verdana"/>
              <a:ea typeface="Verdana"/>
              <a:cs typeface="Verdana"/>
              <a:sym typeface="Verdana"/>
            </a:endParaRPr>
          </a:p>
        </p:txBody>
      </p:sp>
      <p:sp>
        <p:nvSpPr>
          <p:cNvPr id="451" name="Google Shape;451;p24"/>
          <p:cNvSpPr/>
          <p:nvPr/>
        </p:nvSpPr>
        <p:spPr>
          <a:xfrm>
            <a:off x="6373017" y="2160117"/>
            <a:ext cx="948055" cy="947419"/>
          </a:xfrm>
          <a:custGeom>
            <a:rect b="b" l="l" r="r" t="t"/>
            <a:pathLst>
              <a:path extrusionOk="0" h="947419" w="948054">
                <a:moveTo>
                  <a:pt x="730107" y="0"/>
                </a:moveTo>
                <a:lnTo>
                  <a:pt x="0" y="729183"/>
                </a:lnTo>
                <a:lnTo>
                  <a:pt x="217633" y="947092"/>
                </a:lnTo>
                <a:lnTo>
                  <a:pt x="947741" y="217909"/>
                </a:lnTo>
                <a:lnTo>
                  <a:pt x="730107"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2" name="Google Shape;452;p24"/>
          <p:cNvSpPr txBox="1"/>
          <p:nvPr/>
        </p:nvSpPr>
        <p:spPr>
          <a:xfrm rot="-2640000">
            <a:off x="6411797" y="2548113"/>
            <a:ext cx="863062"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None/>
            </a:pPr>
            <a:r>
              <a:rPr b="1" lang="en-US" sz="1400">
                <a:solidFill>
                  <a:srgbClr val="1F6B5A"/>
                </a:solidFill>
                <a:latin typeface="Verdana"/>
                <a:ea typeface="Verdana"/>
                <a:cs typeface="Verdana"/>
                <a:sym typeface="Verdana"/>
              </a:rPr>
              <a:t>inc</a:t>
            </a:r>
            <a:r>
              <a:rPr b="1" baseline="30000" lang="en-US" sz="2100">
                <a:solidFill>
                  <a:srgbClr val="1F6B5A"/>
                </a:solidFill>
                <a:latin typeface="Verdana"/>
                <a:ea typeface="Verdana"/>
                <a:cs typeface="Verdana"/>
                <a:sym typeface="Verdana"/>
              </a:rPr>
              <a:t>rease</a:t>
            </a:r>
            <a:endParaRPr baseline="30000" sz="2100">
              <a:solidFill>
                <a:schemeClr val="dk1"/>
              </a:solidFill>
              <a:latin typeface="Verdana"/>
              <a:ea typeface="Verdana"/>
              <a:cs typeface="Verdana"/>
              <a:sym typeface="Verdana"/>
            </a:endParaRPr>
          </a:p>
        </p:txBody>
      </p:sp>
      <p:grpSp>
        <p:nvGrpSpPr>
          <p:cNvPr id="453" name="Google Shape;453;p24"/>
          <p:cNvGrpSpPr/>
          <p:nvPr/>
        </p:nvGrpSpPr>
        <p:grpSpPr>
          <a:xfrm>
            <a:off x="7524750" y="3689350"/>
            <a:ext cx="2239962" cy="614679"/>
            <a:chOff x="7524750" y="3689350"/>
            <a:chExt cx="2239962" cy="614679"/>
          </a:xfrm>
        </p:grpSpPr>
        <p:sp>
          <p:nvSpPr>
            <p:cNvPr id="454" name="Google Shape;454;p24"/>
            <p:cNvSpPr/>
            <p:nvPr/>
          </p:nvSpPr>
          <p:spPr>
            <a:xfrm>
              <a:off x="7545387" y="3709669"/>
              <a:ext cx="2219325" cy="594360"/>
            </a:xfrm>
            <a:custGeom>
              <a:rect b="b" l="l" r="r" t="t"/>
              <a:pathLst>
                <a:path extrusionOk="0" h="594360" w="2219325">
                  <a:moveTo>
                    <a:pt x="2219325" y="0"/>
                  </a:moveTo>
                  <a:lnTo>
                    <a:pt x="2189162" y="0"/>
                  </a:lnTo>
                  <a:lnTo>
                    <a:pt x="2189162" y="5080"/>
                  </a:lnTo>
                  <a:lnTo>
                    <a:pt x="2189162" y="10160"/>
                  </a:lnTo>
                  <a:lnTo>
                    <a:pt x="2189162" y="563880"/>
                  </a:lnTo>
                  <a:lnTo>
                    <a:pt x="9525" y="563880"/>
                  </a:lnTo>
                  <a:lnTo>
                    <a:pt x="4762" y="563880"/>
                  </a:lnTo>
                  <a:lnTo>
                    <a:pt x="0" y="563880"/>
                  </a:lnTo>
                  <a:lnTo>
                    <a:pt x="0" y="584200"/>
                  </a:lnTo>
                  <a:lnTo>
                    <a:pt x="0" y="594360"/>
                  </a:lnTo>
                  <a:lnTo>
                    <a:pt x="2219325" y="594360"/>
                  </a:lnTo>
                  <a:lnTo>
                    <a:pt x="2219325" y="584200"/>
                  </a:lnTo>
                  <a:lnTo>
                    <a:pt x="2219325" y="10160"/>
                  </a:lnTo>
                  <a:lnTo>
                    <a:pt x="2219325" y="0"/>
                  </a:lnTo>
                  <a:close/>
                </a:path>
              </a:pathLst>
            </a:custGeom>
            <a:solidFill>
              <a:srgbClr val="AABED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5" name="Google Shape;455;p24"/>
            <p:cNvSpPr/>
            <p:nvPr/>
          </p:nvSpPr>
          <p:spPr>
            <a:xfrm>
              <a:off x="7524750" y="3689350"/>
              <a:ext cx="2209800" cy="584200"/>
            </a:xfrm>
            <a:custGeom>
              <a:rect b="b" l="l" r="r" t="t"/>
              <a:pathLst>
                <a:path extrusionOk="0" h="584200" w="2209800">
                  <a:moveTo>
                    <a:pt x="2209800" y="0"/>
                  </a:moveTo>
                  <a:lnTo>
                    <a:pt x="0" y="0"/>
                  </a:lnTo>
                  <a:lnTo>
                    <a:pt x="0" y="584200"/>
                  </a:lnTo>
                  <a:lnTo>
                    <a:pt x="2209800" y="584200"/>
                  </a:lnTo>
                  <a:lnTo>
                    <a:pt x="2209800"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6" name="Google Shape;456;p24"/>
            <p:cNvSpPr/>
            <p:nvPr/>
          </p:nvSpPr>
          <p:spPr>
            <a:xfrm>
              <a:off x="7524750" y="3689350"/>
              <a:ext cx="2209800" cy="584200"/>
            </a:xfrm>
            <a:custGeom>
              <a:rect b="b" l="l" r="r" t="t"/>
              <a:pathLst>
                <a:path extrusionOk="0" h="584200" w="2209800">
                  <a:moveTo>
                    <a:pt x="0" y="0"/>
                  </a:moveTo>
                  <a:lnTo>
                    <a:pt x="2209800" y="0"/>
                  </a:lnTo>
                  <a:lnTo>
                    <a:pt x="2209800" y="584200"/>
                  </a:lnTo>
                  <a:lnTo>
                    <a:pt x="0" y="584200"/>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57" name="Google Shape;457;p24"/>
          <p:cNvSpPr txBox="1"/>
          <p:nvPr/>
        </p:nvSpPr>
        <p:spPr>
          <a:xfrm>
            <a:off x="7529512" y="3722116"/>
            <a:ext cx="2200275" cy="510540"/>
          </a:xfrm>
          <a:prstGeom prst="rect">
            <a:avLst/>
          </a:prstGeom>
          <a:noFill/>
          <a:ln>
            <a:noFill/>
          </a:ln>
        </p:spPr>
        <p:txBody>
          <a:bodyPr anchorCtr="0" anchor="t" bIns="0" lIns="0" spcFirstLastPara="1" rIns="0" wrap="square" tIns="22850">
            <a:spAutoFit/>
          </a:bodyPr>
          <a:lstStyle/>
          <a:p>
            <a:pPr indent="-327025" lvl="0" marL="737235" marR="401320" rtl="0" algn="l">
              <a:lnSpc>
                <a:spcPct val="118750"/>
              </a:lnSpc>
              <a:spcBef>
                <a:spcPts val="0"/>
              </a:spcBef>
              <a:spcAft>
                <a:spcPts val="0"/>
              </a:spcAft>
              <a:buNone/>
            </a:pPr>
            <a:r>
              <a:rPr b="1" lang="en-US" sz="1600">
                <a:solidFill>
                  <a:srgbClr val="542176"/>
                </a:solidFill>
                <a:latin typeface="Verdana"/>
                <a:ea typeface="Verdana"/>
                <a:cs typeface="Verdana"/>
                <a:sym typeface="Verdana"/>
              </a:rPr>
              <a:t>Information  assets</a:t>
            </a:r>
            <a:endParaRPr sz="1600">
              <a:solidFill>
                <a:schemeClr val="dk1"/>
              </a:solidFill>
              <a:latin typeface="Verdana"/>
              <a:ea typeface="Verdana"/>
              <a:cs typeface="Verdana"/>
              <a:sym typeface="Verdana"/>
            </a:endParaRPr>
          </a:p>
        </p:txBody>
      </p:sp>
      <p:grpSp>
        <p:nvGrpSpPr>
          <p:cNvPr id="458" name="Google Shape;458;p24"/>
          <p:cNvGrpSpPr/>
          <p:nvPr/>
        </p:nvGrpSpPr>
        <p:grpSpPr>
          <a:xfrm>
            <a:off x="2633662" y="3811588"/>
            <a:ext cx="1554163" cy="367981"/>
            <a:chOff x="2633662" y="3811588"/>
            <a:chExt cx="1554163" cy="367981"/>
          </a:xfrm>
        </p:grpSpPr>
        <p:sp>
          <p:nvSpPr>
            <p:cNvPr id="459" name="Google Shape;459;p24"/>
            <p:cNvSpPr/>
            <p:nvPr/>
          </p:nvSpPr>
          <p:spPr>
            <a:xfrm>
              <a:off x="2654300" y="3832859"/>
              <a:ext cx="1533525" cy="346710"/>
            </a:xfrm>
            <a:custGeom>
              <a:rect b="b" l="l" r="r" t="t"/>
              <a:pathLst>
                <a:path extrusionOk="0" h="346710" w="1533525">
                  <a:moveTo>
                    <a:pt x="1533525" y="0"/>
                  </a:moveTo>
                  <a:lnTo>
                    <a:pt x="1503362" y="0"/>
                  </a:lnTo>
                  <a:lnTo>
                    <a:pt x="1503362" y="3810"/>
                  </a:lnTo>
                  <a:lnTo>
                    <a:pt x="1503362" y="8890"/>
                  </a:lnTo>
                  <a:lnTo>
                    <a:pt x="1503362" y="317500"/>
                  </a:lnTo>
                  <a:lnTo>
                    <a:pt x="9525" y="317500"/>
                  </a:lnTo>
                  <a:lnTo>
                    <a:pt x="4762" y="317500"/>
                  </a:lnTo>
                  <a:lnTo>
                    <a:pt x="0" y="317500"/>
                  </a:lnTo>
                  <a:lnTo>
                    <a:pt x="0" y="337820"/>
                  </a:lnTo>
                  <a:lnTo>
                    <a:pt x="0" y="346710"/>
                  </a:lnTo>
                  <a:lnTo>
                    <a:pt x="1533525" y="346710"/>
                  </a:lnTo>
                  <a:lnTo>
                    <a:pt x="1533525" y="337820"/>
                  </a:lnTo>
                  <a:lnTo>
                    <a:pt x="1533525" y="8890"/>
                  </a:lnTo>
                  <a:lnTo>
                    <a:pt x="1533525" y="0"/>
                  </a:lnTo>
                  <a:close/>
                </a:path>
              </a:pathLst>
            </a:custGeom>
            <a:solidFill>
              <a:srgbClr val="AABED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0" name="Google Shape;460;p24"/>
            <p:cNvSpPr/>
            <p:nvPr/>
          </p:nvSpPr>
          <p:spPr>
            <a:xfrm>
              <a:off x="2633662" y="3811588"/>
              <a:ext cx="1524000" cy="338455"/>
            </a:xfrm>
            <a:custGeom>
              <a:rect b="b" l="l" r="r" t="t"/>
              <a:pathLst>
                <a:path extrusionOk="0" h="338454" w="1524000">
                  <a:moveTo>
                    <a:pt x="1524000" y="0"/>
                  </a:moveTo>
                  <a:lnTo>
                    <a:pt x="0" y="0"/>
                  </a:lnTo>
                  <a:lnTo>
                    <a:pt x="0" y="338137"/>
                  </a:lnTo>
                  <a:lnTo>
                    <a:pt x="1524000" y="338137"/>
                  </a:lnTo>
                  <a:lnTo>
                    <a:pt x="1524000"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1" name="Google Shape;461;p24"/>
            <p:cNvSpPr/>
            <p:nvPr/>
          </p:nvSpPr>
          <p:spPr>
            <a:xfrm>
              <a:off x="2633662" y="3811588"/>
              <a:ext cx="1524000" cy="338455"/>
            </a:xfrm>
            <a:custGeom>
              <a:rect b="b" l="l" r="r" t="t"/>
              <a:pathLst>
                <a:path extrusionOk="0" h="338454" w="1524000">
                  <a:moveTo>
                    <a:pt x="0" y="0"/>
                  </a:moveTo>
                  <a:lnTo>
                    <a:pt x="1524000" y="0"/>
                  </a:lnTo>
                  <a:lnTo>
                    <a:pt x="1524000" y="338137"/>
                  </a:lnTo>
                  <a:lnTo>
                    <a:pt x="0" y="338137"/>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62" name="Google Shape;462;p24"/>
          <p:cNvSpPr txBox="1"/>
          <p:nvPr/>
        </p:nvSpPr>
        <p:spPr>
          <a:xfrm>
            <a:off x="2638425" y="3844035"/>
            <a:ext cx="1514475" cy="269240"/>
          </a:xfrm>
          <a:prstGeom prst="rect">
            <a:avLst/>
          </a:prstGeom>
          <a:noFill/>
          <a:ln>
            <a:noFill/>
          </a:ln>
        </p:spPr>
        <p:txBody>
          <a:bodyPr anchorCtr="0" anchor="t" bIns="0" lIns="0" spcFirstLastPara="1" rIns="0" wrap="square" tIns="12700">
            <a:spAutoFit/>
          </a:bodyPr>
          <a:lstStyle/>
          <a:p>
            <a:pPr indent="0" lvl="0" marL="278765" marR="0" rtl="0" algn="l">
              <a:lnSpc>
                <a:spcPct val="100000"/>
              </a:lnSpc>
              <a:spcBef>
                <a:spcPts val="0"/>
              </a:spcBef>
              <a:spcAft>
                <a:spcPts val="0"/>
              </a:spcAft>
              <a:buNone/>
            </a:pPr>
            <a:r>
              <a:rPr b="1" lang="en-US" sz="1600">
                <a:solidFill>
                  <a:srgbClr val="542176"/>
                </a:solidFill>
                <a:latin typeface="Verdana"/>
                <a:ea typeface="Verdana"/>
                <a:cs typeface="Verdana"/>
                <a:sym typeface="Verdana"/>
              </a:rPr>
              <a:t>Controls</a:t>
            </a:r>
            <a:endParaRPr sz="1600">
              <a:solidFill>
                <a:schemeClr val="dk1"/>
              </a:solidFill>
              <a:latin typeface="Verdana"/>
              <a:ea typeface="Verdana"/>
              <a:cs typeface="Verdana"/>
              <a:sym typeface="Verdana"/>
            </a:endParaRPr>
          </a:p>
        </p:txBody>
      </p:sp>
      <p:sp>
        <p:nvSpPr>
          <p:cNvPr id="463" name="Google Shape;463;p24"/>
          <p:cNvSpPr/>
          <p:nvPr/>
        </p:nvSpPr>
        <p:spPr>
          <a:xfrm>
            <a:off x="7968401" y="1910820"/>
            <a:ext cx="916305" cy="1606550"/>
          </a:xfrm>
          <a:custGeom>
            <a:rect b="b" l="l" r="r" t="t"/>
            <a:pathLst>
              <a:path extrusionOk="0" h="1606550" w="916304">
                <a:moveTo>
                  <a:pt x="283335" y="0"/>
                </a:moveTo>
                <a:lnTo>
                  <a:pt x="0" y="120703"/>
                </a:lnTo>
                <a:lnTo>
                  <a:pt x="632764" y="1606024"/>
                </a:lnTo>
                <a:lnTo>
                  <a:pt x="916100" y="1485319"/>
                </a:lnTo>
                <a:lnTo>
                  <a:pt x="283335"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4" name="Google Shape;464;p24"/>
          <p:cNvSpPr txBox="1"/>
          <p:nvPr/>
        </p:nvSpPr>
        <p:spPr>
          <a:xfrm rot="3960000">
            <a:off x="7709060" y="2616792"/>
            <a:ext cx="1430949"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None/>
            </a:pPr>
            <a:r>
              <a:rPr b="1" baseline="30000" lang="en-US" sz="2100">
                <a:solidFill>
                  <a:srgbClr val="1F6B5A"/>
                </a:solidFill>
                <a:latin typeface="Verdana"/>
                <a:ea typeface="Verdana"/>
                <a:cs typeface="Verdana"/>
                <a:sym typeface="Verdana"/>
              </a:rPr>
              <a:t>compromis</a:t>
            </a:r>
            <a:r>
              <a:rPr b="1" lang="en-US" sz="1400">
                <a:solidFill>
                  <a:srgbClr val="1F6B5A"/>
                </a:solidFill>
                <a:latin typeface="Verdana"/>
                <a:ea typeface="Verdana"/>
                <a:cs typeface="Verdana"/>
                <a:sym typeface="Verdana"/>
              </a:rPr>
              <a:t>ing</a:t>
            </a:r>
            <a:endParaRPr sz="1400">
              <a:solidFill>
                <a:schemeClr val="dk1"/>
              </a:solidFill>
              <a:latin typeface="Verdana"/>
              <a:ea typeface="Verdana"/>
              <a:cs typeface="Verdana"/>
              <a:sym typeface="Verdana"/>
            </a:endParaRPr>
          </a:p>
        </p:txBody>
      </p:sp>
      <p:grpSp>
        <p:nvGrpSpPr>
          <p:cNvPr id="465" name="Google Shape;465;p24"/>
          <p:cNvGrpSpPr/>
          <p:nvPr/>
        </p:nvGrpSpPr>
        <p:grpSpPr>
          <a:xfrm>
            <a:off x="3150715" y="2006551"/>
            <a:ext cx="2203923" cy="2038400"/>
            <a:chOff x="3150715" y="2006551"/>
            <a:chExt cx="2203923" cy="2038400"/>
          </a:xfrm>
        </p:grpSpPr>
        <p:sp>
          <p:nvSpPr>
            <p:cNvPr id="466" name="Google Shape;466;p24"/>
            <p:cNvSpPr/>
            <p:nvPr/>
          </p:nvSpPr>
          <p:spPr>
            <a:xfrm>
              <a:off x="4157663" y="3917951"/>
              <a:ext cx="1196975" cy="127000"/>
            </a:xfrm>
            <a:custGeom>
              <a:rect b="b" l="l" r="r" t="t"/>
              <a:pathLst>
                <a:path extrusionOk="0" h="127000" w="1196975">
                  <a:moveTo>
                    <a:pt x="1069975" y="71437"/>
                  </a:moveTo>
                  <a:lnTo>
                    <a:pt x="1069975" y="127000"/>
                  </a:lnTo>
                  <a:lnTo>
                    <a:pt x="1181100" y="71437"/>
                  </a:lnTo>
                  <a:lnTo>
                    <a:pt x="1069975" y="71437"/>
                  </a:lnTo>
                  <a:close/>
                </a:path>
                <a:path extrusionOk="0" h="127000" w="1196975">
                  <a:moveTo>
                    <a:pt x="1069975" y="55562"/>
                  </a:moveTo>
                  <a:lnTo>
                    <a:pt x="1069975" y="71437"/>
                  </a:lnTo>
                  <a:lnTo>
                    <a:pt x="1082675" y="71437"/>
                  </a:lnTo>
                  <a:lnTo>
                    <a:pt x="1082675" y="55562"/>
                  </a:lnTo>
                  <a:lnTo>
                    <a:pt x="1069975" y="55562"/>
                  </a:lnTo>
                  <a:close/>
                </a:path>
                <a:path extrusionOk="0" h="127000" w="1196975">
                  <a:moveTo>
                    <a:pt x="1069975" y="0"/>
                  </a:moveTo>
                  <a:lnTo>
                    <a:pt x="1069975" y="55562"/>
                  </a:lnTo>
                  <a:lnTo>
                    <a:pt x="1082675" y="55562"/>
                  </a:lnTo>
                  <a:lnTo>
                    <a:pt x="1082675" y="71437"/>
                  </a:lnTo>
                  <a:lnTo>
                    <a:pt x="1181102" y="71436"/>
                  </a:lnTo>
                  <a:lnTo>
                    <a:pt x="1196975" y="63500"/>
                  </a:lnTo>
                  <a:lnTo>
                    <a:pt x="1069975" y="0"/>
                  </a:lnTo>
                  <a:close/>
                </a:path>
                <a:path extrusionOk="0" h="127000" w="1196975">
                  <a:moveTo>
                    <a:pt x="0" y="55561"/>
                  </a:moveTo>
                  <a:lnTo>
                    <a:pt x="0" y="71436"/>
                  </a:lnTo>
                  <a:lnTo>
                    <a:pt x="1069975" y="71437"/>
                  </a:lnTo>
                  <a:lnTo>
                    <a:pt x="1069975" y="55562"/>
                  </a:lnTo>
                  <a:lnTo>
                    <a:pt x="0" y="555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7" name="Google Shape;467;p24"/>
            <p:cNvSpPr/>
            <p:nvPr/>
          </p:nvSpPr>
          <p:spPr>
            <a:xfrm>
              <a:off x="3150715" y="2006551"/>
              <a:ext cx="1007744" cy="1683385"/>
            </a:xfrm>
            <a:custGeom>
              <a:rect b="b" l="l" r="r" t="t"/>
              <a:pathLst>
                <a:path extrusionOk="0" h="1683385" w="1007745">
                  <a:moveTo>
                    <a:pt x="728643" y="0"/>
                  </a:moveTo>
                  <a:lnTo>
                    <a:pt x="0" y="1551961"/>
                  </a:lnTo>
                  <a:lnTo>
                    <a:pt x="278777" y="1682847"/>
                  </a:lnTo>
                  <a:lnTo>
                    <a:pt x="1007422" y="130886"/>
                  </a:lnTo>
                  <a:lnTo>
                    <a:pt x="728643"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68" name="Google Shape;468;p24"/>
          <p:cNvSpPr txBox="1"/>
          <p:nvPr/>
        </p:nvSpPr>
        <p:spPr>
          <a:xfrm rot="-3840000">
            <a:off x="2885719" y="2767835"/>
            <a:ext cx="1528029"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None/>
            </a:pPr>
            <a:r>
              <a:rPr b="1" lang="en-US" sz="1400">
                <a:solidFill>
                  <a:srgbClr val="542176"/>
                </a:solidFill>
                <a:latin typeface="Verdana"/>
                <a:ea typeface="Verdana"/>
                <a:cs typeface="Verdana"/>
                <a:sym typeface="Verdana"/>
              </a:rPr>
              <a:t>pro</a:t>
            </a:r>
            <a:r>
              <a:rPr b="1" baseline="30000" lang="en-US" sz="2100">
                <a:solidFill>
                  <a:srgbClr val="542176"/>
                </a:solidFill>
                <a:latin typeface="Verdana"/>
                <a:ea typeface="Verdana"/>
                <a:cs typeface="Verdana"/>
                <a:sym typeface="Verdana"/>
              </a:rPr>
              <a:t>tect against</a:t>
            </a:r>
            <a:endParaRPr baseline="30000" sz="2100">
              <a:solidFill>
                <a:schemeClr val="dk1"/>
              </a:solidFill>
              <a:latin typeface="Verdana"/>
              <a:ea typeface="Verdana"/>
              <a:cs typeface="Verdana"/>
              <a:sym typeface="Verdana"/>
            </a:endParaRPr>
          </a:p>
        </p:txBody>
      </p:sp>
      <p:sp>
        <p:nvSpPr>
          <p:cNvPr id="469" name="Google Shape;469;p24"/>
          <p:cNvSpPr txBox="1"/>
          <p:nvPr/>
        </p:nvSpPr>
        <p:spPr>
          <a:xfrm>
            <a:off x="4310062" y="3689351"/>
            <a:ext cx="869950" cy="307975"/>
          </a:xfrm>
          <a:prstGeom prst="rect">
            <a:avLst/>
          </a:prstGeom>
          <a:solidFill>
            <a:srgbClr val="DABEED"/>
          </a:solidFill>
          <a:ln>
            <a:noFill/>
          </a:ln>
        </p:spPr>
        <p:txBody>
          <a:bodyPr anchorCtr="0" anchor="t" bIns="0" lIns="0" spcFirstLastPara="1" rIns="0" wrap="square" tIns="46350">
            <a:spAutoFit/>
          </a:bodyPr>
          <a:lstStyle/>
          <a:p>
            <a:pPr indent="0" lvl="0" marL="90805" marR="0" rtl="0" algn="l">
              <a:lnSpc>
                <a:spcPct val="100000"/>
              </a:lnSpc>
              <a:spcBef>
                <a:spcPts val="0"/>
              </a:spcBef>
              <a:spcAft>
                <a:spcPts val="0"/>
              </a:spcAft>
              <a:buNone/>
            </a:pPr>
            <a:r>
              <a:rPr b="1" lang="en-US" sz="1400">
                <a:solidFill>
                  <a:srgbClr val="542176"/>
                </a:solidFill>
                <a:latin typeface="Verdana"/>
                <a:ea typeface="Verdana"/>
                <a:cs typeface="Verdana"/>
                <a:sym typeface="Verdana"/>
              </a:rPr>
              <a:t>reduce</a:t>
            </a:r>
            <a:endParaRPr sz="1400">
              <a:solidFill>
                <a:schemeClr val="dk1"/>
              </a:solidFill>
              <a:latin typeface="Verdana"/>
              <a:ea typeface="Verdana"/>
              <a:cs typeface="Verdana"/>
              <a:sym typeface="Verdana"/>
            </a:endParaRPr>
          </a:p>
        </p:txBody>
      </p:sp>
      <p:grpSp>
        <p:nvGrpSpPr>
          <p:cNvPr id="470" name="Google Shape;470;p24"/>
          <p:cNvGrpSpPr/>
          <p:nvPr/>
        </p:nvGrpSpPr>
        <p:grpSpPr>
          <a:xfrm>
            <a:off x="3388385" y="1768042"/>
            <a:ext cx="5251450" cy="3982085"/>
            <a:chOff x="3388385" y="1768042"/>
            <a:chExt cx="5251450" cy="3982085"/>
          </a:xfrm>
        </p:grpSpPr>
        <p:sp>
          <p:nvSpPr>
            <p:cNvPr id="471" name="Google Shape;471;p24"/>
            <p:cNvSpPr/>
            <p:nvPr/>
          </p:nvSpPr>
          <p:spPr>
            <a:xfrm>
              <a:off x="3388385" y="1768042"/>
              <a:ext cx="5251450" cy="3982085"/>
            </a:xfrm>
            <a:custGeom>
              <a:rect b="b" l="l" r="r" t="t"/>
              <a:pathLst>
                <a:path extrusionOk="0" h="3982085" w="5251450">
                  <a:moveTo>
                    <a:pt x="871575" y="234327"/>
                  </a:moveTo>
                  <a:lnTo>
                    <a:pt x="869569" y="193967"/>
                  </a:lnTo>
                  <a:lnTo>
                    <a:pt x="864527" y="92506"/>
                  </a:lnTo>
                  <a:lnTo>
                    <a:pt x="755294" y="183235"/>
                  </a:lnTo>
                  <a:lnTo>
                    <a:pt x="806170" y="205587"/>
                  </a:lnTo>
                  <a:lnTo>
                    <a:pt x="0" y="2040356"/>
                  </a:lnTo>
                  <a:lnTo>
                    <a:pt x="14541" y="2046744"/>
                  </a:lnTo>
                  <a:lnTo>
                    <a:pt x="820699" y="211975"/>
                  </a:lnTo>
                  <a:lnTo>
                    <a:pt x="871575" y="234327"/>
                  </a:lnTo>
                  <a:close/>
                </a:path>
                <a:path extrusionOk="0" h="3982085" w="5251450">
                  <a:moveTo>
                    <a:pt x="2559977" y="1921306"/>
                  </a:moveTo>
                  <a:lnTo>
                    <a:pt x="2539212" y="1840128"/>
                  </a:lnTo>
                  <a:lnTo>
                    <a:pt x="2524785" y="1783753"/>
                  </a:lnTo>
                  <a:lnTo>
                    <a:pt x="2482799" y="1820138"/>
                  </a:lnTo>
                  <a:lnTo>
                    <a:pt x="905446" y="0"/>
                  </a:lnTo>
                  <a:lnTo>
                    <a:pt x="893445" y="10401"/>
                  </a:lnTo>
                  <a:lnTo>
                    <a:pt x="2470797" y="1830539"/>
                  </a:lnTo>
                  <a:lnTo>
                    <a:pt x="2428811" y="1866925"/>
                  </a:lnTo>
                  <a:lnTo>
                    <a:pt x="2559977" y="1921306"/>
                  </a:lnTo>
                  <a:close/>
                </a:path>
                <a:path extrusionOk="0" h="3982085" w="5251450">
                  <a:moveTo>
                    <a:pt x="5248173" y="2509405"/>
                  </a:moveTo>
                  <a:lnTo>
                    <a:pt x="5234343" y="2501620"/>
                  </a:lnTo>
                  <a:lnTo>
                    <a:pt x="4471022" y="3860914"/>
                  </a:lnTo>
                  <a:lnTo>
                    <a:pt x="4422572" y="3833711"/>
                  </a:lnTo>
                  <a:lnTo>
                    <a:pt x="4416222" y="3965791"/>
                  </a:lnTo>
                  <a:lnTo>
                    <a:pt x="2664447" y="2578150"/>
                  </a:lnTo>
                  <a:lnTo>
                    <a:pt x="2670695" y="2570264"/>
                  </a:lnTo>
                  <a:lnTo>
                    <a:pt x="2698953" y="2534589"/>
                  </a:lnTo>
                  <a:lnTo>
                    <a:pt x="2559977" y="2505532"/>
                  </a:lnTo>
                  <a:lnTo>
                    <a:pt x="2554757" y="2499525"/>
                  </a:lnTo>
                  <a:lnTo>
                    <a:pt x="1039164" y="3821011"/>
                  </a:lnTo>
                  <a:lnTo>
                    <a:pt x="1002652" y="3779126"/>
                  </a:lnTo>
                  <a:lnTo>
                    <a:pt x="952385" y="3901389"/>
                  </a:lnTo>
                  <a:lnTo>
                    <a:pt x="80619" y="2485669"/>
                  </a:lnTo>
                  <a:lnTo>
                    <a:pt x="98183" y="2474849"/>
                  </a:lnTo>
                  <a:lnTo>
                    <a:pt x="127939" y="2456535"/>
                  </a:lnTo>
                  <a:lnTo>
                    <a:pt x="7277" y="2381694"/>
                  </a:lnTo>
                  <a:lnTo>
                    <a:pt x="19799" y="2523121"/>
                  </a:lnTo>
                  <a:lnTo>
                    <a:pt x="67106" y="2493988"/>
                  </a:lnTo>
                  <a:lnTo>
                    <a:pt x="941895" y="3914610"/>
                  </a:lnTo>
                  <a:lnTo>
                    <a:pt x="948664" y="3910457"/>
                  </a:lnTo>
                  <a:lnTo>
                    <a:pt x="1086116" y="3874846"/>
                  </a:lnTo>
                  <a:lnTo>
                    <a:pt x="1056881" y="3841318"/>
                  </a:lnTo>
                  <a:lnTo>
                    <a:pt x="1049604" y="3832974"/>
                  </a:lnTo>
                  <a:lnTo>
                    <a:pt x="2563469" y="2512999"/>
                  </a:lnTo>
                  <a:lnTo>
                    <a:pt x="2620099" y="2634145"/>
                  </a:lnTo>
                  <a:lnTo>
                    <a:pt x="2654592" y="2590596"/>
                  </a:lnTo>
                  <a:lnTo>
                    <a:pt x="4410837" y="3981754"/>
                  </a:lnTo>
                  <a:lnTo>
                    <a:pt x="4415764" y="3975544"/>
                  </a:lnTo>
                  <a:lnTo>
                    <a:pt x="4533316" y="3895890"/>
                  </a:lnTo>
                  <a:lnTo>
                    <a:pt x="4504588" y="3879761"/>
                  </a:lnTo>
                  <a:lnTo>
                    <a:pt x="4484865" y="3868686"/>
                  </a:lnTo>
                  <a:lnTo>
                    <a:pt x="5248173" y="2509405"/>
                  </a:lnTo>
                  <a:close/>
                </a:path>
                <a:path extrusionOk="0" h="3982085" w="5251450">
                  <a:moveTo>
                    <a:pt x="5251170" y="1779663"/>
                  </a:moveTo>
                  <a:lnTo>
                    <a:pt x="5199862" y="1800987"/>
                  </a:lnTo>
                  <a:lnTo>
                    <a:pt x="4472305" y="49784"/>
                  </a:lnTo>
                  <a:lnTo>
                    <a:pt x="4464964" y="52832"/>
                  </a:lnTo>
                  <a:lnTo>
                    <a:pt x="4459414" y="47155"/>
                  </a:lnTo>
                  <a:lnTo>
                    <a:pt x="2645079" y="1826717"/>
                  </a:lnTo>
                  <a:lnTo>
                    <a:pt x="2606179" y="1787055"/>
                  </a:lnTo>
                  <a:lnTo>
                    <a:pt x="2559977" y="1921306"/>
                  </a:lnTo>
                  <a:lnTo>
                    <a:pt x="2695105" y="1877720"/>
                  </a:lnTo>
                  <a:lnTo>
                    <a:pt x="2664917" y="1846948"/>
                  </a:lnTo>
                  <a:lnTo>
                    <a:pt x="2656192" y="1838045"/>
                  </a:lnTo>
                  <a:lnTo>
                    <a:pt x="4462132" y="66725"/>
                  </a:lnTo>
                  <a:lnTo>
                    <a:pt x="5185207" y="1807083"/>
                  </a:lnTo>
                  <a:lnTo>
                    <a:pt x="5133899" y="1828393"/>
                  </a:lnTo>
                  <a:lnTo>
                    <a:pt x="5241264" y="1921319"/>
                  </a:lnTo>
                  <a:lnTo>
                    <a:pt x="5248440" y="1818805"/>
                  </a:lnTo>
                  <a:lnTo>
                    <a:pt x="5251170" y="177966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2" name="Google Shape;472;p24"/>
            <p:cNvSpPr/>
            <p:nvPr/>
          </p:nvSpPr>
          <p:spPr>
            <a:xfrm>
              <a:off x="7819815" y="4525881"/>
              <a:ext cx="599440" cy="734060"/>
            </a:xfrm>
            <a:custGeom>
              <a:rect b="b" l="l" r="r" t="t"/>
              <a:pathLst>
                <a:path extrusionOk="0" h="734060" w="599440">
                  <a:moveTo>
                    <a:pt x="333071" y="0"/>
                  </a:moveTo>
                  <a:lnTo>
                    <a:pt x="0" y="581259"/>
                  </a:lnTo>
                  <a:lnTo>
                    <a:pt x="265836" y="733588"/>
                  </a:lnTo>
                  <a:lnTo>
                    <a:pt x="598909" y="152330"/>
                  </a:lnTo>
                  <a:lnTo>
                    <a:pt x="333071"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73" name="Google Shape;473;p24"/>
          <p:cNvSpPr txBox="1"/>
          <p:nvPr/>
        </p:nvSpPr>
        <p:spPr>
          <a:xfrm rot="-3600000">
            <a:off x="7860725" y="4806573"/>
            <a:ext cx="513119" cy="1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400">
                <a:solidFill>
                  <a:srgbClr val="16165D"/>
                </a:solidFill>
                <a:latin typeface="Verdana"/>
                <a:ea typeface="Verdana"/>
                <a:cs typeface="Verdana"/>
                <a:sym typeface="Verdana"/>
              </a:rPr>
              <a:t>have</a:t>
            </a:r>
            <a:endParaRPr sz="1400">
              <a:solidFill>
                <a:schemeClr val="dk1"/>
              </a:solidFill>
              <a:latin typeface="Verdana"/>
              <a:ea typeface="Verdana"/>
              <a:cs typeface="Verdana"/>
              <a:sym typeface="Verdana"/>
            </a:endParaRPr>
          </a:p>
        </p:txBody>
      </p:sp>
      <p:sp>
        <p:nvSpPr>
          <p:cNvPr id="474" name="Google Shape;474;p24"/>
          <p:cNvSpPr/>
          <p:nvPr/>
        </p:nvSpPr>
        <p:spPr>
          <a:xfrm>
            <a:off x="6434391" y="4393873"/>
            <a:ext cx="1001394" cy="883919"/>
          </a:xfrm>
          <a:custGeom>
            <a:rect b="b" l="l" r="r" t="t"/>
            <a:pathLst>
              <a:path extrusionOk="0" h="883920" w="1001395">
                <a:moveTo>
                  <a:pt x="191303" y="0"/>
                </a:moveTo>
                <a:lnTo>
                  <a:pt x="0" y="241352"/>
                </a:lnTo>
                <a:lnTo>
                  <a:pt x="809900" y="883306"/>
                </a:lnTo>
                <a:lnTo>
                  <a:pt x="1001204" y="641953"/>
                </a:lnTo>
                <a:lnTo>
                  <a:pt x="191303"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5" name="Google Shape;475;p24"/>
          <p:cNvSpPr txBox="1"/>
          <p:nvPr/>
        </p:nvSpPr>
        <p:spPr>
          <a:xfrm rot="2280000">
            <a:off x="6501503" y="4743570"/>
            <a:ext cx="860577"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None/>
            </a:pPr>
            <a:r>
              <a:rPr b="1" baseline="30000" lang="en-US" sz="2100">
                <a:solidFill>
                  <a:srgbClr val="16165D"/>
                </a:solidFill>
                <a:latin typeface="Verdana"/>
                <a:ea typeface="Verdana"/>
                <a:cs typeface="Verdana"/>
                <a:sym typeface="Verdana"/>
              </a:rPr>
              <a:t>inc</a:t>
            </a:r>
            <a:r>
              <a:rPr b="1" lang="en-US" sz="1400">
                <a:solidFill>
                  <a:srgbClr val="16165D"/>
                </a:solidFill>
                <a:latin typeface="Verdana"/>
                <a:ea typeface="Verdana"/>
                <a:cs typeface="Verdana"/>
                <a:sym typeface="Verdana"/>
              </a:rPr>
              <a:t>rease</a:t>
            </a:r>
            <a:endParaRPr sz="1400">
              <a:solidFill>
                <a:schemeClr val="dk1"/>
              </a:solidFill>
              <a:latin typeface="Verdana"/>
              <a:ea typeface="Verdana"/>
              <a:cs typeface="Verdana"/>
              <a:sym typeface="Verdana"/>
            </a:endParaRPr>
          </a:p>
        </p:txBody>
      </p:sp>
      <p:sp>
        <p:nvSpPr>
          <p:cNvPr id="476" name="Google Shape;476;p24"/>
          <p:cNvSpPr/>
          <p:nvPr/>
        </p:nvSpPr>
        <p:spPr>
          <a:xfrm>
            <a:off x="4501907" y="4493164"/>
            <a:ext cx="951865" cy="872490"/>
          </a:xfrm>
          <a:custGeom>
            <a:rect b="b" l="l" r="r" t="t"/>
            <a:pathLst>
              <a:path extrusionOk="0" h="872489" w="951864">
                <a:moveTo>
                  <a:pt x="752402" y="0"/>
                </a:moveTo>
                <a:lnTo>
                  <a:pt x="0" y="636997"/>
                </a:lnTo>
                <a:lnTo>
                  <a:pt x="198997" y="872046"/>
                </a:lnTo>
                <a:lnTo>
                  <a:pt x="951400" y="235050"/>
                </a:lnTo>
                <a:lnTo>
                  <a:pt x="752402"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7" name="Google Shape;477;p24"/>
          <p:cNvSpPr txBox="1"/>
          <p:nvPr/>
        </p:nvSpPr>
        <p:spPr>
          <a:xfrm rot="-2400000">
            <a:off x="4566106" y="4843067"/>
            <a:ext cx="815278" cy="1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400">
                <a:solidFill>
                  <a:srgbClr val="16165D"/>
                </a:solidFill>
                <a:latin typeface="Verdana"/>
                <a:ea typeface="Verdana"/>
                <a:cs typeface="Verdana"/>
                <a:sym typeface="Verdana"/>
              </a:rPr>
              <a:t>indicate</a:t>
            </a:r>
            <a:endParaRPr sz="1400">
              <a:solidFill>
                <a:schemeClr val="dk1"/>
              </a:solidFill>
              <a:latin typeface="Verdana"/>
              <a:ea typeface="Verdana"/>
              <a:cs typeface="Verdana"/>
              <a:sym typeface="Verdana"/>
            </a:endParaRPr>
          </a:p>
        </p:txBody>
      </p:sp>
      <p:sp>
        <p:nvSpPr>
          <p:cNvPr id="478" name="Google Shape;478;p24"/>
          <p:cNvSpPr/>
          <p:nvPr/>
        </p:nvSpPr>
        <p:spPr>
          <a:xfrm>
            <a:off x="3564327" y="4340884"/>
            <a:ext cx="888365" cy="1205230"/>
          </a:xfrm>
          <a:custGeom>
            <a:rect b="b" l="l" r="r" t="t"/>
            <a:pathLst>
              <a:path extrusionOk="0" h="1205229" w="888364">
                <a:moveTo>
                  <a:pt x="264643" y="0"/>
                </a:moveTo>
                <a:lnTo>
                  <a:pt x="0" y="157518"/>
                </a:lnTo>
                <a:lnTo>
                  <a:pt x="623577" y="1205181"/>
                </a:lnTo>
                <a:lnTo>
                  <a:pt x="888221" y="1047663"/>
                </a:lnTo>
                <a:lnTo>
                  <a:pt x="264643" y="0"/>
                </a:lnTo>
                <a:close/>
              </a:path>
            </a:pathLst>
          </a:custGeom>
          <a:solidFill>
            <a:srgbClr val="DABE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9" name="Google Shape;479;p24"/>
          <p:cNvSpPr txBox="1"/>
          <p:nvPr/>
        </p:nvSpPr>
        <p:spPr>
          <a:xfrm rot="3540000">
            <a:off x="3564718" y="4702684"/>
            <a:ext cx="710932" cy="1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400">
                <a:solidFill>
                  <a:srgbClr val="16165D"/>
                </a:solidFill>
                <a:latin typeface="Verdana"/>
                <a:ea typeface="Verdana"/>
                <a:cs typeface="Verdana"/>
                <a:sym typeface="Verdana"/>
              </a:rPr>
              <a:t>met by</a:t>
            </a:r>
            <a:endParaRPr sz="1400">
              <a:solidFill>
                <a:schemeClr val="dk1"/>
              </a:solidFill>
              <a:latin typeface="Verdana"/>
              <a:ea typeface="Verdana"/>
              <a:cs typeface="Verdana"/>
              <a:sym typeface="Verdana"/>
            </a:endParaRPr>
          </a:p>
        </p:txBody>
      </p:sp>
      <p:sp>
        <p:nvSpPr>
          <p:cNvPr id="480" name="Google Shape;480;p24"/>
          <p:cNvSpPr/>
          <p:nvPr/>
        </p:nvSpPr>
        <p:spPr>
          <a:xfrm>
            <a:off x="6540500" y="3917948"/>
            <a:ext cx="984250" cy="127000"/>
          </a:xfrm>
          <a:custGeom>
            <a:rect b="b" l="l" r="r" t="t"/>
            <a:pathLst>
              <a:path extrusionOk="0" h="127000" w="984250">
                <a:moveTo>
                  <a:pt x="968375" y="55562"/>
                </a:moveTo>
                <a:lnTo>
                  <a:pt x="869950" y="55562"/>
                </a:lnTo>
                <a:lnTo>
                  <a:pt x="869950" y="71437"/>
                </a:lnTo>
                <a:lnTo>
                  <a:pt x="857250" y="71437"/>
                </a:lnTo>
                <a:lnTo>
                  <a:pt x="857250" y="126999"/>
                </a:lnTo>
                <a:lnTo>
                  <a:pt x="984250" y="63499"/>
                </a:lnTo>
                <a:lnTo>
                  <a:pt x="968375" y="55562"/>
                </a:lnTo>
                <a:close/>
              </a:path>
              <a:path extrusionOk="0" h="127000" w="984250">
                <a:moveTo>
                  <a:pt x="857250" y="55562"/>
                </a:moveTo>
                <a:lnTo>
                  <a:pt x="0" y="55563"/>
                </a:lnTo>
                <a:lnTo>
                  <a:pt x="0" y="71438"/>
                </a:lnTo>
                <a:lnTo>
                  <a:pt x="857250" y="71437"/>
                </a:lnTo>
                <a:lnTo>
                  <a:pt x="857250" y="55562"/>
                </a:lnTo>
                <a:close/>
              </a:path>
              <a:path extrusionOk="0" h="127000" w="984250">
                <a:moveTo>
                  <a:pt x="869950" y="55562"/>
                </a:moveTo>
                <a:lnTo>
                  <a:pt x="857250" y="55562"/>
                </a:lnTo>
                <a:lnTo>
                  <a:pt x="857250" y="71437"/>
                </a:lnTo>
                <a:lnTo>
                  <a:pt x="869950" y="71437"/>
                </a:lnTo>
                <a:lnTo>
                  <a:pt x="869950" y="55562"/>
                </a:lnTo>
                <a:close/>
              </a:path>
              <a:path extrusionOk="0" h="127000" w="984250">
                <a:moveTo>
                  <a:pt x="857250" y="0"/>
                </a:moveTo>
                <a:lnTo>
                  <a:pt x="857250" y="55562"/>
                </a:lnTo>
                <a:lnTo>
                  <a:pt x="968375" y="55562"/>
                </a:lnTo>
                <a:lnTo>
                  <a:pt x="85725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1" name="Google Shape;481;p24"/>
          <p:cNvSpPr txBox="1"/>
          <p:nvPr/>
        </p:nvSpPr>
        <p:spPr>
          <a:xfrm>
            <a:off x="6824664" y="3709988"/>
            <a:ext cx="389255" cy="307975"/>
          </a:xfrm>
          <a:prstGeom prst="rect">
            <a:avLst/>
          </a:prstGeom>
          <a:solidFill>
            <a:srgbClr val="DABEED"/>
          </a:solidFill>
          <a:ln>
            <a:noFill/>
          </a:ln>
        </p:spPr>
        <p:txBody>
          <a:bodyPr anchorCtr="0" anchor="t" bIns="0" lIns="0" spcFirstLastPara="1" rIns="0" wrap="square" tIns="46975">
            <a:spAutoFit/>
          </a:bodyPr>
          <a:lstStyle/>
          <a:p>
            <a:pPr indent="0" lvl="0" marL="91440" marR="0" rtl="0" algn="l">
              <a:lnSpc>
                <a:spcPct val="100000"/>
              </a:lnSpc>
              <a:spcBef>
                <a:spcPts val="0"/>
              </a:spcBef>
              <a:spcAft>
                <a:spcPts val="0"/>
              </a:spcAft>
              <a:buNone/>
            </a:pPr>
            <a:r>
              <a:rPr b="1" lang="en-US" sz="1400">
                <a:solidFill>
                  <a:srgbClr val="542176"/>
                </a:solidFill>
                <a:latin typeface="Verdana"/>
                <a:ea typeface="Verdana"/>
                <a:cs typeface="Verdana"/>
                <a:sym typeface="Verdana"/>
              </a:rPr>
              <a:t>to</a:t>
            </a:r>
            <a:endParaRPr sz="1400">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25"/>
          <p:cNvGrpSpPr/>
          <p:nvPr/>
        </p:nvGrpSpPr>
        <p:grpSpPr>
          <a:xfrm>
            <a:off x="1728788" y="1531939"/>
            <a:ext cx="8593136" cy="3052760"/>
            <a:chOff x="1728788" y="1531939"/>
            <a:chExt cx="8593136" cy="3052760"/>
          </a:xfrm>
        </p:grpSpPr>
        <p:pic>
          <p:nvPicPr>
            <p:cNvPr id="487" name="Google Shape;487;p25"/>
            <p:cNvPicPr preferRelativeResize="0"/>
            <p:nvPr/>
          </p:nvPicPr>
          <p:blipFill rotWithShape="1">
            <a:blip r:embed="rId3">
              <a:alphaModFix/>
            </a:blip>
            <a:srcRect b="0" l="0" r="0" t="0"/>
            <a:stretch/>
          </p:blipFill>
          <p:spPr>
            <a:xfrm>
              <a:off x="1728788" y="1817687"/>
              <a:ext cx="8593136" cy="2767012"/>
            </a:xfrm>
            <a:prstGeom prst="rect">
              <a:avLst/>
            </a:prstGeom>
            <a:noFill/>
            <a:ln>
              <a:noFill/>
            </a:ln>
          </p:spPr>
        </p:pic>
        <p:pic>
          <p:nvPicPr>
            <p:cNvPr id="488" name="Google Shape;488;p25"/>
            <p:cNvPicPr preferRelativeResize="0"/>
            <p:nvPr/>
          </p:nvPicPr>
          <p:blipFill rotWithShape="1">
            <a:blip r:embed="rId4">
              <a:alphaModFix/>
            </a:blip>
            <a:srcRect b="0" l="0" r="0" t="0"/>
            <a:stretch/>
          </p:blipFill>
          <p:spPr>
            <a:xfrm>
              <a:off x="8005763" y="1531939"/>
              <a:ext cx="1963737" cy="1258886"/>
            </a:xfrm>
            <a:prstGeom prst="rect">
              <a:avLst/>
            </a:prstGeom>
            <a:noFill/>
            <a:ln>
              <a:noFill/>
            </a:ln>
          </p:spPr>
        </p:pic>
      </p:grpSp>
      <p:sp>
        <p:nvSpPr>
          <p:cNvPr id="489" name="Google Shape;489;p25"/>
          <p:cNvSpPr txBox="1"/>
          <p:nvPr/>
        </p:nvSpPr>
        <p:spPr>
          <a:xfrm>
            <a:off x="1807528" y="5058664"/>
            <a:ext cx="3891915" cy="62928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300">
                <a:solidFill>
                  <a:schemeClr val="dk1"/>
                </a:solidFill>
                <a:latin typeface="Arial"/>
                <a:ea typeface="Arial"/>
                <a:cs typeface="Arial"/>
                <a:sym typeface="Arial"/>
              </a:rPr>
              <a:t>(Source: ENISA 2020)</a:t>
            </a:r>
            <a:endParaRPr sz="1300">
              <a:solidFill>
                <a:schemeClr val="dk1"/>
              </a:solidFill>
              <a:latin typeface="Arial"/>
              <a:ea typeface="Arial"/>
              <a:cs typeface="Arial"/>
              <a:sym typeface="Arial"/>
            </a:endParaRPr>
          </a:p>
          <a:p>
            <a:pPr indent="0" lvl="0" marL="0" marR="0" rtl="0" algn="l">
              <a:lnSpc>
                <a:spcPct val="100000"/>
              </a:lnSpc>
              <a:spcBef>
                <a:spcPts val="20"/>
              </a:spcBef>
              <a:spcAft>
                <a:spcPts val="0"/>
              </a:spcAft>
              <a:buNone/>
            </a:pPr>
            <a:r>
              <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300">
                <a:solidFill>
                  <a:schemeClr val="dk1"/>
                </a:solidFill>
                <a:latin typeface="Arial"/>
                <a:ea typeface="Arial"/>
                <a:cs typeface="Arial"/>
                <a:sym typeface="Arial"/>
              </a:rPr>
              <a:t>“attack potential” which is defined in ISO/IEC 18045</a:t>
            </a:r>
            <a:endParaRPr sz="13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6"/>
          <p:cNvSpPr txBox="1"/>
          <p:nvPr/>
        </p:nvSpPr>
        <p:spPr>
          <a:xfrm>
            <a:off x="3018027" y="1160088"/>
            <a:ext cx="6156325" cy="497840"/>
          </a:xfrm>
          <a:prstGeom prst="rect">
            <a:avLst/>
          </a:prstGeom>
          <a:noFill/>
          <a:ln>
            <a:noFill/>
          </a:ln>
        </p:spPr>
        <p:txBody>
          <a:bodyPr anchorCtr="0" anchor="t" bIns="0" lIns="0" spcFirstLastPara="1" rIns="0" wrap="square" tIns="0">
            <a:spAutoFit/>
          </a:bodyPr>
          <a:lstStyle/>
          <a:p>
            <a:pPr indent="0" lvl="0" marL="0" marR="0" rtl="0" algn="l">
              <a:lnSpc>
                <a:spcPct val="105555"/>
              </a:lnSpc>
              <a:spcBef>
                <a:spcPts val="0"/>
              </a:spcBef>
              <a:spcAft>
                <a:spcPts val="0"/>
              </a:spcAft>
              <a:buNone/>
            </a:pPr>
            <a:r>
              <a:rPr lang="en-US" sz="3600">
                <a:solidFill>
                  <a:schemeClr val="dk1"/>
                </a:solidFill>
                <a:latin typeface="Helvetica Neue"/>
                <a:ea typeface="Helvetica Neue"/>
                <a:cs typeface="Helvetica Neue"/>
                <a:sym typeface="Helvetica Neue"/>
              </a:rPr>
              <a:t>TAXONOMY OF THREAT AGENTS</a:t>
            </a:r>
            <a:endParaRPr sz="3600">
              <a:solidFill>
                <a:schemeClr val="dk1"/>
              </a:solidFill>
              <a:latin typeface="Helvetica Neue"/>
              <a:ea typeface="Helvetica Neue"/>
              <a:cs typeface="Helvetica Neue"/>
              <a:sym typeface="Helvetica Neue"/>
            </a:endParaRPr>
          </a:p>
        </p:txBody>
      </p:sp>
      <p:pic>
        <p:nvPicPr>
          <p:cNvPr id="495" name="Google Shape;495;p26"/>
          <p:cNvPicPr preferRelativeResize="0"/>
          <p:nvPr/>
        </p:nvPicPr>
        <p:blipFill rotWithShape="1">
          <a:blip r:embed="rId3">
            <a:alphaModFix/>
          </a:blip>
          <a:srcRect b="0" l="0" r="0" t="0"/>
          <a:stretch/>
        </p:blipFill>
        <p:spPr>
          <a:xfrm>
            <a:off x="1484312" y="1270000"/>
            <a:ext cx="9231312" cy="4808537"/>
          </a:xfrm>
          <a:prstGeom prst="rect">
            <a:avLst/>
          </a:prstGeom>
          <a:noFill/>
          <a:ln>
            <a:noFill/>
          </a:ln>
        </p:spPr>
      </p:pic>
      <p:sp>
        <p:nvSpPr>
          <p:cNvPr id="496" name="Google Shape;496;p26"/>
          <p:cNvSpPr txBox="1"/>
          <p:nvPr/>
        </p:nvSpPr>
        <p:spPr>
          <a:xfrm>
            <a:off x="1477962" y="1263650"/>
            <a:ext cx="9244330" cy="4821555"/>
          </a:xfrm>
          <a:prstGeom prst="rect">
            <a:avLst/>
          </a:prstGeom>
          <a:noFill/>
          <a:ln cap="flat" cmpd="sng" w="12700">
            <a:solidFill>
              <a:srgbClr val="FFFFFF"/>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1650">
              <a:solidFill>
                <a:schemeClr val="dk1"/>
              </a:solidFill>
              <a:latin typeface="Times New Roman"/>
              <a:ea typeface="Times New Roman"/>
              <a:cs typeface="Times New Roman"/>
              <a:sym typeface="Times New Roman"/>
            </a:endParaRPr>
          </a:p>
          <a:p>
            <a:pPr indent="0" lvl="0" marL="354330" marR="0" rtl="0" algn="ctr">
              <a:lnSpc>
                <a:spcPct val="100000"/>
              </a:lnSpc>
              <a:spcBef>
                <a:spcPts val="0"/>
              </a:spcBef>
              <a:spcAft>
                <a:spcPts val="0"/>
              </a:spcAft>
              <a:buNone/>
            </a:pPr>
            <a:r>
              <a:rPr lang="en-US" sz="1100">
                <a:solidFill>
                  <a:schemeClr val="dk1"/>
                </a:solidFill>
                <a:latin typeface="Arial"/>
                <a:ea typeface="Arial"/>
                <a:cs typeface="Arial"/>
                <a:sym typeface="Arial"/>
              </a:rPr>
              <a:t>(Source: ENISA, Marinos 2013)</a:t>
            </a:r>
            <a:endParaRPr sz="11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27"/>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502" name="Google Shape;502;p27"/>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03" name="Google Shape;503;p27"/>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504" name="Google Shape;504;p27"/>
          <p:cNvSpPr txBox="1"/>
          <p:nvPr>
            <p:ph type="title"/>
          </p:nvPr>
        </p:nvSpPr>
        <p:spPr>
          <a:xfrm>
            <a:off x="3558891" y="136143"/>
            <a:ext cx="6475095"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MARITIME CYBER THREAT LANDSCAPE</a:t>
            </a:r>
            <a:endParaRPr sz="3100">
              <a:latin typeface="Arial"/>
              <a:ea typeface="Arial"/>
              <a:cs typeface="Arial"/>
              <a:sym typeface="Arial"/>
            </a:endParaRPr>
          </a:p>
        </p:txBody>
      </p:sp>
      <p:sp>
        <p:nvSpPr>
          <p:cNvPr id="505" name="Google Shape;505;p27"/>
          <p:cNvSpPr txBox="1"/>
          <p:nvPr/>
        </p:nvSpPr>
        <p:spPr>
          <a:xfrm>
            <a:off x="319024" y="6489700"/>
            <a:ext cx="27622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solidFill>
                  <a:srgbClr val="4BCAAD"/>
                </a:solidFill>
                <a:latin typeface="Arial"/>
                <a:ea typeface="Arial"/>
                <a:cs typeface="Arial"/>
                <a:sym typeface="Arial"/>
              </a:rPr>
              <a:t>22	</a:t>
            </a:r>
            <a:r>
              <a:rPr lang="en-US" sz="1000">
                <a:solidFill>
                  <a:srgbClr val="4BCAAD"/>
                </a:solidFill>
                <a:latin typeface="Helvetica Neue"/>
                <a:ea typeface="Helvetica Neue"/>
                <a:cs typeface="Helvetica Neue"/>
                <a:sym typeface="Helvetica Neue"/>
              </a:rPr>
              <a:t>Maritime and Cybersecurity: the work of ENISA</a:t>
            </a:r>
            <a:endParaRPr sz="1000">
              <a:solidFill>
                <a:schemeClr val="dk1"/>
              </a:solidFill>
              <a:latin typeface="Helvetica Neue"/>
              <a:ea typeface="Helvetica Neue"/>
              <a:cs typeface="Helvetica Neue"/>
              <a:sym typeface="Helvetica Neue"/>
            </a:endParaRPr>
          </a:p>
        </p:txBody>
      </p:sp>
      <p:pic>
        <p:nvPicPr>
          <p:cNvPr id="506" name="Google Shape;506;p27"/>
          <p:cNvPicPr preferRelativeResize="0"/>
          <p:nvPr/>
        </p:nvPicPr>
        <p:blipFill rotWithShape="1">
          <a:blip r:embed="rId5">
            <a:alphaModFix/>
          </a:blip>
          <a:srcRect b="0" l="0" r="0" t="0"/>
          <a:stretch/>
        </p:blipFill>
        <p:spPr>
          <a:xfrm>
            <a:off x="0" y="522514"/>
            <a:ext cx="11439330" cy="63354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28"/>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512" name="Google Shape;512;p28"/>
          <p:cNvSpPr txBox="1"/>
          <p:nvPr/>
        </p:nvSpPr>
        <p:spPr>
          <a:xfrm>
            <a:off x="331724" y="6520693"/>
            <a:ext cx="133350" cy="138430"/>
          </a:xfrm>
          <a:prstGeom prst="rect">
            <a:avLst/>
          </a:prstGeom>
          <a:no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None/>
            </a:pPr>
            <a:r>
              <a:rPr b="1" lang="en-US" sz="1000">
                <a:solidFill>
                  <a:srgbClr val="4BCAAD"/>
                </a:solidFill>
                <a:latin typeface="Arial"/>
                <a:ea typeface="Arial"/>
                <a:cs typeface="Arial"/>
                <a:sym typeface="Arial"/>
              </a:rPr>
              <a:t>23</a:t>
            </a:r>
            <a:endParaRPr sz="1000">
              <a:solidFill>
                <a:schemeClr val="dk1"/>
              </a:solidFill>
              <a:latin typeface="Arial"/>
              <a:ea typeface="Arial"/>
              <a:cs typeface="Arial"/>
              <a:sym typeface="Arial"/>
            </a:endParaRPr>
          </a:p>
        </p:txBody>
      </p:sp>
      <p:pic>
        <p:nvPicPr>
          <p:cNvPr id="513" name="Google Shape;513;p28"/>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graphicFrame>
        <p:nvGraphicFramePr>
          <p:cNvPr id="514" name="Google Shape;514;p28"/>
          <p:cNvGraphicFramePr/>
          <p:nvPr/>
        </p:nvGraphicFramePr>
        <p:xfrm>
          <a:off x="218370" y="0"/>
          <a:ext cx="3000000" cy="3000000"/>
        </p:xfrm>
        <a:graphic>
          <a:graphicData uri="http://schemas.openxmlformats.org/drawingml/2006/table">
            <a:tbl>
              <a:tblPr bandRow="1" firstRow="1">
                <a:noFill/>
                <a:tableStyleId>{4008E9C0-2464-4F83-90FD-09F2A8DEADC1}</a:tableStyleId>
              </a:tblPr>
              <a:tblGrid>
                <a:gridCol w="1711950"/>
                <a:gridCol w="2336800"/>
                <a:gridCol w="4801875"/>
                <a:gridCol w="1787525"/>
                <a:gridCol w="1355100"/>
              </a:tblGrid>
              <a:tr h="577425">
                <a:tc rowSpan="6">
                  <a:txBody>
                    <a:bodyPr/>
                    <a:lstStyle/>
                    <a:p>
                      <a:pPr indent="0" lvl="0" marL="0" marR="0" rtl="0" algn="l">
                        <a:lnSpc>
                          <a:spcPct val="100000"/>
                        </a:lnSpc>
                        <a:spcBef>
                          <a:spcPts val="0"/>
                        </a:spcBef>
                        <a:spcAft>
                          <a:spcPts val="0"/>
                        </a:spcAft>
                        <a:buNone/>
                      </a:pPr>
                      <a:r>
                        <a:t/>
                      </a:r>
                      <a:endParaRPr sz="2050" u="none" cap="none" strike="noStrike">
                        <a:latin typeface="Times New Roman"/>
                        <a:ea typeface="Times New Roman"/>
                        <a:cs typeface="Times New Roman"/>
                        <a:sym typeface="Times New Roman"/>
                      </a:endParaRPr>
                    </a:p>
                    <a:p>
                      <a:pPr indent="0" lvl="0" marL="15875" marR="0" rtl="0" algn="l">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Ransomware</a:t>
                      </a:r>
                      <a:endParaRPr sz="1800" u="none" cap="none" strike="noStrike">
                        <a:latin typeface="Arial"/>
                        <a:ea typeface="Arial"/>
                        <a:cs typeface="Arial"/>
                        <a:sym typeface="Arial"/>
                      </a:endParaRPr>
                    </a:p>
                  </a:txBody>
                  <a:tcPr marT="3800" marB="0" marR="0" marL="0">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Discovery</a:t>
                      </a:r>
                      <a:endParaRPr sz="1800" u="none" cap="none" strike="noStrike">
                        <a:latin typeface="Arial"/>
                        <a:ea typeface="Arial"/>
                        <a:cs typeface="Arial"/>
                        <a:sym typeface="Arial"/>
                      </a:endParaRPr>
                    </a:p>
                  </a:txBody>
                  <a:tcPr marT="28575" marB="0" marR="0" marL="0">
                    <a:lnR cap="flat" cmpd="sng" w="19050">
                      <a:solidFill>
                        <a:srgbClr val="FFFFFF"/>
                      </a:solidFill>
                      <a:prstDash val="solid"/>
                      <a:round/>
                      <a:headEnd len="sm" w="sm" type="none"/>
                      <a:tailEnd len="sm" w="sm" type="none"/>
                    </a:lnR>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65405" rtl="0" algn="l">
                        <a:lnSpc>
                          <a:spcPct val="116111"/>
                        </a:lnSpc>
                        <a:spcBef>
                          <a:spcPts val="0"/>
                        </a:spcBef>
                        <a:spcAft>
                          <a:spcPts val="0"/>
                        </a:spcAft>
                        <a:buNone/>
                      </a:pPr>
                      <a:r>
                        <a:rPr lang="en-US" sz="1800" u="none" cap="none" strike="noStrike">
                          <a:latin typeface="Arial"/>
                          <a:ea typeface="Arial"/>
                          <a:cs typeface="Arial"/>
                          <a:sym typeface="Arial"/>
                        </a:rPr>
                        <a:t>People, IT Systems, IT end-devices, Network &amp; Communication Component  etc.</a:t>
                      </a:r>
                      <a:endParaRPr sz="1800" u="none" cap="none" strike="noStrike">
                        <a:latin typeface="Arial"/>
                        <a:ea typeface="Arial"/>
                        <a:cs typeface="Arial"/>
                        <a:sym typeface="Arial"/>
                      </a:endParaRPr>
                    </a:p>
                  </a:txBody>
                  <a:tcPr marT="33650" marB="0" marR="0" marL="0">
                    <a:lnL cap="flat" cmpd="sng" w="19050">
                      <a:solidFill>
                        <a:srgbClr val="FFFFFF"/>
                      </a:solidFill>
                      <a:prstDash val="solid"/>
                      <a:round/>
                      <a:headEnd len="sm" w="sm" type="none"/>
                      <a:tailEnd len="sm" w="sm" type="none"/>
                    </a:lnL>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Lateral Movement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People, IT Systems, data,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Collection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0" rtl="0" algn="l">
                        <a:lnSpc>
                          <a:spcPct val="116111"/>
                        </a:lnSpc>
                        <a:spcBef>
                          <a:spcPts val="0"/>
                        </a:spcBef>
                        <a:spcAft>
                          <a:spcPts val="0"/>
                        </a:spcAft>
                        <a:buNone/>
                      </a:pPr>
                      <a:r>
                        <a:rPr lang="en-US" sz="1800" u="none" cap="none" strike="noStrike">
                          <a:latin typeface="Arial"/>
                          <a:ea typeface="Arial"/>
                          <a:cs typeface="Arial"/>
                          <a:sym typeface="Arial"/>
                        </a:rPr>
                        <a:t>Vessel	berthing/	Security	and	safety	services,	people,	support	service  Temporary storage and staying services Distribution and transfer services,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Command and Control</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4604" rtl="0" algn="l">
                        <a:lnSpc>
                          <a:spcPct val="116111"/>
                        </a:lnSpc>
                        <a:spcBef>
                          <a:spcPts val="0"/>
                        </a:spcBef>
                        <a:spcAft>
                          <a:spcPts val="0"/>
                        </a:spcAft>
                        <a:buNone/>
                      </a:pPr>
                      <a:r>
                        <a:rPr lang="en-US" sz="1800" u="none" cap="none" strike="noStrike">
                          <a:latin typeface="Arial"/>
                          <a:ea typeface="Arial"/>
                          <a:cs typeface="Arial"/>
                          <a:sym typeface="Arial"/>
                        </a:rPr>
                        <a:t>IT Systems, data, Vessel berthing/ loading and unloading services, Distributio  and transfer services, Mobile/ Infrastructure, OT Systems &amp; Networks,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Exfiltration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286385" rtl="0" algn="l">
                        <a:lnSpc>
                          <a:spcPct val="116111"/>
                        </a:lnSpc>
                        <a:spcBef>
                          <a:spcPts val="0"/>
                        </a:spcBef>
                        <a:spcAft>
                          <a:spcPts val="0"/>
                        </a:spcAft>
                        <a:buNone/>
                      </a:pPr>
                      <a:r>
                        <a:rPr lang="en-US" sz="1800" u="none" cap="none" strike="noStrike">
                          <a:latin typeface="Arial"/>
                          <a:ea typeface="Arial"/>
                          <a:cs typeface="Arial"/>
                          <a:sym typeface="Arial"/>
                        </a:rPr>
                        <a:t>IT end-devices, IT systems, Network &amp; Communication Components, o	OT  Systems &amp; Networks,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Impact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63500" lvl="0" marL="15875" marR="92075" rtl="0" algn="l">
                        <a:lnSpc>
                          <a:spcPct val="116111"/>
                        </a:lnSpc>
                        <a:spcBef>
                          <a:spcPts val="0"/>
                        </a:spcBef>
                        <a:spcAft>
                          <a:spcPts val="0"/>
                        </a:spcAft>
                        <a:buNone/>
                      </a:pPr>
                      <a:r>
                        <a:rPr lang="en-US" sz="1800" u="none" cap="none" strike="noStrike">
                          <a:latin typeface="Arial"/>
                          <a:ea typeface="Arial"/>
                          <a:cs typeface="Arial"/>
                          <a:sym typeface="Arial"/>
                        </a:rPr>
                        <a:t>IT	Systems,	IT	end-devices,	Network	&amp;  Information and data,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695" marR="0" rtl="0" algn="l">
                        <a:lnSpc>
                          <a:spcPct val="100000"/>
                        </a:lnSpc>
                        <a:spcBef>
                          <a:spcPts val="0"/>
                        </a:spcBef>
                        <a:spcAft>
                          <a:spcPts val="0"/>
                        </a:spcAft>
                        <a:buNone/>
                      </a:pPr>
                      <a:r>
                        <a:rPr lang="en-US" sz="1800" u="none" cap="none" strike="noStrike">
                          <a:latin typeface="Arial"/>
                          <a:ea typeface="Arial"/>
                          <a:cs typeface="Arial"/>
                          <a:sym typeface="Arial"/>
                        </a:rPr>
                        <a:t>Communication</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060" marR="12065" rtl="0" algn="l">
                        <a:lnSpc>
                          <a:spcPct val="100000"/>
                        </a:lnSpc>
                        <a:spcBef>
                          <a:spcPts val="0"/>
                        </a:spcBef>
                        <a:spcAft>
                          <a:spcPts val="0"/>
                        </a:spcAft>
                        <a:buNone/>
                      </a:pPr>
                      <a:r>
                        <a:rPr lang="en-US" sz="1800" u="none" cap="none" strike="noStrike">
                          <a:latin typeface="Arial"/>
                          <a:ea typeface="Arial"/>
                          <a:cs typeface="Arial"/>
                          <a:sym typeface="Arial"/>
                        </a:rPr>
                        <a:t>Component</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r>
              <a:tr h="274325">
                <a:tc>
                  <a:txBody>
                    <a:bodyPr/>
                    <a:lstStyle/>
                    <a:p>
                      <a:pPr indent="0" lvl="0" marL="15875" marR="0" rtl="0" algn="l">
                        <a:lnSpc>
                          <a:spcPct val="114444"/>
                        </a:lnSpc>
                        <a:spcBef>
                          <a:spcPts val="0"/>
                        </a:spcBef>
                        <a:spcAft>
                          <a:spcPts val="0"/>
                        </a:spcAft>
                        <a:buNone/>
                      </a:pPr>
                      <a:r>
                        <a:rPr b="1" lang="en-US" sz="1800" u="none" cap="none" strike="noStrike">
                          <a:solidFill>
                            <a:srgbClr val="FFFFFF"/>
                          </a:solidFill>
                          <a:latin typeface="Arial"/>
                          <a:ea typeface="Arial"/>
                          <a:cs typeface="Arial"/>
                          <a:sym typeface="Arial"/>
                        </a:rPr>
                        <a:t>Malware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Breach on security</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IT end-devices, IT systems, Information and Data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rowSpan="4">
                  <a:txBody>
                    <a:bodyPr/>
                    <a:lstStyle/>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p>
                      <a:pPr indent="0" lvl="0" marL="15875" marR="367665" rtl="0" algn="l">
                        <a:lnSpc>
                          <a:spcPct val="117222"/>
                        </a:lnSpc>
                        <a:spcBef>
                          <a:spcPts val="1270"/>
                        </a:spcBef>
                        <a:spcAft>
                          <a:spcPts val="0"/>
                        </a:spcAft>
                        <a:buNone/>
                      </a:pPr>
                      <a:r>
                        <a:rPr b="1" lang="en-US" sz="1800" u="none" cap="none" strike="noStrike">
                          <a:solidFill>
                            <a:srgbClr val="FFFFFF"/>
                          </a:solidFill>
                          <a:latin typeface="Arial"/>
                          <a:ea typeface="Arial"/>
                          <a:cs typeface="Arial"/>
                          <a:sym typeface="Arial"/>
                        </a:rPr>
                        <a:t>Social  Engineering</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Reconnaissance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66040" rtl="0" algn="l">
                        <a:lnSpc>
                          <a:spcPct val="116111"/>
                        </a:lnSpc>
                        <a:spcBef>
                          <a:spcPts val="0"/>
                        </a:spcBef>
                        <a:spcAft>
                          <a:spcPts val="0"/>
                        </a:spcAft>
                        <a:buNone/>
                      </a:pPr>
                      <a:r>
                        <a:rPr lang="en-US" sz="1800" u="none" cap="none" strike="noStrike">
                          <a:latin typeface="Arial"/>
                          <a:ea typeface="Arial"/>
                          <a:cs typeface="Arial"/>
                          <a:sym typeface="Arial"/>
                        </a:rPr>
                        <a:t>People, IT systems, Authorities services, Security services, Security System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966469" rtl="0" algn="l">
                        <a:lnSpc>
                          <a:spcPct val="116111"/>
                        </a:lnSpc>
                        <a:spcBef>
                          <a:spcPts val="0"/>
                        </a:spcBef>
                        <a:spcAft>
                          <a:spcPts val="0"/>
                        </a:spcAft>
                        <a:buNone/>
                      </a:pPr>
                      <a:r>
                        <a:rPr lang="en-US" sz="1800" u="none" cap="none" strike="noStrike">
                          <a:latin typeface="Arial"/>
                          <a:ea typeface="Arial"/>
                          <a:cs typeface="Arial"/>
                          <a:sym typeface="Arial"/>
                        </a:rPr>
                        <a:t>Resource  Development</a:t>
                      </a:r>
                      <a:endParaRPr sz="1800" u="none" cap="none" strike="noStrike">
                        <a:latin typeface="Arial"/>
                        <a:ea typeface="Arial"/>
                        <a:cs typeface="Arial"/>
                        <a:sym typeface="Arial"/>
                      </a:endParaRPr>
                    </a:p>
                  </a:txBody>
                  <a:tcPr marT="5075"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4604" rtl="0" algn="l">
                        <a:lnSpc>
                          <a:spcPct val="116111"/>
                        </a:lnSpc>
                        <a:spcBef>
                          <a:spcPts val="0"/>
                        </a:spcBef>
                        <a:spcAft>
                          <a:spcPts val="0"/>
                        </a:spcAft>
                        <a:buNone/>
                      </a:pPr>
                      <a:r>
                        <a:rPr lang="en-US" sz="1800" u="none" cap="none" strike="noStrike">
                          <a:latin typeface="Arial"/>
                          <a:ea typeface="Arial"/>
                          <a:cs typeface="Arial"/>
                          <a:sym typeface="Arial"/>
                        </a:rPr>
                        <a:t>People, IT systems, Authorities services, Security Systems, Information an  Data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Initial Access</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People, IT / OT Systems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640475">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Execution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00000"/>
                        </a:lnSpc>
                        <a:spcBef>
                          <a:spcPts val="0"/>
                        </a:spcBef>
                        <a:spcAft>
                          <a:spcPts val="0"/>
                        </a:spcAft>
                        <a:buNone/>
                      </a:pPr>
                      <a:r>
                        <a:rPr lang="en-US" sz="1800" u="none" cap="none" strike="noStrike">
                          <a:latin typeface="Arial"/>
                          <a:ea typeface="Arial"/>
                          <a:cs typeface="Arial"/>
                          <a:sym typeface="Arial"/>
                        </a:rPr>
                        <a:t>People, IT systems,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3150">
                <a:tc>
                  <a:txBody>
                    <a:bodyPr/>
                    <a:lstStyle/>
                    <a:p>
                      <a:pPr indent="0" lvl="0" marL="0" marR="0" rtl="0" algn="l">
                        <a:lnSpc>
                          <a:spcPct val="100000"/>
                        </a:lnSpc>
                        <a:spcBef>
                          <a:spcPts val="0"/>
                        </a:spcBef>
                        <a:spcAft>
                          <a:spcPts val="0"/>
                        </a:spcAft>
                        <a:buNone/>
                      </a:pPr>
                      <a:r>
                        <a:t/>
                      </a:r>
                      <a:endParaRPr sz="1700" u="none" cap="none" strike="noStrike">
                        <a:latin typeface="Times New Roman"/>
                        <a:ea typeface="Times New Roman"/>
                        <a:cs typeface="Times New Roman"/>
                        <a:sym typeface="Times New Roman"/>
                      </a:endParaRPr>
                    </a:p>
                  </a:txBody>
                  <a:tcPr marT="0" marB="0" marR="0" marL="0">
                    <a:lnT cap="flat" cmpd="sng" w="19050">
                      <a:solidFill>
                        <a:srgbClr val="FFFFFF"/>
                      </a:solidFill>
                      <a:prstDash val="solid"/>
                      <a:round/>
                      <a:headEnd len="sm" w="sm" type="none"/>
                      <a:tailEnd len="sm" w="sm" type="none"/>
                    </a:lnT>
                    <a:solidFill>
                      <a:srgbClr val="2FA3EE"/>
                    </a:solidFill>
                  </a:tcPr>
                </a:tc>
                <a:tc>
                  <a:txBody>
                    <a:bodyPr/>
                    <a:lstStyle/>
                    <a:p>
                      <a:pPr indent="0" lvl="0" marL="15875" marR="0" rtl="0" algn="l">
                        <a:lnSpc>
                          <a:spcPct val="118333"/>
                        </a:lnSpc>
                        <a:spcBef>
                          <a:spcPts val="0"/>
                        </a:spcBef>
                        <a:spcAft>
                          <a:spcPts val="0"/>
                        </a:spcAft>
                        <a:buNone/>
                      </a:pPr>
                      <a:r>
                        <a:rPr lang="en-US" sz="1800" u="none" cap="none" strike="noStrike">
                          <a:latin typeface="Arial"/>
                          <a:ea typeface="Arial"/>
                          <a:cs typeface="Arial"/>
                          <a:sym typeface="Arial"/>
                        </a:rPr>
                        <a:t>Resource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8333"/>
                        </a:lnSpc>
                        <a:spcBef>
                          <a:spcPts val="0"/>
                        </a:spcBef>
                        <a:spcAft>
                          <a:spcPts val="0"/>
                        </a:spcAft>
                        <a:buNone/>
                      </a:pPr>
                      <a:r>
                        <a:rPr lang="en-US" sz="1800" u="none" cap="none" strike="noStrike">
                          <a:latin typeface="Arial"/>
                          <a:ea typeface="Arial"/>
                          <a:cs typeface="Arial"/>
                          <a:sym typeface="Arial"/>
                        </a:rPr>
                        <a:t>IT Systems, Mobile/Fixed Infrastructure,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265475">
                <a:tc>
                  <a:txBody>
                    <a:bodyPr/>
                    <a:lstStyle/>
                    <a:p>
                      <a:pPr indent="0" lvl="0" marL="15875" marR="0" rtl="0" algn="l">
                        <a:lnSpc>
                          <a:spcPct val="111111"/>
                        </a:lnSpc>
                        <a:spcBef>
                          <a:spcPts val="0"/>
                        </a:spcBef>
                        <a:spcAft>
                          <a:spcPts val="0"/>
                        </a:spcAft>
                        <a:buNone/>
                      </a:pPr>
                      <a:r>
                        <a:rPr b="1" lang="en-US" sz="1800" u="none" cap="none" strike="noStrike">
                          <a:solidFill>
                            <a:srgbClr val="FFFFFF"/>
                          </a:solidFill>
                          <a:latin typeface="Arial"/>
                          <a:ea typeface="Arial"/>
                          <a:cs typeface="Arial"/>
                          <a:sym typeface="Arial"/>
                        </a:rPr>
                        <a:t>Threats</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0500"/>
                        </a:lnSpc>
                        <a:spcBef>
                          <a:spcPts val="0"/>
                        </a:spcBef>
                        <a:spcAft>
                          <a:spcPts val="0"/>
                        </a:spcAft>
                        <a:buNone/>
                      </a:pPr>
                      <a:r>
                        <a:rPr lang="en-US" sz="1800" u="none" cap="none" strike="noStrike">
                          <a:latin typeface="Arial"/>
                          <a:ea typeface="Arial"/>
                          <a:cs typeface="Arial"/>
                          <a:sym typeface="Arial"/>
                        </a:rPr>
                        <a:t>Development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B cap="flat" cmpd="sng" w="19050">
                      <a:solidFill>
                        <a:srgbClr val="FFFFFF"/>
                      </a:solidFill>
                      <a:prstDash val="solid"/>
                      <a:round/>
                      <a:headEnd len="sm" w="sm" type="none"/>
                      <a:tailEnd len="sm" w="sm" type="none"/>
                    </a:lnB>
                    <a:solidFill>
                      <a:srgbClr val="E8F0FC"/>
                    </a:solidFill>
                  </a:tcPr>
                </a:tc>
                <a:tc gridSpan="3">
                  <a:txBody>
                    <a:bodyPr/>
                    <a:lstStyle/>
                    <a:p>
                      <a:pPr indent="0" lvl="0" marL="0" marR="12065"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L cap="flat" cmpd="sng" w="19050">
                      <a:solidFill>
                        <a:srgbClr val="FFFFFF"/>
                      </a:solidFill>
                      <a:prstDash val="solid"/>
                      <a:round/>
                      <a:headEnd len="sm" w="sm" type="none"/>
                      <a:tailEnd len="sm" w="sm" type="none"/>
                    </a:lnL>
                    <a:lnB cap="flat" cmpd="sng" w="19050">
                      <a:solidFill>
                        <a:srgbClr val="FFFFFF"/>
                      </a:solidFill>
                      <a:prstDash val="solid"/>
                      <a:round/>
                      <a:headEnd len="sm" w="sm" type="none"/>
                      <a:tailEnd len="sm" w="sm" type="none"/>
                    </a:lnB>
                    <a:solidFill>
                      <a:srgbClr val="E8F0FC"/>
                    </a:solidFill>
                  </a:tcPr>
                </a:tc>
                <a:tc hMerge="1"/>
                <a:tc hMerge="1"/>
              </a:tr>
              <a:tr h="274325">
                <a:tc>
                  <a:txBody>
                    <a:bodyPr/>
                    <a:lstStyle/>
                    <a:p>
                      <a:pPr indent="0" lvl="0" marL="15875" marR="0" rtl="0" algn="l">
                        <a:lnSpc>
                          <a:spcPct val="113888"/>
                        </a:lnSpc>
                        <a:spcBef>
                          <a:spcPts val="0"/>
                        </a:spcBef>
                        <a:spcAft>
                          <a:spcPts val="0"/>
                        </a:spcAft>
                        <a:buNone/>
                      </a:pPr>
                      <a:r>
                        <a:rPr b="1" lang="en-US" sz="1800" u="none" cap="none" strike="noStrike">
                          <a:solidFill>
                            <a:srgbClr val="FFFFFF"/>
                          </a:solidFill>
                          <a:latin typeface="Arial"/>
                          <a:ea typeface="Arial"/>
                          <a:cs typeface="Arial"/>
                          <a:sym typeface="Arial"/>
                        </a:rPr>
                        <a:t>against</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Defence Evasion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IT systems, IT end-devices, Network &amp; Communication Components,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1625">
                <a:tc>
                  <a:txBody>
                    <a:bodyPr/>
                    <a:lstStyle/>
                    <a:p>
                      <a:pPr indent="0" lvl="0" marL="15875" marR="0" rtl="0" algn="l">
                        <a:lnSpc>
                          <a:spcPct val="117777"/>
                        </a:lnSpc>
                        <a:spcBef>
                          <a:spcPts val="0"/>
                        </a:spcBef>
                        <a:spcAft>
                          <a:spcPts val="0"/>
                        </a:spcAft>
                        <a:buNone/>
                      </a:pPr>
                      <a:r>
                        <a:rPr b="1" lang="en-US" sz="1800" u="none" cap="none" strike="noStrike">
                          <a:solidFill>
                            <a:srgbClr val="FFFFFF"/>
                          </a:solidFill>
                          <a:latin typeface="Arial"/>
                          <a:ea typeface="Arial"/>
                          <a:cs typeface="Arial"/>
                          <a:sym typeface="Arial"/>
                        </a:rPr>
                        <a:t>availability</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7777"/>
                        </a:lnSpc>
                        <a:spcBef>
                          <a:spcPts val="0"/>
                        </a:spcBef>
                        <a:spcAft>
                          <a:spcPts val="0"/>
                        </a:spcAft>
                        <a:buNone/>
                      </a:pPr>
                      <a:r>
                        <a:rPr lang="en-US" sz="1800" u="none" cap="none" strike="noStrike">
                          <a:latin typeface="Arial"/>
                          <a:ea typeface="Arial"/>
                          <a:cs typeface="Arial"/>
                          <a:sym typeface="Arial"/>
                        </a:rPr>
                        <a:t>Impact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7777"/>
                        </a:lnSpc>
                        <a:spcBef>
                          <a:spcPts val="0"/>
                        </a:spcBef>
                        <a:spcAft>
                          <a:spcPts val="0"/>
                        </a:spcAft>
                        <a:buNone/>
                      </a:pPr>
                      <a:r>
                        <a:rPr lang="en-US" sz="1800" u="none" cap="none" strike="noStrike">
                          <a:latin typeface="Arial"/>
                          <a:ea typeface="Arial"/>
                          <a:cs typeface="Arial"/>
                          <a:sym typeface="Arial"/>
                        </a:rPr>
                        <a:t>IT	Systems,	Mobile/Fixed	Infrastructure,	Vessel	berthing	services,	Vess</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385575">
                <a:tc>
                  <a:txBody>
                    <a:bodyPr/>
                    <a:lstStyle/>
                    <a:p>
                      <a:pPr indent="0" lvl="0" marL="15875" marR="0" rtl="0" algn="l">
                        <a:lnSpc>
                          <a:spcPct val="112777"/>
                        </a:lnSpc>
                        <a:spcBef>
                          <a:spcPts val="0"/>
                        </a:spcBef>
                        <a:spcAft>
                          <a:spcPts val="0"/>
                        </a:spcAft>
                        <a:buNone/>
                      </a:pPr>
                      <a:r>
                        <a:rPr b="1" lang="en-US" sz="1800" u="none" cap="none" strike="noStrike">
                          <a:solidFill>
                            <a:srgbClr val="FFFFFF"/>
                          </a:solidFill>
                          <a:latin typeface="Arial"/>
                          <a:ea typeface="Arial"/>
                          <a:cs typeface="Arial"/>
                          <a:sym typeface="Arial"/>
                        </a:rPr>
                        <a:t>(DDoS)</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txBody>
                  <a:tcPr marT="0" marB="0" marR="0" marL="0">
                    <a:lnR cap="flat" cmpd="sng" w="19050">
                      <a:solidFill>
                        <a:srgbClr val="FFFFFF"/>
                      </a:solidFill>
                      <a:prstDash val="solid"/>
                      <a:round/>
                      <a:headEnd len="sm" w="sm" type="none"/>
                      <a:tailEnd len="sm" w="sm" type="none"/>
                    </a:lnR>
                    <a:solidFill>
                      <a:srgbClr val="E8F0FC"/>
                    </a:solidFill>
                  </a:tcPr>
                </a:tc>
                <a:tc gridSpan="3">
                  <a:txBody>
                    <a:bodyPr/>
                    <a:lstStyle/>
                    <a:p>
                      <a:pPr indent="0" lvl="0" marL="15875" marR="12065" rtl="0" algn="l">
                        <a:lnSpc>
                          <a:spcPct val="113888"/>
                        </a:lnSpc>
                        <a:spcBef>
                          <a:spcPts val="0"/>
                        </a:spcBef>
                        <a:spcAft>
                          <a:spcPts val="0"/>
                        </a:spcAft>
                        <a:buNone/>
                      </a:pPr>
                      <a:r>
                        <a:rPr lang="en-US" sz="1800" u="none" cap="none" strike="noStrike">
                          <a:latin typeface="Arial"/>
                          <a:ea typeface="Arial"/>
                          <a:cs typeface="Arial"/>
                          <a:sym typeface="Arial"/>
                        </a:rPr>
                        <a:t>loading/unloading/Distribution	and	transfer	service</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solidFill>
                      <a:srgbClr val="E8F0FC"/>
                    </a:solidFill>
                  </a:tcPr>
                </a:tc>
                <a:tc hMerge="1"/>
                <a:tc hMerge="1"/>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29"/>
          <p:cNvSpPr txBox="1"/>
          <p:nvPr>
            <p:ph type="title"/>
          </p:nvPr>
        </p:nvSpPr>
        <p:spPr>
          <a:xfrm>
            <a:off x="2993548" y="723900"/>
            <a:ext cx="62052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WHAT WE MEAN BY CYBER HYGIENE</a:t>
            </a:r>
            <a:endParaRPr sz="3200"/>
          </a:p>
        </p:txBody>
      </p:sp>
      <p:sp>
        <p:nvSpPr>
          <p:cNvPr id="520" name="Google Shape;520;p29"/>
          <p:cNvSpPr txBox="1"/>
          <p:nvPr/>
        </p:nvSpPr>
        <p:spPr>
          <a:xfrm>
            <a:off x="992514" y="2244852"/>
            <a:ext cx="10166350" cy="29489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NO REAL CONSENSUS ON WHAT CYBER HYGIENE MEANS OR HOW CAN BE ACHIEVED.</a:t>
            </a:r>
            <a:endParaRPr sz="2000">
              <a:solidFill>
                <a:schemeClr val="dk1"/>
              </a:solidFill>
              <a:latin typeface="Helvetica Neue"/>
              <a:ea typeface="Helvetica Neue"/>
              <a:cs typeface="Helvetica Neue"/>
              <a:sym typeface="Helvetica Neue"/>
            </a:endParaRPr>
          </a:p>
          <a:p>
            <a:pPr indent="-228600" lvl="0" marL="241300" marR="21590" rtl="0" algn="l">
              <a:lnSpc>
                <a:spcPct val="120000"/>
              </a:lnSpc>
              <a:spcBef>
                <a:spcPts val="93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CYBER HYGIENE IS THE CYBERSECURITY EQUIVALENT TO THE CONCEPT OF PERSONAL HYGIENE  IN PUBLIC HEALTH LITERATURE.</a:t>
            </a:r>
            <a:endParaRPr sz="2000">
              <a:solidFill>
                <a:schemeClr val="dk1"/>
              </a:solidFill>
              <a:latin typeface="Helvetica Neue"/>
              <a:ea typeface="Helvetica Neue"/>
              <a:cs typeface="Helvetica Neue"/>
              <a:sym typeface="Helvetica Neue"/>
            </a:endParaRPr>
          </a:p>
          <a:p>
            <a:pPr indent="-228600" lvl="0" marL="241300" marR="5080" rtl="0" algn="l">
              <a:lnSpc>
                <a:spcPct val="119300"/>
              </a:lnSpc>
              <a:spcBef>
                <a:spcPts val="105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ENISA STATES THAT "CYBER HYGIENE SHOULD BE VIEWED IN THE SAME MANNER AS PERSONAL  HYGIENE AND, ONCE PROPERLY INTEGRATED INTO AN ORGANIZATION WILL BE SIMPLE DAILY  ROUTINES, GOOD BEHAVIORS, AND OCCASIONAL CHECKUPS TO MAKE SURE THE  ORGANIZATION'S ONLINE HEALTH IS IN OPTIMUM CONDITION".</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a:t>Value Propositions</a:t>
            </a:r>
            <a:endParaRPr/>
          </a:p>
        </p:txBody>
      </p:sp>
      <p:sp>
        <p:nvSpPr>
          <p:cNvPr id="171" name="Google Shape;171;p3"/>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90000"/>
              </a:lnSpc>
              <a:spcBef>
                <a:spcPts val="0"/>
              </a:spcBef>
              <a:spcAft>
                <a:spcPts val="0"/>
              </a:spcAft>
              <a:buClr>
                <a:schemeClr val="accent1"/>
              </a:buClr>
              <a:buSzPts val="2400"/>
              <a:buNone/>
            </a:pPr>
            <a:r>
              <a:rPr lang="en-US"/>
              <a:t>Benefits to Participants</a:t>
            </a:r>
            <a:endParaRPr/>
          </a:p>
        </p:txBody>
      </p:sp>
      <p:sp>
        <p:nvSpPr>
          <p:cNvPr id="172" name="Google Shape;172;p3"/>
          <p:cNvSpPr txBox="1"/>
          <p:nvPr>
            <p:ph idx="3" type="body"/>
          </p:nvPr>
        </p:nvSpPr>
        <p:spPr>
          <a:xfrm>
            <a:off x="5972175" y="1977017"/>
            <a:ext cx="6067425" cy="2569866"/>
          </a:xfrm>
          <a:prstGeom prst="rect">
            <a:avLst/>
          </a:prstGeom>
          <a:noFill/>
          <a:ln>
            <a:noFill/>
          </a:ln>
        </p:spPr>
        <p:txBody>
          <a:bodyPr anchorCtr="0" anchor="t" bIns="45700" lIns="91425" spcFirstLastPara="1" rIns="91425" wrap="square" tIns="0">
            <a:noAutofit/>
          </a:bodyPr>
          <a:lstStyle/>
          <a:p>
            <a:pPr indent="-64770" lvl="0" marL="64770" marR="64770" rtl="0" algn="just">
              <a:lnSpc>
                <a:spcPct val="90000"/>
              </a:lnSpc>
              <a:spcBef>
                <a:spcPts val="0"/>
              </a:spcBef>
              <a:spcAft>
                <a:spcPts val="0"/>
              </a:spcAft>
              <a:buClr>
                <a:schemeClr val="lt1"/>
              </a:buClr>
              <a:buSzPts val="1600"/>
              <a:buChar char="o"/>
            </a:pPr>
            <a:r>
              <a:rPr lang="en-US" sz="1600">
                <a:latin typeface="Times New Roman"/>
                <a:ea typeface="Times New Roman"/>
                <a:cs typeface="Times New Roman"/>
                <a:sym typeface="Times New Roman"/>
              </a:rPr>
              <a:t>Comprendere l'importanza della condotta etica e della professionalità nella sicurezza informatica marittima.</a:t>
            </a:r>
            <a:endParaRPr sz="1600">
              <a:latin typeface="Times New Roman"/>
              <a:ea typeface="Times New Roman"/>
              <a:cs typeface="Times New Roman"/>
              <a:sym typeface="Times New Roman"/>
            </a:endParaRPr>
          </a:p>
          <a:p>
            <a:pPr indent="-64770" lvl="0" marL="64770" marR="64770" rtl="0" algn="just">
              <a:lnSpc>
                <a:spcPct val="90000"/>
              </a:lnSpc>
              <a:spcBef>
                <a:spcPts val="0"/>
              </a:spcBef>
              <a:spcAft>
                <a:spcPts val="0"/>
              </a:spcAft>
              <a:buSzPts val="1600"/>
              <a:buFont typeface="Times New Roman"/>
              <a:buChar char="o"/>
            </a:pPr>
            <a:r>
              <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Foundational Knowledge and Taxonomy of Maritime Cybersecurity</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Maritime Threats and Vulnerabilities</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Maritime Cybersecurity Risk Management</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Human Factor Considerations in Maritime Cybersecurity</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Secure Architecture Design and Implementation for Maritime Systems</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Security Controls Selection and Implementation for Maritime Environments</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Data Security and Privacy by Design for Maritime Operations</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Cybersecurity Governance for Maritime Organizations</a:t>
            </a:r>
            <a:endParaRPr sz="1600">
              <a:latin typeface="Times New Roman"/>
              <a:ea typeface="Times New Roman"/>
              <a:cs typeface="Times New Roman"/>
              <a:sym typeface="Times New Roman"/>
            </a:endParaRPr>
          </a:p>
          <a:p>
            <a:pPr indent="-6477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Maritime Cybersecurity Compliance and Regulations</a:t>
            </a:r>
            <a:endParaRPr sz="1600">
              <a:latin typeface="Times New Roman"/>
              <a:ea typeface="Times New Roman"/>
              <a:cs typeface="Times New Roman"/>
              <a:sym typeface="Times New Roman"/>
            </a:endParaRPr>
          </a:p>
          <a:p>
            <a:pPr indent="0" lvl="0" marL="0" rtl="0" algn="l">
              <a:lnSpc>
                <a:spcPct val="90000"/>
              </a:lnSpc>
              <a:spcBef>
                <a:spcPts val="900"/>
              </a:spcBef>
              <a:spcAft>
                <a:spcPts val="0"/>
              </a:spcAft>
              <a:buClr>
                <a:schemeClr val="lt1"/>
              </a:buClr>
              <a:buSzPts val="1000"/>
              <a:buNone/>
            </a:pPr>
            <a:r>
              <a:t/>
            </a:r>
            <a:endParaRPr sz="1000"/>
          </a:p>
        </p:txBody>
      </p:sp>
      <p:cxnSp>
        <p:nvCxnSpPr>
          <p:cNvPr id="173" name="Google Shape;173;p3"/>
          <p:cNvCxnSpPr/>
          <p:nvPr/>
        </p:nvCxnSpPr>
        <p:spPr>
          <a:xfrm flipH="1">
            <a:off x="2929081"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174" name="Google Shape;174;p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group of people looking at a sign" id="175" name="Google Shape;175;p3"/>
          <p:cNvPicPr preferRelativeResize="0"/>
          <p:nvPr>
            <p:ph idx="2" type="pic"/>
          </p:nvPr>
        </p:nvPicPr>
        <p:blipFill rotWithShape="1">
          <a:blip r:embed="rId3">
            <a:alphaModFix/>
          </a:blip>
          <a:srcRect b="0" l="6288" r="6288" t="0"/>
          <a:stretch/>
        </p:blipFill>
        <p:spPr>
          <a:xfrm>
            <a:off x="0" y="-2235"/>
            <a:ext cx="5840730" cy="6862275"/>
          </a:xfrm>
          <a:prstGeom prst="rect">
            <a:avLst/>
          </a:prstGeom>
          <a:solidFill>
            <a:schemeClr val="lt2"/>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0"/>
          <p:cNvSpPr txBox="1"/>
          <p:nvPr>
            <p:ph type="title"/>
          </p:nvPr>
        </p:nvSpPr>
        <p:spPr>
          <a:xfrm>
            <a:off x="4125214" y="723900"/>
            <a:ext cx="394081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WHY IT IS IMPORTANT?</a:t>
            </a:r>
            <a:endParaRPr sz="3200"/>
          </a:p>
        </p:txBody>
      </p:sp>
      <p:sp>
        <p:nvSpPr>
          <p:cNvPr id="526" name="Google Shape;526;p30"/>
          <p:cNvSpPr txBox="1"/>
          <p:nvPr/>
        </p:nvSpPr>
        <p:spPr>
          <a:xfrm>
            <a:off x="992514" y="2244852"/>
            <a:ext cx="8187055" cy="31648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MAINTAIN GOOD CYBER HEALTH</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CAN HELP DETECT CERTAIN ISSUES BEFORE THEY EVOLVE TO MORE SERIOUS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CHALLENGING THREAT LANDSCAPE</a:t>
            </a:r>
            <a:endParaRPr sz="2000">
              <a:solidFill>
                <a:schemeClr val="dk1"/>
              </a:solidFill>
              <a:latin typeface="Helvetica Neue"/>
              <a:ea typeface="Helvetica Neue"/>
              <a:cs typeface="Helvetica Neue"/>
              <a:sym typeface="Helvetica Neue"/>
            </a:endParaRPr>
          </a:p>
          <a:p>
            <a:pPr indent="-228600" lvl="1" marL="698500" marR="0" rtl="0" algn="l">
              <a:lnSpc>
                <a:spcPct val="100000"/>
              </a:lnSpc>
              <a:spcBef>
                <a:spcPts val="99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LOSS OF DATA</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6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MISPLACED DATA</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35"/>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SECURITY BREACHES</a:t>
            </a:r>
            <a:endParaRPr b="0" i="0" sz="1800" u="none" cap="none" strike="noStrike">
              <a:solidFill>
                <a:schemeClr val="dk1"/>
              </a:solidFill>
              <a:latin typeface="Arial"/>
              <a:ea typeface="Arial"/>
              <a:cs typeface="Arial"/>
              <a:sym typeface="Arial"/>
            </a:endParaRPr>
          </a:p>
          <a:p>
            <a:pPr indent="-228600" lvl="0" marL="241300" marR="0" rtl="0" algn="l">
              <a:lnSpc>
                <a:spcPct val="100000"/>
              </a:lnSpc>
              <a:spcBef>
                <a:spcPts val="143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PROVIDES A UNIFIED RESPONSE AND CREATES STRONG CULTURE</a:t>
            </a:r>
            <a:endParaRPr sz="2000">
              <a:solidFill>
                <a:schemeClr val="dk1"/>
              </a:solidFill>
              <a:latin typeface="Helvetica Neue"/>
              <a:ea typeface="Helvetica Neue"/>
              <a:cs typeface="Helvetica Neue"/>
              <a:sym typeface="Helvetica Neue"/>
            </a:endParaRPr>
          </a:p>
        </p:txBody>
      </p:sp>
      <p:pic>
        <p:nvPicPr>
          <p:cNvPr id="527" name="Google Shape;527;p30"/>
          <p:cNvPicPr preferRelativeResize="0"/>
          <p:nvPr/>
        </p:nvPicPr>
        <p:blipFill rotWithShape="1">
          <a:blip r:embed="rId3">
            <a:alphaModFix/>
          </a:blip>
          <a:srcRect b="0" l="0" r="0" t="0"/>
          <a:stretch/>
        </p:blipFill>
        <p:spPr>
          <a:xfrm>
            <a:off x="8178004" y="781050"/>
            <a:ext cx="2628900" cy="17541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1"/>
          <p:cNvSpPr txBox="1"/>
          <p:nvPr>
            <p:ph type="title"/>
          </p:nvPr>
        </p:nvSpPr>
        <p:spPr>
          <a:xfrm>
            <a:off x="4469606" y="723900"/>
            <a:ext cx="3253104"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MAIN CHALLENGES</a:t>
            </a:r>
            <a:endParaRPr sz="3200"/>
          </a:p>
        </p:txBody>
      </p:sp>
      <p:sp>
        <p:nvSpPr>
          <p:cNvPr id="533" name="Google Shape;533;p31"/>
          <p:cNvSpPr txBox="1"/>
          <p:nvPr/>
        </p:nvSpPr>
        <p:spPr>
          <a:xfrm>
            <a:off x="992514" y="2372868"/>
            <a:ext cx="10127615" cy="2948940"/>
          </a:xfrm>
          <a:prstGeom prst="rect">
            <a:avLst/>
          </a:prstGeom>
          <a:noFill/>
          <a:ln>
            <a:noFill/>
          </a:ln>
        </p:spPr>
        <p:txBody>
          <a:bodyPr anchorCtr="0" anchor="t" bIns="0" lIns="0" spcFirstLastPara="1" rIns="0" wrap="square" tIns="12700">
            <a:spAutoFit/>
          </a:bodyPr>
          <a:lstStyle/>
          <a:p>
            <a:pPr indent="-228600" lvl="0" marL="241300" marR="666750" rtl="0" algn="l">
              <a:lnSpc>
                <a:spcPct val="117000"/>
              </a:lnSpc>
              <a:spcBef>
                <a:spcPts val="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DIVERSITY OF HARDWARE: </a:t>
            </a:r>
            <a:r>
              <a:rPr lang="en-US" sz="2000">
                <a:solidFill>
                  <a:srgbClr val="0B5484"/>
                </a:solidFill>
                <a:latin typeface="Helvetica Neue"/>
                <a:ea typeface="Helvetica Neue"/>
                <a:cs typeface="Helvetica Neue"/>
                <a:sym typeface="Helvetica Neue"/>
              </a:rPr>
              <a:t>COMPUTERS, MOBILE DEVICES, CONNECTED DEVICES, HARD  DRIVES, AND CLOUD STORAGE</a:t>
            </a:r>
            <a:endParaRPr sz="2000">
              <a:solidFill>
                <a:schemeClr val="dk1"/>
              </a:solidFill>
              <a:latin typeface="Helvetica Neue"/>
              <a:ea typeface="Helvetica Neue"/>
              <a:cs typeface="Helvetica Neue"/>
              <a:sym typeface="Helvetica Neue"/>
            </a:endParaRPr>
          </a:p>
          <a:p>
            <a:pPr indent="-228600" lvl="0" marL="241300" marR="352425" rtl="0" algn="l">
              <a:lnSpc>
                <a:spcPct val="121000"/>
              </a:lnSpc>
              <a:spcBef>
                <a:spcPts val="98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OUTDATED SOFTWARE: </a:t>
            </a:r>
            <a:r>
              <a:rPr lang="en-US" sz="2000">
                <a:solidFill>
                  <a:srgbClr val="0B5484"/>
                </a:solidFill>
                <a:latin typeface="Helvetica Neue"/>
                <a:ea typeface="Helvetica Neue"/>
                <a:cs typeface="Helvetica Neue"/>
                <a:sym typeface="Helvetica Neue"/>
              </a:rPr>
              <a:t>SOFTWARE APPLICATIONS MUST HAVE SECURITY PATCHES APPLIED  REGULARLY TO PREVENT KNOWN VULNERABILITIES.</a:t>
            </a:r>
            <a:endParaRPr sz="2000">
              <a:solidFill>
                <a:schemeClr val="dk1"/>
              </a:solidFill>
              <a:latin typeface="Helvetica Neue"/>
              <a:ea typeface="Helvetica Neue"/>
              <a:cs typeface="Helvetica Neue"/>
              <a:sym typeface="Helvetica Neue"/>
            </a:endParaRPr>
          </a:p>
          <a:p>
            <a:pPr indent="-228600" lvl="0" marL="241300" marR="5080" rtl="0" algn="l">
              <a:lnSpc>
                <a:spcPct val="121000"/>
              </a:lnSpc>
              <a:spcBef>
                <a:spcPts val="101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OLD SECURITY SOFTWARE: </a:t>
            </a:r>
            <a:r>
              <a:rPr lang="en-US" sz="2000">
                <a:solidFill>
                  <a:srgbClr val="0B5484"/>
                </a:solidFill>
                <a:latin typeface="Helvetica Neue"/>
                <a:ea typeface="Helvetica Neue"/>
                <a:cs typeface="Helvetica Neue"/>
                <a:sym typeface="Helvetica Neue"/>
              </a:rPr>
              <a:t>ANTIVIRUS SOFTWARE AND OTHER SECURITY SOFTWARE MUST BE  KEPT UP TO DATE TO KEEP PACE WITH THE EVER-CHANGING THREAT LANDSCAPE.</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39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BAD HABITS</a:t>
            </a:r>
            <a:r>
              <a:rPr lang="en-US" sz="2000">
                <a:solidFill>
                  <a:srgbClr val="0B5484"/>
                </a:solidFill>
                <a:latin typeface="Helvetica Neue"/>
                <a:ea typeface="Helvetica Neue"/>
                <a:cs typeface="Helvetica Neue"/>
                <a:sym typeface="Helvetica Neue"/>
              </a:rPr>
              <a:t>: SETTING WEAK PASSWORD, CONVENIENCE OVER SECURITY</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2"/>
          <p:cNvSpPr txBox="1"/>
          <p:nvPr>
            <p:ph type="title"/>
          </p:nvPr>
        </p:nvSpPr>
        <p:spPr>
          <a:xfrm>
            <a:off x="2993548" y="723900"/>
            <a:ext cx="62052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WHAT WE MEAN BY CYBER HYGIENE</a:t>
            </a:r>
            <a:endParaRPr sz="3200"/>
          </a:p>
        </p:txBody>
      </p:sp>
      <p:sp>
        <p:nvSpPr>
          <p:cNvPr id="539" name="Google Shape;539;p32"/>
          <p:cNvSpPr txBox="1"/>
          <p:nvPr/>
        </p:nvSpPr>
        <p:spPr>
          <a:xfrm>
            <a:off x="992514" y="2244852"/>
            <a:ext cx="10166350" cy="29489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NO REAL CONSENSUS ON WHAT CYBER HYGIENE MEANS OR HOW CAN BE ACHIEVED.</a:t>
            </a:r>
            <a:endParaRPr sz="2000">
              <a:solidFill>
                <a:schemeClr val="dk1"/>
              </a:solidFill>
              <a:latin typeface="Helvetica Neue"/>
              <a:ea typeface="Helvetica Neue"/>
              <a:cs typeface="Helvetica Neue"/>
              <a:sym typeface="Helvetica Neue"/>
            </a:endParaRPr>
          </a:p>
          <a:p>
            <a:pPr indent="-228600" lvl="0" marL="241300" marR="21590" rtl="0" algn="l">
              <a:lnSpc>
                <a:spcPct val="120000"/>
              </a:lnSpc>
              <a:spcBef>
                <a:spcPts val="93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CYBER HYGIENE IS THE CYBERSECURITY EQUIVALENT TO THE CONCEPT OF PERSONAL HYGIENE  IN PUBLIC HEALTH LITERATURE.</a:t>
            </a:r>
            <a:endParaRPr sz="2000">
              <a:solidFill>
                <a:schemeClr val="dk1"/>
              </a:solidFill>
              <a:latin typeface="Helvetica Neue"/>
              <a:ea typeface="Helvetica Neue"/>
              <a:cs typeface="Helvetica Neue"/>
              <a:sym typeface="Helvetica Neue"/>
            </a:endParaRPr>
          </a:p>
          <a:p>
            <a:pPr indent="-228600" lvl="0" marL="241300" marR="5080" rtl="0" algn="l">
              <a:lnSpc>
                <a:spcPct val="119300"/>
              </a:lnSpc>
              <a:spcBef>
                <a:spcPts val="105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ENISA STATES THAT "CYBER HYGIENE SHOULD BE VIEWED IN THE SAME MANNER AS PERSONAL  HYGIENE AND, ONCE PROPERLY INTEGRATED INTO AN ORGANIZATION WILL BE SIMPLE DAILY  ROUTINES, GOOD BEHAVIORS, AND OCCASIONAL CHECKUPS TO MAKE SURE THE  ORGANIZATION'S ONLINE HEALTH IS IN OPTIMUM CONDITION".</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3"/>
          <p:cNvSpPr txBox="1"/>
          <p:nvPr>
            <p:ph type="title"/>
          </p:nvPr>
        </p:nvSpPr>
        <p:spPr>
          <a:xfrm>
            <a:off x="4125214" y="723900"/>
            <a:ext cx="394081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WHY IT IS IMPORTANT?</a:t>
            </a:r>
            <a:endParaRPr sz="3200"/>
          </a:p>
        </p:txBody>
      </p:sp>
      <p:sp>
        <p:nvSpPr>
          <p:cNvPr id="545" name="Google Shape;545;p33"/>
          <p:cNvSpPr txBox="1"/>
          <p:nvPr/>
        </p:nvSpPr>
        <p:spPr>
          <a:xfrm>
            <a:off x="992514" y="2244852"/>
            <a:ext cx="8187055" cy="31648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MAINTAIN GOOD CYBER HEALTH</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CAN HELP DETECT CERTAIN ISSUES BEFORE THEY EVOLVE TO MORE SERIOUS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CHALLENGING THREAT LANDSCAPE</a:t>
            </a:r>
            <a:endParaRPr sz="2000">
              <a:solidFill>
                <a:schemeClr val="dk1"/>
              </a:solidFill>
              <a:latin typeface="Helvetica Neue"/>
              <a:ea typeface="Helvetica Neue"/>
              <a:cs typeface="Helvetica Neue"/>
              <a:sym typeface="Helvetica Neue"/>
            </a:endParaRPr>
          </a:p>
          <a:p>
            <a:pPr indent="-228600" lvl="1" marL="698500" marR="0" rtl="0" algn="l">
              <a:lnSpc>
                <a:spcPct val="100000"/>
              </a:lnSpc>
              <a:spcBef>
                <a:spcPts val="99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LOSS OF DATA</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6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MISPLACED DATA</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35"/>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SECURITY BREACHES</a:t>
            </a:r>
            <a:endParaRPr b="0" i="0" sz="1800" u="none" cap="none" strike="noStrike">
              <a:solidFill>
                <a:schemeClr val="dk1"/>
              </a:solidFill>
              <a:latin typeface="Arial"/>
              <a:ea typeface="Arial"/>
              <a:cs typeface="Arial"/>
              <a:sym typeface="Arial"/>
            </a:endParaRPr>
          </a:p>
          <a:p>
            <a:pPr indent="-228600" lvl="0" marL="241300" marR="0" rtl="0" algn="l">
              <a:lnSpc>
                <a:spcPct val="100000"/>
              </a:lnSpc>
              <a:spcBef>
                <a:spcPts val="143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PROVIDES A UNIFIED RESPONSE AND CREATES STRONG CULTURE</a:t>
            </a:r>
            <a:endParaRPr sz="2000">
              <a:solidFill>
                <a:schemeClr val="dk1"/>
              </a:solidFill>
              <a:latin typeface="Helvetica Neue"/>
              <a:ea typeface="Helvetica Neue"/>
              <a:cs typeface="Helvetica Neue"/>
              <a:sym typeface="Helvetica Neue"/>
            </a:endParaRPr>
          </a:p>
        </p:txBody>
      </p:sp>
      <p:pic>
        <p:nvPicPr>
          <p:cNvPr id="546" name="Google Shape;546;p33"/>
          <p:cNvPicPr preferRelativeResize="0"/>
          <p:nvPr/>
        </p:nvPicPr>
        <p:blipFill rotWithShape="1">
          <a:blip r:embed="rId3">
            <a:alphaModFix/>
          </a:blip>
          <a:srcRect b="0" l="0" r="0" t="0"/>
          <a:stretch/>
        </p:blipFill>
        <p:spPr>
          <a:xfrm>
            <a:off x="8178004" y="781050"/>
            <a:ext cx="2628900" cy="17541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4"/>
          <p:cNvSpPr txBox="1"/>
          <p:nvPr>
            <p:ph type="title"/>
          </p:nvPr>
        </p:nvSpPr>
        <p:spPr>
          <a:xfrm>
            <a:off x="4469606" y="723900"/>
            <a:ext cx="3253104"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MAIN CHALLENGES</a:t>
            </a:r>
            <a:endParaRPr sz="3200"/>
          </a:p>
        </p:txBody>
      </p:sp>
      <p:sp>
        <p:nvSpPr>
          <p:cNvPr id="552" name="Google Shape;552;p34"/>
          <p:cNvSpPr txBox="1"/>
          <p:nvPr/>
        </p:nvSpPr>
        <p:spPr>
          <a:xfrm>
            <a:off x="992514" y="2372868"/>
            <a:ext cx="10127615" cy="2948940"/>
          </a:xfrm>
          <a:prstGeom prst="rect">
            <a:avLst/>
          </a:prstGeom>
          <a:noFill/>
          <a:ln>
            <a:noFill/>
          </a:ln>
        </p:spPr>
        <p:txBody>
          <a:bodyPr anchorCtr="0" anchor="t" bIns="0" lIns="0" spcFirstLastPara="1" rIns="0" wrap="square" tIns="12700">
            <a:spAutoFit/>
          </a:bodyPr>
          <a:lstStyle/>
          <a:p>
            <a:pPr indent="-228600" lvl="0" marL="241300" marR="666750" rtl="0" algn="l">
              <a:lnSpc>
                <a:spcPct val="117000"/>
              </a:lnSpc>
              <a:spcBef>
                <a:spcPts val="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DIVERSITY OF HARDWARE: </a:t>
            </a:r>
            <a:r>
              <a:rPr lang="en-US" sz="2000">
                <a:solidFill>
                  <a:srgbClr val="0B5484"/>
                </a:solidFill>
                <a:latin typeface="Helvetica Neue"/>
                <a:ea typeface="Helvetica Neue"/>
                <a:cs typeface="Helvetica Neue"/>
                <a:sym typeface="Helvetica Neue"/>
              </a:rPr>
              <a:t>COMPUTERS, MOBILE DEVICES, CONNECTED DEVICES, HARD  DRIVES, AND CLOUD STORAGE</a:t>
            </a:r>
            <a:endParaRPr sz="2000">
              <a:solidFill>
                <a:schemeClr val="dk1"/>
              </a:solidFill>
              <a:latin typeface="Helvetica Neue"/>
              <a:ea typeface="Helvetica Neue"/>
              <a:cs typeface="Helvetica Neue"/>
              <a:sym typeface="Helvetica Neue"/>
            </a:endParaRPr>
          </a:p>
          <a:p>
            <a:pPr indent="-228600" lvl="0" marL="241300" marR="352425" rtl="0" algn="l">
              <a:lnSpc>
                <a:spcPct val="121000"/>
              </a:lnSpc>
              <a:spcBef>
                <a:spcPts val="98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OUTDATED SOFTWARE: </a:t>
            </a:r>
            <a:r>
              <a:rPr lang="en-US" sz="2000">
                <a:solidFill>
                  <a:srgbClr val="0B5484"/>
                </a:solidFill>
                <a:latin typeface="Helvetica Neue"/>
                <a:ea typeface="Helvetica Neue"/>
                <a:cs typeface="Helvetica Neue"/>
                <a:sym typeface="Helvetica Neue"/>
              </a:rPr>
              <a:t>SOFTWARE APPLICATIONS MUST HAVE SECURITY PATCHES APPLIED  REGULARLY TO PREVENT KNOWN VULNERABILITIES.</a:t>
            </a:r>
            <a:endParaRPr sz="2000">
              <a:solidFill>
                <a:schemeClr val="dk1"/>
              </a:solidFill>
              <a:latin typeface="Helvetica Neue"/>
              <a:ea typeface="Helvetica Neue"/>
              <a:cs typeface="Helvetica Neue"/>
              <a:sym typeface="Helvetica Neue"/>
            </a:endParaRPr>
          </a:p>
          <a:p>
            <a:pPr indent="-228600" lvl="0" marL="241300" marR="5080" rtl="0" algn="l">
              <a:lnSpc>
                <a:spcPct val="121000"/>
              </a:lnSpc>
              <a:spcBef>
                <a:spcPts val="101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OLD SECURITY SOFTWARE: </a:t>
            </a:r>
            <a:r>
              <a:rPr lang="en-US" sz="2000">
                <a:solidFill>
                  <a:srgbClr val="0B5484"/>
                </a:solidFill>
                <a:latin typeface="Helvetica Neue"/>
                <a:ea typeface="Helvetica Neue"/>
                <a:cs typeface="Helvetica Neue"/>
                <a:sym typeface="Helvetica Neue"/>
              </a:rPr>
              <a:t>ANTIVIRUS SOFTWARE AND OTHER SECURITY SOFTWARE MUST BE  KEPT UP TO DATE TO KEEP PACE WITH THE EVER-CHANGING THREAT LANDSCAPE.</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39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BAD HABITS</a:t>
            </a:r>
            <a:r>
              <a:rPr lang="en-US" sz="2000">
                <a:solidFill>
                  <a:srgbClr val="0B5484"/>
                </a:solidFill>
                <a:latin typeface="Helvetica Neue"/>
                <a:ea typeface="Helvetica Neue"/>
                <a:cs typeface="Helvetica Neue"/>
                <a:sym typeface="Helvetica Neue"/>
              </a:rPr>
              <a:t>: SETTING WEAK PASSWORD, CONVENIENCE OVER SECURITY</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5"/>
          <p:cNvSpPr txBox="1"/>
          <p:nvPr>
            <p:ph type="title"/>
          </p:nvPr>
        </p:nvSpPr>
        <p:spPr>
          <a:xfrm>
            <a:off x="2003075" y="319532"/>
            <a:ext cx="807847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4400"/>
              <a:buFont typeface="Play"/>
              <a:buNone/>
            </a:pPr>
            <a:r>
              <a:rPr lang="en-US">
                <a:solidFill>
                  <a:srgbClr val="3F6BB4"/>
                </a:solidFill>
              </a:rPr>
              <a:t>MAIN TIPS FOR PERSONAL CYBER HYGIENE</a:t>
            </a:r>
            <a:endParaRPr/>
          </a:p>
        </p:txBody>
      </p:sp>
      <p:sp>
        <p:nvSpPr>
          <p:cNvPr id="558" name="Google Shape;558;p35"/>
          <p:cNvSpPr txBox="1"/>
          <p:nvPr/>
        </p:nvSpPr>
        <p:spPr>
          <a:xfrm>
            <a:off x="992514" y="2318629"/>
            <a:ext cx="4679950" cy="3342004"/>
          </a:xfrm>
          <a:prstGeom prst="rect">
            <a:avLst/>
          </a:prstGeom>
          <a:noFill/>
          <a:ln>
            <a:noFill/>
          </a:ln>
        </p:spPr>
        <p:txBody>
          <a:bodyPr anchorCtr="0" anchor="t" bIns="0" lIns="0" spcFirstLastPara="1" rIns="0" wrap="square" tIns="81900">
            <a:spAutoFit/>
          </a:bodyPr>
          <a:lstStyle/>
          <a:p>
            <a:pPr indent="-228600" lvl="0" marL="241300" marR="0" rtl="0" algn="l">
              <a:lnSpc>
                <a:spcPct val="100000"/>
              </a:lnSpc>
              <a:spcBef>
                <a:spcPts val="0"/>
              </a:spcBef>
              <a:spcAft>
                <a:spcPts val="0"/>
              </a:spcAft>
              <a:buClr>
                <a:srgbClr val="2FA3EE"/>
              </a:buClr>
              <a:buSzPts val="1400"/>
              <a:buFont typeface="Arial"/>
              <a:buChar char="•"/>
            </a:pPr>
            <a:r>
              <a:rPr b="1" lang="en-US" sz="1400">
                <a:solidFill>
                  <a:srgbClr val="0B5484"/>
                </a:solidFill>
                <a:latin typeface="Arial"/>
                <a:ea typeface="Arial"/>
                <a:cs typeface="Arial"/>
                <a:sym typeface="Arial"/>
              </a:rPr>
              <a:t>USE THE RIGHT TOOLS FOR CYBER HYGIENE</a:t>
            </a:r>
            <a:endParaRPr sz="1400">
              <a:solidFill>
                <a:schemeClr val="dk1"/>
              </a:solidFill>
              <a:latin typeface="Arial"/>
              <a:ea typeface="Arial"/>
              <a:cs typeface="Arial"/>
              <a:sym typeface="Arial"/>
            </a:endParaRPr>
          </a:p>
          <a:p>
            <a:pPr indent="-228600" lvl="1" marL="698500" marR="0" rtl="0" algn="l">
              <a:lnSpc>
                <a:spcPct val="100000"/>
              </a:lnSpc>
              <a:spcBef>
                <a:spcPts val="509"/>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INSTALL REPUTABLE ANTIVIRUS AND MALWARE SOFTWARE</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550"/>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USE NETWORK FIREWALLS</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434"/>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USE MULTI-FACTOR AUTHENTICATION</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550"/>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EMPLOY DEVICE ENCRYPTION</a:t>
            </a:r>
            <a:endParaRPr b="0" i="0" sz="13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930"/>
              </a:spcBef>
              <a:spcAft>
                <a:spcPts val="0"/>
              </a:spcAft>
              <a:buClr>
                <a:srgbClr val="2FA3EE"/>
              </a:buClr>
              <a:buSzPts val="1400"/>
              <a:buFont typeface="Arial"/>
              <a:buChar char="•"/>
            </a:pPr>
            <a:r>
              <a:rPr b="1" lang="en-US" sz="1400">
                <a:solidFill>
                  <a:srgbClr val="0B5484"/>
                </a:solidFill>
                <a:latin typeface="Arial"/>
                <a:ea typeface="Arial"/>
                <a:cs typeface="Arial"/>
                <a:sym typeface="Arial"/>
              </a:rPr>
              <a:t>BE THOROUGH, BE ACCURATE WITH CYBER HYGIENE</a:t>
            </a:r>
            <a:endParaRPr sz="1400">
              <a:solidFill>
                <a:schemeClr val="dk1"/>
              </a:solidFill>
              <a:latin typeface="Arial"/>
              <a:ea typeface="Arial"/>
              <a:cs typeface="Arial"/>
              <a:sym typeface="Arial"/>
            </a:endParaRPr>
          </a:p>
          <a:p>
            <a:pPr indent="-228600" lvl="1" marL="698500" marR="0" rtl="0" algn="l">
              <a:lnSpc>
                <a:spcPct val="100000"/>
              </a:lnSpc>
              <a:spcBef>
                <a:spcPts val="509"/>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SET STRONG PASSWORDS</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550"/>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KEEP YOUR HARD DRIVE CLEAN</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434"/>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SECURE YOUR ROUTER</a:t>
            </a:r>
            <a:endParaRPr b="0" i="0" sz="13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050"/>
              </a:spcBef>
              <a:spcAft>
                <a:spcPts val="0"/>
              </a:spcAft>
              <a:buClr>
                <a:srgbClr val="2FA3EE"/>
              </a:buClr>
              <a:buSzPts val="1400"/>
              <a:buFont typeface="Arial"/>
              <a:buChar char="•"/>
            </a:pPr>
            <a:r>
              <a:rPr b="1" lang="en-US" sz="1400">
                <a:solidFill>
                  <a:srgbClr val="0B5484"/>
                </a:solidFill>
                <a:latin typeface="Arial"/>
                <a:ea typeface="Arial"/>
                <a:cs typeface="Arial"/>
                <a:sym typeface="Arial"/>
              </a:rPr>
              <a:t>MAKE CYBER HYGIENE PART OF YOUR ROUTINE</a:t>
            </a:r>
            <a:endParaRPr sz="1400">
              <a:solidFill>
                <a:schemeClr val="dk1"/>
              </a:solidFill>
              <a:latin typeface="Arial"/>
              <a:ea typeface="Arial"/>
              <a:cs typeface="Arial"/>
              <a:sym typeface="Arial"/>
            </a:endParaRPr>
          </a:p>
          <a:p>
            <a:pPr indent="-228600" lvl="1" marL="698500" marR="0" rtl="0" algn="l">
              <a:lnSpc>
                <a:spcPct val="100000"/>
              </a:lnSpc>
              <a:spcBef>
                <a:spcPts val="509"/>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UPDATE SOFTWARE REGULARLY</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455"/>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BACK UP REGULARLY</a:t>
            </a:r>
            <a:endParaRPr b="0" i="0" sz="13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6"/>
          <p:cNvSpPr txBox="1"/>
          <p:nvPr>
            <p:ph type="title"/>
          </p:nvPr>
        </p:nvSpPr>
        <p:spPr>
          <a:xfrm>
            <a:off x="3141186" y="723900"/>
            <a:ext cx="590994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ORGANISATIONAL CYBER HYGIENE</a:t>
            </a:r>
            <a:endParaRPr sz="3200"/>
          </a:p>
        </p:txBody>
      </p:sp>
      <p:sp>
        <p:nvSpPr>
          <p:cNvPr id="564" name="Google Shape;564;p36"/>
          <p:cNvSpPr txBox="1"/>
          <p:nvPr/>
        </p:nvSpPr>
        <p:spPr>
          <a:xfrm>
            <a:off x="992514" y="2244852"/>
            <a:ext cx="5634990" cy="1985645"/>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MUCH LARGER ATTACK OPPORTUNITIES</a:t>
            </a:r>
            <a:endParaRPr sz="2000">
              <a:solidFill>
                <a:schemeClr val="dk1"/>
              </a:solidFill>
              <a:latin typeface="Trebuchet MS"/>
              <a:ea typeface="Trebuchet MS"/>
              <a:cs typeface="Trebuchet MS"/>
              <a:sym typeface="Trebuchet MS"/>
            </a:endParaRPr>
          </a:p>
          <a:p>
            <a:pPr indent="-228600" lvl="0" marL="241300" marR="0" rtl="0" algn="l">
              <a:lnSpc>
                <a:spcPct val="100000"/>
              </a:lnSpc>
              <a:spcBef>
                <a:spcPts val="1415"/>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MORE DIFFICULT CONTROL</a:t>
            </a:r>
            <a:endParaRPr sz="2000">
              <a:solidFill>
                <a:schemeClr val="dk1"/>
              </a:solidFill>
              <a:latin typeface="Trebuchet MS"/>
              <a:ea typeface="Trebuchet MS"/>
              <a:cs typeface="Trebuchet MS"/>
              <a:sym typeface="Trebuchet MS"/>
            </a:endParaRPr>
          </a:p>
          <a:p>
            <a:pPr indent="-228600" lvl="0" marL="241300" marR="0" rtl="0" algn="l">
              <a:lnSpc>
                <a:spcPct val="100000"/>
              </a:lnSpc>
              <a:spcBef>
                <a:spcPts val="149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POOR OR LACK OF VENDOR RISK MANAGEMENT</a:t>
            </a:r>
            <a:endParaRPr sz="2000">
              <a:solidFill>
                <a:schemeClr val="dk1"/>
              </a:solidFill>
              <a:latin typeface="Trebuchet MS"/>
              <a:ea typeface="Trebuchet MS"/>
              <a:cs typeface="Trebuchet MS"/>
              <a:sym typeface="Trebuchet MS"/>
            </a:endParaRPr>
          </a:p>
          <a:p>
            <a:pPr indent="-228600" lvl="0" marL="241300" marR="0" rtl="0" algn="l">
              <a:lnSpc>
                <a:spcPct val="100000"/>
              </a:lnSpc>
              <a:spcBef>
                <a:spcPts val="1510"/>
              </a:spcBef>
              <a:spcAft>
                <a:spcPts val="0"/>
              </a:spcAft>
              <a:buClr>
                <a:srgbClr val="2FA3EE"/>
              </a:buClr>
              <a:buSzPts val="2000"/>
              <a:buFont typeface="Arial"/>
              <a:buChar char="•"/>
            </a:pPr>
            <a:r>
              <a:rPr b="1" lang="en-US" sz="2000">
                <a:solidFill>
                  <a:srgbClr val="0B5484"/>
                </a:solidFill>
                <a:latin typeface="Trebuchet MS"/>
                <a:ea typeface="Trebuchet MS"/>
                <a:cs typeface="Trebuchet MS"/>
                <a:sym typeface="Trebuchet MS"/>
              </a:rPr>
              <a:t>BOYD (BRING YOUR OWN DEVICE)</a:t>
            </a:r>
            <a:endParaRPr sz="2000">
              <a:solidFill>
                <a:schemeClr val="dk1"/>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7"/>
          <p:cNvSpPr txBox="1"/>
          <p:nvPr>
            <p:ph type="title"/>
          </p:nvPr>
        </p:nvSpPr>
        <p:spPr>
          <a:xfrm>
            <a:off x="2501804" y="723900"/>
            <a:ext cx="718820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CYBER HYGIENE CHALLENGES FROM BYOD</a:t>
            </a:r>
            <a:endParaRPr sz="3200"/>
          </a:p>
        </p:txBody>
      </p:sp>
      <p:sp>
        <p:nvSpPr>
          <p:cNvPr id="570" name="Google Shape;570;p37"/>
          <p:cNvSpPr txBox="1"/>
          <p:nvPr/>
        </p:nvSpPr>
        <p:spPr>
          <a:xfrm>
            <a:off x="992514" y="2244852"/>
            <a:ext cx="5588635" cy="24790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HEIGHTEN RISK OF DATA LEAKAGE</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EXPOSE VULNERABILITIES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COMBINE PERSONAL DATA AND CORPORATE DATA</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INCREASE INFILTRATION OF MALWARE</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lang="en-US" sz="2000">
                <a:solidFill>
                  <a:srgbClr val="0B5484"/>
                </a:solidFill>
                <a:latin typeface="Helvetica Neue"/>
                <a:ea typeface="Helvetica Neue"/>
                <a:cs typeface="Helvetica Neue"/>
                <a:sym typeface="Helvetica Neue"/>
              </a:rPr>
              <a:t>EXPAND IT INFRASTRUCTURE</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8"/>
          <p:cNvSpPr txBox="1"/>
          <p:nvPr>
            <p:ph type="title"/>
          </p:nvPr>
        </p:nvSpPr>
        <p:spPr>
          <a:xfrm>
            <a:off x="2208213" y="0"/>
            <a:ext cx="101282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ENISA</a:t>
            </a:r>
            <a:endParaRPr sz="3200"/>
          </a:p>
        </p:txBody>
      </p:sp>
      <p:sp>
        <p:nvSpPr>
          <p:cNvPr id="576" name="Google Shape;576;p38"/>
          <p:cNvSpPr txBox="1"/>
          <p:nvPr/>
        </p:nvSpPr>
        <p:spPr>
          <a:xfrm>
            <a:off x="8609012" y="0"/>
            <a:ext cx="767080" cy="5130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200">
                <a:solidFill>
                  <a:srgbClr val="3F6BB4"/>
                </a:solidFill>
                <a:latin typeface="Helvetica Neue"/>
                <a:ea typeface="Helvetica Neue"/>
                <a:cs typeface="Helvetica Neue"/>
                <a:sym typeface="Helvetica Neue"/>
              </a:rPr>
              <a:t>NIST</a:t>
            </a:r>
            <a:endParaRPr sz="3200">
              <a:solidFill>
                <a:schemeClr val="dk1"/>
              </a:solidFill>
              <a:latin typeface="Helvetica Neue"/>
              <a:ea typeface="Helvetica Neue"/>
              <a:cs typeface="Helvetica Neue"/>
              <a:sym typeface="Helvetica Neue"/>
            </a:endParaRPr>
          </a:p>
        </p:txBody>
      </p:sp>
      <p:sp>
        <p:nvSpPr>
          <p:cNvPr id="577" name="Google Shape;577;p38"/>
          <p:cNvSpPr txBox="1"/>
          <p:nvPr/>
        </p:nvSpPr>
        <p:spPr>
          <a:xfrm>
            <a:off x="461093" y="430276"/>
            <a:ext cx="5853430" cy="6438900"/>
          </a:xfrm>
          <a:prstGeom prst="rect">
            <a:avLst/>
          </a:prstGeom>
          <a:noFill/>
          <a:ln>
            <a:noFill/>
          </a:ln>
        </p:spPr>
        <p:txBody>
          <a:bodyPr anchorCtr="0" anchor="t" bIns="0" lIns="0" spcFirstLastPara="1" rIns="0" wrap="square" tIns="137150">
            <a:spAutoFit/>
          </a:bodyPr>
          <a:lstStyle/>
          <a:p>
            <a:pPr indent="0" lvl="0" marL="12700" marR="0" rtl="0" algn="l">
              <a:lnSpc>
                <a:spcPct val="100000"/>
              </a:lnSpc>
              <a:spcBef>
                <a:spcPts val="0"/>
              </a:spcBef>
              <a:spcAft>
                <a:spcPts val="0"/>
              </a:spcAft>
              <a:buNone/>
            </a:pPr>
            <a:r>
              <a:rPr lang="en-US" sz="1600">
                <a:solidFill>
                  <a:srgbClr val="0B5484"/>
                </a:solidFill>
                <a:latin typeface="Helvetica Neue"/>
                <a:ea typeface="Helvetica Neue"/>
                <a:cs typeface="Helvetica Neue"/>
                <a:sym typeface="Helvetica Neue"/>
              </a:rPr>
              <a:t>FIVE KEY CONTROL OBJECTIVES</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PROTECT THE PERIMETER</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6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PROTECT THE NETWORK</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108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PROTECT INDIVIDUAL DEVICES</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USE THE CLOUD IN A SECURE MANNER</a:t>
            </a:r>
            <a:endParaRPr sz="1600">
              <a:solidFill>
                <a:schemeClr val="dk1"/>
              </a:solidFill>
              <a:latin typeface="Helvetica Neue"/>
              <a:ea typeface="Helvetica Neue"/>
              <a:cs typeface="Helvetica Neue"/>
              <a:sym typeface="Helvetica Neue"/>
            </a:endParaRPr>
          </a:p>
          <a:p>
            <a:pPr indent="-101600" lvl="0" marL="67945" marR="2458085" rtl="0" algn="l">
              <a:lnSpc>
                <a:spcPct val="151200"/>
              </a:lnSpc>
              <a:spcBef>
                <a:spcPts val="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PROTECT THE SUPPLY CHAIN  FOUNDATIONAL CYBER HYGIENE TASKS</a:t>
            </a:r>
            <a:endParaRPr sz="1600">
              <a:solidFill>
                <a:schemeClr val="dk1"/>
              </a:solidFill>
              <a:latin typeface="Helvetica Neue"/>
              <a:ea typeface="Helvetica Neue"/>
              <a:cs typeface="Helvetica Neue"/>
              <a:sym typeface="Helvetica Neue"/>
            </a:endParaRPr>
          </a:p>
          <a:p>
            <a:pPr indent="-101600" lvl="0" marL="12700" marR="143510" rtl="0" algn="l">
              <a:lnSpc>
                <a:spcPct val="103699"/>
              </a:lnSpc>
              <a:spcBef>
                <a:spcPts val="91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HAVE A RECORD OF ALL SOFTWARE/HARDWARE SO YOU KNOW  WHAT YOUR ESTATE LOOKS LIKE</a:t>
            </a:r>
            <a:endParaRPr sz="1600">
              <a:solidFill>
                <a:schemeClr val="dk1"/>
              </a:solidFill>
              <a:latin typeface="Helvetica Neue"/>
              <a:ea typeface="Helvetica Neue"/>
              <a:cs typeface="Helvetica Neue"/>
              <a:sym typeface="Helvetica Neue"/>
            </a:endParaRPr>
          </a:p>
          <a:p>
            <a:pPr indent="-101600" lvl="0" marL="12700" marR="177800" rtl="0" algn="l">
              <a:lnSpc>
                <a:spcPct val="118750"/>
              </a:lnSpc>
              <a:spcBef>
                <a:spcPts val="106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UTILISE SECURE CONFIGURATION / HARDENING GUIDES FOR ALL  DEVICES</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2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MANAGE DATA IN AND OUT OF YOUR NETWORK</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8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SCAN ALL INCOMING EMAILS</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108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MINIMISE ADMINISTRATIVE ACCOUNTS</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REGULARLY BACK UP DATA AND TEST IT CAN BE RESTORED</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60"/>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ESTABLISH AN INCIDENT RESPONSE PLAN</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ENFORCE SIMILAR LEVELS OF SECURITY ACROSS THE SUPPLY CHAIN</a:t>
            </a:r>
            <a:endParaRPr sz="1600">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lang="en-US" sz="1600">
                <a:solidFill>
                  <a:srgbClr val="0B5484"/>
                </a:solidFill>
                <a:latin typeface="Helvetica Neue"/>
                <a:ea typeface="Helvetica Neue"/>
                <a:cs typeface="Helvetica Neue"/>
                <a:sym typeface="Helvetica Neue"/>
              </a:rPr>
              <a:t>ENSURE SUITABLE SECURITY CONTROLS IN ANY SERVICE</a:t>
            </a:r>
            <a:endParaRPr sz="1600">
              <a:solidFill>
                <a:schemeClr val="dk1"/>
              </a:solidFill>
              <a:latin typeface="Helvetica Neue"/>
              <a:ea typeface="Helvetica Neue"/>
              <a:cs typeface="Helvetica Neue"/>
              <a:sym typeface="Helvetica Neue"/>
            </a:endParaRPr>
          </a:p>
        </p:txBody>
      </p:sp>
      <p:sp>
        <p:nvSpPr>
          <p:cNvPr id="578" name="Google Shape;578;p38"/>
          <p:cNvSpPr txBox="1"/>
          <p:nvPr>
            <p:ph idx="2" type="body"/>
          </p:nvPr>
        </p:nvSpPr>
        <p:spPr>
          <a:xfrm>
            <a:off x="6915639" y="1188720"/>
            <a:ext cx="3975734" cy="4490720"/>
          </a:xfrm>
          <a:prstGeom prst="rect">
            <a:avLst/>
          </a:prstGeom>
          <a:noFill/>
          <a:ln>
            <a:noFill/>
          </a:ln>
        </p:spPr>
        <p:txBody>
          <a:bodyPr anchorCtr="0" anchor="t" bIns="0" lIns="0" spcFirstLastPara="1" rIns="0" wrap="square" tIns="60950">
            <a:spAutoFit/>
          </a:bodyPr>
          <a:lstStyle/>
          <a:p>
            <a:pPr indent="-12700" lvl="0" marL="12700" marR="19050" rtl="0" algn="l">
              <a:lnSpc>
                <a:spcPct val="104347"/>
              </a:lnSpc>
              <a:spcBef>
                <a:spcPts val="0"/>
              </a:spcBef>
              <a:spcAft>
                <a:spcPts val="0"/>
              </a:spcAft>
              <a:buClr>
                <a:schemeClr val="dk1"/>
              </a:buClr>
              <a:buSzPts val="2300"/>
              <a:buChar char="•"/>
            </a:pPr>
            <a:r>
              <a:rPr lang="en-US"/>
              <a:t>standard set of best practices that  every organization should apply:</a:t>
            </a:r>
            <a:endParaRPr/>
          </a:p>
          <a:p>
            <a:pPr indent="-228600" lvl="0" marL="698500" rtl="0" algn="l">
              <a:lnSpc>
                <a:spcPct val="100000"/>
              </a:lnSpc>
              <a:spcBef>
                <a:spcPts val="204"/>
              </a:spcBef>
              <a:spcAft>
                <a:spcPts val="0"/>
              </a:spcAft>
              <a:buClr>
                <a:schemeClr val="dk1"/>
              </a:buClr>
              <a:buSzPts val="2000"/>
              <a:buFont typeface="Arial"/>
              <a:buChar char="•"/>
            </a:pPr>
            <a:r>
              <a:rPr b="1" lang="en-US" sz="2000">
                <a:latin typeface="Trebuchet MS"/>
                <a:ea typeface="Trebuchet MS"/>
                <a:cs typeface="Trebuchet MS"/>
                <a:sym typeface="Trebuchet MS"/>
              </a:rPr>
              <a:t>Know What You Have</a:t>
            </a:r>
            <a:r>
              <a:rPr lang="en-US" sz="2000"/>
              <a:t>:</a:t>
            </a:r>
            <a:endParaRPr sz="2000">
              <a:latin typeface="Trebuchet MS"/>
              <a:ea typeface="Trebuchet MS"/>
              <a:cs typeface="Trebuchet MS"/>
              <a:sym typeface="Trebuchet MS"/>
            </a:endParaRPr>
          </a:p>
          <a:p>
            <a:pPr indent="-228600" lvl="0" marL="698500" rtl="0" algn="l">
              <a:lnSpc>
                <a:spcPct val="100000"/>
              </a:lnSpc>
              <a:spcBef>
                <a:spcPts val="219"/>
              </a:spcBef>
              <a:spcAft>
                <a:spcPts val="0"/>
              </a:spcAft>
              <a:buClr>
                <a:schemeClr val="dk1"/>
              </a:buClr>
              <a:buSzPts val="2000"/>
              <a:buFont typeface="Arial"/>
              <a:buChar char="•"/>
            </a:pPr>
            <a:r>
              <a:rPr b="1" lang="en-US" sz="2000">
                <a:latin typeface="Trebuchet MS"/>
                <a:ea typeface="Trebuchet MS"/>
                <a:cs typeface="Trebuchet MS"/>
                <a:sym typeface="Trebuchet MS"/>
              </a:rPr>
              <a:t>Educate the Human Element</a:t>
            </a:r>
            <a:r>
              <a:rPr lang="en-US" sz="2000"/>
              <a:t>:</a:t>
            </a:r>
            <a:endParaRPr sz="2000">
              <a:latin typeface="Trebuchet MS"/>
              <a:ea typeface="Trebuchet MS"/>
              <a:cs typeface="Trebuchet MS"/>
              <a:sym typeface="Trebuchet MS"/>
            </a:endParaRPr>
          </a:p>
          <a:p>
            <a:pPr indent="-228600" lvl="0" marL="698500" rtl="0" algn="l">
              <a:lnSpc>
                <a:spcPct val="100000"/>
              </a:lnSpc>
              <a:spcBef>
                <a:spcPts val="190"/>
              </a:spcBef>
              <a:spcAft>
                <a:spcPts val="0"/>
              </a:spcAft>
              <a:buClr>
                <a:schemeClr val="dk1"/>
              </a:buClr>
              <a:buSzPts val="2000"/>
              <a:buFont typeface="Arial"/>
              <a:buChar char="•"/>
            </a:pPr>
            <a:r>
              <a:rPr b="1" lang="en-US" sz="2000">
                <a:latin typeface="Trebuchet MS"/>
                <a:ea typeface="Trebuchet MS"/>
                <a:cs typeface="Trebuchet MS"/>
                <a:sym typeface="Trebuchet MS"/>
              </a:rPr>
              <a:t>Assure Data Integrity</a:t>
            </a:r>
            <a:endParaRPr sz="2000">
              <a:latin typeface="Trebuchet MS"/>
              <a:ea typeface="Trebuchet MS"/>
              <a:cs typeface="Trebuchet MS"/>
              <a:sym typeface="Trebuchet MS"/>
            </a:endParaRPr>
          </a:p>
          <a:p>
            <a:pPr indent="-228600" lvl="0" marL="698500" rtl="0" algn="l">
              <a:lnSpc>
                <a:spcPct val="100000"/>
              </a:lnSpc>
              <a:spcBef>
                <a:spcPts val="190"/>
              </a:spcBef>
              <a:spcAft>
                <a:spcPts val="0"/>
              </a:spcAft>
              <a:buClr>
                <a:schemeClr val="dk1"/>
              </a:buClr>
              <a:buSzPts val="2000"/>
              <a:buFont typeface="Arial"/>
              <a:buChar char="•"/>
            </a:pPr>
            <a:r>
              <a:rPr b="1" lang="en-US" sz="2000">
                <a:latin typeface="Trebuchet MS"/>
                <a:ea typeface="Trebuchet MS"/>
                <a:cs typeface="Trebuchet MS"/>
                <a:sym typeface="Trebuchet MS"/>
              </a:rPr>
              <a:t>Limit the Social Element</a:t>
            </a:r>
            <a:endParaRPr sz="2000">
              <a:latin typeface="Trebuchet MS"/>
              <a:ea typeface="Trebuchet MS"/>
              <a:cs typeface="Trebuchet MS"/>
              <a:sym typeface="Trebuchet MS"/>
            </a:endParaRPr>
          </a:p>
          <a:p>
            <a:pPr indent="-228600" lvl="0" marL="698500" rtl="0" algn="l">
              <a:lnSpc>
                <a:spcPct val="100000"/>
              </a:lnSpc>
              <a:spcBef>
                <a:spcPts val="219"/>
              </a:spcBef>
              <a:spcAft>
                <a:spcPts val="0"/>
              </a:spcAft>
              <a:buClr>
                <a:schemeClr val="dk1"/>
              </a:buClr>
              <a:buSzPts val="2000"/>
              <a:buFont typeface="Arial"/>
              <a:buChar char="•"/>
            </a:pPr>
            <a:r>
              <a:rPr b="1" lang="en-US" sz="2000">
                <a:latin typeface="Trebuchet MS"/>
                <a:ea typeface="Trebuchet MS"/>
                <a:cs typeface="Trebuchet MS"/>
                <a:sym typeface="Trebuchet MS"/>
              </a:rPr>
              <a:t>Detect and Patch Vulnerabilities</a:t>
            </a:r>
            <a:endParaRPr sz="2000">
              <a:latin typeface="Trebuchet MS"/>
              <a:ea typeface="Trebuchet MS"/>
              <a:cs typeface="Trebuchet MS"/>
              <a:sym typeface="Trebuchet MS"/>
            </a:endParaRPr>
          </a:p>
          <a:p>
            <a:pPr indent="-228600" lvl="0" marL="698500" rtl="0" algn="l">
              <a:lnSpc>
                <a:spcPct val="100000"/>
              </a:lnSpc>
              <a:spcBef>
                <a:spcPts val="190"/>
              </a:spcBef>
              <a:spcAft>
                <a:spcPts val="0"/>
              </a:spcAft>
              <a:buClr>
                <a:schemeClr val="dk1"/>
              </a:buClr>
              <a:buSzPts val="2000"/>
              <a:buFont typeface="Arial"/>
              <a:buChar char="•"/>
            </a:pPr>
            <a:r>
              <a:rPr b="1" lang="en-US" sz="2000">
                <a:latin typeface="Trebuchet MS"/>
                <a:ea typeface="Trebuchet MS"/>
                <a:cs typeface="Trebuchet MS"/>
                <a:sym typeface="Trebuchet MS"/>
              </a:rPr>
              <a:t>Apply Least Privilege</a:t>
            </a:r>
            <a:r>
              <a:rPr lang="en-US" sz="2000"/>
              <a:t>:</a:t>
            </a:r>
            <a:endParaRPr sz="2000">
              <a:latin typeface="Trebuchet MS"/>
              <a:ea typeface="Trebuchet MS"/>
              <a:cs typeface="Trebuchet MS"/>
              <a:sym typeface="Trebuchet MS"/>
            </a:endParaRPr>
          </a:p>
          <a:p>
            <a:pPr indent="-101600" lvl="0" marL="228600" rtl="0" algn="l">
              <a:lnSpc>
                <a:spcPct val="100000"/>
              </a:lnSpc>
              <a:spcBef>
                <a:spcPts val="1000"/>
              </a:spcBef>
              <a:spcAft>
                <a:spcPts val="0"/>
              </a:spcAft>
              <a:buClr>
                <a:schemeClr val="dk1"/>
              </a:buClr>
              <a:buSzPts val="2000"/>
              <a:buNone/>
            </a:pPr>
            <a:r>
              <a:t/>
            </a:r>
            <a:endParaRPr sz="2000">
              <a:latin typeface="Trebuchet MS"/>
              <a:ea typeface="Trebuchet MS"/>
              <a:cs typeface="Trebuchet MS"/>
              <a:sym typeface="Trebuchet MS"/>
            </a:endParaRPr>
          </a:p>
          <a:p>
            <a:pPr indent="-12700" lvl="0" marL="12700" marR="331470" rtl="0" algn="l">
              <a:lnSpc>
                <a:spcPct val="89600"/>
              </a:lnSpc>
              <a:spcBef>
                <a:spcPts val="1870"/>
              </a:spcBef>
              <a:spcAft>
                <a:spcPts val="0"/>
              </a:spcAft>
              <a:buClr>
                <a:schemeClr val="dk1"/>
              </a:buClr>
              <a:buSzPts val="2300"/>
              <a:buChar char="•"/>
            </a:pPr>
            <a:r>
              <a:rPr lang="en-US"/>
              <a:t>Ultimately, organizations should  keep in mind that maintaining  cyber hygiene is a </a:t>
            </a:r>
            <a:r>
              <a:rPr b="1" lang="en-US">
                <a:latin typeface="Arial"/>
                <a:ea typeface="Arial"/>
                <a:cs typeface="Arial"/>
                <a:sym typeface="Arial"/>
              </a:rPr>
              <a:t>business  problem</a:t>
            </a:r>
            <a:r>
              <a:rPr lang="en-US"/>
              <a:t>, not an IT problem.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39"/>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584" name="Google Shape;584;p39"/>
          <p:cNvPicPr preferRelativeResize="0"/>
          <p:nvPr/>
        </p:nvPicPr>
        <p:blipFill rotWithShape="1">
          <a:blip r:embed="rId4">
            <a:alphaModFix/>
          </a:blip>
          <a:srcRect b="0" l="0" r="0" t="0"/>
          <a:stretch/>
        </p:blipFill>
        <p:spPr>
          <a:xfrm>
            <a:off x="1164432" y="862014"/>
            <a:ext cx="9885362" cy="58689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a:t>WHO</a:t>
            </a:r>
            <a:endParaRPr/>
          </a:p>
        </p:txBody>
      </p:sp>
      <p:sp>
        <p:nvSpPr>
          <p:cNvPr id="181" name="Google Shape;181;p4"/>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90000"/>
              </a:lnSpc>
              <a:spcBef>
                <a:spcPts val="0"/>
              </a:spcBef>
              <a:spcAft>
                <a:spcPts val="0"/>
              </a:spcAft>
              <a:buClr>
                <a:schemeClr val="accent1"/>
              </a:buClr>
              <a:buSzPts val="2400"/>
              <a:buNone/>
            </a:pPr>
            <a:r>
              <a:rPr lang="en-US"/>
              <a:t>Profile of Training Participants</a:t>
            </a:r>
            <a:endParaRPr/>
          </a:p>
          <a:p>
            <a:pPr indent="0" lvl="0" marL="0" rtl="0" algn="l">
              <a:lnSpc>
                <a:spcPct val="90000"/>
              </a:lnSpc>
              <a:spcBef>
                <a:spcPts val="0"/>
              </a:spcBef>
              <a:spcAft>
                <a:spcPts val="0"/>
              </a:spcAft>
              <a:buClr>
                <a:schemeClr val="accent1"/>
              </a:buClr>
              <a:buSzPts val="2400"/>
              <a:buNone/>
            </a:pPr>
            <a:r>
              <a:t/>
            </a:r>
            <a:endParaRPr/>
          </a:p>
        </p:txBody>
      </p:sp>
      <p:sp>
        <p:nvSpPr>
          <p:cNvPr id="182" name="Google Shape;182;p4"/>
          <p:cNvSpPr txBox="1"/>
          <p:nvPr>
            <p:ph idx="3" type="body"/>
          </p:nvPr>
        </p:nvSpPr>
        <p:spPr>
          <a:xfrm>
            <a:off x="6498131" y="1977017"/>
            <a:ext cx="2699066" cy="2569866"/>
          </a:xfrm>
          <a:prstGeom prst="rect">
            <a:avLst/>
          </a:prstGeom>
          <a:noFill/>
          <a:ln>
            <a:noFill/>
          </a:ln>
        </p:spPr>
        <p:txBody>
          <a:bodyPr anchorCtr="0" anchor="t" bIns="45700" lIns="91425" spcFirstLastPara="1" rIns="91425" wrap="square" tIns="0">
            <a:normAutofit/>
          </a:bodyPr>
          <a:lstStyle/>
          <a:p>
            <a:pPr indent="-274320" lvl="0" marL="274320" rtl="0" algn="l">
              <a:lnSpc>
                <a:spcPct val="90000"/>
              </a:lnSpc>
              <a:spcBef>
                <a:spcPts val="0"/>
              </a:spcBef>
              <a:spcAft>
                <a:spcPts val="0"/>
              </a:spcAft>
              <a:buClr>
                <a:schemeClr val="lt1"/>
              </a:buClr>
              <a:buSzPts val="1400"/>
              <a:buFont typeface="Courier New"/>
              <a:buChar char="o"/>
            </a:pPr>
            <a:r>
              <a:rPr lang="en-US"/>
              <a:t>Managers and Leaders</a:t>
            </a:r>
            <a:endParaRPr/>
          </a:p>
          <a:p>
            <a:pPr indent="-274320" lvl="0" marL="274320" rtl="0" algn="l">
              <a:lnSpc>
                <a:spcPct val="90000"/>
              </a:lnSpc>
              <a:spcBef>
                <a:spcPts val="1600"/>
              </a:spcBef>
              <a:spcAft>
                <a:spcPts val="0"/>
              </a:spcAft>
              <a:buClr>
                <a:schemeClr val="lt1"/>
              </a:buClr>
              <a:buSzPts val="1400"/>
              <a:buFont typeface="Courier New"/>
              <a:buChar char="o"/>
            </a:pPr>
            <a:r>
              <a:rPr lang="en-US"/>
              <a:t>Working-life professionals</a:t>
            </a:r>
            <a:endParaRPr/>
          </a:p>
          <a:p>
            <a:pPr indent="-274320" lvl="0" marL="274320" rtl="0" algn="l">
              <a:lnSpc>
                <a:spcPct val="90000"/>
              </a:lnSpc>
              <a:spcBef>
                <a:spcPts val="1600"/>
              </a:spcBef>
              <a:spcAft>
                <a:spcPts val="0"/>
              </a:spcAft>
              <a:buClr>
                <a:schemeClr val="lt1"/>
              </a:buClr>
              <a:buSzPts val="1400"/>
              <a:buFont typeface="Courier New"/>
              <a:buChar char="o"/>
            </a:pPr>
            <a:r>
              <a:rPr lang="en-US"/>
              <a:t>SMEs and Public Sector Employees</a:t>
            </a:r>
            <a:endParaRPr/>
          </a:p>
          <a:p>
            <a:pPr indent="-274320" lvl="0" marL="274320" rtl="0" algn="l">
              <a:lnSpc>
                <a:spcPct val="90000"/>
              </a:lnSpc>
              <a:spcBef>
                <a:spcPts val="1600"/>
              </a:spcBef>
              <a:spcAft>
                <a:spcPts val="0"/>
              </a:spcAft>
              <a:buClr>
                <a:schemeClr val="lt1"/>
              </a:buClr>
              <a:buSzPts val="1400"/>
              <a:buFont typeface="Courier New"/>
              <a:buChar char="o"/>
            </a:pPr>
            <a:r>
              <a:rPr lang="en-US"/>
              <a:t>Cybersecurity practitioners and enthusiasts </a:t>
            </a:r>
            <a:endParaRPr/>
          </a:p>
          <a:p>
            <a:pPr indent="-185420" lvl="0" marL="274320" rtl="0" algn="l">
              <a:lnSpc>
                <a:spcPct val="90000"/>
              </a:lnSpc>
              <a:spcBef>
                <a:spcPts val="1600"/>
              </a:spcBef>
              <a:spcAft>
                <a:spcPts val="0"/>
              </a:spcAft>
              <a:buClr>
                <a:schemeClr val="lt1"/>
              </a:buClr>
              <a:buSzPts val="1400"/>
              <a:buFont typeface="Courier New"/>
              <a:buNone/>
            </a:pPr>
            <a:r>
              <a:t/>
            </a:r>
            <a:endParaRPr/>
          </a:p>
        </p:txBody>
      </p:sp>
      <p:cxnSp>
        <p:nvCxnSpPr>
          <p:cNvPr id="183" name="Google Shape;183;p4"/>
          <p:cNvCxnSpPr/>
          <p:nvPr/>
        </p:nvCxnSpPr>
        <p:spPr>
          <a:xfrm flipH="1">
            <a:off x="2929081"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184" name="Google Shape;184;p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person standing in front of a table with a person&#10;&#10;Description automatically generated" id="185" name="Google Shape;185;p4"/>
          <p:cNvPicPr preferRelativeResize="0"/>
          <p:nvPr>
            <p:ph idx="2" type="pic"/>
          </p:nvPr>
        </p:nvPicPr>
        <p:blipFill rotWithShape="1">
          <a:blip r:embed="rId3">
            <a:alphaModFix/>
          </a:blip>
          <a:srcRect b="0" l="4073" r="4073" t="0"/>
          <a:stretch/>
        </p:blipFill>
        <p:spPr>
          <a:xfrm>
            <a:off x="0" y="-2235"/>
            <a:ext cx="5840730" cy="6862275"/>
          </a:xfrm>
          <a:prstGeom prst="rect">
            <a:avLst/>
          </a:prstGeom>
          <a:solidFill>
            <a:schemeClr val="lt2"/>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0"/>
          <p:cNvSpPr txBox="1"/>
          <p:nvPr>
            <p:ph type="title"/>
          </p:nvPr>
        </p:nvSpPr>
        <p:spPr>
          <a:xfrm>
            <a:off x="1731232" y="697483"/>
            <a:ext cx="872998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4400"/>
              <a:buFont typeface="Play"/>
              <a:buNone/>
            </a:pPr>
            <a:r>
              <a:rPr lang="en-US">
                <a:solidFill>
                  <a:srgbClr val="3F6BB4"/>
                </a:solidFill>
              </a:rPr>
              <a:t>SOME TELEWORKING CYBER HYGIENE ADVICE</a:t>
            </a:r>
            <a:endParaRPr/>
          </a:p>
        </p:txBody>
      </p:sp>
      <p:sp>
        <p:nvSpPr>
          <p:cNvPr id="590" name="Google Shape;590;p40"/>
          <p:cNvSpPr txBox="1"/>
          <p:nvPr/>
        </p:nvSpPr>
        <p:spPr>
          <a:xfrm>
            <a:off x="992514" y="2245360"/>
            <a:ext cx="9539605" cy="3454400"/>
          </a:xfrm>
          <a:prstGeom prst="rect">
            <a:avLst/>
          </a:prstGeom>
          <a:noFill/>
          <a:ln>
            <a:noFill/>
          </a:ln>
        </p:spPr>
        <p:txBody>
          <a:bodyPr anchorCtr="0" anchor="t" bIns="0" lIns="0" spcFirstLastPara="1" rIns="0" wrap="square" tIns="167625">
            <a:spAutoFit/>
          </a:bodyPr>
          <a:lstStyle/>
          <a:p>
            <a:pPr indent="-228600" lvl="0" marL="241300" marR="0" rtl="0" algn="l">
              <a:lnSpc>
                <a:spcPct val="100000"/>
              </a:lnSpc>
              <a:spcBef>
                <a:spcPts val="0"/>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USE CORPORATE (RATHER THAN PERSONAL) COMPUTERS</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CONNECT TO THE INTERNET VIA SECURE NETWORKS; AVOID OPEN/FREE NETWORKS.</a:t>
            </a:r>
            <a:endParaRPr sz="1900">
              <a:solidFill>
                <a:schemeClr val="dk1"/>
              </a:solidFill>
              <a:latin typeface="Helvetica Neue"/>
              <a:ea typeface="Helvetica Neue"/>
              <a:cs typeface="Helvetica Neue"/>
              <a:sym typeface="Helvetica Neue"/>
            </a:endParaRPr>
          </a:p>
          <a:p>
            <a:pPr indent="-228600" lvl="0" marL="241300" marR="70485" rtl="0" algn="l">
              <a:lnSpc>
                <a:spcPct val="110500"/>
              </a:lnSpc>
              <a:spcBef>
                <a:spcPts val="960"/>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AVOID THE EXCHANGE OF SENSITIVE CORPORATE INFORMATION (E.G. VIA EMAIL) THROUGH  POSSIBLY INSECURE CONNECTIONS.</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00"/>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LOCK YOUR SCREEN IF YOU WORK IN A SHARED SPACE</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DO NOT SHARE THE VIRTUAL MEETING URLS ON SOCIAL MEDIA OR OTHER PUBLIC CHANNELS</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DON’T USE PUBLIC WI-FI</a:t>
            </a:r>
            <a:endParaRPr sz="1900">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lang="en-US" sz="1900">
                <a:solidFill>
                  <a:srgbClr val="0B5484"/>
                </a:solidFill>
                <a:latin typeface="Helvetica Neue"/>
                <a:ea typeface="Helvetica Neue"/>
                <a:cs typeface="Helvetica Neue"/>
                <a:sym typeface="Helvetica Neue"/>
              </a:rPr>
              <a:t>ALWAYS PROTECT YOUR WORK WITH A PRIVACY SCREEN</a:t>
            </a:r>
            <a:endParaRPr sz="1900">
              <a:solidFill>
                <a:schemeClr val="dk1"/>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1"/>
          <p:cNvSpPr txBox="1"/>
          <p:nvPr/>
        </p:nvSpPr>
        <p:spPr>
          <a:xfrm>
            <a:off x="2449595" y="3830320"/>
            <a:ext cx="2976880" cy="22840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900">
                <a:solidFill>
                  <a:srgbClr val="0B5484"/>
                </a:solidFill>
                <a:latin typeface="Arial"/>
                <a:ea typeface="Arial"/>
                <a:cs typeface="Arial"/>
                <a:sym typeface="Arial"/>
              </a:rPr>
              <a:t>PROFESSOR NINETA POLEMI</a:t>
            </a:r>
            <a:endParaRPr sz="19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2000">
              <a:solidFill>
                <a:schemeClr val="dk1"/>
              </a:solidFill>
              <a:latin typeface="Arial"/>
              <a:ea typeface="Arial"/>
              <a:cs typeface="Arial"/>
              <a:sym typeface="Arial"/>
            </a:endParaRPr>
          </a:p>
          <a:p>
            <a:pPr indent="0" lvl="0" marL="0" marR="0" rtl="0" algn="l">
              <a:lnSpc>
                <a:spcPct val="100000"/>
              </a:lnSpc>
              <a:spcBef>
                <a:spcPts val="45"/>
              </a:spcBef>
              <a:spcAft>
                <a:spcPts val="0"/>
              </a:spcAft>
              <a:buNone/>
            </a:pPr>
            <a:r>
              <a:t/>
            </a:r>
            <a:endParaRPr sz="2300">
              <a:solidFill>
                <a:schemeClr val="dk1"/>
              </a:solidFill>
              <a:latin typeface="Arial"/>
              <a:ea typeface="Arial"/>
              <a:cs typeface="Arial"/>
              <a:sym typeface="Arial"/>
            </a:endParaRPr>
          </a:p>
          <a:p>
            <a:pPr indent="0" lvl="0" marL="12700" marR="5080" rtl="0" algn="l">
              <a:lnSpc>
                <a:spcPct val="153700"/>
              </a:lnSpc>
              <a:spcBef>
                <a:spcPts val="0"/>
              </a:spcBef>
              <a:spcAft>
                <a:spcPts val="0"/>
              </a:spcAft>
              <a:buNone/>
            </a:pPr>
            <a:r>
              <a:rPr i="1" lang="en-US" sz="1900" u="sng">
                <a:solidFill>
                  <a:srgbClr val="56BCFE"/>
                </a:solidFill>
                <a:latin typeface="Trebuchet MS"/>
                <a:ea typeface="Trebuchet MS"/>
                <a:cs typeface="Trebuchet MS"/>
                <a:sym typeface="Trebuchet MS"/>
                <a:hlinkClick r:id="rId3">
                  <a:extLst>
                    <a:ext uri="{A12FA001-AC4F-418D-AE19-62706E023703}">
                      <ahyp:hlinkClr val="tx"/>
                    </a:ext>
                  </a:extLst>
                </a:hlinkClick>
              </a:rPr>
              <a:t>DPOLEMI@GMAIL.COM </a:t>
            </a:r>
            <a:r>
              <a:rPr i="1" lang="en-US" sz="1900">
                <a:solidFill>
                  <a:srgbClr val="56BCFE"/>
                </a:solidFill>
                <a:latin typeface="Trebuchet MS"/>
                <a:ea typeface="Trebuchet MS"/>
                <a:cs typeface="Trebuchet MS"/>
                <a:sym typeface="Trebuchet MS"/>
              </a:rPr>
              <a:t> </a:t>
            </a:r>
            <a:r>
              <a:rPr i="1" lang="en-US" sz="1900">
                <a:solidFill>
                  <a:srgbClr val="0B5484"/>
                </a:solidFill>
                <a:latin typeface="Trebuchet MS"/>
                <a:ea typeface="Trebuchet MS"/>
                <a:cs typeface="Trebuchet MS"/>
                <a:sym typeface="Trebuchet MS"/>
              </a:rPr>
              <a:t>SKYPE: NINETA.POLEMI  LINKEDIN: DR NINETA POLEMI</a:t>
            </a:r>
            <a:endParaRPr sz="1900">
              <a:solidFill>
                <a:schemeClr val="dk1"/>
              </a:solidFill>
              <a:latin typeface="Trebuchet MS"/>
              <a:ea typeface="Trebuchet MS"/>
              <a:cs typeface="Trebuchet MS"/>
              <a:sym typeface="Trebuchet MS"/>
            </a:endParaRPr>
          </a:p>
        </p:txBody>
      </p:sp>
      <p:sp>
        <p:nvSpPr>
          <p:cNvPr id="596" name="Google Shape;596;p41"/>
          <p:cNvSpPr txBox="1"/>
          <p:nvPr>
            <p:ph type="title"/>
          </p:nvPr>
        </p:nvSpPr>
        <p:spPr>
          <a:xfrm>
            <a:off x="3044055" y="35051"/>
            <a:ext cx="595249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THANK YOU FOR YOUR ATTENTION</a:t>
            </a:r>
            <a:endParaRPr sz="3200"/>
          </a:p>
        </p:txBody>
      </p:sp>
      <p:pic>
        <p:nvPicPr>
          <p:cNvPr id="597" name="Google Shape;597;p41"/>
          <p:cNvPicPr preferRelativeResize="0"/>
          <p:nvPr/>
        </p:nvPicPr>
        <p:blipFill rotWithShape="1">
          <a:blip r:embed="rId4">
            <a:alphaModFix/>
          </a:blip>
          <a:srcRect b="0" l="0" r="0" t="0"/>
          <a:stretch/>
        </p:blipFill>
        <p:spPr>
          <a:xfrm>
            <a:off x="3934837" y="748630"/>
            <a:ext cx="3718885" cy="27143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42"/>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603" name="Google Shape;603;p42"/>
          <p:cNvSpPr txBox="1"/>
          <p:nvPr>
            <p:ph type="title"/>
          </p:nvPr>
        </p:nvSpPr>
        <p:spPr>
          <a:xfrm>
            <a:off x="3378541" y="123444"/>
            <a:ext cx="523430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200"/>
              <a:buFont typeface="Arial"/>
              <a:buNone/>
            </a:pPr>
            <a:r>
              <a:rPr b="1" lang="en-US" sz="3200">
                <a:latin typeface="Arial"/>
                <a:ea typeface="Arial"/>
                <a:cs typeface="Arial"/>
                <a:sym typeface="Arial"/>
              </a:rPr>
              <a:t>7_2_24</a:t>
            </a:r>
            <a:r>
              <a:rPr lang="en-US" sz="3200"/>
              <a:t>, 9:15-9:45, 9:45-11:00</a:t>
            </a:r>
            <a:endParaRPr sz="3200">
              <a:latin typeface="Arial"/>
              <a:ea typeface="Arial"/>
              <a:cs typeface="Arial"/>
              <a:sym typeface="Arial"/>
            </a:endParaRPr>
          </a:p>
        </p:txBody>
      </p:sp>
      <p:sp>
        <p:nvSpPr>
          <p:cNvPr id="604" name="Google Shape;604;p42"/>
          <p:cNvSpPr txBox="1"/>
          <p:nvPr/>
        </p:nvSpPr>
        <p:spPr>
          <a:xfrm>
            <a:off x="2952774" y="1443228"/>
            <a:ext cx="6085840" cy="1836420"/>
          </a:xfrm>
          <a:prstGeom prst="rect">
            <a:avLst/>
          </a:prstGeom>
          <a:noFill/>
          <a:ln>
            <a:noFill/>
          </a:ln>
        </p:spPr>
        <p:txBody>
          <a:bodyPr anchorCtr="0" anchor="t" bIns="0" lIns="0" spcFirstLastPara="1" rIns="0" wrap="square" tIns="12700">
            <a:spAutoFit/>
          </a:bodyPr>
          <a:lstStyle/>
          <a:p>
            <a:pPr indent="0" lvl="0" marL="112395" marR="0" rtl="0" algn="ctr">
              <a:lnSpc>
                <a:spcPct val="100000"/>
              </a:lnSpc>
              <a:spcBef>
                <a:spcPts val="0"/>
              </a:spcBef>
              <a:spcAft>
                <a:spcPts val="0"/>
              </a:spcAft>
              <a:buNone/>
            </a:pPr>
            <a:r>
              <a:rPr lang="en-US" sz="3200">
                <a:solidFill>
                  <a:schemeClr val="dk1"/>
                </a:solidFill>
                <a:latin typeface="Helvetica Neue"/>
                <a:ea typeface="Helvetica Neue"/>
                <a:cs typeface="Helvetica Neue"/>
                <a:sym typeface="Helvetica Neue"/>
              </a:rPr>
              <a:t>SECURITY MANAGEMENT</a:t>
            </a:r>
            <a:endParaRPr sz="3200">
              <a:solidFill>
                <a:schemeClr val="dk1"/>
              </a:solidFill>
              <a:latin typeface="Helvetica Neue"/>
              <a:ea typeface="Helvetica Neue"/>
              <a:cs typeface="Helvetica Neue"/>
              <a:sym typeface="Helvetica Neue"/>
            </a:endParaRPr>
          </a:p>
          <a:p>
            <a:pPr indent="0" lvl="0" marL="0" marR="0" rtl="0" algn="l">
              <a:lnSpc>
                <a:spcPct val="100000"/>
              </a:lnSpc>
              <a:spcBef>
                <a:spcPts val="15"/>
              </a:spcBef>
              <a:spcAft>
                <a:spcPts val="0"/>
              </a:spcAft>
              <a:buNone/>
            </a:pPr>
            <a:r>
              <a:t/>
            </a:r>
            <a:endParaRPr sz="3050">
              <a:solidFill>
                <a:schemeClr val="dk1"/>
              </a:solidFill>
              <a:latin typeface="Helvetica Neue"/>
              <a:ea typeface="Helvetica Neue"/>
              <a:cs typeface="Helvetica Neue"/>
              <a:sym typeface="Helvetica Neue"/>
            </a:endParaRPr>
          </a:p>
          <a:p>
            <a:pPr indent="-1201420" lvl="0" marL="1213485" marR="5080" rtl="0" algn="l">
              <a:lnSpc>
                <a:spcPct val="109375"/>
              </a:lnSpc>
              <a:spcBef>
                <a:spcPts val="5"/>
              </a:spcBef>
              <a:spcAft>
                <a:spcPts val="0"/>
              </a:spcAft>
              <a:buNone/>
            </a:pPr>
            <a:r>
              <a:rPr lang="en-US" sz="3200">
                <a:solidFill>
                  <a:schemeClr val="dk1"/>
                </a:solidFill>
                <a:latin typeface="Helvetica Neue"/>
                <a:ea typeface="Helvetica Neue"/>
                <a:cs typeface="Helvetica Neue"/>
                <a:sym typeface="Helvetica Neue"/>
              </a:rPr>
              <a:t>CYBERSECURITY RISK MANAGEMENT  METHODOLOGY</a:t>
            </a:r>
            <a:endParaRPr sz="3200">
              <a:solidFill>
                <a:schemeClr val="dk1"/>
              </a:solidFill>
              <a:latin typeface="Helvetica Neue"/>
              <a:ea typeface="Helvetica Neue"/>
              <a:cs typeface="Helvetica Neue"/>
              <a:sym typeface="Helvetica Neue"/>
            </a:endParaRPr>
          </a:p>
        </p:txBody>
      </p:sp>
      <p:sp>
        <p:nvSpPr>
          <p:cNvPr id="605" name="Google Shape;605;p42"/>
          <p:cNvSpPr txBox="1"/>
          <p:nvPr/>
        </p:nvSpPr>
        <p:spPr>
          <a:xfrm>
            <a:off x="4809488" y="3906011"/>
            <a:ext cx="308038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rgbClr val="0070C0"/>
                </a:solidFill>
                <a:latin typeface="Trebuchet MS"/>
                <a:ea typeface="Trebuchet MS"/>
                <a:cs typeface="Trebuchet MS"/>
                <a:sym typeface="Trebuchet MS"/>
              </a:rPr>
              <a:t>PROFESSOR NINETA POLEMI</a:t>
            </a:r>
            <a:endParaRPr sz="2000">
              <a:solidFill>
                <a:schemeClr val="dk1"/>
              </a:solidFill>
              <a:latin typeface="Trebuchet MS"/>
              <a:ea typeface="Trebuchet MS"/>
              <a:cs typeface="Trebuchet MS"/>
              <a:sym typeface="Trebuchet MS"/>
            </a:endParaRPr>
          </a:p>
        </p:txBody>
      </p:sp>
      <p:sp>
        <p:nvSpPr>
          <p:cNvPr id="606" name="Google Shape;606;p42"/>
          <p:cNvSpPr txBox="1"/>
          <p:nvPr/>
        </p:nvSpPr>
        <p:spPr>
          <a:xfrm>
            <a:off x="3686238" y="4943347"/>
            <a:ext cx="5326380" cy="1728470"/>
          </a:xfrm>
          <a:prstGeom prst="rect">
            <a:avLst/>
          </a:prstGeom>
          <a:noFill/>
          <a:ln>
            <a:noFill/>
          </a:ln>
        </p:spPr>
        <p:txBody>
          <a:bodyPr anchorCtr="0" anchor="t" bIns="0" lIns="0" spcFirstLastPara="1" rIns="0" wrap="square" tIns="12700">
            <a:spAutoFit/>
          </a:bodyPr>
          <a:lstStyle/>
          <a:p>
            <a:pPr indent="0" lvl="0" marL="12700" marR="5080" rtl="0" algn="ctr">
              <a:lnSpc>
                <a:spcPct val="147800"/>
              </a:lnSpc>
              <a:spcBef>
                <a:spcPts val="0"/>
              </a:spcBef>
              <a:spcAft>
                <a:spcPts val="0"/>
              </a:spcAft>
              <a:buNone/>
            </a:pPr>
            <a:r>
              <a:rPr lang="en-US" sz="1800">
                <a:solidFill>
                  <a:srgbClr val="7F7F7F"/>
                </a:solidFill>
                <a:latin typeface="Helvetica Neue"/>
                <a:ea typeface="Helvetica Neue"/>
                <a:cs typeface="Helvetica Neue"/>
                <a:sym typeface="Helvetica Neue"/>
              </a:rPr>
              <a:t>UNIVERSITY OF PIRAEUS, </a:t>
            </a:r>
            <a:r>
              <a:rPr lang="en-US" sz="1800" u="sng">
                <a:solidFill>
                  <a:srgbClr val="56BCFE"/>
                </a:solidFill>
                <a:latin typeface="Helvetica Neue"/>
                <a:ea typeface="Helvetica Neue"/>
                <a:cs typeface="Helvetica Neue"/>
                <a:sym typeface="Helvetica Neue"/>
              </a:rPr>
              <a:t>CYBERSECURITY RESEARCH LAB</a:t>
            </a:r>
            <a:r>
              <a:rPr lang="en-US" sz="1800">
                <a:solidFill>
                  <a:srgbClr val="7F7F7F"/>
                </a:solidFill>
                <a:latin typeface="Helvetica Neue"/>
                <a:ea typeface="Helvetica Neue"/>
                <a:cs typeface="Helvetica Neue"/>
                <a:sym typeface="Helvetica Neue"/>
              </a:rPr>
              <a:t>,  CTO &amp; CO-FOUNDER OF </a:t>
            </a:r>
            <a:r>
              <a:rPr lang="en-US" sz="1800" u="sng">
                <a:solidFill>
                  <a:srgbClr val="56BCFE"/>
                </a:solidFill>
                <a:latin typeface="Helvetica Neue"/>
                <a:ea typeface="Helvetica Neue"/>
                <a:cs typeface="Helvetica Neue"/>
                <a:sym typeface="Helvetica Neue"/>
              </a:rPr>
              <a:t>TRUSTILIO BV</a:t>
            </a:r>
            <a:endParaRPr sz="1800">
              <a:solidFill>
                <a:schemeClr val="dk1"/>
              </a:solidFill>
              <a:latin typeface="Helvetica Neue"/>
              <a:ea typeface="Helvetica Neue"/>
              <a:cs typeface="Helvetica Neue"/>
              <a:sym typeface="Helvetica Neue"/>
            </a:endParaRPr>
          </a:p>
          <a:p>
            <a:pPr indent="0" lvl="0" marL="0" marR="0" rtl="0" algn="l">
              <a:lnSpc>
                <a:spcPct val="100000"/>
              </a:lnSpc>
              <a:spcBef>
                <a:spcPts val="50"/>
              </a:spcBef>
              <a:spcAft>
                <a:spcPts val="0"/>
              </a:spcAft>
              <a:buNone/>
            </a:pPr>
            <a:r>
              <a:t/>
            </a:r>
            <a:endParaRPr sz="2300">
              <a:solidFill>
                <a:schemeClr val="dk1"/>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lang="en-US" sz="1400" u="sng">
                <a:solidFill>
                  <a:srgbClr val="56BCFE"/>
                </a:solidFill>
                <a:latin typeface="Helvetica Neue"/>
                <a:ea typeface="Helvetica Neue"/>
                <a:cs typeface="Helvetica Neue"/>
                <a:sym typeface="Helvetica Neue"/>
                <a:hlinkClick r:id="rId4">
                  <a:extLst>
                    <a:ext uri="{A12FA001-AC4F-418D-AE19-62706E023703}">
                      <ahyp:hlinkClr val="tx"/>
                    </a:ext>
                  </a:extLst>
                </a:hlinkClick>
              </a:rPr>
              <a:t>DPOLEMI@GMAIL.COM</a:t>
            </a:r>
            <a:endParaRPr sz="1400">
              <a:solidFill>
                <a:schemeClr val="dk1"/>
              </a:solidFill>
              <a:latin typeface="Helvetica Neue"/>
              <a:ea typeface="Helvetica Neue"/>
              <a:cs typeface="Helvetica Neue"/>
              <a:sym typeface="Helvetica Neue"/>
            </a:endParaRPr>
          </a:p>
          <a:p>
            <a:pPr indent="0" lvl="0" marL="635" marR="0" rtl="0" algn="ctr">
              <a:lnSpc>
                <a:spcPct val="100000"/>
              </a:lnSpc>
              <a:spcBef>
                <a:spcPts val="1010"/>
              </a:spcBef>
              <a:spcAft>
                <a:spcPts val="0"/>
              </a:spcAft>
              <a:buNone/>
            </a:pPr>
            <a:r>
              <a:rPr lang="en-US" sz="1400">
                <a:solidFill>
                  <a:srgbClr val="7F7F7F"/>
                </a:solidFill>
                <a:latin typeface="Helvetica Neue"/>
                <a:ea typeface="Helvetica Neue"/>
                <a:cs typeface="Helvetica Neue"/>
                <a:sym typeface="Helvetica Neue"/>
              </a:rPr>
              <a:t>, </a:t>
            </a:r>
            <a:r>
              <a:rPr lang="en-US" sz="1400" u="sng">
                <a:solidFill>
                  <a:srgbClr val="56BCFE"/>
                </a:solidFill>
                <a:latin typeface="Helvetica Neue"/>
                <a:ea typeface="Helvetica Neue"/>
                <a:cs typeface="Helvetica Neue"/>
                <a:sym typeface="Helvetica Neue"/>
              </a:rPr>
              <a:t>HTTPS:</a:t>
            </a:r>
            <a:r>
              <a:rPr lang="en-US" sz="1400" u="sng">
                <a:solidFill>
                  <a:srgbClr val="56BCFE"/>
                </a:solidFill>
                <a:latin typeface="Helvetica Neue"/>
                <a:ea typeface="Helvetica Neue"/>
                <a:cs typeface="Helvetica Neue"/>
                <a:sym typeface="Helvetica Neue"/>
                <a:hlinkClick r:id="rId5">
                  <a:extLst>
                    <a:ext uri="{A12FA001-AC4F-418D-AE19-62706E023703}">
                      <ahyp:hlinkClr val="tx"/>
                    </a:ext>
                  </a:extLst>
                </a:hlinkClick>
              </a:rPr>
              <a:t>//WW</a:t>
            </a:r>
            <a:r>
              <a:rPr lang="en-US" sz="1400" u="sng">
                <a:solidFill>
                  <a:srgbClr val="56BCFE"/>
                </a:solidFill>
                <a:latin typeface="Helvetica Neue"/>
                <a:ea typeface="Helvetica Neue"/>
                <a:cs typeface="Helvetica Neue"/>
                <a:sym typeface="Helvetica Neue"/>
              </a:rPr>
              <a:t>W.</a:t>
            </a:r>
            <a:r>
              <a:rPr lang="en-US" sz="1400" u="sng">
                <a:solidFill>
                  <a:srgbClr val="56BCFE"/>
                </a:solidFill>
                <a:latin typeface="Helvetica Neue"/>
                <a:ea typeface="Helvetica Neue"/>
                <a:cs typeface="Helvetica Neue"/>
                <a:sym typeface="Helvetica Neue"/>
                <a:hlinkClick r:id="rId6">
                  <a:extLst>
                    <a:ext uri="{A12FA001-AC4F-418D-AE19-62706E023703}">
                      <ahyp:hlinkClr val="tx"/>
                    </a:ext>
                  </a:extLst>
                </a:hlinkClick>
              </a:rPr>
              <a:t>LINKEDIN.COM/IN/NINETAPOLEMI/</a:t>
            </a:r>
            <a:endParaRPr sz="1400">
              <a:solidFill>
                <a:schemeClr val="dk1"/>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43"/>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612" name="Google Shape;612;p43"/>
          <p:cNvSpPr txBox="1"/>
          <p:nvPr>
            <p:ph type="title"/>
          </p:nvPr>
        </p:nvSpPr>
        <p:spPr>
          <a:xfrm>
            <a:off x="838200" y="365125"/>
            <a:ext cx="10515600" cy="1325563"/>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4400"/>
              <a:buFont typeface="Play"/>
              <a:buNone/>
            </a:pPr>
            <a:r>
              <a:rPr lang="en-US"/>
              <a:t>TOPICS</a:t>
            </a:r>
            <a:endParaRPr/>
          </a:p>
        </p:txBody>
      </p:sp>
      <p:sp>
        <p:nvSpPr>
          <p:cNvPr id="613" name="Google Shape;613;p43"/>
          <p:cNvSpPr txBox="1"/>
          <p:nvPr/>
        </p:nvSpPr>
        <p:spPr>
          <a:xfrm>
            <a:off x="992514" y="2244852"/>
            <a:ext cx="3435985" cy="1985645"/>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RISK ASSESMENT CONCEPTS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STEP BY STEP RISK ASSESMENT</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ISMS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TECHNICAL VOLUNERABILITIES</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44"/>
          <p:cNvPicPr preferRelativeResize="0"/>
          <p:nvPr/>
        </p:nvPicPr>
        <p:blipFill rotWithShape="1">
          <a:blip r:embed="rId3">
            <a:alphaModFix/>
          </a:blip>
          <a:srcRect b="0" l="0" r="0" t="0"/>
          <a:stretch/>
        </p:blipFill>
        <p:spPr>
          <a:xfrm>
            <a:off x="6790943" y="1280160"/>
            <a:ext cx="3057144" cy="3316224"/>
          </a:xfrm>
          <a:prstGeom prst="rect">
            <a:avLst/>
          </a:prstGeom>
          <a:noFill/>
          <a:ln>
            <a:noFill/>
          </a:ln>
        </p:spPr>
      </p:pic>
      <p:sp>
        <p:nvSpPr>
          <p:cNvPr id="619" name="Google Shape;619;p44"/>
          <p:cNvSpPr txBox="1"/>
          <p:nvPr/>
        </p:nvSpPr>
        <p:spPr>
          <a:xfrm>
            <a:off x="7415824" y="4102100"/>
            <a:ext cx="18097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0070C0"/>
                </a:solidFill>
                <a:latin typeface="Times New Roman"/>
                <a:ea typeface="Times New Roman"/>
                <a:cs typeface="Times New Roman"/>
                <a:sym typeface="Times New Roman"/>
              </a:rPr>
              <a:t>Risk Management</a:t>
            </a:r>
            <a:endParaRPr sz="1800">
              <a:solidFill>
                <a:schemeClr val="dk1"/>
              </a:solidFill>
              <a:latin typeface="Times New Roman"/>
              <a:ea typeface="Times New Roman"/>
              <a:cs typeface="Times New Roman"/>
              <a:sym typeface="Times New Roman"/>
            </a:endParaRPr>
          </a:p>
        </p:txBody>
      </p:sp>
      <p:pic>
        <p:nvPicPr>
          <p:cNvPr id="620" name="Google Shape;620;p44"/>
          <p:cNvPicPr preferRelativeResize="0"/>
          <p:nvPr/>
        </p:nvPicPr>
        <p:blipFill rotWithShape="1">
          <a:blip r:embed="rId4">
            <a:alphaModFix/>
          </a:blip>
          <a:srcRect b="0" l="0" r="0" t="0"/>
          <a:stretch/>
        </p:blipFill>
        <p:spPr>
          <a:xfrm>
            <a:off x="1968500" y="1344613"/>
            <a:ext cx="3289300" cy="3201987"/>
          </a:xfrm>
          <a:prstGeom prst="rect">
            <a:avLst/>
          </a:prstGeom>
          <a:noFill/>
          <a:ln>
            <a:noFill/>
          </a:ln>
        </p:spPr>
      </p:pic>
      <p:sp>
        <p:nvSpPr>
          <p:cNvPr id="621" name="Google Shape;621;p44"/>
          <p:cNvSpPr txBox="1"/>
          <p:nvPr/>
        </p:nvSpPr>
        <p:spPr>
          <a:xfrm>
            <a:off x="2723038" y="3563979"/>
            <a:ext cx="1779905" cy="780415"/>
          </a:xfrm>
          <a:prstGeom prst="rect">
            <a:avLst/>
          </a:prstGeom>
          <a:noFill/>
          <a:ln>
            <a:noFill/>
          </a:ln>
        </p:spPr>
        <p:txBody>
          <a:bodyPr anchorCtr="0" anchor="t" bIns="0" lIns="0" spcFirstLastPara="1" rIns="0" wrap="square" tIns="56500">
            <a:spAutoFit/>
          </a:bodyPr>
          <a:lstStyle/>
          <a:p>
            <a:pPr indent="0" lvl="0" marL="378460" marR="0" rtl="0" algn="l">
              <a:lnSpc>
                <a:spcPct val="100000"/>
              </a:lnSpc>
              <a:spcBef>
                <a:spcPts val="0"/>
              </a:spcBef>
              <a:spcAft>
                <a:spcPts val="0"/>
              </a:spcAft>
              <a:buNone/>
            </a:pPr>
            <a:r>
              <a:rPr lang="en-US" sz="1900">
                <a:solidFill>
                  <a:schemeClr val="dk1"/>
                </a:solidFill>
                <a:latin typeface="Helvetica Neue"/>
                <a:ea typeface="Helvetica Neue"/>
                <a:cs typeface="Helvetica Neue"/>
                <a:sym typeface="Helvetica Neue"/>
              </a:rPr>
              <a:t>Risk Level</a:t>
            </a:r>
            <a:endParaRPr sz="1900">
              <a:solidFill>
                <a:schemeClr val="dk1"/>
              </a:solidFill>
              <a:latin typeface="Helvetica Neue"/>
              <a:ea typeface="Helvetica Neue"/>
              <a:cs typeface="Helvetica Neue"/>
              <a:sym typeface="Helvetica Neue"/>
            </a:endParaRPr>
          </a:p>
          <a:p>
            <a:pPr indent="0" lvl="0" marL="12700" marR="0" rtl="0" algn="l">
              <a:lnSpc>
                <a:spcPct val="100000"/>
              </a:lnSpc>
              <a:spcBef>
                <a:spcPts val="434"/>
              </a:spcBef>
              <a:spcAft>
                <a:spcPts val="0"/>
              </a:spcAft>
              <a:buNone/>
            </a:pPr>
            <a:r>
              <a:rPr b="1" lang="en-US" sz="2400">
                <a:solidFill>
                  <a:srgbClr val="FF0000"/>
                </a:solidFill>
                <a:latin typeface="Times New Roman"/>
                <a:ea typeface="Times New Roman"/>
                <a:cs typeface="Times New Roman"/>
                <a:sym typeface="Times New Roman"/>
              </a:rPr>
              <a:t>Risk Analysis</a:t>
            </a:r>
            <a:endParaRPr sz="2400">
              <a:solidFill>
                <a:schemeClr val="dk1"/>
              </a:solidFill>
              <a:latin typeface="Times New Roman"/>
              <a:ea typeface="Times New Roman"/>
              <a:cs typeface="Times New Roman"/>
              <a:sym typeface="Times New Roman"/>
            </a:endParaRPr>
          </a:p>
        </p:txBody>
      </p:sp>
      <p:sp>
        <p:nvSpPr>
          <p:cNvPr id="622" name="Google Shape;622;p44"/>
          <p:cNvSpPr txBox="1"/>
          <p:nvPr/>
        </p:nvSpPr>
        <p:spPr>
          <a:xfrm>
            <a:off x="3368029" y="2537459"/>
            <a:ext cx="540385" cy="248285"/>
          </a:xfrm>
          <a:prstGeom prst="rect">
            <a:avLst/>
          </a:prstGeom>
          <a:noFill/>
          <a:ln>
            <a:noFill/>
          </a:ln>
        </p:spPr>
        <p:txBody>
          <a:bodyPr anchorCtr="0" anchor="t" bIns="0" lIns="0" spcFirstLastPara="1" rIns="0" wrap="square" tIns="33650">
            <a:spAutoFit/>
          </a:bodyPr>
          <a:lstStyle/>
          <a:p>
            <a:pPr indent="-153670" lvl="0" marL="165735" marR="5080" rtl="0" algn="l">
              <a:lnSpc>
                <a:spcPct val="98750"/>
              </a:lnSpc>
              <a:spcBef>
                <a:spcPts val="0"/>
              </a:spcBef>
              <a:spcAft>
                <a:spcPts val="0"/>
              </a:spcAft>
              <a:buNone/>
            </a:pPr>
            <a:r>
              <a:rPr lang="en-US" sz="800">
                <a:solidFill>
                  <a:srgbClr val="FFFFFF"/>
                </a:solidFill>
                <a:latin typeface="Helvetica Neue"/>
                <a:ea typeface="Helvetica Neue"/>
                <a:cs typeface="Helvetica Neue"/>
                <a:sym typeface="Helvetica Neue"/>
              </a:rPr>
              <a:t>Vulnerability  Level</a:t>
            </a:r>
            <a:endParaRPr sz="800">
              <a:solidFill>
                <a:schemeClr val="dk1"/>
              </a:solidFill>
              <a:latin typeface="Helvetica Neue"/>
              <a:ea typeface="Helvetica Neue"/>
              <a:cs typeface="Helvetica Neue"/>
              <a:sym typeface="Helvetica Neue"/>
            </a:endParaRPr>
          </a:p>
        </p:txBody>
      </p:sp>
      <p:sp>
        <p:nvSpPr>
          <p:cNvPr id="623" name="Google Shape;623;p44"/>
          <p:cNvSpPr txBox="1"/>
          <p:nvPr/>
        </p:nvSpPr>
        <p:spPr>
          <a:xfrm>
            <a:off x="2899943" y="1917191"/>
            <a:ext cx="387350" cy="333375"/>
          </a:xfrm>
          <a:prstGeom prst="rect">
            <a:avLst/>
          </a:prstGeom>
          <a:noFill/>
          <a:ln>
            <a:noFill/>
          </a:ln>
        </p:spPr>
        <p:txBody>
          <a:bodyPr anchorCtr="0" anchor="t" bIns="0" lIns="0" spcFirstLastPara="1" rIns="0" wrap="square" tIns="40625">
            <a:spAutoFit/>
          </a:bodyPr>
          <a:lstStyle/>
          <a:p>
            <a:pPr indent="-29209" lvl="0" marL="41275" marR="5080" rtl="0" algn="l">
              <a:lnSpc>
                <a:spcPct val="100000"/>
              </a:lnSpc>
              <a:spcBef>
                <a:spcPts val="0"/>
              </a:spcBef>
              <a:spcAft>
                <a:spcPts val="0"/>
              </a:spcAft>
              <a:buNone/>
            </a:pPr>
            <a:r>
              <a:rPr b="1" lang="en-US" sz="1100">
                <a:solidFill>
                  <a:srgbClr val="FFFFFF"/>
                </a:solidFill>
                <a:latin typeface="Arial"/>
                <a:ea typeface="Arial"/>
                <a:cs typeface="Arial"/>
                <a:sym typeface="Arial"/>
              </a:rPr>
              <a:t>Threat  Level</a:t>
            </a:r>
            <a:endParaRPr sz="1100">
              <a:solidFill>
                <a:schemeClr val="dk1"/>
              </a:solidFill>
              <a:latin typeface="Arial"/>
              <a:ea typeface="Arial"/>
              <a:cs typeface="Arial"/>
              <a:sym typeface="Arial"/>
            </a:endParaRPr>
          </a:p>
        </p:txBody>
      </p:sp>
      <p:sp>
        <p:nvSpPr>
          <p:cNvPr id="624" name="Google Shape;624;p44"/>
          <p:cNvSpPr txBox="1"/>
          <p:nvPr/>
        </p:nvSpPr>
        <p:spPr>
          <a:xfrm>
            <a:off x="3645876" y="1728215"/>
            <a:ext cx="413384" cy="330200"/>
          </a:xfrm>
          <a:prstGeom prst="rect">
            <a:avLst/>
          </a:prstGeom>
          <a:noFill/>
          <a:ln>
            <a:noFill/>
          </a:ln>
        </p:spPr>
        <p:txBody>
          <a:bodyPr anchorCtr="0" anchor="t" bIns="0" lIns="0" spcFirstLastPara="1" rIns="0" wrap="square" tIns="42525">
            <a:spAutoFit/>
          </a:bodyPr>
          <a:lstStyle/>
          <a:p>
            <a:pPr indent="-53975" lvl="0" marL="66040" marR="5080" rtl="0" algn="l">
              <a:lnSpc>
                <a:spcPct val="98181"/>
              </a:lnSpc>
              <a:spcBef>
                <a:spcPts val="0"/>
              </a:spcBef>
              <a:spcAft>
                <a:spcPts val="0"/>
              </a:spcAft>
              <a:buNone/>
            </a:pPr>
            <a:r>
              <a:rPr b="1" lang="en-US" sz="1100">
                <a:solidFill>
                  <a:srgbClr val="FFFFFF"/>
                </a:solidFill>
                <a:latin typeface="Arial"/>
                <a:ea typeface="Arial"/>
                <a:cs typeface="Arial"/>
                <a:sym typeface="Arial"/>
              </a:rPr>
              <a:t>Impact  level</a:t>
            </a:r>
            <a:endParaRPr sz="1100">
              <a:solidFill>
                <a:schemeClr val="dk1"/>
              </a:solidFill>
              <a:latin typeface="Arial"/>
              <a:ea typeface="Arial"/>
              <a:cs typeface="Arial"/>
              <a:sym typeface="Arial"/>
            </a:endParaRPr>
          </a:p>
        </p:txBody>
      </p:sp>
      <p:grpSp>
        <p:nvGrpSpPr>
          <p:cNvPr id="625" name="Google Shape;625;p44"/>
          <p:cNvGrpSpPr/>
          <p:nvPr/>
        </p:nvGrpSpPr>
        <p:grpSpPr>
          <a:xfrm>
            <a:off x="7535914" y="1471890"/>
            <a:ext cx="1963979" cy="2684113"/>
            <a:chOff x="7535914" y="1471890"/>
            <a:chExt cx="1963979" cy="2684113"/>
          </a:xfrm>
        </p:grpSpPr>
        <p:sp>
          <p:nvSpPr>
            <p:cNvPr id="626" name="Google Shape;626;p44"/>
            <p:cNvSpPr/>
            <p:nvPr/>
          </p:nvSpPr>
          <p:spPr>
            <a:xfrm>
              <a:off x="7576501" y="2687839"/>
              <a:ext cx="1882775" cy="252095"/>
            </a:xfrm>
            <a:custGeom>
              <a:rect b="b" l="l" r="r" t="t"/>
              <a:pathLst>
                <a:path extrusionOk="0" h="252094" w="1882775">
                  <a:moveTo>
                    <a:pt x="1874992" y="0"/>
                  </a:moveTo>
                  <a:lnTo>
                    <a:pt x="0" y="164040"/>
                  </a:lnTo>
                  <a:lnTo>
                    <a:pt x="7679" y="251807"/>
                  </a:lnTo>
                  <a:lnTo>
                    <a:pt x="1882670" y="87767"/>
                  </a:lnTo>
                  <a:lnTo>
                    <a:pt x="1874992" y="0"/>
                  </a:lnTo>
                  <a:close/>
                </a:path>
              </a:pathLst>
            </a:custGeom>
            <a:solidFill>
              <a:srgbClr val="EDD3C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7" name="Google Shape;627;p44"/>
            <p:cNvSpPr/>
            <p:nvPr/>
          </p:nvSpPr>
          <p:spPr>
            <a:xfrm>
              <a:off x="7576501" y="2687839"/>
              <a:ext cx="1882775" cy="252095"/>
            </a:xfrm>
            <a:custGeom>
              <a:rect b="b" l="l" r="r" t="t"/>
              <a:pathLst>
                <a:path extrusionOk="0" h="252094" w="1882775">
                  <a:moveTo>
                    <a:pt x="0" y="164040"/>
                  </a:moveTo>
                  <a:lnTo>
                    <a:pt x="1874992" y="0"/>
                  </a:lnTo>
                  <a:lnTo>
                    <a:pt x="1882671" y="87767"/>
                  </a:lnTo>
                  <a:lnTo>
                    <a:pt x="7678" y="251808"/>
                  </a:lnTo>
                  <a:lnTo>
                    <a:pt x="0" y="164040"/>
                  </a:lnTo>
                  <a:close/>
                </a:path>
              </a:pathLst>
            </a:custGeom>
            <a:noFill/>
            <a:ln cap="flat" cmpd="sng" w="158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8" name="Google Shape;628;p44"/>
            <p:cNvSpPr/>
            <p:nvPr/>
          </p:nvSpPr>
          <p:spPr>
            <a:xfrm>
              <a:off x="7535914" y="1471890"/>
              <a:ext cx="775335" cy="1193165"/>
            </a:xfrm>
            <a:custGeom>
              <a:rect b="b" l="l" r="r" t="t"/>
              <a:pathLst>
                <a:path extrusionOk="0" h="1193164" w="775334">
                  <a:moveTo>
                    <a:pt x="581402" y="0"/>
                  </a:moveTo>
                  <a:lnTo>
                    <a:pt x="193801" y="0"/>
                  </a:lnTo>
                  <a:lnTo>
                    <a:pt x="193801" y="805157"/>
                  </a:lnTo>
                  <a:lnTo>
                    <a:pt x="0" y="805157"/>
                  </a:lnTo>
                  <a:lnTo>
                    <a:pt x="387601" y="1192758"/>
                  </a:lnTo>
                  <a:lnTo>
                    <a:pt x="775202" y="805157"/>
                  </a:lnTo>
                  <a:lnTo>
                    <a:pt x="581402" y="805157"/>
                  </a:lnTo>
                  <a:lnTo>
                    <a:pt x="581402" y="0"/>
                  </a:lnTo>
                  <a:close/>
                </a:path>
              </a:pathLst>
            </a:custGeom>
            <a:solidFill>
              <a:srgbClr val="CE66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9" name="Google Shape;629;p44"/>
            <p:cNvSpPr/>
            <p:nvPr/>
          </p:nvSpPr>
          <p:spPr>
            <a:xfrm>
              <a:off x="7535914" y="1471890"/>
              <a:ext cx="775335" cy="1193165"/>
            </a:xfrm>
            <a:custGeom>
              <a:rect b="b" l="l" r="r" t="t"/>
              <a:pathLst>
                <a:path extrusionOk="0" h="1193164" w="775334">
                  <a:moveTo>
                    <a:pt x="0" y="805157"/>
                  </a:moveTo>
                  <a:lnTo>
                    <a:pt x="193801" y="805157"/>
                  </a:lnTo>
                  <a:lnTo>
                    <a:pt x="193801" y="0"/>
                  </a:lnTo>
                  <a:lnTo>
                    <a:pt x="581402" y="0"/>
                  </a:lnTo>
                  <a:lnTo>
                    <a:pt x="581402" y="805157"/>
                  </a:lnTo>
                  <a:lnTo>
                    <a:pt x="775202" y="805157"/>
                  </a:lnTo>
                  <a:lnTo>
                    <a:pt x="387601" y="1192758"/>
                  </a:lnTo>
                  <a:lnTo>
                    <a:pt x="0" y="805157"/>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0" name="Google Shape;630;p44"/>
            <p:cNvSpPr/>
            <p:nvPr/>
          </p:nvSpPr>
          <p:spPr>
            <a:xfrm>
              <a:off x="8724558" y="2962838"/>
              <a:ext cx="775335" cy="1193165"/>
            </a:xfrm>
            <a:custGeom>
              <a:rect b="b" l="l" r="r" t="t"/>
              <a:pathLst>
                <a:path extrusionOk="0" h="1193164" w="775334">
                  <a:moveTo>
                    <a:pt x="387601" y="0"/>
                  </a:moveTo>
                  <a:lnTo>
                    <a:pt x="0" y="387600"/>
                  </a:lnTo>
                  <a:lnTo>
                    <a:pt x="193801" y="387600"/>
                  </a:lnTo>
                  <a:lnTo>
                    <a:pt x="193801" y="1192758"/>
                  </a:lnTo>
                  <a:lnTo>
                    <a:pt x="581402" y="1192758"/>
                  </a:lnTo>
                  <a:lnTo>
                    <a:pt x="581402" y="387600"/>
                  </a:lnTo>
                  <a:lnTo>
                    <a:pt x="775202" y="387600"/>
                  </a:lnTo>
                  <a:lnTo>
                    <a:pt x="387601" y="0"/>
                  </a:lnTo>
                  <a:close/>
                </a:path>
              </a:pathLst>
            </a:custGeom>
            <a:solidFill>
              <a:srgbClr val="A35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1" name="Google Shape;631;p44"/>
            <p:cNvSpPr/>
            <p:nvPr/>
          </p:nvSpPr>
          <p:spPr>
            <a:xfrm>
              <a:off x="8724558" y="2962838"/>
              <a:ext cx="775335" cy="1193165"/>
            </a:xfrm>
            <a:custGeom>
              <a:rect b="b" l="l" r="r" t="t"/>
              <a:pathLst>
                <a:path extrusionOk="0" h="1193164" w="775334">
                  <a:moveTo>
                    <a:pt x="0" y="387600"/>
                  </a:moveTo>
                  <a:lnTo>
                    <a:pt x="387601" y="0"/>
                  </a:lnTo>
                  <a:lnTo>
                    <a:pt x="775202" y="387600"/>
                  </a:lnTo>
                  <a:lnTo>
                    <a:pt x="581402" y="387600"/>
                  </a:lnTo>
                  <a:lnTo>
                    <a:pt x="581402" y="1192758"/>
                  </a:lnTo>
                  <a:lnTo>
                    <a:pt x="193801" y="1192758"/>
                  </a:lnTo>
                  <a:lnTo>
                    <a:pt x="193801" y="387600"/>
                  </a:lnTo>
                  <a:lnTo>
                    <a:pt x="0" y="38760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32" name="Google Shape;632;p44"/>
          <p:cNvSpPr txBox="1"/>
          <p:nvPr>
            <p:ph type="title"/>
          </p:nvPr>
        </p:nvSpPr>
        <p:spPr>
          <a:xfrm>
            <a:off x="8699902" y="1632203"/>
            <a:ext cx="617855" cy="583565"/>
          </a:xfrm>
          <a:prstGeom prst="rect">
            <a:avLst/>
          </a:prstGeom>
          <a:noFill/>
          <a:ln>
            <a:noFill/>
          </a:ln>
        </p:spPr>
        <p:txBody>
          <a:bodyPr anchorCtr="0" anchor="ctr" bIns="0" lIns="0" spcFirstLastPara="1" rIns="0" wrap="square" tIns="64125">
            <a:spAutoFit/>
          </a:bodyPr>
          <a:lstStyle/>
          <a:p>
            <a:pPr indent="48895" lvl="0" marL="12700" marR="5080" rtl="0" algn="l">
              <a:lnSpc>
                <a:spcPct val="99450"/>
              </a:lnSpc>
              <a:spcBef>
                <a:spcPts val="0"/>
              </a:spcBef>
              <a:spcAft>
                <a:spcPts val="0"/>
              </a:spcAft>
              <a:buClr>
                <a:schemeClr val="dk1"/>
              </a:buClr>
              <a:buSzPts val="2000"/>
              <a:buFont typeface="Times New Roman"/>
              <a:buNone/>
            </a:pPr>
            <a:r>
              <a:rPr b="1" lang="en-US" sz="2000">
                <a:latin typeface="Times New Roman"/>
                <a:ea typeface="Times New Roman"/>
                <a:cs typeface="Times New Roman"/>
                <a:sym typeface="Times New Roman"/>
              </a:rPr>
              <a:t>Risk  Level</a:t>
            </a:r>
            <a:endParaRPr sz="2000">
              <a:latin typeface="Times New Roman"/>
              <a:ea typeface="Times New Roman"/>
              <a:cs typeface="Times New Roman"/>
              <a:sym typeface="Times New Roman"/>
            </a:endParaRPr>
          </a:p>
        </p:txBody>
      </p:sp>
      <p:sp>
        <p:nvSpPr>
          <p:cNvPr id="633" name="Google Shape;633;p44"/>
          <p:cNvSpPr txBox="1"/>
          <p:nvPr/>
        </p:nvSpPr>
        <p:spPr>
          <a:xfrm>
            <a:off x="7248526" y="3514852"/>
            <a:ext cx="155702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chemeClr val="dk1"/>
                </a:solidFill>
                <a:latin typeface="Times New Roman"/>
                <a:ea typeface="Times New Roman"/>
                <a:cs typeface="Times New Roman"/>
                <a:sym typeface="Times New Roman"/>
              </a:rPr>
              <a:t>Countermeasures</a:t>
            </a:r>
            <a:endParaRPr sz="1600">
              <a:solidFill>
                <a:schemeClr val="dk1"/>
              </a:solidFill>
              <a:latin typeface="Times New Roman"/>
              <a:ea typeface="Times New Roman"/>
              <a:cs typeface="Times New Roman"/>
              <a:sym typeface="Times New Roman"/>
            </a:endParaRPr>
          </a:p>
        </p:txBody>
      </p:sp>
      <p:sp>
        <p:nvSpPr>
          <p:cNvPr id="634" name="Google Shape;634;p44"/>
          <p:cNvSpPr txBox="1"/>
          <p:nvPr/>
        </p:nvSpPr>
        <p:spPr>
          <a:xfrm>
            <a:off x="2047241" y="4779772"/>
            <a:ext cx="7470140" cy="1488440"/>
          </a:xfrm>
          <a:prstGeom prst="rect">
            <a:avLst/>
          </a:prstGeom>
          <a:noFill/>
          <a:ln>
            <a:noFill/>
          </a:ln>
        </p:spPr>
        <p:txBody>
          <a:bodyPr anchorCtr="0" anchor="t" bIns="0" lIns="0" spcFirstLastPara="1" rIns="0" wrap="square" tIns="12700">
            <a:spAutoFit/>
          </a:bodyPr>
          <a:lstStyle/>
          <a:p>
            <a:pPr indent="-342900" lvl="0" marL="355600" marR="5080" rtl="0" algn="l">
              <a:lnSpc>
                <a:spcPct val="100000"/>
              </a:lnSpc>
              <a:spcBef>
                <a:spcPts val="0"/>
              </a:spcBef>
              <a:spcAft>
                <a:spcPts val="0"/>
              </a:spcAft>
              <a:buClr>
                <a:srgbClr val="2FA3EE"/>
              </a:buClr>
              <a:buSzPts val="1600"/>
              <a:buFont typeface="Arial"/>
              <a:buChar char="•"/>
            </a:pPr>
            <a:r>
              <a:rPr b="1" lang="en-US" sz="1600">
                <a:solidFill>
                  <a:schemeClr val="dk1"/>
                </a:solidFill>
                <a:latin typeface="Arial"/>
                <a:ea typeface="Arial"/>
                <a:cs typeface="Arial"/>
                <a:sym typeface="Arial"/>
              </a:rPr>
              <a:t>Goal of Risk analysis</a:t>
            </a:r>
            <a:r>
              <a:rPr lang="en-US" sz="1600">
                <a:solidFill>
                  <a:schemeClr val="dk1"/>
                </a:solidFill>
                <a:latin typeface="Arial"/>
                <a:ea typeface="Arial"/>
                <a:cs typeface="Arial"/>
                <a:sym typeface="Arial"/>
              </a:rPr>
              <a:t>: Assess the risks, i.e. Evaluate Risk levels, </a:t>
            </a:r>
            <a:r>
              <a:rPr b="1" lang="en-US" sz="1600">
                <a:solidFill>
                  <a:schemeClr val="dk1"/>
                </a:solidFill>
                <a:latin typeface="Arial"/>
                <a:ea typeface="Arial"/>
                <a:cs typeface="Arial"/>
                <a:sym typeface="Arial"/>
              </a:rPr>
              <a:t>R(j,i), </a:t>
            </a:r>
            <a:r>
              <a:rPr lang="en-US" sz="1600">
                <a:solidFill>
                  <a:schemeClr val="dk1"/>
                </a:solidFill>
                <a:latin typeface="Arial"/>
                <a:ea typeface="Arial"/>
                <a:cs typeface="Arial"/>
                <a:sym typeface="Arial"/>
              </a:rPr>
              <a:t>of all  asset Αj for all possible threats Ti.</a:t>
            </a:r>
            <a:endParaRPr sz="1600">
              <a:solidFill>
                <a:schemeClr val="dk1"/>
              </a:solidFill>
              <a:latin typeface="Arial"/>
              <a:ea typeface="Arial"/>
              <a:cs typeface="Arial"/>
              <a:sym typeface="Arial"/>
            </a:endParaRPr>
          </a:p>
          <a:p>
            <a:pPr indent="-342900" lvl="0" marL="355600" marR="335280" rtl="0" algn="l">
              <a:lnSpc>
                <a:spcPct val="118750"/>
              </a:lnSpc>
              <a:spcBef>
                <a:spcPts val="55"/>
              </a:spcBef>
              <a:spcAft>
                <a:spcPts val="0"/>
              </a:spcAft>
              <a:buClr>
                <a:srgbClr val="2FA3EE"/>
              </a:buClr>
              <a:buSzPts val="1600"/>
              <a:buFont typeface="Arial"/>
              <a:buChar char="•"/>
            </a:pPr>
            <a:r>
              <a:rPr b="1" lang="en-US" sz="1600">
                <a:solidFill>
                  <a:schemeClr val="dk1"/>
                </a:solidFill>
                <a:latin typeface="Arial"/>
                <a:ea typeface="Arial"/>
                <a:cs typeface="Arial"/>
                <a:sym typeface="Arial"/>
              </a:rPr>
              <a:t>Goal of Risk Management</a:t>
            </a:r>
            <a:r>
              <a:rPr lang="en-US" sz="1600">
                <a:solidFill>
                  <a:schemeClr val="dk1"/>
                </a:solidFill>
                <a:latin typeface="Arial"/>
                <a:ea typeface="Arial"/>
                <a:cs typeface="Arial"/>
                <a:sym typeface="Arial"/>
              </a:rPr>
              <a:t>: </a:t>
            </a:r>
            <a:r>
              <a:rPr i="1" lang="en-US" sz="1600">
                <a:solidFill>
                  <a:schemeClr val="dk1"/>
                </a:solidFill>
                <a:latin typeface="Arial"/>
                <a:ea typeface="Arial"/>
                <a:cs typeface="Arial"/>
                <a:sym typeface="Arial"/>
              </a:rPr>
              <a:t>Categorize </a:t>
            </a:r>
            <a:r>
              <a:rPr lang="en-US" sz="1600">
                <a:solidFill>
                  <a:schemeClr val="dk1"/>
                </a:solidFill>
                <a:latin typeface="Arial"/>
                <a:ea typeface="Arial"/>
                <a:cs typeface="Arial"/>
                <a:sym typeface="Arial"/>
              </a:rPr>
              <a:t>risks (Risk -  reduction/retention/avoidance/transfer); </a:t>
            </a:r>
            <a:r>
              <a:rPr i="1" lang="en-US" sz="1600">
                <a:solidFill>
                  <a:schemeClr val="dk1"/>
                </a:solidFill>
                <a:latin typeface="Arial"/>
                <a:ea typeface="Arial"/>
                <a:cs typeface="Arial"/>
                <a:sym typeface="Arial"/>
              </a:rPr>
              <a:t>Treat	</a:t>
            </a:r>
            <a:r>
              <a:rPr lang="en-US" sz="1600">
                <a:solidFill>
                  <a:schemeClr val="dk1"/>
                </a:solidFill>
                <a:latin typeface="Arial"/>
                <a:ea typeface="Arial"/>
                <a:cs typeface="Arial"/>
                <a:sym typeface="Arial"/>
              </a:rPr>
              <a:t>risks i.e. Manage (modify,  increase, develop, implement, re-evaluate, ) countermeasures to reach the</a:t>
            </a:r>
            <a:endParaRPr sz="1600">
              <a:solidFill>
                <a:schemeClr val="dk1"/>
              </a:solidFill>
              <a:latin typeface="Arial"/>
              <a:ea typeface="Arial"/>
              <a:cs typeface="Arial"/>
              <a:sym typeface="Arial"/>
            </a:endParaRPr>
          </a:p>
          <a:p>
            <a:pPr indent="0" lvl="0" marL="355600" marR="0" rtl="0" algn="l">
              <a:lnSpc>
                <a:spcPct val="100000"/>
              </a:lnSpc>
              <a:spcBef>
                <a:spcPts val="5"/>
              </a:spcBef>
              <a:spcAft>
                <a:spcPts val="0"/>
              </a:spcAft>
              <a:buNone/>
            </a:pPr>
            <a:r>
              <a:rPr lang="en-US" sz="1600">
                <a:solidFill>
                  <a:schemeClr val="dk1"/>
                </a:solidFill>
                <a:latin typeface="Arial"/>
                <a:ea typeface="Arial"/>
                <a:cs typeface="Arial"/>
                <a:sym typeface="Arial"/>
              </a:rPr>
              <a:t>“acceptable risk level”.</a:t>
            </a:r>
            <a:endParaRPr sz="16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p45"/>
          <p:cNvGrpSpPr/>
          <p:nvPr/>
        </p:nvGrpSpPr>
        <p:grpSpPr>
          <a:xfrm>
            <a:off x="1131747" y="126469"/>
            <a:ext cx="9954899" cy="6048384"/>
            <a:chOff x="1131747" y="126469"/>
            <a:chExt cx="9954899" cy="6048384"/>
          </a:xfrm>
        </p:grpSpPr>
        <p:sp>
          <p:nvSpPr>
            <p:cNvPr id="640" name="Google Shape;640;p45"/>
            <p:cNvSpPr/>
            <p:nvPr/>
          </p:nvSpPr>
          <p:spPr>
            <a:xfrm>
              <a:off x="1131747" y="126478"/>
              <a:ext cx="9954895" cy="6048375"/>
            </a:xfrm>
            <a:custGeom>
              <a:rect b="b" l="l" r="r" t="t"/>
              <a:pathLst>
                <a:path extrusionOk="0" h="6048375" w="9954895">
                  <a:moveTo>
                    <a:pt x="9954730" y="0"/>
                  </a:moveTo>
                  <a:lnTo>
                    <a:pt x="0" y="0"/>
                  </a:lnTo>
                  <a:lnTo>
                    <a:pt x="0" y="639965"/>
                  </a:lnTo>
                  <a:lnTo>
                    <a:pt x="0" y="6048299"/>
                  </a:lnTo>
                  <a:lnTo>
                    <a:pt x="9954730" y="6048299"/>
                  </a:lnTo>
                  <a:lnTo>
                    <a:pt x="9954730" y="639965"/>
                  </a:lnTo>
                  <a:lnTo>
                    <a:pt x="9954730" y="0"/>
                  </a:lnTo>
                  <a:close/>
                </a:path>
              </a:pathLst>
            </a:custGeom>
            <a:solidFill>
              <a:srgbClr val="FFE69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1" name="Google Shape;641;p45"/>
            <p:cNvSpPr/>
            <p:nvPr/>
          </p:nvSpPr>
          <p:spPr>
            <a:xfrm>
              <a:off x="1131751" y="126469"/>
              <a:ext cx="9954895" cy="6048375"/>
            </a:xfrm>
            <a:custGeom>
              <a:rect b="b" l="l" r="r" t="t"/>
              <a:pathLst>
                <a:path extrusionOk="0" h="6048375" w="9954895">
                  <a:moveTo>
                    <a:pt x="0" y="0"/>
                  </a:moveTo>
                  <a:lnTo>
                    <a:pt x="9954738" y="0"/>
                  </a:lnTo>
                  <a:lnTo>
                    <a:pt x="9954738" y="6048304"/>
                  </a:lnTo>
                  <a:lnTo>
                    <a:pt x="0" y="6048304"/>
                  </a:lnTo>
                  <a:lnTo>
                    <a:pt x="0" y="0"/>
                  </a:lnTo>
                  <a:close/>
                </a:path>
              </a:pathLst>
            </a:custGeom>
            <a:noFill/>
            <a:ln cap="flat" cmpd="sng" w="99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42" name="Google Shape;642;p45"/>
          <p:cNvSpPr txBox="1"/>
          <p:nvPr>
            <p:ph type="title"/>
          </p:nvPr>
        </p:nvSpPr>
        <p:spPr>
          <a:xfrm>
            <a:off x="7090529" y="145140"/>
            <a:ext cx="3888740" cy="327025"/>
          </a:xfrm>
          <a:prstGeom prst="rect">
            <a:avLst/>
          </a:prstGeom>
          <a:noFill/>
          <a:ln>
            <a:noFill/>
          </a:ln>
        </p:spPr>
        <p:txBody>
          <a:bodyPr anchorCtr="0" anchor="ctr" bIns="0" lIns="0" spcFirstLastPara="1" rIns="0" wrap="square" tIns="15875">
            <a:spAutoFit/>
          </a:bodyPr>
          <a:lstStyle/>
          <a:p>
            <a:pPr indent="0" lvl="0" marL="12700" rtl="0" algn="l">
              <a:lnSpc>
                <a:spcPct val="100000"/>
              </a:lnSpc>
              <a:spcBef>
                <a:spcPts val="0"/>
              </a:spcBef>
              <a:spcAft>
                <a:spcPts val="0"/>
              </a:spcAft>
              <a:buClr>
                <a:schemeClr val="dk1"/>
              </a:buClr>
              <a:buSzPts val="1950"/>
              <a:buFont typeface="Arial"/>
              <a:buNone/>
            </a:pPr>
            <a:r>
              <a:rPr b="1" lang="en-US" sz="1950">
                <a:latin typeface="Arial"/>
                <a:ea typeface="Arial"/>
                <a:cs typeface="Arial"/>
                <a:sym typeface="Arial"/>
              </a:rPr>
              <a:t>Security Management (SM)</a:t>
            </a:r>
            <a:endParaRPr sz="1950">
              <a:latin typeface="Arial"/>
              <a:ea typeface="Arial"/>
              <a:cs typeface="Arial"/>
              <a:sym typeface="Arial"/>
            </a:endParaRPr>
          </a:p>
        </p:txBody>
      </p:sp>
      <p:grpSp>
        <p:nvGrpSpPr>
          <p:cNvPr id="643" name="Google Shape;643;p45"/>
          <p:cNvGrpSpPr/>
          <p:nvPr/>
        </p:nvGrpSpPr>
        <p:grpSpPr>
          <a:xfrm>
            <a:off x="1131751" y="766434"/>
            <a:ext cx="7806690" cy="5483869"/>
            <a:chOff x="1131751" y="766434"/>
            <a:chExt cx="7806690" cy="5483869"/>
          </a:xfrm>
        </p:grpSpPr>
        <p:sp>
          <p:nvSpPr>
            <p:cNvPr id="644" name="Google Shape;644;p45"/>
            <p:cNvSpPr/>
            <p:nvPr/>
          </p:nvSpPr>
          <p:spPr>
            <a:xfrm>
              <a:off x="1131751" y="766434"/>
              <a:ext cx="7806690" cy="5483860"/>
            </a:xfrm>
            <a:custGeom>
              <a:rect b="b" l="l" r="r" t="t"/>
              <a:pathLst>
                <a:path extrusionOk="0" h="5483860" w="7806690">
                  <a:moveTo>
                    <a:pt x="7806451" y="0"/>
                  </a:moveTo>
                  <a:lnTo>
                    <a:pt x="0" y="0"/>
                  </a:lnTo>
                  <a:lnTo>
                    <a:pt x="0" y="5483628"/>
                  </a:lnTo>
                  <a:lnTo>
                    <a:pt x="7806451" y="5483628"/>
                  </a:lnTo>
                  <a:lnTo>
                    <a:pt x="7806451" y="0"/>
                  </a:lnTo>
                  <a:close/>
                </a:path>
              </a:pathLst>
            </a:custGeom>
            <a:solidFill>
              <a:srgbClr val="A9D18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5" name="Google Shape;645;p45"/>
            <p:cNvSpPr/>
            <p:nvPr/>
          </p:nvSpPr>
          <p:spPr>
            <a:xfrm>
              <a:off x="1131751" y="766434"/>
              <a:ext cx="7806690" cy="5483860"/>
            </a:xfrm>
            <a:custGeom>
              <a:rect b="b" l="l" r="r" t="t"/>
              <a:pathLst>
                <a:path extrusionOk="0" h="5483860" w="7806690">
                  <a:moveTo>
                    <a:pt x="0" y="0"/>
                  </a:moveTo>
                  <a:lnTo>
                    <a:pt x="7806451" y="0"/>
                  </a:lnTo>
                  <a:lnTo>
                    <a:pt x="7806451" y="5483628"/>
                  </a:lnTo>
                  <a:lnTo>
                    <a:pt x="0" y="5483628"/>
                  </a:lnTo>
                  <a:lnTo>
                    <a:pt x="0" y="0"/>
                  </a:lnTo>
                  <a:close/>
                </a:path>
              </a:pathLst>
            </a:custGeom>
            <a:noFill/>
            <a:ln cap="flat" cmpd="sng" w="100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6" name="Google Shape;646;p45"/>
            <p:cNvSpPr/>
            <p:nvPr/>
          </p:nvSpPr>
          <p:spPr>
            <a:xfrm>
              <a:off x="1131751" y="1343658"/>
              <a:ext cx="6006465" cy="4906645"/>
            </a:xfrm>
            <a:custGeom>
              <a:rect b="b" l="l" r="r" t="t"/>
              <a:pathLst>
                <a:path extrusionOk="0" h="4906645" w="6006465">
                  <a:moveTo>
                    <a:pt x="6006125" y="0"/>
                  </a:moveTo>
                  <a:lnTo>
                    <a:pt x="0" y="0"/>
                  </a:lnTo>
                  <a:lnTo>
                    <a:pt x="0" y="4906404"/>
                  </a:lnTo>
                  <a:lnTo>
                    <a:pt x="6006125" y="4906404"/>
                  </a:lnTo>
                  <a:lnTo>
                    <a:pt x="6006125" y="0"/>
                  </a:lnTo>
                  <a:close/>
                </a:path>
              </a:pathLst>
            </a:custGeom>
            <a:solidFill>
              <a:srgbClr val="54823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7" name="Google Shape;647;p45"/>
            <p:cNvSpPr/>
            <p:nvPr/>
          </p:nvSpPr>
          <p:spPr>
            <a:xfrm>
              <a:off x="1131751" y="1343658"/>
              <a:ext cx="6006465" cy="4906645"/>
            </a:xfrm>
            <a:custGeom>
              <a:rect b="b" l="l" r="r" t="t"/>
              <a:pathLst>
                <a:path extrusionOk="0" h="4906645" w="6006465">
                  <a:moveTo>
                    <a:pt x="0" y="0"/>
                  </a:moveTo>
                  <a:lnTo>
                    <a:pt x="6006126" y="0"/>
                  </a:lnTo>
                  <a:lnTo>
                    <a:pt x="6006126" y="4906404"/>
                  </a:lnTo>
                  <a:lnTo>
                    <a:pt x="0" y="4906404"/>
                  </a:lnTo>
                  <a:lnTo>
                    <a:pt x="0" y="0"/>
                  </a:lnTo>
                  <a:close/>
                </a:path>
              </a:pathLst>
            </a:custGeom>
            <a:noFill/>
            <a:ln cap="flat" cmpd="sng" w="101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48" name="Google Shape;648;p45"/>
          <p:cNvSpPr txBox="1"/>
          <p:nvPr/>
        </p:nvSpPr>
        <p:spPr>
          <a:xfrm>
            <a:off x="1222453" y="785106"/>
            <a:ext cx="3350895" cy="89154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None/>
            </a:pPr>
            <a:r>
              <a:rPr b="1" lang="en-US" sz="1950">
                <a:solidFill>
                  <a:schemeClr val="dk1"/>
                </a:solidFill>
                <a:latin typeface="Arial"/>
                <a:ea typeface="Arial"/>
                <a:cs typeface="Arial"/>
                <a:sym typeface="Arial"/>
              </a:rPr>
              <a:t>Risk Management (RM)</a:t>
            </a:r>
            <a:endParaRPr sz="195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950">
                <a:solidFill>
                  <a:srgbClr val="FFFFFF"/>
                </a:solidFill>
                <a:latin typeface="Arial"/>
                <a:ea typeface="Arial"/>
                <a:cs typeface="Arial"/>
                <a:sym typeface="Arial"/>
              </a:rPr>
              <a:t>Risk Analysis (RA)</a:t>
            </a:r>
            <a:endParaRPr sz="1950">
              <a:solidFill>
                <a:schemeClr val="dk1"/>
              </a:solidFill>
              <a:latin typeface="Arial"/>
              <a:ea typeface="Arial"/>
              <a:cs typeface="Arial"/>
              <a:sym typeface="Arial"/>
            </a:endParaRPr>
          </a:p>
        </p:txBody>
      </p:sp>
      <p:sp>
        <p:nvSpPr>
          <p:cNvPr id="649" name="Google Shape;649;p45"/>
          <p:cNvSpPr/>
          <p:nvPr/>
        </p:nvSpPr>
        <p:spPr>
          <a:xfrm>
            <a:off x="1305732" y="1751479"/>
            <a:ext cx="2058035" cy="4279265"/>
          </a:xfrm>
          <a:custGeom>
            <a:rect b="b" l="l" r="r" t="t"/>
            <a:pathLst>
              <a:path extrusionOk="0" h="4279265" w="2058035">
                <a:moveTo>
                  <a:pt x="1851760" y="0"/>
                </a:moveTo>
                <a:lnTo>
                  <a:pt x="205752" y="0"/>
                </a:lnTo>
                <a:lnTo>
                  <a:pt x="151055" y="6096"/>
                </a:lnTo>
                <a:lnTo>
                  <a:pt x="101905" y="23300"/>
                </a:lnTo>
                <a:lnTo>
                  <a:pt x="60263" y="49984"/>
                </a:lnTo>
                <a:lnTo>
                  <a:pt x="28091" y="84524"/>
                </a:lnTo>
                <a:lnTo>
                  <a:pt x="7349" y="125291"/>
                </a:lnTo>
                <a:lnTo>
                  <a:pt x="0" y="170658"/>
                </a:lnTo>
                <a:lnTo>
                  <a:pt x="0" y="4108328"/>
                </a:lnTo>
                <a:lnTo>
                  <a:pt x="7349" y="4153696"/>
                </a:lnTo>
                <a:lnTo>
                  <a:pt x="28091" y="4194463"/>
                </a:lnTo>
                <a:lnTo>
                  <a:pt x="60263" y="4229002"/>
                </a:lnTo>
                <a:lnTo>
                  <a:pt x="101905" y="4255687"/>
                </a:lnTo>
                <a:lnTo>
                  <a:pt x="151055" y="4272891"/>
                </a:lnTo>
                <a:lnTo>
                  <a:pt x="205752" y="4278987"/>
                </a:lnTo>
                <a:lnTo>
                  <a:pt x="1851760" y="4278987"/>
                </a:lnTo>
                <a:lnTo>
                  <a:pt x="1906457" y="4272891"/>
                </a:lnTo>
                <a:lnTo>
                  <a:pt x="1955608" y="4255687"/>
                </a:lnTo>
                <a:lnTo>
                  <a:pt x="1997250" y="4229002"/>
                </a:lnTo>
                <a:lnTo>
                  <a:pt x="2029422" y="4194463"/>
                </a:lnTo>
                <a:lnTo>
                  <a:pt x="2050164" y="4153696"/>
                </a:lnTo>
                <a:lnTo>
                  <a:pt x="2057514" y="4108328"/>
                </a:lnTo>
                <a:lnTo>
                  <a:pt x="2057514" y="170658"/>
                </a:lnTo>
                <a:lnTo>
                  <a:pt x="2050164" y="125291"/>
                </a:lnTo>
                <a:lnTo>
                  <a:pt x="2029422" y="84524"/>
                </a:lnTo>
                <a:lnTo>
                  <a:pt x="1997250" y="49984"/>
                </a:lnTo>
                <a:lnTo>
                  <a:pt x="1955608" y="23300"/>
                </a:lnTo>
                <a:lnTo>
                  <a:pt x="1906457" y="6096"/>
                </a:lnTo>
                <a:lnTo>
                  <a:pt x="1851760" y="0"/>
                </a:lnTo>
                <a:close/>
              </a:path>
            </a:pathLst>
          </a:custGeom>
          <a:solidFill>
            <a:srgbClr val="FFE8C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0" name="Google Shape;650;p45"/>
          <p:cNvSpPr txBox="1"/>
          <p:nvPr/>
        </p:nvSpPr>
        <p:spPr>
          <a:xfrm>
            <a:off x="1702109" y="2165424"/>
            <a:ext cx="1268095" cy="424815"/>
          </a:xfrm>
          <a:prstGeom prst="rect">
            <a:avLst/>
          </a:prstGeom>
          <a:noFill/>
          <a:ln>
            <a:noFill/>
          </a:ln>
        </p:spPr>
        <p:txBody>
          <a:bodyPr anchorCtr="0" anchor="t" bIns="0" lIns="0" spcFirstLastPara="1" rIns="0" wrap="square" tIns="38100">
            <a:spAutoFit/>
          </a:bodyPr>
          <a:lstStyle/>
          <a:p>
            <a:pPr indent="279400" lvl="0" marL="12700" marR="5080" rtl="0" algn="l">
              <a:lnSpc>
                <a:spcPct val="109629"/>
              </a:lnSpc>
              <a:spcBef>
                <a:spcPts val="0"/>
              </a:spcBef>
              <a:spcAft>
                <a:spcPts val="0"/>
              </a:spcAft>
              <a:buNone/>
            </a:pPr>
            <a:r>
              <a:rPr b="1" lang="en-US" sz="1350">
                <a:solidFill>
                  <a:schemeClr val="dk1"/>
                </a:solidFill>
                <a:latin typeface="Calibri"/>
                <a:ea typeface="Calibri"/>
                <a:cs typeface="Calibri"/>
                <a:sym typeface="Calibri"/>
              </a:rPr>
              <a:t>Context  Establishment</a:t>
            </a:r>
            <a:endParaRPr sz="1350">
              <a:solidFill>
                <a:schemeClr val="dk1"/>
              </a:solidFill>
              <a:latin typeface="Calibri"/>
              <a:ea typeface="Calibri"/>
              <a:cs typeface="Calibri"/>
              <a:sym typeface="Calibri"/>
            </a:endParaRPr>
          </a:p>
        </p:txBody>
      </p:sp>
      <p:grpSp>
        <p:nvGrpSpPr>
          <p:cNvPr id="651" name="Google Shape;651;p45"/>
          <p:cNvGrpSpPr/>
          <p:nvPr/>
        </p:nvGrpSpPr>
        <p:grpSpPr>
          <a:xfrm>
            <a:off x="1676387" y="3037686"/>
            <a:ext cx="1331595" cy="628015"/>
            <a:chOff x="1676387" y="3037686"/>
            <a:chExt cx="1331595" cy="628015"/>
          </a:xfrm>
        </p:grpSpPr>
        <p:sp>
          <p:nvSpPr>
            <p:cNvPr id="652" name="Google Shape;652;p45"/>
            <p:cNvSpPr/>
            <p:nvPr/>
          </p:nvSpPr>
          <p:spPr>
            <a:xfrm>
              <a:off x="1676387" y="3037686"/>
              <a:ext cx="1331595" cy="628015"/>
            </a:xfrm>
            <a:custGeom>
              <a:rect b="b" l="l" r="r" t="t"/>
              <a:pathLst>
                <a:path extrusionOk="0" h="628014" w="1331595">
                  <a:moveTo>
                    <a:pt x="1255690" y="0"/>
                  </a:moveTo>
                  <a:lnTo>
                    <a:pt x="75645" y="0"/>
                  </a:lnTo>
                  <a:lnTo>
                    <a:pt x="46200" y="4930"/>
                  </a:lnTo>
                  <a:lnTo>
                    <a:pt x="22155" y="18376"/>
                  </a:lnTo>
                  <a:lnTo>
                    <a:pt x="5944" y="38320"/>
                  </a:lnTo>
                  <a:lnTo>
                    <a:pt x="0" y="62741"/>
                  </a:lnTo>
                  <a:lnTo>
                    <a:pt x="0" y="564675"/>
                  </a:lnTo>
                  <a:lnTo>
                    <a:pt x="22155" y="609040"/>
                  </a:lnTo>
                  <a:lnTo>
                    <a:pt x="75645" y="627416"/>
                  </a:lnTo>
                  <a:lnTo>
                    <a:pt x="1255688" y="627418"/>
                  </a:lnTo>
                  <a:lnTo>
                    <a:pt x="1285132" y="622487"/>
                  </a:lnTo>
                  <a:lnTo>
                    <a:pt x="1309177" y="609041"/>
                  </a:lnTo>
                  <a:lnTo>
                    <a:pt x="1325388" y="589097"/>
                  </a:lnTo>
                  <a:lnTo>
                    <a:pt x="1331333" y="564675"/>
                  </a:lnTo>
                  <a:lnTo>
                    <a:pt x="1331334" y="62741"/>
                  </a:lnTo>
                  <a:lnTo>
                    <a:pt x="1325390" y="38320"/>
                  </a:lnTo>
                  <a:lnTo>
                    <a:pt x="1309179" y="18376"/>
                  </a:lnTo>
                  <a:lnTo>
                    <a:pt x="1285134" y="4930"/>
                  </a:lnTo>
                  <a:lnTo>
                    <a:pt x="125569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3" name="Google Shape;653;p45"/>
            <p:cNvSpPr/>
            <p:nvPr/>
          </p:nvSpPr>
          <p:spPr>
            <a:xfrm>
              <a:off x="1676387" y="3037686"/>
              <a:ext cx="1331595" cy="628015"/>
            </a:xfrm>
            <a:custGeom>
              <a:rect b="b" l="l" r="r" t="t"/>
              <a:pathLst>
                <a:path extrusionOk="0" h="628014" w="1331595">
                  <a:moveTo>
                    <a:pt x="0" y="62742"/>
                  </a:moveTo>
                  <a:lnTo>
                    <a:pt x="5944" y="38320"/>
                  </a:lnTo>
                  <a:lnTo>
                    <a:pt x="22155" y="18376"/>
                  </a:lnTo>
                  <a:lnTo>
                    <a:pt x="46200" y="4930"/>
                  </a:lnTo>
                  <a:lnTo>
                    <a:pt x="75644" y="0"/>
                  </a:lnTo>
                  <a:lnTo>
                    <a:pt x="1255690" y="0"/>
                  </a:lnTo>
                  <a:lnTo>
                    <a:pt x="1285134" y="4930"/>
                  </a:lnTo>
                  <a:lnTo>
                    <a:pt x="1309178" y="18376"/>
                  </a:lnTo>
                  <a:lnTo>
                    <a:pt x="1325389" y="38320"/>
                  </a:lnTo>
                  <a:lnTo>
                    <a:pt x="1331333" y="62742"/>
                  </a:lnTo>
                  <a:lnTo>
                    <a:pt x="1331332" y="564676"/>
                  </a:lnTo>
                  <a:lnTo>
                    <a:pt x="1325388" y="589098"/>
                  </a:lnTo>
                  <a:lnTo>
                    <a:pt x="1309177" y="609041"/>
                  </a:lnTo>
                  <a:lnTo>
                    <a:pt x="1285132" y="622488"/>
                  </a:lnTo>
                  <a:lnTo>
                    <a:pt x="1255687" y="627418"/>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54" name="Google Shape;654;p45"/>
          <p:cNvSpPr txBox="1"/>
          <p:nvPr/>
        </p:nvSpPr>
        <p:spPr>
          <a:xfrm>
            <a:off x="1838987" y="3169292"/>
            <a:ext cx="996315" cy="329565"/>
          </a:xfrm>
          <a:prstGeom prst="rect">
            <a:avLst/>
          </a:prstGeom>
          <a:noFill/>
          <a:ln>
            <a:noFill/>
          </a:ln>
        </p:spPr>
        <p:txBody>
          <a:bodyPr anchorCtr="0" anchor="t" bIns="0" lIns="0" spcFirstLastPara="1" rIns="0" wrap="square" tIns="40000">
            <a:spAutoFit/>
          </a:bodyPr>
          <a:lstStyle/>
          <a:p>
            <a:pPr indent="223520" lvl="0" marL="1270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General  considerations</a:t>
            </a:r>
            <a:endParaRPr sz="1050">
              <a:solidFill>
                <a:schemeClr val="dk1"/>
              </a:solidFill>
              <a:latin typeface="Calibri"/>
              <a:ea typeface="Calibri"/>
              <a:cs typeface="Calibri"/>
              <a:sym typeface="Calibri"/>
            </a:endParaRPr>
          </a:p>
        </p:txBody>
      </p:sp>
      <p:grpSp>
        <p:nvGrpSpPr>
          <p:cNvPr id="655" name="Google Shape;655;p45"/>
          <p:cNvGrpSpPr/>
          <p:nvPr/>
        </p:nvGrpSpPr>
        <p:grpSpPr>
          <a:xfrm>
            <a:off x="1676387" y="3765490"/>
            <a:ext cx="1331595" cy="615315"/>
            <a:chOff x="1676387" y="3765490"/>
            <a:chExt cx="1331595" cy="615315"/>
          </a:xfrm>
        </p:grpSpPr>
        <p:sp>
          <p:nvSpPr>
            <p:cNvPr id="656" name="Google Shape;656;p45"/>
            <p:cNvSpPr/>
            <p:nvPr/>
          </p:nvSpPr>
          <p:spPr>
            <a:xfrm>
              <a:off x="1676387" y="3765490"/>
              <a:ext cx="1331595" cy="615315"/>
            </a:xfrm>
            <a:custGeom>
              <a:rect b="b" l="l" r="r" t="t"/>
              <a:pathLst>
                <a:path extrusionOk="0" h="615314" w="1331595">
                  <a:moveTo>
                    <a:pt x="1257202" y="0"/>
                  </a:moveTo>
                  <a:lnTo>
                    <a:pt x="74129" y="0"/>
                  </a:lnTo>
                  <a:lnTo>
                    <a:pt x="45275" y="4831"/>
                  </a:lnTo>
                  <a:lnTo>
                    <a:pt x="21712" y="18009"/>
                  </a:lnTo>
                  <a:lnTo>
                    <a:pt x="5825" y="37553"/>
                  </a:lnTo>
                  <a:lnTo>
                    <a:pt x="0" y="61487"/>
                  </a:lnTo>
                  <a:lnTo>
                    <a:pt x="0" y="553382"/>
                  </a:lnTo>
                  <a:lnTo>
                    <a:pt x="5825" y="577315"/>
                  </a:lnTo>
                  <a:lnTo>
                    <a:pt x="21712" y="596860"/>
                  </a:lnTo>
                  <a:lnTo>
                    <a:pt x="45275" y="610037"/>
                  </a:lnTo>
                  <a:lnTo>
                    <a:pt x="74129" y="614869"/>
                  </a:lnTo>
                  <a:lnTo>
                    <a:pt x="1257202" y="614869"/>
                  </a:lnTo>
                  <a:lnTo>
                    <a:pt x="1286057" y="610037"/>
                  </a:lnTo>
                  <a:lnTo>
                    <a:pt x="1309620" y="596860"/>
                  </a:lnTo>
                  <a:lnTo>
                    <a:pt x="1325507" y="577315"/>
                  </a:lnTo>
                  <a:lnTo>
                    <a:pt x="1331333" y="553382"/>
                  </a:lnTo>
                  <a:lnTo>
                    <a:pt x="1331333" y="61487"/>
                  </a:lnTo>
                  <a:lnTo>
                    <a:pt x="1325507" y="37553"/>
                  </a:lnTo>
                  <a:lnTo>
                    <a:pt x="1309620" y="18009"/>
                  </a:lnTo>
                  <a:lnTo>
                    <a:pt x="1286057" y="4831"/>
                  </a:lnTo>
                  <a:lnTo>
                    <a:pt x="12572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7" name="Google Shape;657;p45"/>
            <p:cNvSpPr/>
            <p:nvPr/>
          </p:nvSpPr>
          <p:spPr>
            <a:xfrm>
              <a:off x="1676387" y="3765490"/>
              <a:ext cx="1331595" cy="615315"/>
            </a:xfrm>
            <a:custGeom>
              <a:rect b="b" l="l" r="r" t="t"/>
              <a:pathLst>
                <a:path extrusionOk="0" h="615314" w="1331595">
                  <a:moveTo>
                    <a:pt x="0" y="61486"/>
                  </a:moveTo>
                  <a:lnTo>
                    <a:pt x="5825" y="37553"/>
                  </a:lnTo>
                  <a:lnTo>
                    <a:pt x="21712" y="18008"/>
                  </a:lnTo>
                  <a:lnTo>
                    <a:pt x="45275" y="4831"/>
                  </a:lnTo>
                  <a:lnTo>
                    <a:pt x="74130" y="0"/>
                  </a:lnTo>
                  <a:lnTo>
                    <a:pt x="1257202" y="0"/>
                  </a:lnTo>
                  <a:lnTo>
                    <a:pt x="1286057" y="4831"/>
                  </a:lnTo>
                  <a:lnTo>
                    <a:pt x="1309620" y="18008"/>
                  </a:lnTo>
                  <a:lnTo>
                    <a:pt x="1325507" y="37553"/>
                  </a:lnTo>
                  <a:lnTo>
                    <a:pt x="1331332" y="61486"/>
                  </a:lnTo>
                  <a:lnTo>
                    <a:pt x="1331332" y="553382"/>
                  </a:lnTo>
                  <a:lnTo>
                    <a:pt x="1325507" y="577315"/>
                  </a:lnTo>
                  <a:lnTo>
                    <a:pt x="1309620" y="596860"/>
                  </a:lnTo>
                  <a:lnTo>
                    <a:pt x="1286057" y="610037"/>
                  </a:lnTo>
                  <a:lnTo>
                    <a:pt x="1257202" y="614869"/>
                  </a:lnTo>
                  <a:lnTo>
                    <a:pt x="74130" y="614869"/>
                  </a:lnTo>
                  <a:lnTo>
                    <a:pt x="45275" y="610037"/>
                  </a:lnTo>
                  <a:lnTo>
                    <a:pt x="21712" y="596860"/>
                  </a:lnTo>
                  <a:lnTo>
                    <a:pt x="5825" y="577315"/>
                  </a:lnTo>
                  <a:lnTo>
                    <a:pt x="0" y="553382"/>
                  </a:lnTo>
                  <a:lnTo>
                    <a:pt x="0" y="61486"/>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58" name="Google Shape;658;p45"/>
          <p:cNvSpPr txBox="1"/>
          <p:nvPr/>
        </p:nvSpPr>
        <p:spPr>
          <a:xfrm>
            <a:off x="1892467" y="3959838"/>
            <a:ext cx="890905" cy="1911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b="1" lang="en-US" sz="1050">
                <a:solidFill>
                  <a:schemeClr val="dk1"/>
                </a:solidFill>
                <a:latin typeface="Calibri"/>
                <a:ea typeface="Calibri"/>
                <a:cs typeface="Calibri"/>
                <a:sym typeface="Calibri"/>
              </a:rPr>
              <a:t>Basic Criteria</a:t>
            </a:r>
            <a:endParaRPr sz="1050">
              <a:solidFill>
                <a:schemeClr val="dk1"/>
              </a:solidFill>
              <a:latin typeface="Calibri"/>
              <a:ea typeface="Calibri"/>
              <a:cs typeface="Calibri"/>
              <a:sym typeface="Calibri"/>
            </a:endParaRPr>
          </a:p>
        </p:txBody>
      </p:sp>
      <p:grpSp>
        <p:nvGrpSpPr>
          <p:cNvPr id="659" name="Google Shape;659;p45"/>
          <p:cNvGrpSpPr/>
          <p:nvPr/>
        </p:nvGrpSpPr>
        <p:grpSpPr>
          <a:xfrm>
            <a:off x="1676387" y="4480746"/>
            <a:ext cx="1331595" cy="615315"/>
            <a:chOff x="1676387" y="4480746"/>
            <a:chExt cx="1331595" cy="615315"/>
          </a:xfrm>
        </p:grpSpPr>
        <p:sp>
          <p:nvSpPr>
            <p:cNvPr id="660" name="Google Shape;660;p45"/>
            <p:cNvSpPr/>
            <p:nvPr/>
          </p:nvSpPr>
          <p:spPr>
            <a:xfrm>
              <a:off x="1676387" y="4480746"/>
              <a:ext cx="1331595" cy="615315"/>
            </a:xfrm>
            <a:custGeom>
              <a:rect b="b" l="l" r="r" t="t"/>
              <a:pathLst>
                <a:path extrusionOk="0" h="615314" w="1331595">
                  <a:moveTo>
                    <a:pt x="1257202" y="0"/>
                  </a:moveTo>
                  <a:lnTo>
                    <a:pt x="74129" y="0"/>
                  </a:lnTo>
                  <a:lnTo>
                    <a:pt x="45275" y="4831"/>
                  </a:lnTo>
                  <a:lnTo>
                    <a:pt x="21712" y="18008"/>
                  </a:lnTo>
                  <a:lnTo>
                    <a:pt x="5825" y="37552"/>
                  </a:lnTo>
                  <a:lnTo>
                    <a:pt x="0" y="61485"/>
                  </a:lnTo>
                  <a:lnTo>
                    <a:pt x="0" y="553382"/>
                  </a:lnTo>
                  <a:lnTo>
                    <a:pt x="5825" y="577315"/>
                  </a:lnTo>
                  <a:lnTo>
                    <a:pt x="21712" y="596859"/>
                  </a:lnTo>
                  <a:lnTo>
                    <a:pt x="45275" y="610036"/>
                  </a:lnTo>
                  <a:lnTo>
                    <a:pt x="74129" y="614867"/>
                  </a:lnTo>
                  <a:lnTo>
                    <a:pt x="1257202" y="614867"/>
                  </a:lnTo>
                  <a:lnTo>
                    <a:pt x="1286057" y="610036"/>
                  </a:lnTo>
                  <a:lnTo>
                    <a:pt x="1309620" y="596859"/>
                  </a:lnTo>
                  <a:lnTo>
                    <a:pt x="1325507" y="577315"/>
                  </a:lnTo>
                  <a:lnTo>
                    <a:pt x="1331333" y="553382"/>
                  </a:lnTo>
                  <a:lnTo>
                    <a:pt x="1331333" y="61485"/>
                  </a:lnTo>
                  <a:lnTo>
                    <a:pt x="1325507" y="37552"/>
                  </a:lnTo>
                  <a:lnTo>
                    <a:pt x="1309620" y="18008"/>
                  </a:lnTo>
                  <a:lnTo>
                    <a:pt x="1286057" y="4831"/>
                  </a:lnTo>
                  <a:lnTo>
                    <a:pt x="12572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1" name="Google Shape;661;p45"/>
            <p:cNvSpPr/>
            <p:nvPr/>
          </p:nvSpPr>
          <p:spPr>
            <a:xfrm>
              <a:off x="1676387" y="4480746"/>
              <a:ext cx="1331595" cy="615315"/>
            </a:xfrm>
            <a:custGeom>
              <a:rect b="b" l="l" r="r" t="t"/>
              <a:pathLst>
                <a:path extrusionOk="0" h="615314" w="1331595">
                  <a:moveTo>
                    <a:pt x="0" y="61486"/>
                  </a:moveTo>
                  <a:lnTo>
                    <a:pt x="5825" y="37553"/>
                  </a:lnTo>
                  <a:lnTo>
                    <a:pt x="21712" y="18008"/>
                  </a:lnTo>
                  <a:lnTo>
                    <a:pt x="45275" y="4831"/>
                  </a:lnTo>
                  <a:lnTo>
                    <a:pt x="74130" y="0"/>
                  </a:lnTo>
                  <a:lnTo>
                    <a:pt x="1257202" y="0"/>
                  </a:lnTo>
                  <a:lnTo>
                    <a:pt x="1286057" y="4831"/>
                  </a:lnTo>
                  <a:lnTo>
                    <a:pt x="1309620" y="18008"/>
                  </a:lnTo>
                  <a:lnTo>
                    <a:pt x="1325507" y="37553"/>
                  </a:lnTo>
                  <a:lnTo>
                    <a:pt x="1331332" y="61486"/>
                  </a:lnTo>
                  <a:lnTo>
                    <a:pt x="1331332" y="553382"/>
                  </a:lnTo>
                  <a:lnTo>
                    <a:pt x="1325507" y="577315"/>
                  </a:lnTo>
                  <a:lnTo>
                    <a:pt x="1309620" y="596860"/>
                  </a:lnTo>
                  <a:lnTo>
                    <a:pt x="1286057" y="610037"/>
                  </a:lnTo>
                  <a:lnTo>
                    <a:pt x="1257202" y="614869"/>
                  </a:lnTo>
                  <a:lnTo>
                    <a:pt x="74130" y="614869"/>
                  </a:lnTo>
                  <a:lnTo>
                    <a:pt x="45275" y="610037"/>
                  </a:lnTo>
                  <a:lnTo>
                    <a:pt x="21712" y="596860"/>
                  </a:lnTo>
                  <a:lnTo>
                    <a:pt x="5825" y="577315"/>
                  </a:lnTo>
                  <a:lnTo>
                    <a:pt x="0" y="553382"/>
                  </a:lnTo>
                  <a:lnTo>
                    <a:pt x="0" y="61486"/>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62" name="Google Shape;662;p45"/>
          <p:cNvSpPr txBox="1"/>
          <p:nvPr/>
        </p:nvSpPr>
        <p:spPr>
          <a:xfrm>
            <a:off x="1951053" y="4599803"/>
            <a:ext cx="772160" cy="329565"/>
          </a:xfrm>
          <a:prstGeom prst="rect">
            <a:avLst/>
          </a:prstGeom>
          <a:noFill/>
          <a:ln>
            <a:noFill/>
          </a:ln>
        </p:spPr>
        <p:txBody>
          <a:bodyPr anchorCtr="0" anchor="t" bIns="0" lIns="0" spcFirstLastPara="1" rIns="0" wrap="square" tIns="40000">
            <a:spAutoFit/>
          </a:bodyPr>
          <a:lstStyle/>
          <a:p>
            <a:pPr indent="101600" lvl="0" marL="1270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Scope &amp;  boundaries</a:t>
            </a:r>
            <a:endParaRPr sz="1050">
              <a:solidFill>
                <a:schemeClr val="dk1"/>
              </a:solidFill>
              <a:latin typeface="Calibri"/>
              <a:ea typeface="Calibri"/>
              <a:cs typeface="Calibri"/>
              <a:sym typeface="Calibri"/>
            </a:endParaRPr>
          </a:p>
        </p:txBody>
      </p:sp>
      <p:grpSp>
        <p:nvGrpSpPr>
          <p:cNvPr id="663" name="Google Shape;663;p45"/>
          <p:cNvGrpSpPr/>
          <p:nvPr/>
        </p:nvGrpSpPr>
        <p:grpSpPr>
          <a:xfrm>
            <a:off x="1676387" y="5196001"/>
            <a:ext cx="1331595" cy="628015"/>
            <a:chOff x="1676387" y="5196001"/>
            <a:chExt cx="1331595" cy="628015"/>
          </a:xfrm>
        </p:grpSpPr>
        <p:sp>
          <p:nvSpPr>
            <p:cNvPr id="664" name="Google Shape;664;p45"/>
            <p:cNvSpPr/>
            <p:nvPr/>
          </p:nvSpPr>
          <p:spPr>
            <a:xfrm>
              <a:off x="1676387" y="5196001"/>
              <a:ext cx="1331595" cy="628015"/>
            </a:xfrm>
            <a:custGeom>
              <a:rect b="b" l="l" r="r" t="t"/>
              <a:pathLst>
                <a:path extrusionOk="0" h="628014" w="1331595">
                  <a:moveTo>
                    <a:pt x="1255690" y="0"/>
                  </a:moveTo>
                  <a:lnTo>
                    <a:pt x="75645" y="0"/>
                  </a:lnTo>
                  <a:lnTo>
                    <a:pt x="46200" y="4930"/>
                  </a:lnTo>
                  <a:lnTo>
                    <a:pt x="22155" y="18377"/>
                  </a:lnTo>
                  <a:lnTo>
                    <a:pt x="5944" y="38320"/>
                  </a:lnTo>
                  <a:lnTo>
                    <a:pt x="0" y="62743"/>
                  </a:lnTo>
                  <a:lnTo>
                    <a:pt x="0" y="564675"/>
                  </a:lnTo>
                  <a:lnTo>
                    <a:pt x="22155" y="609040"/>
                  </a:lnTo>
                  <a:lnTo>
                    <a:pt x="75645" y="627417"/>
                  </a:lnTo>
                  <a:lnTo>
                    <a:pt x="1255688" y="627418"/>
                  </a:lnTo>
                  <a:lnTo>
                    <a:pt x="1285132" y="622488"/>
                  </a:lnTo>
                  <a:lnTo>
                    <a:pt x="1309177" y="609042"/>
                  </a:lnTo>
                  <a:lnTo>
                    <a:pt x="1325388" y="589098"/>
                  </a:lnTo>
                  <a:lnTo>
                    <a:pt x="1331333" y="564676"/>
                  </a:lnTo>
                  <a:lnTo>
                    <a:pt x="1331334" y="62743"/>
                  </a:lnTo>
                  <a:lnTo>
                    <a:pt x="1325390" y="38320"/>
                  </a:lnTo>
                  <a:lnTo>
                    <a:pt x="1309179" y="18377"/>
                  </a:lnTo>
                  <a:lnTo>
                    <a:pt x="1285134" y="4930"/>
                  </a:lnTo>
                  <a:lnTo>
                    <a:pt x="125569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5" name="Google Shape;665;p45"/>
            <p:cNvSpPr/>
            <p:nvPr/>
          </p:nvSpPr>
          <p:spPr>
            <a:xfrm>
              <a:off x="1676387" y="5196001"/>
              <a:ext cx="1331595" cy="628015"/>
            </a:xfrm>
            <a:custGeom>
              <a:rect b="b" l="l" r="r" t="t"/>
              <a:pathLst>
                <a:path extrusionOk="0" h="628014" w="1331595">
                  <a:moveTo>
                    <a:pt x="0" y="62742"/>
                  </a:moveTo>
                  <a:lnTo>
                    <a:pt x="5944" y="38320"/>
                  </a:lnTo>
                  <a:lnTo>
                    <a:pt x="22155" y="18376"/>
                  </a:lnTo>
                  <a:lnTo>
                    <a:pt x="46200" y="4930"/>
                  </a:lnTo>
                  <a:lnTo>
                    <a:pt x="75644" y="0"/>
                  </a:lnTo>
                  <a:lnTo>
                    <a:pt x="1255690" y="0"/>
                  </a:lnTo>
                  <a:lnTo>
                    <a:pt x="1285134" y="4930"/>
                  </a:lnTo>
                  <a:lnTo>
                    <a:pt x="1309178" y="18376"/>
                  </a:lnTo>
                  <a:lnTo>
                    <a:pt x="1325389" y="38320"/>
                  </a:lnTo>
                  <a:lnTo>
                    <a:pt x="1331333" y="62742"/>
                  </a:lnTo>
                  <a:lnTo>
                    <a:pt x="1331332" y="564676"/>
                  </a:lnTo>
                  <a:lnTo>
                    <a:pt x="1325388" y="589098"/>
                  </a:lnTo>
                  <a:lnTo>
                    <a:pt x="1309177" y="609041"/>
                  </a:lnTo>
                  <a:lnTo>
                    <a:pt x="1285132" y="622488"/>
                  </a:lnTo>
                  <a:lnTo>
                    <a:pt x="1255687" y="627418"/>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66" name="Google Shape;666;p45"/>
          <p:cNvSpPr txBox="1"/>
          <p:nvPr/>
        </p:nvSpPr>
        <p:spPr>
          <a:xfrm>
            <a:off x="1784751" y="5315060"/>
            <a:ext cx="1104900" cy="329565"/>
          </a:xfrm>
          <a:prstGeom prst="rect">
            <a:avLst/>
          </a:prstGeom>
          <a:noFill/>
          <a:ln>
            <a:noFill/>
          </a:ln>
        </p:spPr>
        <p:txBody>
          <a:bodyPr anchorCtr="0" anchor="t" bIns="0" lIns="0" spcFirstLastPara="1" rIns="0" wrap="square" tIns="40000">
            <a:spAutoFit/>
          </a:bodyPr>
          <a:lstStyle/>
          <a:p>
            <a:pPr indent="-424180" lvl="0" marL="436245"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Organization for  RM</a:t>
            </a:r>
            <a:endParaRPr sz="1050">
              <a:solidFill>
                <a:schemeClr val="dk1"/>
              </a:solidFill>
              <a:latin typeface="Calibri"/>
              <a:ea typeface="Calibri"/>
              <a:cs typeface="Calibri"/>
              <a:sym typeface="Calibri"/>
            </a:endParaRPr>
          </a:p>
        </p:txBody>
      </p:sp>
      <p:sp>
        <p:nvSpPr>
          <p:cNvPr id="667" name="Google Shape;667;p45"/>
          <p:cNvSpPr/>
          <p:nvPr/>
        </p:nvSpPr>
        <p:spPr>
          <a:xfrm>
            <a:off x="3499405" y="1751479"/>
            <a:ext cx="1755139" cy="4279265"/>
          </a:xfrm>
          <a:custGeom>
            <a:rect b="b" l="l" r="r" t="t"/>
            <a:pathLst>
              <a:path extrusionOk="0" h="4279265" w="1755139">
                <a:moveTo>
                  <a:pt x="1579441" y="0"/>
                </a:moveTo>
                <a:lnTo>
                  <a:pt x="175496" y="0"/>
                </a:lnTo>
                <a:lnTo>
                  <a:pt x="120026" y="7420"/>
                </a:lnTo>
                <a:lnTo>
                  <a:pt x="71850" y="28084"/>
                </a:lnTo>
                <a:lnTo>
                  <a:pt x="33860" y="59594"/>
                </a:lnTo>
                <a:lnTo>
                  <a:pt x="8947" y="99553"/>
                </a:lnTo>
                <a:lnTo>
                  <a:pt x="0" y="145562"/>
                </a:lnTo>
                <a:lnTo>
                  <a:pt x="0" y="4133425"/>
                </a:lnTo>
                <a:lnTo>
                  <a:pt x="8947" y="4179434"/>
                </a:lnTo>
                <a:lnTo>
                  <a:pt x="33860" y="4219392"/>
                </a:lnTo>
                <a:lnTo>
                  <a:pt x="71850" y="4250902"/>
                </a:lnTo>
                <a:lnTo>
                  <a:pt x="120026" y="4271566"/>
                </a:lnTo>
                <a:lnTo>
                  <a:pt x="175496" y="4278987"/>
                </a:lnTo>
                <a:lnTo>
                  <a:pt x="1579441" y="4278987"/>
                </a:lnTo>
                <a:lnTo>
                  <a:pt x="1634912" y="4271566"/>
                </a:lnTo>
                <a:lnTo>
                  <a:pt x="1683088" y="4250902"/>
                </a:lnTo>
                <a:lnTo>
                  <a:pt x="1721078" y="4219392"/>
                </a:lnTo>
                <a:lnTo>
                  <a:pt x="1745992" y="4179434"/>
                </a:lnTo>
                <a:lnTo>
                  <a:pt x="1754939" y="4133425"/>
                </a:lnTo>
                <a:lnTo>
                  <a:pt x="1754939" y="145562"/>
                </a:lnTo>
                <a:lnTo>
                  <a:pt x="1745992" y="99553"/>
                </a:lnTo>
                <a:lnTo>
                  <a:pt x="1721078" y="59594"/>
                </a:lnTo>
                <a:lnTo>
                  <a:pt x="1683088" y="28084"/>
                </a:lnTo>
                <a:lnTo>
                  <a:pt x="1634912" y="7420"/>
                </a:lnTo>
                <a:lnTo>
                  <a:pt x="1579441" y="0"/>
                </a:lnTo>
                <a:close/>
              </a:path>
            </a:pathLst>
          </a:custGeom>
          <a:solidFill>
            <a:srgbClr val="FFE8C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8" name="Google Shape;668;p45"/>
          <p:cNvSpPr txBox="1"/>
          <p:nvPr/>
        </p:nvSpPr>
        <p:spPr>
          <a:xfrm>
            <a:off x="3572433" y="2253263"/>
            <a:ext cx="1607185"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Risk Identification</a:t>
            </a:r>
            <a:endParaRPr sz="1350">
              <a:solidFill>
                <a:schemeClr val="dk1"/>
              </a:solidFill>
              <a:latin typeface="Calibri"/>
              <a:ea typeface="Calibri"/>
              <a:cs typeface="Calibri"/>
              <a:sym typeface="Calibri"/>
            </a:endParaRPr>
          </a:p>
        </p:txBody>
      </p:sp>
      <p:grpSp>
        <p:nvGrpSpPr>
          <p:cNvPr id="669" name="Google Shape;669;p45"/>
          <p:cNvGrpSpPr/>
          <p:nvPr/>
        </p:nvGrpSpPr>
        <p:grpSpPr>
          <a:xfrm>
            <a:off x="3718773" y="3037686"/>
            <a:ext cx="1331595" cy="502284"/>
            <a:chOff x="3718773" y="3037686"/>
            <a:chExt cx="1331595" cy="502284"/>
          </a:xfrm>
        </p:grpSpPr>
        <p:sp>
          <p:nvSpPr>
            <p:cNvPr id="670" name="Google Shape;670;p45"/>
            <p:cNvSpPr/>
            <p:nvPr/>
          </p:nvSpPr>
          <p:spPr>
            <a:xfrm>
              <a:off x="3718773" y="3037686"/>
              <a:ext cx="1331595" cy="502284"/>
            </a:xfrm>
            <a:custGeom>
              <a:rect b="b" l="l" r="r" t="t"/>
              <a:pathLst>
                <a:path extrusionOk="0" h="502285" w="1331595">
                  <a:moveTo>
                    <a:pt x="1270816" y="0"/>
                  </a:moveTo>
                  <a:lnTo>
                    <a:pt x="60514" y="0"/>
                  </a:lnTo>
                  <a:lnTo>
                    <a:pt x="36959" y="3944"/>
                  </a:lnTo>
                  <a:lnTo>
                    <a:pt x="17724" y="14701"/>
                  </a:lnTo>
                  <a:lnTo>
                    <a:pt x="4755" y="30655"/>
                  </a:lnTo>
                  <a:lnTo>
                    <a:pt x="0" y="50192"/>
                  </a:lnTo>
                  <a:lnTo>
                    <a:pt x="0" y="451740"/>
                  </a:lnTo>
                  <a:lnTo>
                    <a:pt x="4755" y="471277"/>
                  </a:lnTo>
                  <a:lnTo>
                    <a:pt x="17724" y="487231"/>
                  </a:lnTo>
                  <a:lnTo>
                    <a:pt x="36959" y="497988"/>
                  </a:lnTo>
                  <a:lnTo>
                    <a:pt x="60514" y="501933"/>
                  </a:lnTo>
                  <a:lnTo>
                    <a:pt x="1270816" y="501933"/>
                  </a:lnTo>
                  <a:lnTo>
                    <a:pt x="1294371" y="497988"/>
                  </a:lnTo>
                  <a:lnTo>
                    <a:pt x="1313607" y="487231"/>
                  </a:lnTo>
                  <a:lnTo>
                    <a:pt x="1326576" y="471277"/>
                  </a:lnTo>
                  <a:lnTo>
                    <a:pt x="1331332" y="451740"/>
                  </a:lnTo>
                  <a:lnTo>
                    <a:pt x="1331332" y="50192"/>
                  </a:lnTo>
                  <a:lnTo>
                    <a:pt x="1326576" y="30655"/>
                  </a:lnTo>
                  <a:lnTo>
                    <a:pt x="1313607" y="14701"/>
                  </a:lnTo>
                  <a:lnTo>
                    <a:pt x="1294371" y="3944"/>
                  </a:lnTo>
                  <a:lnTo>
                    <a:pt x="12708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1" name="Google Shape;671;p45"/>
            <p:cNvSpPr/>
            <p:nvPr/>
          </p:nvSpPr>
          <p:spPr>
            <a:xfrm>
              <a:off x="3718773" y="3037686"/>
              <a:ext cx="1331595" cy="502284"/>
            </a:xfrm>
            <a:custGeom>
              <a:rect b="b" l="l" r="r" t="t"/>
              <a:pathLst>
                <a:path extrusionOk="0" h="502285" w="1331595">
                  <a:moveTo>
                    <a:pt x="0" y="50193"/>
                  </a:moveTo>
                  <a:lnTo>
                    <a:pt x="4755" y="30656"/>
                  </a:lnTo>
                  <a:lnTo>
                    <a:pt x="17724" y="14701"/>
                  </a:lnTo>
                  <a:lnTo>
                    <a:pt x="36960" y="3944"/>
                  </a:lnTo>
                  <a:lnTo>
                    <a:pt x="60515" y="0"/>
                  </a:lnTo>
                  <a:lnTo>
                    <a:pt x="1270817" y="0"/>
                  </a:lnTo>
                  <a:lnTo>
                    <a:pt x="1294372" y="3944"/>
                  </a:lnTo>
                  <a:lnTo>
                    <a:pt x="1313608" y="14701"/>
                  </a:lnTo>
                  <a:lnTo>
                    <a:pt x="1326577" y="30656"/>
                  </a:lnTo>
                  <a:lnTo>
                    <a:pt x="1331332" y="50193"/>
                  </a:lnTo>
                  <a:lnTo>
                    <a:pt x="1331332" y="451740"/>
                  </a:lnTo>
                  <a:lnTo>
                    <a:pt x="1326577" y="471277"/>
                  </a:lnTo>
                  <a:lnTo>
                    <a:pt x="1313608" y="487232"/>
                  </a:lnTo>
                  <a:lnTo>
                    <a:pt x="1294372" y="497989"/>
                  </a:lnTo>
                  <a:lnTo>
                    <a:pt x="1270817" y="501933"/>
                  </a:lnTo>
                  <a:lnTo>
                    <a:pt x="60515" y="501933"/>
                  </a:lnTo>
                  <a:lnTo>
                    <a:pt x="36960" y="497989"/>
                  </a:lnTo>
                  <a:lnTo>
                    <a:pt x="17724" y="487232"/>
                  </a:lnTo>
                  <a:lnTo>
                    <a:pt x="4755" y="471277"/>
                  </a:lnTo>
                  <a:lnTo>
                    <a:pt x="0" y="451740"/>
                  </a:lnTo>
                  <a:lnTo>
                    <a:pt x="0" y="50193"/>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72" name="Google Shape;672;p45"/>
          <p:cNvSpPr txBox="1"/>
          <p:nvPr/>
        </p:nvSpPr>
        <p:spPr>
          <a:xfrm>
            <a:off x="3834426" y="3094003"/>
            <a:ext cx="1085215" cy="329565"/>
          </a:xfrm>
          <a:prstGeom prst="rect">
            <a:avLst/>
          </a:prstGeom>
          <a:noFill/>
          <a:ln>
            <a:noFill/>
          </a:ln>
        </p:spPr>
        <p:txBody>
          <a:bodyPr anchorCtr="0" anchor="t" bIns="0" lIns="0" spcFirstLastPara="1" rIns="0" wrap="square" tIns="40000">
            <a:spAutoFit/>
          </a:bodyPr>
          <a:lstStyle/>
          <a:p>
            <a:pPr indent="-327025" lvl="0" marL="33909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Identification of  assets</a:t>
            </a:r>
            <a:endParaRPr sz="1050">
              <a:solidFill>
                <a:schemeClr val="dk1"/>
              </a:solidFill>
              <a:latin typeface="Calibri"/>
              <a:ea typeface="Calibri"/>
              <a:cs typeface="Calibri"/>
              <a:sym typeface="Calibri"/>
            </a:endParaRPr>
          </a:p>
        </p:txBody>
      </p:sp>
      <p:grpSp>
        <p:nvGrpSpPr>
          <p:cNvPr id="673" name="Google Shape;673;p45"/>
          <p:cNvGrpSpPr/>
          <p:nvPr/>
        </p:nvGrpSpPr>
        <p:grpSpPr>
          <a:xfrm>
            <a:off x="3718773" y="3614910"/>
            <a:ext cx="1331595" cy="489584"/>
            <a:chOff x="3718773" y="3614910"/>
            <a:chExt cx="1331595" cy="489584"/>
          </a:xfrm>
        </p:grpSpPr>
        <p:sp>
          <p:nvSpPr>
            <p:cNvPr id="674" name="Google Shape;674;p45"/>
            <p:cNvSpPr/>
            <p:nvPr/>
          </p:nvSpPr>
          <p:spPr>
            <a:xfrm>
              <a:off x="3718773" y="3614910"/>
              <a:ext cx="1331595" cy="489584"/>
            </a:xfrm>
            <a:custGeom>
              <a:rect b="b" l="l" r="r" t="t"/>
              <a:pathLst>
                <a:path extrusionOk="0" h="489585" w="1331595">
                  <a:moveTo>
                    <a:pt x="1272331" y="0"/>
                  </a:moveTo>
                  <a:lnTo>
                    <a:pt x="59001" y="0"/>
                  </a:lnTo>
                  <a:lnTo>
                    <a:pt x="36035" y="3845"/>
                  </a:lnTo>
                  <a:lnTo>
                    <a:pt x="17281" y="14333"/>
                  </a:lnTo>
                  <a:lnTo>
                    <a:pt x="4636" y="29889"/>
                  </a:lnTo>
                  <a:lnTo>
                    <a:pt x="0" y="48938"/>
                  </a:lnTo>
                  <a:lnTo>
                    <a:pt x="0" y="440447"/>
                  </a:lnTo>
                  <a:lnTo>
                    <a:pt x="17281" y="475051"/>
                  </a:lnTo>
                  <a:lnTo>
                    <a:pt x="59001" y="489385"/>
                  </a:lnTo>
                  <a:lnTo>
                    <a:pt x="1272330" y="489386"/>
                  </a:lnTo>
                  <a:lnTo>
                    <a:pt x="1295296" y="485540"/>
                  </a:lnTo>
                  <a:lnTo>
                    <a:pt x="1314050" y="475052"/>
                  </a:lnTo>
                  <a:lnTo>
                    <a:pt x="1326695" y="459496"/>
                  </a:lnTo>
                  <a:lnTo>
                    <a:pt x="1331332" y="440447"/>
                  </a:lnTo>
                  <a:lnTo>
                    <a:pt x="1331333" y="48938"/>
                  </a:lnTo>
                  <a:lnTo>
                    <a:pt x="1326696" y="29889"/>
                  </a:lnTo>
                  <a:lnTo>
                    <a:pt x="1314052" y="14333"/>
                  </a:lnTo>
                  <a:lnTo>
                    <a:pt x="1295297" y="3845"/>
                  </a:lnTo>
                  <a:lnTo>
                    <a:pt x="127233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5" name="Google Shape;675;p45"/>
            <p:cNvSpPr/>
            <p:nvPr/>
          </p:nvSpPr>
          <p:spPr>
            <a:xfrm>
              <a:off x="3718773" y="3614910"/>
              <a:ext cx="1331595" cy="489584"/>
            </a:xfrm>
            <a:custGeom>
              <a:rect b="b" l="l" r="r" t="t"/>
              <a:pathLst>
                <a:path extrusionOk="0" h="489585" w="1331595">
                  <a:moveTo>
                    <a:pt x="0" y="48939"/>
                  </a:moveTo>
                  <a:lnTo>
                    <a:pt x="4636" y="29889"/>
                  </a:lnTo>
                  <a:lnTo>
                    <a:pt x="17281" y="14333"/>
                  </a:lnTo>
                  <a:lnTo>
                    <a:pt x="36036" y="3845"/>
                  </a:lnTo>
                  <a:lnTo>
                    <a:pt x="59002" y="0"/>
                  </a:lnTo>
                  <a:lnTo>
                    <a:pt x="1272331" y="0"/>
                  </a:lnTo>
                  <a:lnTo>
                    <a:pt x="1295298" y="3845"/>
                  </a:lnTo>
                  <a:lnTo>
                    <a:pt x="1314052" y="14333"/>
                  </a:lnTo>
                  <a:lnTo>
                    <a:pt x="1326697" y="29889"/>
                  </a:lnTo>
                  <a:lnTo>
                    <a:pt x="1331333" y="48939"/>
                  </a:lnTo>
                  <a:lnTo>
                    <a:pt x="1331332" y="440447"/>
                  </a:lnTo>
                  <a:lnTo>
                    <a:pt x="1326695" y="459496"/>
                  </a:lnTo>
                  <a:lnTo>
                    <a:pt x="1314050" y="475052"/>
                  </a:lnTo>
                  <a:lnTo>
                    <a:pt x="1295296" y="485540"/>
                  </a:lnTo>
                  <a:lnTo>
                    <a:pt x="1272329" y="489386"/>
                  </a:lnTo>
                  <a:lnTo>
                    <a:pt x="59002" y="489385"/>
                  </a:lnTo>
                  <a:lnTo>
                    <a:pt x="36036" y="485539"/>
                  </a:lnTo>
                  <a:lnTo>
                    <a:pt x="17281" y="475051"/>
                  </a:lnTo>
                  <a:lnTo>
                    <a:pt x="4636" y="459495"/>
                  </a:lnTo>
                  <a:lnTo>
                    <a:pt x="0" y="440446"/>
                  </a:lnTo>
                  <a:lnTo>
                    <a:pt x="0" y="48939"/>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76" name="Google Shape;676;p45"/>
          <p:cNvSpPr txBox="1"/>
          <p:nvPr/>
        </p:nvSpPr>
        <p:spPr>
          <a:xfrm>
            <a:off x="3834426" y="3671226"/>
            <a:ext cx="1085215" cy="329565"/>
          </a:xfrm>
          <a:prstGeom prst="rect">
            <a:avLst/>
          </a:prstGeom>
          <a:noFill/>
          <a:ln>
            <a:noFill/>
          </a:ln>
        </p:spPr>
        <p:txBody>
          <a:bodyPr anchorCtr="0" anchor="t" bIns="0" lIns="0" spcFirstLastPara="1" rIns="0" wrap="square" tIns="40000">
            <a:spAutoFit/>
          </a:bodyPr>
          <a:lstStyle/>
          <a:p>
            <a:pPr indent="-292100" lvl="0" marL="304165"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Identification of  threats</a:t>
            </a:r>
            <a:endParaRPr sz="1050">
              <a:solidFill>
                <a:schemeClr val="dk1"/>
              </a:solidFill>
              <a:latin typeface="Calibri"/>
              <a:ea typeface="Calibri"/>
              <a:cs typeface="Calibri"/>
              <a:sym typeface="Calibri"/>
            </a:endParaRPr>
          </a:p>
        </p:txBody>
      </p:sp>
      <p:grpSp>
        <p:nvGrpSpPr>
          <p:cNvPr id="677" name="Google Shape;677;p45"/>
          <p:cNvGrpSpPr/>
          <p:nvPr/>
        </p:nvGrpSpPr>
        <p:grpSpPr>
          <a:xfrm>
            <a:off x="3688515" y="4179585"/>
            <a:ext cx="1391920" cy="502284"/>
            <a:chOff x="3688515" y="4179585"/>
            <a:chExt cx="1391920" cy="502284"/>
          </a:xfrm>
        </p:grpSpPr>
        <p:sp>
          <p:nvSpPr>
            <p:cNvPr id="678" name="Google Shape;678;p45"/>
            <p:cNvSpPr/>
            <p:nvPr/>
          </p:nvSpPr>
          <p:spPr>
            <a:xfrm>
              <a:off x="3688515" y="4179585"/>
              <a:ext cx="1391920" cy="502284"/>
            </a:xfrm>
            <a:custGeom>
              <a:rect b="b" l="l" r="r" t="t"/>
              <a:pathLst>
                <a:path extrusionOk="0" h="502285" w="1391920">
                  <a:moveTo>
                    <a:pt x="1331333" y="0"/>
                  </a:moveTo>
                  <a:lnTo>
                    <a:pt x="60514" y="0"/>
                  </a:lnTo>
                  <a:lnTo>
                    <a:pt x="36959" y="3944"/>
                  </a:lnTo>
                  <a:lnTo>
                    <a:pt x="17724" y="14702"/>
                  </a:lnTo>
                  <a:lnTo>
                    <a:pt x="4755" y="30657"/>
                  </a:lnTo>
                  <a:lnTo>
                    <a:pt x="0" y="50195"/>
                  </a:lnTo>
                  <a:lnTo>
                    <a:pt x="0" y="451741"/>
                  </a:lnTo>
                  <a:lnTo>
                    <a:pt x="17724" y="487233"/>
                  </a:lnTo>
                  <a:lnTo>
                    <a:pt x="60514" y="501934"/>
                  </a:lnTo>
                  <a:lnTo>
                    <a:pt x="1331332" y="501935"/>
                  </a:lnTo>
                  <a:lnTo>
                    <a:pt x="1354887" y="497991"/>
                  </a:lnTo>
                  <a:lnTo>
                    <a:pt x="1374122" y="487234"/>
                  </a:lnTo>
                  <a:lnTo>
                    <a:pt x="1387091" y="471279"/>
                  </a:lnTo>
                  <a:lnTo>
                    <a:pt x="1391847" y="451742"/>
                  </a:lnTo>
                  <a:lnTo>
                    <a:pt x="1391848" y="50195"/>
                  </a:lnTo>
                  <a:lnTo>
                    <a:pt x="1387093" y="30657"/>
                  </a:lnTo>
                  <a:lnTo>
                    <a:pt x="1374124" y="14702"/>
                  </a:lnTo>
                  <a:lnTo>
                    <a:pt x="1354888" y="3944"/>
                  </a:lnTo>
                  <a:lnTo>
                    <a:pt x="133133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9" name="Google Shape;679;p45"/>
            <p:cNvSpPr/>
            <p:nvPr/>
          </p:nvSpPr>
          <p:spPr>
            <a:xfrm>
              <a:off x="3688515" y="4179585"/>
              <a:ext cx="1391920" cy="502284"/>
            </a:xfrm>
            <a:custGeom>
              <a:rect b="b" l="l" r="r" t="t"/>
              <a:pathLst>
                <a:path extrusionOk="0" h="502285" w="1391920">
                  <a:moveTo>
                    <a:pt x="0" y="50194"/>
                  </a:moveTo>
                  <a:lnTo>
                    <a:pt x="4755" y="30656"/>
                  </a:lnTo>
                  <a:lnTo>
                    <a:pt x="17724" y="14701"/>
                  </a:lnTo>
                  <a:lnTo>
                    <a:pt x="36960" y="3944"/>
                  </a:lnTo>
                  <a:lnTo>
                    <a:pt x="60515" y="0"/>
                  </a:lnTo>
                  <a:lnTo>
                    <a:pt x="1331333" y="0"/>
                  </a:lnTo>
                  <a:lnTo>
                    <a:pt x="1354889" y="3944"/>
                  </a:lnTo>
                  <a:lnTo>
                    <a:pt x="1374124" y="14701"/>
                  </a:lnTo>
                  <a:lnTo>
                    <a:pt x="1387093" y="30656"/>
                  </a:lnTo>
                  <a:lnTo>
                    <a:pt x="1391849" y="50194"/>
                  </a:lnTo>
                  <a:lnTo>
                    <a:pt x="1391847" y="451741"/>
                  </a:lnTo>
                  <a:lnTo>
                    <a:pt x="1387092" y="471279"/>
                  </a:lnTo>
                  <a:lnTo>
                    <a:pt x="1374123" y="487233"/>
                  </a:lnTo>
                  <a:lnTo>
                    <a:pt x="1354887" y="497990"/>
                  </a:lnTo>
                  <a:lnTo>
                    <a:pt x="1331331" y="501935"/>
                  </a:lnTo>
                  <a:lnTo>
                    <a:pt x="60515" y="501933"/>
                  </a:lnTo>
                  <a:lnTo>
                    <a:pt x="36960" y="497989"/>
                  </a:lnTo>
                  <a:lnTo>
                    <a:pt x="17724" y="487232"/>
                  </a:lnTo>
                  <a:lnTo>
                    <a:pt x="4755" y="471277"/>
                  </a:lnTo>
                  <a:lnTo>
                    <a:pt x="0" y="451739"/>
                  </a:lnTo>
                  <a:lnTo>
                    <a:pt x="0" y="50194"/>
                  </a:lnTo>
                  <a:close/>
                </a:path>
              </a:pathLst>
            </a:custGeom>
            <a:noFill/>
            <a:ln cap="flat" cmpd="sng" w="12825">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80" name="Google Shape;680;p45"/>
          <p:cNvSpPr txBox="1"/>
          <p:nvPr/>
        </p:nvSpPr>
        <p:spPr>
          <a:xfrm>
            <a:off x="3788206" y="4173160"/>
            <a:ext cx="1178560" cy="480059"/>
          </a:xfrm>
          <a:prstGeom prst="rect">
            <a:avLst/>
          </a:prstGeom>
          <a:noFill/>
          <a:ln>
            <a:noFill/>
          </a:ln>
        </p:spPr>
        <p:txBody>
          <a:bodyPr anchorCtr="0" anchor="t" bIns="0" lIns="0" spcFirstLastPara="1" rIns="0" wrap="square" tIns="33000">
            <a:spAutoFit/>
          </a:bodyPr>
          <a:lstStyle/>
          <a:p>
            <a:pPr indent="-1270" lvl="0" marL="12700" marR="5080" rtl="0" algn="ctr">
              <a:lnSpc>
                <a:spcPct val="90200"/>
              </a:lnSpc>
              <a:spcBef>
                <a:spcPts val="0"/>
              </a:spcBef>
              <a:spcAft>
                <a:spcPts val="0"/>
              </a:spcAft>
              <a:buNone/>
            </a:pPr>
            <a:r>
              <a:rPr b="1" lang="en-US" sz="1050">
                <a:solidFill>
                  <a:schemeClr val="dk1"/>
                </a:solidFill>
                <a:latin typeface="Calibri"/>
                <a:ea typeface="Calibri"/>
                <a:cs typeface="Calibri"/>
                <a:sym typeface="Calibri"/>
              </a:rPr>
              <a:t>Identification of  existing  countermeasures</a:t>
            </a:r>
            <a:endParaRPr sz="1050">
              <a:solidFill>
                <a:schemeClr val="dk1"/>
              </a:solidFill>
              <a:latin typeface="Calibri"/>
              <a:ea typeface="Calibri"/>
              <a:cs typeface="Calibri"/>
              <a:sym typeface="Calibri"/>
            </a:endParaRPr>
          </a:p>
        </p:txBody>
      </p:sp>
      <p:grpSp>
        <p:nvGrpSpPr>
          <p:cNvPr id="681" name="Google Shape;681;p45"/>
          <p:cNvGrpSpPr/>
          <p:nvPr/>
        </p:nvGrpSpPr>
        <p:grpSpPr>
          <a:xfrm>
            <a:off x="3718773" y="4756810"/>
            <a:ext cx="1331595" cy="489584"/>
            <a:chOff x="3718773" y="4756810"/>
            <a:chExt cx="1331595" cy="489584"/>
          </a:xfrm>
        </p:grpSpPr>
        <p:sp>
          <p:nvSpPr>
            <p:cNvPr id="682" name="Google Shape;682;p45"/>
            <p:cNvSpPr/>
            <p:nvPr/>
          </p:nvSpPr>
          <p:spPr>
            <a:xfrm>
              <a:off x="3718773" y="4756810"/>
              <a:ext cx="1331595" cy="489584"/>
            </a:xfrm>
            <a:custGeom>
              <a:rect b="b" l="l" r="r" t="t"/>
              <a:pathLst>
                <a:path extrusionOk="0" h="489585" w="1331595">
                  <a:moveTo>
                    <a:pt x="1272331" y="0"/>
                  </a:moveTo>
                  <a:lnTo>
                    <a:pt x="59001" y="0"/>
                  </a:lnTo>
                  <a:lnTo>
                    <a:pt x="36035" y="3845"/>
                  </a:lnTo>
                  <a:lnTo>
                    <a:pt x="17281" y="14333"/>
                  </a:lnTo>
                  <a:lnTo>
                    <a:pt x="4636" y="29889"/>
                  </a:lnTo>
                  <a:lnTo>
                    <a:pt x="0" y="48938"/>
                  </a:lnTo>
                  <a:lnTo>
                    <a:pt x="0" y="440446"/>
                  </a:lnTo>
                  <a:lnTo>
                    <a:pt x="17281" y="475051"/>
                  </a:lnTo>
                  <a:lnTo>
                    <a:pt x="59001" y="489385"/>
                  </a:lnTo>
                  <a:lnTo>
                    <a:pt x="1272330" y="489386"/>
                  </a:lnTo>
                  <a:lnTo>
                    <a:pt x="1295296" y="485540"/>
                  </a:lnTo>
                  <a:lnTo>
                    <a:pt x="1314050" y="475052"/>
                  </a:lnTo>
                  <a:lnTo>
                    <a:pt x="1326695" y="459496"/>
                  </a:lnTo>
                  <a:lnTo>
                    <a:pt x="1331332" y="440447"/>
                  </a:lnTo>
                  <a:lnTo>
                    <a:pt x="1331333" y="48938"/>
                  </a:lnTo>
                  <a:lnTo>
                    <a:pt x="1326696" y="29889"/>
                  </a:lnTo>
                  <a:lnTo>
                    <a:pt x="1314052" y="14333"/>
                  </a:lnTo>
                  <a:lnTo>
                    <a:pt x="1295297" y="3845"/>
                  </a:lnTo>
                  <a:lnTo>
                    <a:pt x="127233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3" name="Google Shape;683;p45"/>
            <p:cNvSpPr/>
            <p:nvPr/>
          </p:nvSpPr>
          <p:spPr>
            <a:xfrm>
              <a:off x="3718773" y="4756810"/>
              <a:ext cx="1331595" cy="489584"/>
            </a:xfrm>
            <a:custGeom>
              <a:rect b="b" l="l" r="r" t="t"/>
              <a:pathLst>
                <a:path extrusionOk="0" h="489585" w="1331595">
                  <a:moveTo>
                    <a:pt x="0" y="48939"/>
                  </a:moveTo>
                  <a:lnTo>
                    <a:pt x="4636" y="29889"/>
                  </a:lnTo>
                  <a:lnTo>
                    <a:pt x="17281" y="14333"/>
                  </a:lnTo>
                  <a:lnTo>
                    <a:pt x="36036" y="3845"/>
                  </a:lnTo>
                  <a:lnTo>
                    <a:pt x="59002" y="0"/>
                  </a:lnTo>
                  <a:lnTo>
                    <a:pt x="1272331" y="0"/>
                  </a:lnTo>
                  <a:lnTo>
                    <a:pt x="1295298" y="3845"/>
                  </a:lnTo>
                  <a:lnTo>
                    <a:pt x="1314052" y="14333"/>
                  </a:lnTo>
                  <a:lnTo>
                    <a:pt x="1326697" y="29889"/>
                  </a:lnTo>
                  <a:lnTo>
                    <a:pt x="1331333" y="48939"/>
                  </a:lnTo>
                  <a:lnTo>
                    <a:pt x="1331332" y="440447"/>
                  </a:lnTo>
                  <a:lnTo>
                    <a:pt x="1326695" y="459496"/>
                  </a:lnTo>
                  <a:lnTo>
                    <a:pt x="1314050" y="475052"/>
                  </a:lnTo>
                  <a:lnTo>
                    <a:pt x="1295296" y="485540"/>
                  </a:lnTo>
                  <a:lnTo>
                    <a:pt x="1272329" y="489386"/>
                  </a:lnTo>
                  <a:lnTo>
                    <a:pt x="59002" y="489385"/>
                  </a:lnTo>
                  <a:lnTo>
                    <a:pt x="36036" y="485539"/>
                  </a:lnTo>
                  <a:lnTo>
                    <a:pt x="17281" y="475051"/>
                  </a:lnTo>
                  <a:lnTo>
                    <a:pt x="4636" y="459495"/>
                  </a:lnTo>
                  <a:lnTo>
                    <a:pt x="0" y="440446"/>
                  </a:lnTo>
                  <a:lnTo>
                    <a:pt x="0" y="48939"/>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84" name="Google Shape;684;p45"/>
          <p:cNvSpPr txBox="1"/>
          <p:nvPr/>
        </p:nvSpPr>
        <p:spPr>
          <a:xfrm>
            <a:off x="3834426" y="4813125"/>
            <a:ext cx="1085215" cy="329565"/>
          </a:xfrm>
          <a:prstGeom prst="rect">
            <a:avLst/>
          </a:prstGeom>
          <a:noFill/>
          <a:ln>
            <a:noFill/>
          </a:ln>
        </p:spPr>
        <p:txBody>
          <a:bodyPr anchorCtr="0" anchor="t" bIns="0" lIns="0" spcFirstLastPara="1" rIns="0" wrap="square" tIns="40000">
            <a:spAutoFit/>
          </a:bodyPr>
          <a:lstStyle/>
          <a:p>
            <a:pPr indent="-59055" lvl="0" marL="7112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Identification of  vulnerabilities</a:t>
            </a:r>
            <a:endParaRPr sz="1050">
              <a:solidFill>
                <a:schemeClr val="dk1"/>
              </a:solidFill>
              <a:latin typeface="Calibri"/>
              <a:ea typeface="Calibri"/>
              <a:cs typeface="Calibri"/>
              <a:sym typeface="Calibri"/>
            </a:endParaRPr>
          </a:p>
        </p:txBody>
      </p:sp>
      <p:grpSp>
        <p:nvGrpSpPr>
          <p:cNvPr id="685" name="Google Shape;685;p45"/>
          <p:cNvGrpSpPr/>
          <p:nvPr/>
        </p:nvGrpSpPr>
        <p:grpSpPr>
          <a:xfrm>
            <a:off x="3718773" y="5321485"/>
            <a:ext cx="1331595" cy="502284"/>
            <a:chOff x="3718773" y="5321485"/>
            <a:chExt cx="1331595" cy="502284"/>
          </a:xfrm>
        </p:grpSpPr>
        <p:sp>
          <p:nvSpPr>
            <p:cNvPr id="686" name="Google Shape;686;p45"/>
            <p:cNvSpPr/>
            <p:nvPr/>
          </p:nvSpPr>
          <p:spPr>
            <a:xfrm>
              <a:off x="3718773" y="5321485"/>
              <a:ext cx="1331595" cy="502284"/>
            </a:xfrm>
            <a:custGeom>
              <a:rect b="b" l="l" r="r" t="t"/>
              <a:pathLst>
                <a:path extrusionOk="0" h="502285" w="1331595">
                  <a:moveTo>
                    <a:pt x="1270816" y="0"/>
                  </a:moveTo>
                  <a:lnTo>
                    <a:pt x="60514" y="0"/>
                  </a:lnTo>
                  <a:lnTo>
                    <a:pt x="36959" y="3944"/>
                  </a:lnTo>
                  <a:lnTo>
                    <a:pt x="17724" y="14701"/>
                  </a:lnTo>
                  <a:lnTo>
                    <a:pt x="4755" y="30656"/>
                  </a:lnTo>
                  <a:lnTo>
                    <a:pt x="0" y="50194"/>
                  </a:lnTo>
                  <a:lnTo>
                    <a:pt x="0" y="451740"/>
                  </a:lnTo>
                  <a:lnTo>
                    <a:pt x="4755" y="471277"/>
                  </a:lnTo>
                  <a:lnTo>
                    <a:pt x="17724" y="487232"/>
                  </a:lnTo>
                  <a:lnTo>
                    <a:pt x="36959" y="497989"/>
                  </a:lnTo>
                  <a:lnTo>
                    <a:pt x="60514" y="501934"/>
                  </a:lnTo>
                  <a:lnTo>
                    <a:pt x="1270816" y="501934"/>
                  </a:lnTo>
                  <a:lnTo>
                    <a:pt x="1294371" y="497989"/>
                  </a:lnTo>
                  <a:lnTo>
                    <a:pt x="1313607" y="487232"/>
                  </a:lnTo>
                  <a:lnTo>
                    <a:pt x="1326576" y="471277"/>
                  </a:lnTo>
                  <a:lnTo>
                    <a:pt x="1331332" y="451740"/>
                  </a:lnTo>
                  <a:lnTo>
                    <a:pt x="1331332" y="50194"/>
                  </a:lnTo>
                  <a:lnTo>
                    <a:pt x="1326576" y="30656"/>
                  </a:lnTo>
                  <a:lnTo>
                    <a:pt x="1313607" y="14701"/>
                  </a:lnTo>
                  <a:lnTo>
                    <a:pt x="1294371" y="3944"/>
                  </a:lnTo>
                  <a:lnTo>
                    <a:pt x="12708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7" name="Google Shape;687;p45"/>
            <p:cNvSpPr/>
            <p:nvPr/>
          </p:nvSpPr>
          <p:spPr>
            <a:xfrm>
              <a:off x="3718773" y="5321485"/>
              <a:ext cx="1331595" cy="502284"/>
            </a:xfrm>
            <a:custGeom>
              <a:rect b="b" l="l" r="r" t="t"/>
              <a:pathLst>
                <a:path extrusionOk="0" h="502285" w="1331595">
                  <a:moveTo>
                    <a:pt x="0" y="50193"/>
                  </a:moveTo>
                  <a:lnTo>
                    <a:pt x="4755" y="30656"/>
                  </a:lnTo>
                  <a:lnTo>
                    <a:pt x="17724" y="14701"/>
                  </a:lnTo>
                  <a:lnTo>
                    <a:pt x="36960" y="3944"/>
                  </a:lnTo>
                  <a:lnTo>
                    <a:pt x="60515" y="0"/>
                  </a:lnTo>
                  <a:lnTo>
                    <a:pt x="1270817" y="0"/>
                  </a:lnTo>
                  <a:lnTo>
                    <a:pt x="1294372" y="3944"/>
                  </a:lnTo>
                  <a:lnTo>
                    <a:pt x="1313608" y="14701"/>
                  </a:lnTo>
                  <a:lnTo>
                    <a:pt x="1326577" y="30656"/>
                  </a:lnTo>
                  <a:lnTo>
                    <a:pt x="1331332" y="50193"/>
                  </a:lnTo>
                  <a:lnTo>
                    <a:pt x="1331332" y="451740"/>
                  </a:lnTo>
                  <a:lnTo>
                    <a:pt x="1326577" y="471277"/>
                  </a:lnTo>
                  <a:lnTo>
                    <a:pt x="1313608" y="487232"/>
                  </a:lnTo>
                  <a:lnTo>
                    <a:pt x="1294372" y="497989"/>
                  </a:lnTo>
                  <a:lnTo>
                    <a:pt x="1270817" y="501933"/>
                  </a:lnTo>
                  <a:lnTo>
                    <a:pt x="60515" y="501933"/>
                  </a:lnTo>
                  <a:lnTo>
                    <a:pt x="36960" y="497989"/>
                  </a:lnTo>
                  <a:lnTo>
                    <a:pt x="17724" y="487232"/>
                  </a:lnTo>
                  <a:lnTo>
                    <a:pt x="4755" y="471277"/>
                  </a:lnTo>
                  <a:lnTo>
                    <a:pt x="0" y="451740"/>
                  </a:lnTo>
                  <a:lnTo>
                    <a:pt x="0" y="50193"/>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88" name="Google Shape;688;p45"/>
          <p:cNvSpPr txBox="1"/>
          <p:nvPr/>
        </p:nvSpPr>
        <p:spPr>
          <a:xfrm>
            <a:off x="3834426" y="5377801"/>
            <a:ext cx="1085215" cy="329565"/>
          </a:xfrm>
          <a:prstGeom prst="rect">
            <a:avLst/>
          </a:prstGeom>
          <a:noFill/>
          <a:ln>
            <a:noFill/>
          </a:ln>
        </p:spPr>
        <p:txBody>
          <a:bodyPr anchorCtr="0" anchor="t" bIns="0" lIns="0" spcFirstLastPara="1" rIns="0" wrap="square" tIns="40000">
            <a:spAutoFit/>
          </a:bodyPr>
          <a:lstStyle/>
          <a:p>
            <a:pPr indent="-270510" lvl="0" marL="282575"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Identification of  impacts</a:t>
            </a:r>
            <a:endParaRPr sz="1050">
              <a:solidFill>
                <a:schemeClr val="dk1"/>
              </a:solidFill>
              <a:latin typeface="Calibri"/>
              <a:ea typeface="Calibri"/>
              <a:cs typeface="Calibri"/>
              <a:sym typeface="Calibri"/>
            </a:endParaRPr>
          </a:p>
        </p:txBody>
      </p:sp>
      <p:sp>
        <p:nvSpPr>
          <p:cNvPr id="689" name="Google Shape;689;p45"/>
          <p:cNvSpPr/>
          <p:nvPr/>
        </p:nvSpPr>
        <p:spPr>
          <a:xfrm>
            <a:off x="5375374" y="1751479"/>
            <a:ext cx="1679575" cy="4279265"/>
          </a:xfrm>
          <a:custGeom>
            <a:rect b="b" l="l" r="r" t="t"/>
            <a:pathLst>
              <a:path extrusionOk="0" h="4279265" w="1679575">
                <a:moveTo>
                  <a:pt x="1511366" y="0"/>
                </a:moveTo>
                <a:lnTo>
                  <a:pt x="167929" y="0"/>
                </a:lnTo>
                <a:lnTo>
                  <a:pt x="114851" y="7101"/>
                </a:lnTo>
                <a:lnTo>
                  <a:pt x="68752" y="26874"/>
                </a:lnTo>
                <a:lnTo>
                  <a:pt x="32400" y="57026"/>
                </a:lnTo>
                <a:lnTo>
                  <a:pt x="8561" y="95262"/>
                </a:lnTo>
                <a:lnTo>
                  <a:pt x="0" y="139287"/>
                </a:lnTo>
                <a:lnTo>
                  <a:pt x="0" y="4139700"/>
                </a:lnTo>
                <a:lnTo>
                  <a:pt x="8561" y="4183725"/>
                </a:lnTo>
                <a:lnTo>
                  <a:pt x="32400" y="4221961"/>
                </a:lnTo>
                <a:lnTo>
                  <a:pt x="68752" y="4252113"/>
                </a:lnTo>
                <a:lnTo>
                  <a:pt x="114851" y="4271886"/>
                </a:lnTo>
                <a:lnTo>
                  <a:pt x="167929" y="4278987"/>
                </a:lnTo>
                <a:lnTo>
                  <a:pt x="1511366" y="4278987"/>
                </a:lnTo>
                <a:lnTo>
                  <a:pt x="1564444" y="4271886"/>
                </a:lnTo>
                <a:lnTo>
                  <a:pt x="1610542" y="4252113"/>
                </a:lnTo>
                <a:lnTo>
                  <a:pt x="1646894" y="4221961"/>
                </a:lnTo>
                <a:lnTo>
                  <a:pt x="1670734" y="4183725"/>
                </a:lnTo>
                <a:lnTo>
                  <a:pt x="1679295" y="4139700"/>
                </a:lnTo>
                <a:lnTo>
                  <a:pt x="1679295" y="139287"/>
                </a:lnTo>
                <a:lnTo>
                  <a:pt x="1670734" y="95262"/>
                </a:lnTo>
                <a:lnTo>
                  <a:pt x="1646894" y="57026"/>
                </a:lnTo>
                <a:lnTo>
                  <a:pt x="1610542" y="26874"/>
                </a:lnTo>
                <a:lnTo>
                  <a:pt x="1564444" y="7101"/>
                </a:lnTo>
                <a:lnTo>
                  <a:pt x="1511366" y="0"/>
                </a:lnTo>
                <a:close/>
              </a:path>
            </a:pathLst>
          </a:custGeom>
          <a:solidFill>
            <a:srgbClr val="FFE8C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0" name="Google Shape;690;p45"/>
          <p:cNvSpPr txBox="1"/>
          <p:nvPr/>
        </p:nvSpPr>
        <p:spPr>
          <a:xfrm>
            <a:off x="5526521" y="2265810"/>
            <a:ext cx="1383665"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Risk Estimation</a:t>
            </a:r>
            <a:endParaRPr sz="1350">
              <a:solidFill>
                <a:schemeClr val="dk1"/>
              </a:solidFill>
              <a:latin typeface="Calibri"/>
              <a:ea typeface="Calibri"/>
              <a:cs typeface="Calibri"/>
              <a:sym typeface="Calibri"/>
            </a:endParaRPr>
          </a:p>
        </p:txBody>
      </p:sp>
      <p:grpSp>
        <p:nvGrpSpPr>
          <p:cNvPr id="691" name="Google Shape;691;p45"/>
          <p:cNvGrpSpPr/>
          <p:nvPr/>
        </p:nvGrpSpPr>
        <p:grpSpPr>
          <a:xfrm>
            <a:off x="5549355" y="3037686"/>
            <a:ext cx="1346835" cy="628015"/>
            <a:chOff x="5549355" y="3037686"/>
            <a:chExt cx="1346835" cy="628015"/>
          </a:xfrm>
        </p:grpSpPr>
        <p:sp>
          <p:nvSpPr>
            <p:cNvPr id="692" name="Google Shape;692;p45"/>
            <p:cNvSpPr/>
            <p:nvPr/>
          </p:nvSpPr>
          <p:spPr>
            <a:xfrm>
              <a:off x="5549355" y="3037686"/>
              <a:ext cx="1346835" cy="628015"/>
            </a:xfrm>
            <a:custGeom>
              <a:rect b="b" l="l" r="r" t="t"/>
              <a:pathLst>
                <a:path extrusionOk="0" h="628014" w="134683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6"/>
                  </a:lnTo>
                  <a:lnTo>
                    <a:pt x="75643" y="627416"/>
                  </a:lnTo>
                  <a:lnTo>
                    <a:pt x="1270817" y="627416"/>
                  </a:lnTo>
                  <a:lnTo>
                    <a:pt x="1300261" y="622486"/>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3" name="Google Shape;693;p45"/>
            <p:cNvSpPr/>
            <p:nvPr/>
          </p:nvSpPr>
          <p:spPr>
            <a:xfrm>
              <a:off x="5549355" y="3037686"/>
              <a:ext cx="1346835" cy="628015"/>
            </a:xfrm>
            <a:custGeom>
              <a:rect b="b" l="l" r="r" t="t"/>
              <a:pathLst>
                <a:path extrusionOk="0" h="628014" w="134683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94" name="Google Shape;694;p45"/>
          <p:cNvSpPr txBox="1"/>
          <p:nvPr/>
        </p:nvSpPr>
        <p:spPr>
          <a:xfrm>
            <a:off x="5681516" y="3094003"/>
            <a:ext cx="1077595" cy="480059"/>
          </a:xfrm>
          <a:prstGeom prst="rect">
            <a:avLst/>
          </a:prstGeom>
          <a:noFill/>
          <a:ln>
            <a:noFill/>
          </a:ln>
        </p:spPr>
        <p:txBody>
          <a:bodyPr anchorCtr="0" anchor="t" bIns="0" lIns="0" spcFirstLastPara="1" rIns="0" wrap="square" tIns="33000">
            <a:spAutoFit/>
          </a:bodyPr>
          <a:lstStyle/>
          <a:p>
            <a:pPr indent="0" lvl="0" marL="12065" marR="5080" rtl="0" algn="ctr">
              <a:lnSpc>
                <a:spcPct val="90200"/>
              </a:lnSpc>
              <a:spcBef>
                <a:spcPts val="0"/>
              </a:spcBef>
              <a:spcAft>
                <a:spcPts val="0"/>
              </a:spcAft>
              <a:buNone/>
            </a:pPr>
            <a:r>
              <a:rPr b="1" lang="en-US" sz="1050">
                <a:solidFill>
                  <a:schemeClr val="dk1"/>
                </a:solidFill>
                <a:latin typeface="Calibri"/>
                <a:ea typeface="Calibri"/>
                <a:cs typeface="Calibri"/>
                <a:sym typeface="Calibri"/>
              </a:rPr>
              <a:t>Selection of risk  assessment  methodology</a:t>
            </a:r>
            <a:endParaRPr sz="1050">
              <a:solidFill>
                <a:schemeClr val="dk1"/>
              </a:solidFill>
              <a:latin typeface="Calibri"/>
              <a:ea typeface="Calibri"/>
              <a:cs typeface="Calibri"/>
              <a:sym typeface="Calibri"/>
            </a:endParaRPr>
          </a:p>
        </p:txBody>
      </p:sp>
      <p:grpSp>
        <p:nvGrpSpPr>
          <p:cNvPr id="695" name="Google Shape;695;p45"/>
          <p:cNvGrpSpPr/>
          <p:nvPr/>
        </p:nvGrpSpPr>
        <p:grpSpPr>
          <a:xfrm>
            <a:off x="5549355" y="3765490"/>
            <a:ext cx="1346835" cy="615315"/>
            <a:chOff x="5549355" y="3765490"/>
            <a:chExt cx="1346835" cy="615315"/>
          </a:xfrm>
        </p:grpSpPr>
        <p:sp>
          <p:nvSpPr>
            <p:cNvPr id="696" name="Google Shape;696;p45"/>
            <p:cNvSpPr/>
            <p:nvPr/>
          </p:nvSpPr>
          <p:spPr>
            <a:xfrm>
              <a:off x="5549355" y="3765490"/>
              <a:ext cx="1346835" cy="615315"/>
            </a:xfrm>
            <a:custGeom>
              <a:rect b="b" l="l" r="r" t="t"/>
              <a:pathLst>
                <a:path extrusionOk="0" h="615314" w="1346834">
                  <a:moveTo>
                    <a:pt x="1272330" y="0"/>
                  </a:moveTo>
                  <a:lnTo>
                    <a:pt x="74131" y="0"/>
                  </a:lnTo>
                  <a:lnTo>
                    <a:pt x="45276" y="4831"/>
                  </a:lnTo>
                  <a:lnTo>
                    <a:pt x="21712" y="18009"/>
                  </a:lnTo>
                  <a:lnTo>
                    <a:pt x="5825" y="37553"/>
                  </a:lnTo>
                  <a:lnTo>
                    <a:pt x="0" y="61487"/>
                  </a:lnTo>
                  <a:lnTo>
                    <a:pt x="0" y="553382"/>
                  </a:lnTo>
                  <a:lnTo>
                    <a:pt x="5825" y="577315"/>
                  </a:lnTo>
                  <a:lnTo>
                    <a:pt x="21712" y="596860"/>
                  </a:lnTo>
                  <a:lnTo>
                    <a:pt x="45276" y="610037"/>
                  </a:lnTo>
                  <a:lnTo>
                    <a:pt x="74131" y="614869"/>
                  </a:lnTo>
                  <a:lnTo>
                    <a:pt x="1272330" y="614869"/>
                  </a:lnTo>
                  <a:lnTo>
                    <a:pt x="1301185" y="610037"/>
                  </a:lnTo>
                  <a:lnTo>
                    <a:pt x="1324749" y="596860"/>
                  </a:lnTo>
                  <a:lnTo>
                    <a:pt x="1340636" y="577315"/>
                  </a:lnTo>
                  <a:lnTo>
                    <a:pt x="1346461" y="553382"/>
                  </a:lnTo>
                  <a:lnTo>
                    <a:pt x="1346461" y="61487"/>
                  </a:lnTo>
                  <a:lnTo>
                    <a:pt x="1340636" y="37553"/>
                  </a:lnTo>
                  <a:lnTo>
                    <a:pt x="1324749" y="18009"/>
                  </a:lnTo>
                  <a:lnTo>
                    <a:pt x="1301185" y="4831"/>
                  </a:lnTo>
                  <a:lnTo>
                    <a:pt x="12723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7" name="Google Shape;697;p45"/>
            <p:cNvSpPr/>
            <p:nvPr/>
          </p:nvSpPr>
          <p:spPr>
            <a:xfrm>
              <a:off x="5549355" y="3765490"/>
              <a:ext cx="1346835" cy="615315"/>
            </a:xfrm>
            <a:custGeom>
              <a:rect b="b" l="l" r="r" t="t"/>
              <a:pathLst>
                <a:path extrusionOk="0" h="615314" w="1346834">
                  <a:moveTo>
                    <a:pt x="0" y="61486"/>
                  </a:moveTo>
                  <a:lnTo>
                    <a:pt x="5825" y="37553"/>
                  </a:lnTo>
                  <a:lnTo>
                    <a:pt x="21712" y="18008"/>
                  </a:lnTo>
                  <a:lnTo>
                    <a:pt x="45275" y="4831"/>
                  </a:lnTo>
                  <a:lnTo>
                    <a:pt x="74130" y="0"/>
                  </a:lnTo>
                  <a:lnTo>
                    <a:pt x="1272331" y="0"/>
                  </a:lnTo>
                  <a:lnTo>
                    <a:pt x="1301186" y="4831"/>
                  </a:lnTo>
                  <a:lnTo>
                    <a:pt x="1324749" y="18008"/>
                  </a:lnTo>
                  <a:lnTo>
                    <a:pt x="1340636" y="37553"/>
                  </a:lnTo>
                  <a:lnTo>
                    <a:pt x="1346461" y="61486"/>
                  </a:lnTo>
                  <a:lnTo>
                    <a:pt x="1346461" y="553382"/>
                  </a:lnTo>
                  <a:lnTo>
                    <a:pt x="1340636" y="577315"/>
                  </a:lnTo>
                  <a:lnTo>
                    <a:pt x="1324749" y="596860"/>
                  </a:lnTo>
                  <a:lnTo>
                    <a:pt x="1301186" y="610037"/>
                  </a:lnTo>
                  <a:lnTo>
                    <a:pt x="1272331" y="614869"/>
                  </a:lnTo>
                  <a:lnTo>
                    <a:pt x="74130" y="614869"/>
                  </a:lnTo>
                  <a:lnTo>
                    <a:pt x="45275" y="610037"/>
                  </a:lnTo>
                  <a:lnTo>
                    <a:pt x="21712" y="596860"/>
                  </a:lnTo>
                  <a:lnTo>
                    <a:pt x="5825" y="577315"/>
                  </a:lnTo>
                  <a:lnTo>
                    <a:pt x="0" y="553382"/>
                  </a:lnTo>
                  <a:lnTo>
                    <a:pt x="0" y="61486"/>
                  </a:lnTo>
                  <a:close/>
                </a:path>
              </a:pathLst>
            </a:custGeom>
            <a:noFill/>
            <a:ln cap="flat" cmpd="sng" w="12975">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98" name="Google Shape;698;p45"/>
          <p:cNvSpPr txBox="1"/>
          <p:nvPr/>
        </p:nvSpPr>
        <p:spPr>
          <a:xfrm>
            <a:off x="5730041" y="3884548"/>
            <a:ext cx="979169" cy="329565"/>
          </a:xfrm>
          <a:prstGeom prst="rect">
            <a:avLst/>
          </a:prstGeom>
          <a:noFill/>
          <a:ln>
            <a:noFill/>
          </a:ln>
        </p:spPr>
        <p:txBody>
          <a:bodyPr anchorCtr="0" anchor="t" bIns="0" lIns="0" spcFirstLastPara="1" rIns="0" wrap="square" tIns="40000">
            <a:spAutoFit/>
          </a:bodyPr>
          <a:lstStyle/>
          <a:p>
            <a:pPr indent="-95885" lvl="0" marL="10795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Assessment of  threat level</a:t>
            </a:r>
            <a:endParaRPr sz="1050">
              <a:solidFill>
                <a:schemeClr val="dk1"/>
              </a:solidFill>
              <a:latin typeface="Calibri"/>
              <a:ea typeface="Calibri"/>
              <a:cs typeface="Calibri"/>
              <a:sym typeface="Calibri"/>
            </a:endParaRPr>
          </a:p>
        </p:txBody>
      </p:sp>
      <p:grpSp>
        <p:nvGrpSpPr>
          <p:cNvPr id="699" name="Google Shape;699;p45"/>
          <p:cNvGrpSpPr/>
          <p:nvPr/>
        </p:nvGrpSpPr>
        <p:grpSpPr>
          <a:xfrm>
            <a:off x="5549355" y="4480746"/>
            <a:ext cx="1346835" cy="615315"/>
            <a:chOff x="5549355" y="4480746"/>
            <a:chExt cx="1346835" cy="615315"/>
          </a:xfrm>
        </p:grpSpPr>
        <p:sp>
          <p:nvSpPr>
            <p:cNvPr id="700" name="Google Shape;700;p45"/>
            <p:cNvSpPr/>
            <p:nvPr/>
          </p:nvSpPr>
          <p:spPr>
            <a:xfrm>
              <a:off x="5549355" y="4480746"/>
              <a:ext cx="1346835" cy="615315"/>
            </a:xfrm>
            <a:custGeom>
              <a:rect b="b" l="l" r="r" t="t"/>
              <a:pathLst>
                <a:path extrusionOk="0" h="615314" w="1346834">
                  <a:moveTo>
                    <a:pt x="1272330" y="0"/>
                  </a:moveTo>
                  <a:lnTo>
                    <a:pt x="74131" y="0"/>
                  </a:lnTo>
                  <a:lnTo>
                    <a:pt x="45276" y="4831"/>
                  </a:lnTo>
                  <a:lnTo>
                    <a:pt x="21712" y="18008"/>
                  </a:lnTo>
                  <a:lnTo>
                    <a:pt x="5825" y="37552"/>
                  </a:lnTo>
                  <a:lnTo>
                    <a:pt x="0" y="61485"/>
                  </a:lnTo>
                  <a:lnTo>
                    <a:pt x="0" y="553382"/>
                  </a:lnTo>
                  <a:lnTo>
                    <a:pt x="5825" y="577315"/>
                  </a:lnTo>
                  <a:lnTo>
                    <a:pt x="21712" y="596859"/>
                  </a:lnTo>
                  <a:lnTo>
                    <a:pt x="45276" y="610036"/>
                  </a:lnTo>
                  <a:lnTo>
                    <a:pt x="74131" y="614867"/>
                  </a:lnTo>
                  <a:lnTo>
                    <a:pt x="1272330" y="614867"/>
                  </a:lnTo>
                  <a:lnTo>
                    <a:pt x="1301185" y="610036"/>
                  </a:lnTo>
                  <a:lnTo>
                    <a:pt x="1324749" y="596859"/>
                  </a:lnTo>
                  <a:lnTo>
                    <a:pt x="1340636" y="577315"/>
                  </a:lnTo>
                  <a:lnTo>
                    <a:pt x="1346461" y="553382"/>
                  </a:lnTo>
                  <a:lnTo>
                    <a:pt x="1346461" y="61485"/>
                  </a:lnTo>
                  <a:lnTo>
                    <a:pt x="1340636" y="37552"/>
                  </a:lnTo>
                  <a:lnTo>
                    <a:pt x="1324749" y="18008"/>
                  </a:lnTo>
                  <a:lnTo>
                    <a:pt x="1301185" y="4831"/>
                  </a:lnTo>
                  <a:lnTo>
                    <a:pt x="12723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1" name="Google Shape;701;p45"/>
            <p:cNvSpPr/>
            <p:nvPr/>
          </p:nvSpPr>
          <p:spPr>
            <a:xfrm>
              <a:off x="5549355" y="4480746"/>
              <a:ext cx="1346835" cy="615315"/>
            </a:xfrm>
            <a:custGeom>
              <a:rect b="b" l="l" r="r" t="t"/>
              <a:pathLst>
                <a:path extrusionOk="0" h="615314" w="1346834">
                  <a:moveTo>
                    <a:pt x="0" y="61486"/>
                  </a:moveTo>
                  <a:lnTo>
                    <a:pt x="5825" y="37553"/>
                  </a:lnTo>
                  <a:lnTo>
                    <a:pt x="21712" y="18008"/>
                  </a:lnTo>
                  <a:lnTo>
                    <a:pt x="45275" y="4831"/>
                  </a:lnTo>
                  <a:lnTo>
                    <a:pt x="74130" y="0"/>
                  </a:lnTo>
                  <a:lnTo>
                    <a:pt x="1272331" y="0"/>
                  </a:lnTo>
                  <a:lnTo>
                    <a:pt x="1301186" y="4831"/>
                  </a:lnTo>
                  <a:lnTo>
                    <a:pt x="1324749" y="18008"/>
                  </a:lnTo>
                  <a:lnTo>
                    <a:pt x="1340636" y="37553"/>
                  </a:lnTo>
                  <a:lnTo>
                    <a:pt x="1346461" y="61486"/>
                  </a:lnTo>
                  <a:lnTo>
                    <a:pt x="1346461" y="553382"/>
                  </a:lnTo>
                  <a:lnTo>
                    <a:pt x="1340636" y="577315"/>
                  </a:lnTo>
                  <a:lnTo>
                    <a:pt x="1324749" y="596860"/>
                  </a:lnTo>
                  <a:lnTo>
                    <a:pt x="1301186" y="610037"/>
                  </a:lnTo>
                  <a:lnTo>
                    <a:pt x="1272331" y="614869"/>
                  </a:lnTo>
                  <a:lnTo>
                    <a:pt x="74130" y="614869"/>
                  </a:lnTo>
                  <a:lnTo>
                    <a:pt x="45275" y="610037"/>
                  </a:lnTo>
                  <a:lnTo>
                    <a:pt x="21712" y="596860"/>
                  </a:lnTo>
                  <a:lnTo>
                    <a:pt x="5825" y="577315"/>
                  </a:lnTo>
                  <a:lnTo>
                    <a:pt x="0" y="553382"/>
                  </a:lnTo>
                  <a:lnTo>
                    <a:pt x="0" y="61486"/>
                  </a:lnTo>
                  <a:close/>
                </a:path>
              </a:pathLst>
            </a:custGeom>
            <a:noFill/>
            <a:ln cap="flat" cmpd="sng" w="12975">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02" name="Google Shape;702;p45"/>
          <p:cNvSpPr txBox="1"/>
          <p:nvPr/>
        </p:nvSpPr>
        <p:spPr>
          <a:xfrm>
            <a:off x="5730041" y="4599803"/>
            <a:ext cx="979169" cy="329565"/>
          </a:xfrm>
          <a:prstGeom prst="rect">
            <a:avLst/>
          </a:prstGeom>
          <a:noFill/>
          <a:ln>
            <a:noFill/>
          </a:ln>
        </p:spPr>
        <p:txBody>
          <a:bodyPr anchorCtr="0" anchor="t" bIns="0" lIns="0" spcFirstLastPara="1" rIns="0" wrap="square" tIns="40000">
            <a:spAutoFit/>
          </a:bodyPr>
          <a:lstStyle/>
          <a:p>
            <a:pPr indent="-74295" lvl="0" marL="8636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Assessment of  impact level</a:t>
            </a:r>
            <a:endParaRPr sz="1050">
              <a:solidFill>
                <a:schemeClr val="dk1"/>
              </a:solidFill>
              <a:latin typeface="Calibri"/>
              <a:ea typeface="Calibri"/>
              <a:cs typeface="Calibri"/>
              <a:sym typeface="Calibri"/>
            </a:endParaRPr>
          </a:p>
        </p:txBody>
      </p:sp>
      <p:grpSp>
        <p:nvGrpSpPr>
          <p:cNvPr id="703" name="Google Shape;703;p45"/>
          <p:cNvGrpSpPr/>
          <p:nvPr/>
        </p:nvGrpSpPr>
        <p:grpSpPr>
          <a:xfrm>
            <a:off x="5549355" y="5196001"/>
            <a:ext cx="1346835" cy="628015"/>
            <a:chOff x="5549355" y="5196001"/>
            <a:chExt cx="1346835" cy="628015"/>
          </a:xfrm>
        </p:grpSpPr>
        <p:sp>
          <p:nvSpPr>
            <p:cNvPr id="704" name="Google Shape;704;p45"/>
            <p:cNvSpPr/>
            <p:nvPr/>
          </p:nvSpPr>
          <p:spPr>
            <a:xfrm>
              <a:off x="5549355" y="5196001"/>
              <a:ext cx="1346835" cy="628015"/>
            </a:xfrm>
            <a:custGeom>
              <a:rect b="b" l="l" r="r" t="t"/>
              <a:pathLst>
                <a:path extrusionOk="0" h="628014" w="134683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7"/>
                  </a:lnTo>
                  <a:lnTo>
                    <a:pt x="75643" y="627417"/>
                  </a:lnTo>
                  <a:lnTo>
                    <a:pt x="1270817" y="627417"/>
                  </a:lnTo>
                  <a:lnTo>
                    <a:pt x="1300261" y="622487"/>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5" name="Google Shape;705;p45"/>
            <p:cNvSpPr/>
            <p:nvPr/>
          </p:nvSpPr>
          <p:spPr>
            <a:xfrm>
              <a:off x="5549355" y="5196001"/>
              <a:ext cx="1346835" cy="628015"/>
            </a:xfrm>
            <a:custGeom>
              <a:rect b="b" l="l" r="r" t="t"/>
              <a:pathLst>
                <a:path extrusionOk="0" h="628014" w="134683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06" name="Google Shape;706;p45"/>
          <p:cNvSpPr txBox="1"/>
          <p:nvPr/>
        </p:nvSpPr>
        <p:spPr>
          <a:xfrm>
            <a:off x="5850543" y="5315060"/>
            <a:ext cx="739140" cy="329565"/>
          </a:xfrm>
          <a:prstGeom prst="rect">
            <a:avLst/>
          </a:prstGeom>
          <a:noFill/>
          <a:ln>
            <a:noFill/>
          </a:ln>
        </p:spPr>
        <p:txBody>
          <a:bodyPr anchorCtr="0" anchor="t" bIns="0" lIns="0" spcFirstLastPara="1" rIns="0" wrap="square" tIns="40000">
            <a:spAutoFit/>
          </a:bodyPr>
          <a:lstStyle/>
          <a:p>
            <a:pPr indent="45720" lvl="0" marL="1270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Risk level  estimation</a:t>
            </a:r>
            <a:endParaRPr sz="1050">
              <a:solidFill>
                <a:schemeClr val="dk1"/>
              </a:solidFill>
              <a:latin typeface="Calibri"/>
              <a:ea typeface="Calibri"/>
              <a:cs typeface="Calibri"/>
              <a:sym typeface="Calibri"/>
            </a:endParaRPr>
          </a:p>
        </p:txBody>
      </p:sp>
      <p:sp>
        <p:nvSpPr>
          <p:cNvPr id="707" name="Google Shape;707;p45"/>
          <p:cNvSpPr/>
          <p:nvPr/>
        </p:nvSpPr>
        <p:spPr>
          <a:xfrm>
            <a:off x="7175699" y="1751479"/>
            <a:ext cx="1679575" cy="4279265"/>
          </a:xfrm>
          <a:custGeom>
            <a:rect b="b" l="l" r="r" t="t"/>
            <a:pathLst>
              <a:path extrusionOk="0" h="4279265" w="1679575">
                <a:moveTo>
                  <a:pt x="1511364" y="0"/>
                </a:moveTo>
                <a:lnTo>
                  <a:pt x="167929" y="0"/>
                </a:lnTo>
                <a:lnTo>
                  <a:pt x="114851" y="7101"/>
                </a:lnTo>
                <a:lnTo>
                  <a:pt x="68752" y="26874"/>
                </a:lnTo>
                <a:lnTo>
                  <a:pt x="32400" y="57026"/>
                </a:lnTo>
                <a:lnTo>
                  <a:pt x="8561" y="95262"/>
                </a:lnTo>
                <a:lnTo>
                  <a:pt x="0" y="139287"/>
                </a:lnTo>
                <a:lnTo>
                  <a:pt x="0" y="4139700"/>
                </a:lnTo>
                <a:lnTo>
                  <a:pt x="8561" y="4183725"/>
                </a:lnTo>
                <a:lnTo>
                  <a:pt x="32400" y="4221961"/>
                </a:lnTo>
                <a:lnTo>
                  <a:pt x="68752" y="4252113"/>
                </a:lnTo>
                <a:lnTo>
                  <a:pt x="114851" y="4271886"/>
                </a:lnTo>
                <a:lnTo>
                  <a:pt x="167929" y="4278987"/>
                </a:lnTo>
                <a:lnTo>
                  <a:pt x="1511364" y="4278987"/>
                </a:lnTo>
                <a:lnTo>
                  <a:pt x="1564443" y="4271886"/>
                </a:lnTo>
                <a:lnTo>
                  <a:pt x="1610541" y="4252113"/>
                </a:lnTo>
                <a:lnTo>
                  <a:pt x="1646893" y="4221961"/>
                </a:lnTo>
                <a:lnTo>
                  <a:pt x="1670733" y="4183725"/>
                </a:lnTo>
                <a:lnTo>
                  <a:pt x="1679294" y="4139700"/>
                </a:lnTo>
                <a:lnTo>
                  <a:pt x="1679294" y="139287"/>
                </a:lnTo>
                <a:lnTo>
                  <a:pt x="1670733" y="95262"/>
                </a:lnTo>
                <a:lnTo>
                  <a:pt x="1646893" y="57026"/>
                </a:lnTo>
                <a:lnTo>
                  <a:pt x="1610541" y="26874"/>
                </a:lnTo>
                <a:lnTo>
                  <a:pt x="1564443" y="7101"/>
                </a:lnTo>
                <a:lnTo>
                  <a:pt x="1511364" y="0"/>
                </a:lnTo>
                <a:close/>
              </a:path>
            </a:pathLst>
          </a:custGeom>
          <a:solidFill>
            <a:srgbClr val="FFE8C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8" name="Google Shape;708;p45"/>
          <p:cNvSpPr txBox="1"/>
          <p:nvPr/>
        </p:nvSpPr>
        <p:spPr>
          <a:xfrm>
            <a:off x="7338204" y="2265810"/>
            <a:ext cx="135890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Risk Treatment</a:t>
            </a:r>
            <a:endParaRPr sz="1350">
              <a:solidFill>
                <a:schemeClr val="dk1"/>
              </a:solidFill>
              <a:latin typeface="Calibri"/>
              <a:ea typeface="Calibri"/>
              <a:cs typeface="Calibri"/>
              <a:sym typeface="Calibri"/>
            </a:endParaRPr>
          </a:p>
        </p:txBody>
      </p:sp>
      <p:grpSp>
        <p:nvGrpSpPr>
          <p:cNvPr id="709" name="Google Shape;709;p45"/>
          <p:cNvGrpSpPr/>
          <p:nvPr/>
        </p:nvGrpSpPr>
        <p:grpSpPr>
          <a:xfrm>
            <a:off x="7349680" y="3037686"/>
            <a:ext cx="1346835" cy="628015"/>
            <a:chOff x="7349680" y="3037686"/>
            <a:chExt cx="1346835" cy="628015"/>
          </a:xfrm>
        </p:grpSpPr>
        <p:sp>
          <p:nvSpPr>
            <p:cNvPr id="710" name="Google Shape;710;p45"/>
            <p:cNvSpPr/>
            <p:nvPr/>
          </p:nvSpPr>
          <p:spPr>
            <a:xfrm>
              <a:off x="7349680" y="3037686"/>
              <a:ext cx="1346835" cy="628015"/>
            </a:xfrm>
            <a:custGeom>
              <a:rect b="b" l="l" r="r" t="t"/>
              <a:pathLst>
                <a:path extrusionOk="0" h="628014" w="134683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6"/>
                  </a:lnTo>
                  <a:lnTo>
                    <a:pt x="75643" y="627416"/>
                  </a:lnTo>
                  <a:lnTo>
                    <a:pt x="1270817" y="627416"/>
                  </a:lnTo>
                  <a:lnTo>
                    <a:pt x="1300261" y="622486"/>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1" name="Google Shape;711;p45"/>
            <p:cNvSpPr/>
            <p:nvPr/>
          </p:nvSpPr>
          <p:spPr>
            <a:xfrm>
              <a:off x="7349680" y="3037686"/>
              <a:ext cx="1346835" cy="628015"/>
            </a:xfrm>
            <a:custGeom>
              <a:rect b="b" l="l" r="r" t="t"/>
              <a:pathLst>
                <a:path extrusionOk="0" h="628014" w="134683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12" name="Google Shape;712;p45"/>
          <p:cNvSpPr txBox="1"/>
          <p:nvPr/>
        </p:nvSpPr>
        <p:spPr>
          <a:xfrm>
            <a:off x="7488888" y="3232034"/>
            <a:ext cx="1059815" cy="1911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b="1" lang="en-US" sz="1050">
                <a:solidFill>
                  <a:schemeClr val="dk1"/>
                </a:solidFill>
                <a:latin typeface="Calibri"/>
                <a:ea typeface="Calibri"/>
                <a:cs typeface="Calibri"/>
                <a:sym typeface="Calibri"/>
              </a:rPr>
              <a:t>Categorize risks</a:t>
            </a:r>
            <a:endParaRPr sz="1050">
              <a:solidFill>
                <a:schemeClr val="dk1"/>
              </a:solidFill>
              <a:latin typeface="Calibri"/>
              <a:ea typeface="Calibri"/>
              <a:cs typeface="Calibri"/>
              <a:sym typeface="Calibri"/>
            </a:endParaRPr>
          </a:p>
        </p:txBody>
      </p:sp>
      <p:grpSp>
        <p:nvGrpSpPr>
          <p:cNvPr id="713" name="Google Shape;713;p45"/>
          <p:cNvGrpSpPr/>
          <p:nvPr/>
        </p:nvGrpSpPr>
        <p:grpSpPr>
          <a:xfrm>
            <a:off x="7183263" y="3765490"/>
            <a:ext cx="1679575" cy="615315"/>
            <a:chOff x="7183263" y="3765490"/>
            <a:chExt cx="1679575" cy="615315"/>
          </a:xfrm>
        </p:grpSpPr>
        <p:sp>
          <p:nvSpPr>
            <p:cNvPr id="714" name="Google Shape;714;p45"/>
            <p:cNvSpPr/>
            <p:nvPr/>
          </p:nvSpPr>
          <p:spPr>
            <a:xfrm>
              <a:off x="7183263" y="3765490"/>
              <a:ext cx="1679575" cy="615315"/>
            </a:xfrm>
            <a:custGeom>
              <a:rect b="b" l="l" r="r" t="t"/>
              <a:pathLst>
                <a:path extrusionOk="0" h="615314" w="1679575">
                  <a:moveTo>
                    <a:pt x="1605164" y="0"/>
                  </a:moveTo>
                  <a:lnTo>
                    <a:pt x="74131" y="0"/>
                  </a:lnTo>
                  <a:lnTo>
                    <a:pt x="45276" y="4831"/>
                  </a:lnTo>
                  <a:lnTo>
                    <a:pt x="21712" y="18009"/>
                  </a:lnTo>
                  <a:lnTo>
                    <a:pt x="5825" y="37553"/>
                  </a:lnTo>
                  <a:lnTo>
                    <a:pt x="0" y="61487"/>
                  </a:lnTo>
                  <a:lnTo>
                    <a:pt x="0" y="553382"/>
                  </a:lnTo>
                  <a:lnTo>
                    <a:pt x="5825" y="577315"/>
                  </a:lnTo>
                  <a:lnTo>
                    <a:pt x="21712" y="596860"/>
                  </a:lnTo>
                  <a:lnTo>
                    <a:pt x="45276" y="610037"/>
                  </a:lnTo>
                  <a:lnTo>
                    <a:pt x="74131" y="614869"/>
                  </a:lnTo>
                  <a:lnTo>
                    <a:pt x="1605164" y="614869"/>
                  </a:lnTo>
                  <a:lnTo>
                    <a:pt x="1634019" y="610037"/>
                  </a:lnTo>
                  <a:lnTo>
                    <a:pt x="1657582" y="596860"/>
                  </a:lnTo>
                  <a:lnTo>
                    <a:pt x="1673468" y="577315"/>
                  </a:lnTo>
                  <a:lnTo>
                    <a:pt x="1679294" y="553382"/>
                  </a:lnTo>
                  <a:lnTo>
                    <a:pt x="1679294" y="61487"/>
                  </a:lnTo>
                  <a:lnTo>
                    <a:pt x="1673468" y="37553"/>
                  </a:lnTo>
                  <a:lnTo>
                    <a:pt x="1657582" y="18009"/>
                  </a:lnTo>
                  <a:lnTo>
                    <a:pt x="1634019" y="4831"/>
                  </a:lnTo>
                  <a:lnTo>
                    <a:pt x="160516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5" name="Google Shape;715;p45"/>
            <p:cNvSpPr/>
            <p:nvPr/>
          </p:nvSpPr>
          <p:spPr>
            <a:xfrm>
              <a:off x="7183263" y="3765490"/>
              <a:ext cx="1679575" cy="615315"/>
            </a:xfrm>
            <a:custGeom>
              <a:rect b="b" l="l" r="r" t="t"/>
              <a:pathLst>
                <a:path extrusionOk="0" h="615314" w="1679575">
                  <a:moveTo>
                    <a:pt x="0" y="61486"/>
                  </a:moveTo>
                  <a:lnTo>
                    <a:pt x="5825" y="37553"/>
                  </a:lnTo>
                  <a:lnTo>
                    <a:pt x="21712" y="18008"/>
                  </a:lnTo>
                  <a:lnTo>
                    <a:pt x="45275" y="4831"/>
                  </a:lnTo>
                  <a:lnTo>
                    <a:pt x="74130" y="0"/>
                  </a:lnTo>
                  <a:lnTo>
                    <a:pt x="1605164" y="0"/>
                  </a:lnTo>
                  <a:lnTo>
                    <a:pt x="1634019" y="4831"/>
                  </a:lnTo>
                  <a:lnTo>
                    <a:pt x="1657582" y="18008"/>
                  </a:lnTo>
                  <a:lnTo>
                    <a:pt x="1673469" y="37553"/>
                  </a:lnTo>
                  <a:lnTo>
                    <a:pt x="1679294" y="61486"/>
                  </a:lnTo>
                  <a:lnTo>
                    <a:pt x="1679294" y="553382"/>
                  </a:lnTo>
                  <a:lnTo>
                    <a:pt x="1673469" y="577316"/>
                  </a:lnTo>
                  <a:lnTo>
                    <a:pt x="1657582" y="596860"/>
                  </a:lnTo>
                  <a:lnTo>
                    <a:pt x="1634019" y="610037"/>
                  </a:lnTo>
                  <a:lnTo>
                    <a:pt x="1605164" y="614869"/>
                  </a:lnTo>
                  <a:lnTo>
                    <a:pt x="74130" y="614869"/>
                  </a:lnTo>
                  <a:lnTo>
                    <a:pt x="45275" y="610037"/>
                  </a:lnTo>
                  <a:lnTo>
                    <a:pt x="21712" y="596860"/>
                  </a:lnTo>
                  <a:lnTo>
                    <a:pt x="5825" y="577316"/>
                  </a:lnTo>
                  <a:lnTo>
                    <a:pt x="0" y="553382"/>
                  </a:lnTo>
                  <a:lnTo>
                    <a:pt x="0" y="61486"/>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16" name="Google Shape;716;p45"/>
          <p:cNvSpPr txBox="1"/>
          <p:nvPr/>
        </p:nvSpPr>
        <p:spPr>
          <a:xfrm>
            <a:off x="7429619" y="3884548"/>
            <a:ext cx="1178560" cy="329565"/>
          </a:xfrm>
          <a:prstGeom prst="rect">
            <a:avLst/>
          </a:prstGeom>
          <a:noFill/>
          <a:ln>
            <a:noFill/>
          </a:ln>
        </p:spPr>
        <p:txBody>
          <a:bodyPr anchorCtr="0" anchor="t" bIns="0" lIns="0" spcFirstLastPara="1" rIns="0" wrap="square" tIns="40000">
            <a:spAutoFit/>
          </a:bodyPr>
          <a:lstStyle/>
          <a:p>
            <a:pPr indent="376555" lvl="0" marL="1270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Select  countermeasures</a:t>
            </a:r>
            <a:endParaRPr sz="1050">
              <a:solidFill>
                <a:schemeClr val="dk1"/>
              </a:solidFill>
              <a:latin typeface="Calibri"/>
              <a:ea typeface="Calibri"/>
              <a:cs typeface="Calibri"/>
              <a:sym typeface="Calibri"/>
            </a:endParaRPr>
          </a:p>
        </p:txBody>
      </p:sp>
      <p:grpSp>
        <p:nvGrpSpPr>
          <p:cNvPr id="717" name="Google Shape;717;p45"/>
          <p:cNvGrpSpPr/>
          <p:nvPr/>
        </p:nvGrpSpPr>
        <p:grpSpPr>
          <a:xfrm>
            <a:off x="7274037" y="4480746"/>
            <a:ext cx="1497965" cy="615315"/>
            <a:chOff x="7274037" y="4480746"/>
            <a:chExt cx="1497965" cy="615315"/>
          </a:xfrm>
        </p:grpSpPr>
        <p:sp>
          <p:nvSpPr>
            <p:cNvPr id="718" name="Google Shape;718;p45"/>
            <p:cNvSpPr/>
            <p:nvPr/>
          </p:nvSpPr>
          <p:spPr>
            <a:xfrm>
              <a:off x="7274037" y="4480746"/>
              <a:ext cx="1497965" cy="615315"/>
            </a:xfrm>
            <a:custGeom>
              <a:rect b="b" l="l" r="r" t="t"/>
              <a:pathLst>
                <a:path extrusionOk="0" h="615314" w="1497965">
                  <a:moveTo>
                    <a:pt x="1423617" y="0"/>
                  </a:moveTo>
                  <a:lnTo>
                    <a:pt x="74131" y="0"/>
                  </a:lnTo>
                  <a:lnTo>
                    <a:pt x="45275" y="4831"/>
                  </a:lnTo>
                  <a:lnTo>
                    <a:pt x="21712" y="18008"/>
                  </a:lnTo>
                  <a:lnTo>
                    <a:pt x="5825" y="37552"/>
                  </a:lnTo>
                  <a:lnTo>
                    <a:pt x="0" y="61485"/>
                  </a:lnTo>
                  <a:lnTo>
                    <a:pt x="0" y="553382"/>
                  </a:lnTo>
                  <a:lnTo>
                    <a:pt x="5825" y="577315"/>
                  </a:lnTo>
                  <a:lnTo>
                    <a:pt x="21712" y="596859"/>
                  </a:lnTo>
                  <a:lnTo>
                    <a:pt x="45275" y="610036"/>
                  </a:lnTo>
                  <a:lnTo>
                    <a:pt x="74131" y="614867"/>
                  </a:lnTo>
                  <a:lnTo>
                    <a:pt x="1423617" y="614867"/>
                  </a:lnTo>
                  <a:lnTo>
                    <a:pt x="1452472" y="610036"/>
                  </a:lnTo>
                  <a:lnTo>
                    <a:pt x="1476036" y="596859"/>
                  </a:lnTo>
                  <a:lnTo>
                    <a:pt x="1491923" y="577315"/>
                  </a:lnTo>
                  <a:lnTo>
                    <a:pt x="1497749" y="553382"/>
                  </a:lnTo>
                  <a:lnTo>
                    <a:pt x="1497749" y="61485"/>
                  </a:lnTo>
                  <a:lnTo>
                    <a:pt x="1491923" y="37552"/>
                  </a:lnTo>
                  <a:lnTo>
                    <a:pt x="1476036" y="18008"/>
                  </a:lnTo>
                  <a:lnTo>
                    <a:pt x="1452472" y="4831"/>
                  </a:lnTo>
                  <a:lnTo>
                    <a:pt x="142361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9" name="Google Shape;719;p45"/>
            <p:cNvSpPr/>
            <p:nvPr/>
          </p:nvSpPr>
          <p:spPr>
            <a:xfrm>
              <a:off x="7274037" y="4480746"/>
              <a:ext cx="1497965" cy="615315"/>
            </a:xfrm>
            <a:custGeom>
              <a:rect b="b" l="l" r="r" t="t"/>
              <a:pathLst>
                <a:path extrusionOk="0" h="615314" w="1497965">
                  <a:moveTo>
                    <a:pt x="0" y="61486"/>
                  </a:moveTo>
                  <a:lnTo>
                    <a:pt x="5825" y="37553"/>
                  </a:lnTo>
                  <a:lnTo>
                    <a:pt x="21712" y="18009"/>
                  </a:lnTo>
                  <a:lnTo>
                    <a:pt x="45275" y="4831"/>
                  </a:lnTo>
                  <a:lnTo>
                    <a:pt x="74130" y="0"/>
                  </a:lnTo>
                  <a:lnTo>
                    <a:pt x="1423618" y="0"/>
                  </a:lnTo>
                  <a:lnTo>
                    <a:pt x="1452473" y="4831"/>
                  </a:lnTo>
                  <a:lnTo>
                    <a:pt x="1476037" y="18009"/>
                  </a:lnTo>
                  <a:lnTo>
                    <a:pt x="1491923" y="37553"/>
                  </a:lnTo>
                  <a:lnTo>
                    <a:pt x="1497749" y="61486"/>
                  </a:lnTo>
                  <a:lnTo>
                    <a:pt x="1497749" y="553382"/>
                  </a:lnTo>
                  <a:lnTo>
                    <a:pt x="1491923" y="577315"/>
                  </a:lnTo>
                  <a:lnTo>
                    <a:pt x="1476037" y="596860"/>
                  </a:lnTo>
                  <a:lnTo>
                    <a:pt x="1452473" y="610037"/>
                  </a:lnTo>
                  <a:lnTo>
                    <a:pt x="1423618" y="614869"/>
                  </a:lnTo>
                  <a:lnTo>
                    <a:pt x="74130" y="614869"/>
                  </a:lnTo>
                  <a:lnTo>
                    <a:pt x="45275" y="610037"/>
                  </a:lnTo>
                  <a:lnTo>
                    <a:pt x="21712" y="596860"/>
                  </a:lnTo>
                  <a:lnTo>
                    <a:pt x="5825" y="577315"/>
                  </a:lnTo>
                  <a:lnTo>
                    <a:pt x="0" y="553382"/>
                  </a:lnTo>
                  <a:lnTo>
                    <a:pt x="0" y="61486"/>
                  </a:lnTo>
                  <a:close/>
                </a:path>
              </a:pathLst>
            </a:custGeom>
            <a:noFill/>
            <a:ln cap="flat" cmpd="sng" w="129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20" name="Google Shape;720;p45"/>
          <p:cNvSpPr txBox="1"/>
          <p:nvPr/>
        </p:nvSpPr>
        <p:spPr>
          <a:xfrm>
            <a:off x="7429619" y="4599803"/>
            <a:ext cx="1178560" cy="329565"/>
          </a:xfrm>
          <a:prstGeom prst="rect">
            <a:avLst/>
          </a:prstGeom>
          <a:noFill/>
          <a:ln>
            <a:noFill/>
          </a:ln>
        </p:spPr>
        <p:txBody>
          <a:bodyPr anchorCtr="0" anchor="t" bIns="0" lIns="0" spcFirstLastPara="1" rIns="0" wrap="square" tIns="40000">
            <a:spAutoFit/>
          </a:bodyPr>
          <a:lstStyle/>
          <a:p>
            <a:pPr indent="212090" lvl="0" marL="1270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Implement  countermeasures</a:t>
            </a:r>
            <a:endParaRPr sz="1050">
              <a:solidFill>
                <a:schemeClr val="dk1"/>
              </a:solidFill>
              <a:latin typeface="Calibri"/>
              <a:ea typeface="Calibri"/>
              <a:cs typeface="Calibri"/>
              <a:sym typeface="Calibri"/>
            </a:endParaRPr>
          </a:p>
        </p:txBody>
      </p:sp>
      <p:grpSp>
        <p:nvGrpSpPr>
          <p:cNvPr id="721" name="Google Shape;721;p45"/>
          <p:cNvGrpSpPr/>
          <p:nvPr/>
        </p:nvGrpSpPr>
        <p:grpSpPr>
          <a:xfrm>
            <a:off x="7304294" y="5196001"/>
            <a:ext cx="1452880" cy="628015"/>
            <a:chOff x="7304294" y="5196001"/>
            <a:chExt cx="1452880" cy="628015"/>
          </a:xfrm>
        </p:grpSpPr>
        <p:sp>
          <p:nvSpPr>
            <p:cNvPr id="722" name="Google Shape;722;p45"/>
            <p:cNvSpPr/>
            <p:nvPr/>
          </p:nvSpPr>
          <p:spPr>
            <a:xfrm>
              <a:off x="7304294" y="5196001"/>
              <a:ext cx="1452880" cy="628015"/>
            </a:xfrm>
            <a:custGeom>
              <a:rect b="b" l="l" r="r" t="t"/>
              <a:pathLst>
                <a:path extrusionOk="0" h="628014" w="1452879">
                  <a:moveTo>
                    <a:pt x="1376718" y="0"/>
                  </a:moveTo>
                  <a:lnTo>
                    <a:pt x="75643" y="0"/>
                  </a:lnTo>
                  <a:lnTo>
                    <a:pt x="46199" y="4930"/>
                  </a:lnTo>
                  <a:lnTo>
                    <a:pt x="22155" y="18376"/>
                  </a:lnTo>
                  <a:lnTo>
                    <a:pt x="5944" y="38320"/>
                  </a:lnTo>
                  <a:lnTo>
                    <a:pt x="0" y="62741"/>
                  </a:lnTo>
                  <a:lnTo>
                    <a:pt x="0" y="564675"/>
                  </a:lnTo>
                  <a:lnTo>
                    <a:pt x="5944" y="589097"/>
                  </a:lnTo>
                  <a:lnTo>
                    <a:pt x="22155" y="609041"/>
                  </a:lnTo>
                  <a:lnTo>
                    <a:pt x="46199" y="622487"/>
                  </a:lnTo>
                  <a:lnTo>
                    <a:pt x="75643" y="627417"/>
                  </a:lnTo>
                  <a:lnTo>
                    <a:pt x="1376718" y="627417"/>
                  </a:lnTo>
                  <a:lnTo>
                    <a:pt x="1406161" y="622487"/>
                  </a:lnTo>
                  <a:lnTo>
                    <a:pt x="1430206" y="609041"/>
                  </a:lnTo>
                  <a:lnTo>
                    <a:pt x="1446417" y="589097"/>
                  </a:lnTo>
                  <a:lnTo>
                    <a:pt x="1452361" y="564675"/>
                  </a:lnTo>
                  <a:lnTo>
                    <a:pt x="1452361" y="62741"/>
                  </a:lnTo>
                  <a:lnTo>
                    <a:pt x="1446417" y="38320"/>
                  </a:lnTo>
                  <a:lnTo>
                    <a:pt x="1430206" y="18376"/>
                  </a:lnTo>
                  <a:lnTo>
                    <a:pt x="1406161" y="4930"/>
                  </a:lnTo>
                  <a:lnTo>
                    <a:pt x="137671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3" name="Google Shape;723;p45"/>
            <p:cNvSpPr/>
            <p:nvPr/>
          </p:nvSpPr>
          <p:spPr>
            <a:xfrm>
              <a:off x="7304294" y="5196001"/>
              <a:ext cx="1452880" cy="628015"/>
            </a:xfrm>
            <a:custGeom>
              <a:rect b="b" l="l" r="r" t="t"/>
              <a:pathLst>
                <a:path extrusionOk="0" h="628014" w="1452879">
                  <a:moveTo>
                    <a:pt x="0" y="62741"/>
                  </a:moveTo>
                  <a:lnTo>
                    <a:pt x="5944" y="38319"/>
                  </a:lnTo>
                  <a:lnTo>
                    <a:pt x="22155" y="18376"/>
                  </a:lnTo>
                  <a:lnTo>
                    <a:pt x="46199" y="4930"/>
                  </a:lnTo>
                  <a:lnTo>
                    <a:pt x="75643" y="0"/>
                  </a:lnTo>
                  <a:lnTo>
                    <a:pt x="1376719" y="0"/>
                  </a:lnTo>
                  <a:lnTo>
                    <a:pt x="1406163" y="4930"/>
                  </a:lnTo>
                  <a:lnTo>
                    <a:pt x="1430207" y="18376"/>
                  </a:lnTo>
                  <a:lnTo>
                    <a:pt x="1446418" y="38319"/>
                  </a:lnTo>
                  <a:lnTo>
                    <a:pt x="1452363" y="62741"/>
                  </a:lnTo>
                  <a:lnTo>
                    <a:pt x="1452363" y="564675"/>
                  </a:lnTo>
                  <a:lnTo>
                    <a:pt x="1446418" y="589097"/>
                  </a:lnTo>
                  <a:lnTo>
                    <a:pt x="1430207" y="609040"/>
                  </a:lnTo>
                  <a:lnTo>
                    <a:pt x="1406163" y="622486"/>
                  </a:lnTo>
                  <a:lnTo>
                    <a:pt x="1376719" y="627417"/>
                  </a:lnTo>
                  <a:lnTo>
                    <a:pt x="75643" y="627417"/>
                  </a:lnTo>
                  <a:lnTo>
                    <a:pt x="46199" y="622486"/>
                  </a:lnTo>
                  <a:lnTo>
                    <a:pt x="22155" y="609040"/>
                  </a:lnTo>
                  <a:lnTo>
                    <a:pt x="5944" y="589097"/>
                  </a:lnTo>
                  <a:lnTo>
                    <a:pt x="0" y="564675"/>
                  </a:lnTo>
                  <a:lnTo>
                    <a:pt x="0" y="62741"/>
                  </a:lnTo>
                  <a:close/>
                </a:path>
              </a:pathLst>
            </a:custGeom>
            <a:noFill/>
            <a:ln cap="flat" cmpd="sng" w="129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24" name="Google Shape;724;p45"/>
          <p:cNvSpPr txBox="1"/>
          <p:nvPr/>
        </p:nvSpPr>
        <p:spPr>
          <a:xfrm>
            <a:off x="7429619" y="5315060"/>
            <a:ext cx="1178560" cy="329565"/>
          </a:xfrm>
          <a:prstGeom prst="rect">
            <a:avLst/>
          </a:prstGeom>
          <a:noFill/>
          <a:ln>
            <a:noFill/>
          </a:ln>
        </p:spPr>
        <p:txBody>
          <a:bodyPr anchorCtr="0" anchor="t" bIns="0" lIns="0" spcFirstLastPara="1" rIns="0" wrap="square" tIns="40000">
            <a:spAutoFit/>
          </a:bodyPr>
          <a:lstStyle/>
          <a:p>
            <a:pPr indent="266065" lvl="0" marL="12700" marR="5080" rtl="0" algn="l">
              <a:lnSpc>
                <a:spcPct val="103809"/>
              </a:lnSpc>
              <a:spcBef>
                <a:spcPts val="0"/>
              </a:spcBef>
              <a:spcAft>
                <a:spcPts val="0"/>
              </a:spcAft>
              <a:buNone/>
            </a:pPr>
            <a:r>
              <a:rPr b="1" lang="en-US" sz="1050">
                <a:solidFill>
                  <a:schemeClr val="dk1"/>
                </a:solidFill>
                <a:latin typeface="Calibri"/>
                <a:ea typeface="Calibri"/>
                <a:cs typeface="Calibri"/>
                <a:sym typeface="Calibri"/>
              </a:rPr>
              <a:t>Evaluate-  countermeasures</a:t>
            </a:r>
            <a:endParaRPr sz="1050">
              <a:solidFill>
                <a:schemeClr val="dk1"/>
              </a:solidFill>
              <a:latin typeface="Calibri"/>
              <a:ea typeface="Calibri"/>
              <a:cs typeface="Calibri"/>
              <a:sym typeface="Calibri"/>
            </a:endParaRPr>
          </a:p>
        </p:txBody>
      </p:sp>
      <p:sp>
        <p:nvSpPr>
          <p:cNvPr id="725" name="Google Shape;725;p45"/>
          <p:cNvSpPr/>
          <p:nvPr/>
        </p:nvSpPr>
        <p:spPr>
          <a:xfrm>
            <a:off x="8976024" y="1751479"/>
            <a:ext cx="2103120" cy="4279265"/>
          </a:xfrm>
          <a:custGeom>
            <a:rect b="b" l="l" r="r" t="t"/>
            <a:pathLst>
              <a:path extrusionOk="0" h="4279265" w="2103120">
                <a:moveTo>
                  <a:pt x="1892609" y="0"/>
                </a:moveTo>
                <a:lnTo>
                  <a:pt x="210289" y="0"/>
                </a:lnTo>
                <a:lnTo>
                  <a:pt x="162071" y="4606"/>
                </a:lnTo>
                <a:lnTo>
                  <a:pt x="117808" y="17728"/>
                </a:lnTo>
                <a:lnTo>
                  <a:pt x="78763" y="38318"/>
                </a:lnTo>
                <a:lnTo>
                  <a:pt x="46197" y="65329"/>
                </a:lnTo>
                <a:lnTo>
                  <a:pt x="21373" y="97715"/>
                </a:lnTo>
                <a:lnTo>
                  <a:pt x="5553" y="134428"/>
                </a:lnTo>
                <a:lnTo>
                  <a:pt x="0" y="174421"/>
                </a:lnTo>
                <a:lnTo>
                  <a:pt x="0" y="4104566"/>
                </a:lnTo>
                <a:lnTo>
                  <a:pt x="5553" y="4144559"/>
                </a:lnTo>
                <a:lnTo>
                  <a:pt x="21373" y="4181272"/>
                </a:lnTo>
                <a:lnTo>
                  <a:pt x="46197" y="4213657"/>
                </a:lnTo>
                <a:lnTo>
                  <a:pt x="78763" y="4240669"/>
                </a:lnTo>
                <a:lnTo>
                  <a:pt x="117808" y="4261259"/>
                </a:lnTo>
                <a:lnTo>
                  <a:pt x="162071" y="4274380"/>
                </a:lnTo>
                <a:lnTo>
                  <a:pt x="210289" y="4278987"/>
                </a:lnTo>
                <a:lnTo>
                  <a:pt x="1892609" y="4278987"/>
                </a:lnTo>
                <a:lnTo>
                  <a:pt x="1940827" y="4274380"/>
                </a:lnTo>
                <a:lnTo>
                  <a:pt x="1985090" y="4261259"/>
                </a:lnTo>
                <a:lnTo>
                  <a:pt x="2024135" y="4240669"/>
                </a:lnTo>
                <a:lnTo>
                  <a:pt x="2056701" y="4213657"/>
                </a:lnTo>
                <a:lnTo>
                  <a:pt x="2081526" y="4181272"/>
                </a:lnTo>
                <a:lnTo>
                  <a:pt x="2097346" y="4144559"/>
                </a:lnTo>
                <a:lnTo>
                  <a:pt x="2102900" y="4104566"/>
                </a:lnTo>
                <a:lnTo>
                  <a:pt x="2102900" y="174421"/>
                </a:lnTo>
                <a:lnTo>
                  <a:pt x="2097346" y="134428"/>
                </a:lnTo>
                <a:lnTo>
                  <a:pt x="2081526" y="97715"/>
                </a:lnTo>
                <a:lnTo>
                  <a:pt x="2056701" y="65329"/>
                </a:lnTo>
                <a:lnTo>
                  <a:pt x="2024135" y="38318"/>
                </a:lnTo>
                <a:lnTo>
                  <a:pt x="1985090" y="17728"/>
                </a:lnTo>
                <a:lnTo>
                  <a:pt x="1940827" y="4606"/>
                </a:lnTo>
                <a:lnTo>
                  <a:pt x="1892609" y="0"/>
                </a:lnTo>
                <a:close/>
              </a:path>
            </a:pathLst>
          </a:custGeom>
          <a:solidFill>
            <a:srgbClr val="FFE8C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6" name="Google Shape;726;p45"/>
          <p:cNvSpPr txBox="1"/>
          <p:nvPr/>
        </p:nvSpPr>
        <p:spPr>
          <a:xfrm>
            <a:off x="9202172" y="1889361"/>
            <a:ext cx="1649095"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Security Reporting</a:t>
            </a:r>
            <a:endParaRPr sz="1350">
              <a:solidFill>
                <a:schemeClr val="dk1"/>
              </a:solidFill>
              <a:latin typeface="Calibri"/>
              <a:ea typeface="Calibri"/>
              <a:cs typeface="Calibri"/>
              <a:sym typeface="Calibri"/>
            </a:endParaRPr>
          </a:p>
        </p:txBody>
      </p:sp>
      <p:sp>
        <p:nvSpPr>
          <p:cNvPr id="727" name="Google Shape;727;p45"/>
          <p:cNvSpPr txBox="1"/>
          <p:nvPr/>
        </p:nvSpPr>
        <p:spPr>
          <a:xfrm>
            <a:off x="9327664" y="2428939"/>
            <a:ext cx="139827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Monitor/Adjust</a:t>
            </a:r>
            <a:endParaRPr sz="1350">
              <a:solidFill>
                <a:schemeClr val="dk1"/>
              </a:solidFill>
              <a:latin typeface="Calibri"/>
              <a:ea typeface="Calibri"/>
              <a:cs typeface="Calibri"/>
              <a:sym typeface="Calibri"/>
            </a:endParaRPr>
          </a:p>
        </p:txBody>
      </p:sp>
      <p:sp>
        <p:nvSpPr>
          <p:cNvPr id="728" name="Google Shape;728;p45"/>
          <p:cNvSpPr txBox="1"/>
          <p:nvPr/>
        </p:nvSpPr>
        <p:spPr>
          <a:xfrm>
            <a:off x="9431749" y="2955970"/>
            <a:ext cx="1189355" cy="437515"/>
          </a:xfrm>
          <a:prstGeom prst="rect">
            <a:avLst/>
          </a:prstGeom>
          <a:noFill/>
          <a:ln>
            <a:noFill/>
          </a:ln>
        </p:spPr>
        <p:txBody>
          <a:bodyPr anchorCtr="0" anchor="t" bIns="0" lIns="0" spcFirstLastPara="1" rIns="0" wrap="square" tIns="27925">
            <a:spAutoFit/>
          </a:bodyPr>
          <a:lstStyle/>
          <a:p>
            <a:pPr indent="51435" lvl="0" marL="12700" marR="5080" rtl="0" algn="l">
              <a:lnSpc>
                <a:spcPct val="117037"/>
              </a:lnSpc>
              <a:spcBef>
                <a:spcPts val="0"/>
              </a:spcBef>
              <a:spcAft>
                <a:spcPts val="0"/>
              </a:spcAft>
              <a:buNone/>
            </a:pPr>
            <a:r>
              <a:rPr b="1" lang="en-US" sz="1350">
                <a:solidFill>
                  <a:schemeClr val="dk1"/>
                </a:solidFill>
                <a:latin typeface="Calibri"/>
                <a:ea typeface="Calibri"/>
                <a:cs typeface="Calibri"/>
                <a:sym typeface="Calibri"/>
              </a:rPr>
              <a:t>SLA security  management</a:t>
            </a:r>
            <a:endParaRPr sz="1350">
              <a:solidFill>
                <a:schemeClr val="dk1"/>
              </a:solidFill>
              <a:latin typeface="Calibri"/>
              <a:ea typeface="Calibri"/>
              <a:cs typeface="Calibri"/>
              <a:sym typeface="Calibri"/>
            </a:endParaRPr>
          </a:p>
        </p:txBody>
      </p:sp>
      <p:sp>
        <p:nvSpPr>
          <p:cNvPr id="729" name="Google Shape;729;p45"/>
          <p:cNvSpPr txBox="1"/>
          <p:nvPr/>
        </p:nvSpPr>
        <p:spPr>
          <a:xfrm>
            <a:off x="9260796" y="3907135"/>
            <a:ext cx="1530985" cy="552450"/>
          </a:xfrm>
          <a:prstGeom prst="rect">
            <a:avLst/>
          </a:prstGeom>
          <a:noFill/>
          <a:ln>
            <a:noFill/>
          </a:ln>
        </p:spPr>
        <p:txBody>
          <a:bodyPr anchorCtr="0" anchor="t" bIns="0" lIns="0" spcFirstLastPara="1" rIns="0" wrap="square" tIns="11425">
            <a:spAutoFit/>
          </a:bodyPr>
          <a:lstStyle/>
          <a:p>
            <a:pPr indent="-536575" lvl="0" marL="548640" marR="5080" rtl="0" algn="l">
              <a:lnSpc>
                <a:spcPct val="128099"/>
              </a:lnSpc>
              <a:spcBef>
                <a:spcPts val="0"/>
              </a:spcBef>
              <a:spcAft>
                <a:spcPts val="0"/>
              </a:spcAft>
              <a:buNone/>
            </a:pPr>
            <a:r>
              <a:rPr b="1" lang="en-US" sz="1350">
                <a:solidFill>
                  <a:schemeClr val="dk1"/>
                </a:solidFill>
                <a:latin typeface="Calibri"/>
                <a:ea typeface="Calibri"/>
                <a:cs typeface="Calibri"/>
                <a:sym typeface="Calibri"/>
              </a:rPr>
              <a:t>Internal/External  Audit</a:t>
            </a:r>
            <a:endParaRPr sz="1350">
              <a:solidFill>
                <a:schemeClr val="dk1"/>
              </a:solidFill>
              <a:latin typeface="Calibri"/>
              <a:ea typeface="Calibri"/>
              <a:cs typeface="Calibri"/>
              <a:sym typeface="Calibri"/>
            </a:endParaRPr>
          </a:p>
        </p:txBody>
      </p:sp>
      <p:sp>
        <p:nvSpPr>
          <p:cNvPr id="730" name="Google Shape;730;p45"/>
          <p:cNvSpPr txBox="1"/>
          <p:nvPr/>
        </p:nvSpPr>
        <p:spPr>
          <a:xfrm>
            <a:off x="9663296" y="4762933"/>
            <a:ext cx="72644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Training</a:t>
            </a:r>
            <a:endParaRPr sz="1350">
              <a:solidFill>
                <a:schemeClr val="dk1"/>
              </a:solidFill>
              <a:latin typeface="Calibri"/>
              <a:ea typeface="Calibri"/>
              <a:cs typeface="Calibri"/>
              <a:sym typeface="Calibri"/>
            </a:endParaRPr>
          </a:p>
        </p:txBody>
      </p:sp>
      <p:sp>
        <p:nvSpPr>
          <p:cNvPr id="731" name="Google Shape;731;p45"/>
          <p:cNvSpPr txBox="1"/>
          <p:nvPr/>
        </p:nvSpPr>
        <p:spPr>
          <a:xfrm>
            <a:off x="9192337" y="5302511"/>
            <a:ext cx="166878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350">
                <a:solidFill>
                  <a:schemeClr val="dk1"/>
                </a:solidFill>
                <a:latin typeface="Calibri"/>
                <a:ea typeface="Calibri"/>
                <a:cs typeface="Calibri"/>
                <a:sym typeface="Calibri"/>
              </a:rPr>
              <a:t>Recommendations</a:t>
            </a:r>
            <a:endParaRPr sz="135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46"/>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737" name="Google Shape;737;p46"/>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738" name="Google Shape;738;p46"/>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739" name="Google Shape;739;p46"/>
          <p:cNvSpPr txBox="1"/>
          <p:nvPr>
            <p:ph type="title"/>
          </p:nvPr>
        </p:nvSpPr>
        <p:spPr>
          <a:xfrm>
            <a:off x="3558891" y="136143"/>
            <a:ext cx="6475095"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MARITIME CYBER THREAT LANDSCAPE</a:t>
            </a:r>
            <a:endParaRPr sz="3100">
              <a:latin typeface="Arial"/>
              <a:ea typeface="Arial"/>
              <a:cs typeface="Arial"/>
              <a:sym typeface="Arial"/>
            </a:endParaRPr>
          </a:p>
        </p:txBody>
      </p:sp>
      <p:sp>
        <p:nvSpPr>
          <p:cNvPr id="740" name="Google Shape;740;p46"/>
          <p:cNvSpPr txBox="1"/>
          <p:nvPr/>
        </p:nvSpPr>
        <p:spPr>
          <a:xfrm>
            <a:off x="319024" y="6489700"/>
            <a:ext cx="27622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solidFill>
                  <a:srgbClr val="4BCAAD"/>
                </a:solidFill>
                <a:latin typeface="Arial"/>
                <a:ea typeface="Arial"/>
                <a:cs typeface="Arial"/>
                <a:sym typeface="Arial"/>
              </a:rPr>
              <a:t>41	</a:t>
            </a:r>
            <a:r>
              <a:rPr lang="en-US" sz="1000">
                <a:solidFill>
                  <a:srgbClr val="4BCAAD"/>
                </a:solidFill>
                <a:latin typeface="Helvetica Neue"/>
                <a:ea typeface="Helvetica Neue"/>
                <a:cs typeface="Helvetica Neue"/>
                <a:sym typeface="Helvetica Neue"/>
              </a:rPr>
              <a:t>Maritime and Cybersecurity: the work of ENISA</a:t>
            </a:r>
            <a:endParaRPr sz="1000">
              <a:solidFill>
                <a:schemeClr val="dk1"/>
              </a:solidFill>
              <a:latin typeface="Helvetica Neue"/>
              <a:ea typeface="Helvetica Neue"/>
              <a:cs typeface="Helvetica Neue"/>
              <a:sym typeface="Helvetica Neue"/>
            </a:endParaRPr>
          </a:p>
        </p:txBody>
      </p:sp>
      <p:pic>
        <p:nvPicPr>
          <p:cNvPr id="741" name="Google Shape;741;p46"/>
          <p:cNvPicPr preferRelativeResize="0"/>
          <p:nvPr/>
        </p:nvPicPr>
        <p:blipFill rotWithShape="1">
          <a:blip r:embed="rId5">
            <a:alphaModFix/>
          </a:blip>
          <a:srcRect b="0" l="0" r="0" t="0"/>
          <a:stretch/>
        </p:blipFill>
        <p:spPr>
          <a:xfrm>
            <a:off x="0" y="522514"/>
            <a:ext cx="11439330" cy="63354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47"/>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747" name="Google Shape;747;p47"/>
          <p:cNvSpPr txBox="1"/>
          <p:nvPr/>
        </p:nvSpPr>
        <p:spPr>
          <a:xfrm>
            <a:off x="331724" y="6520693"/>
            <a:ext cx="133350" cy="138430"/>
          </a:xfrm>
          <a:prstGeom prst="rect">
            <a:avLst/>
          </a:prstGeom>
          <a:no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None/>
            </a:pPr>
            <a:r>
              <a:rPr b="1" lang="en-US" sz="1000">
                <a:solidFill>
                  <a:srgbClr val="4BCAAD"/>
                </a:solidFill>
                <a:latin typeface="Arial"/>
                <a:ea typeface="Arial"/>
                <a:cs typeface="Arial"/>
                <a:sym typeface="Arial"/>
              </a:rPr>
              <a:t>42</a:t>
            </a:r>
            <a:endParaRPr sz="1000">
              <a:solidFill>
                <a:schemeClr val="dk1"/>
              </a:solidFill>
              <a:latin typeface="Arial"/>
              <a:ea typeface="Arial"/>
              <a:cs typeface="Arial"/>
              <a:sym typeface="Arial"/>
            </a:endParaRPr>
          </a:p>
        </p:txBody>
      </p:sp>
      <p:pic>
        <p:nvPicPr>
          <p:cNvPr id="748" name="Google Shape;748;p47"/>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graphicFrame>
        <p:nvGraphicFramePr>
          <p:cNvPr id="749" name="Google Shape;749;p47"/>
          <p:cNvGraphicFramePr/>
          <p:nvPr/>
        </p:nvGraphicFramePr>
        <p:xfrm>
          <a:off x="218370" y="0"/>
          <a:ext cx="3000000" cy="3000000"/>
        </p:xfrm>
        <a:graphic>
          <a:graphicData uri="http://schemas.openxmlformats.org/drawingml/2006/table">
            <a:tbl>
              <a:tblPr bandRow="1" firstRow="1">
                <a:noFill/>
                <a:tableStyleId>{4008E9C0-2464-4F83-90FD-09F2A8DEADC1}</a:tableStyleId>
              </a:tblPr>
              <a:tblGrid>
                <a:gridCol w="1711950"/>
                <a:gridCol w="2336800"/>
                <a:gridCol w="4801875"/>
                <a:gridCol w="1787525"/>
                <a:gridCol w="1355100"/>
              </a:tblGrid>
              <a:tr h="577425">
                <a:tc rowSpan="6">
                  <a:txBody>
                    <a:bodyPr/>
                    <a:lstStyle/>
                    <a:p>
                      <a:pPr indent="0" lvl="0" marL="0" marR="0" rtl="0" algn="l">
                        <a:lnSpc>
                          <a:spcPct val="100000"/>
                        </a:lnSpc>
                        <a:spcBef>
                          <a:spcPts val="0"/>
                        </a:spcBef>
                        <a:spcAft>
                          <a:spcPts val="0"/>
                        </a:spcAft>
                        <a:buNone/>
                      </a:pPr>
                      <a:r>
                        <a:t/>
                      </a:r>
                      <a:endParaRPr sz="2050" u="none" cap="none" strike="noStrike">
                        <a:latin typeface="Times New Roman"/>
                        <a:ea typeface="Times New Roman"/>
                        <a:cs typeface="Times New Roman"/>
                        <a:sym typeface="Times New Roman"/>
                      </a:endParaRPr>
                    </a:p>
                    <a:p>
                      <a:pPr indent="0" lvl="0" marL="15875" marR="0" rtl="0" algn="l">
                        <a:lnSpc>
                          <a:spcPct val="100000"/>
                        </a:lnSpc>
                        <a:spcBef>
                          <a:spcPts val="0"/>
                        </a:spcBef>
                        <a:spcAft>
                          <a:spcPts val="0"/>
                        </a:spcAft>
                        <a:buNone/>
                      </a:pPr>
                      <a:r>
                        <a:rPr b="1" lang="en-US" sz="1800" u="none" cap="none" strike="noStrike">
                          <a:solidFill>
                            <a:srgbClr val="FFFFFF"/>
                          </a:solidFill>
                          <a:latin typeface="Arial"/>
                          <a:ea typeface="Arial"/>
                          <a:cs typeface="Arial"/>
                          <a:sym typeface="Arial"/>
                        </a:rPr>
                        <a:t>Ransomware</a:t>
                      </a:r>
                      <a:endParaRPr sz="1800" u="none" cap="none" strike="noStrike">
                        <a:latin typeface="Arial"/>
                        <a:ea typeface="Arial"/>
                        <a:cs typeface="Arial"/>
                        <a:sym typeface="Arial"/>
                      </a:endParaRPr>
                    </a:p>
                  </a:txBody>
                  <a:tcPr marT="3800" marB="0" marR="0" marL="0">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Discovery</a:t>
                      </a:r>
                      <a:endParaRPr sz="1800" u="none" cap="none" strike="noStrike">
                        <a:latin typeface="Arial"/>
                        <a:ea typeface="Arial"/>
                        <a:cs typeface="Arial"/>
                        <a:sym typeface="Arial"/>
                      </a:endParaRPr>
                    </a:p>
                  </a:txBody>
                  <a:tcPr marT="28575" marB="0" marR="0" marL="0">
                    <a:lnR cap="flat" cmpd="sng" w="19050">
                      <a:solidFill>
                        <a:srgbClr val="FFFFFF"/>
                      </a:solidFill>
                      <a:prstDash val="solid"/>
                      <a:round/>
                      <a:headEnd len="sm" w="sm" type="none"/>
                      <a:tailEnd len="sm" w="sm" type="none"/>
                    </a:lnR>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65405" rtl="0" algn="l">
                        <a:lnSpc>
                          <a:spcPct val="116111"/>
                        </a:lnSpc>
                        <a:spcBef>
                          <a:spcPts val="0"/>
                        </a:spcBef>
                        <a:spcAft>
                          <a:spcPts val="0"/>
                        </a:spcAft>
                        <a:buNone/>
                      </a:pPr>
                      <a:r>
                        <a:rPr lang="en-US" sz="1800" u="none" cap="none" strike="noStrike">
                          <a:latin typeface="Arial"/>
                          <a:ea typeface="Arial"/>
                          <a:cs typeface="Arial"/>
                          <a:sym typeface="Arial"/>
                        </a:rPr>
                        <a:t>People, IT Systems, IT end-devices, Network &amp; Communication Component  etc.</a:t>
                      </a:r>
                      <a:endParaRPr sz="1800" u="none" cap="none" strike="noStrike">
                        <a:latin typeface="Arial"/>
                        <a:ea typeface="Arial"/>
                        <a:cs typeface="Arial"/>
                        <a:sym typeface="Arial"/>
                      </a:endParaRPr>
                    </a:p>
                  </a:txBody>
                  <a:tcPr marT="33650" marB="0" marR="0" marL="0">
                    <a:lnL cap="flat" cmpd="sng" w="19050">
                      <a:solidFill>
                        <a:srgbClr val="FFFFFF"/>
                      </a:solidFill>
                      <a:prstDash val="solid"/>
                      <a:round/>
                      <a:headEnd len="sm" w="sm" type="none"/>
                      <a:tailEnd len="sm" w="sm" type="none"/>
                    </a:lnL>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Lateral Movement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People, IT Systems, data,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Collection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0" rtl="0" algn="l">
                        <a:lnSpc>
                          <a:spcPct val="116111"/>
                        </a:lnSpc>
                        <a:spcBef>
                          <a:spcPts val="0"/>
                        </a:spcBef>
                        <a:spcAft>
                          <a:spcPts val="0"/>
                        </a:spcAft>
                        <a:buNone/>
                      </a:pPr>
                      <a:r>
                        <a:rPr lang="en-US" sz="1800" u="none" cap="none" strike="noStrike">
                          <a:latin typeface="Arial"/>
                          <a:ea typeface="Arial"/>
                          <a:cs typeface="Arial"/>
                          <a:sym typeface="Arial"/>
                        </a:rPr>
                        <a:t>Vessel	berthing/	Security	and	safety	services,	people,	support	service  Temporary storage and staying services Distribution and transfer services,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Command and Control</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4604" rtl="0" algn="l">
                        <a:lnSpc>
                          <a:spcPct val="116111"/>
                        </a:lnSpc>
                        <a:spcBef>
                          <a:spcPts val="0"/>
                        </a:spcBef>
                        <a:spcAft>
                          <a:spcPts val="0"/>
                        </a:spcAft>
                        <a:buNone/>
                      </a:pPr>
                      <a:r>
                        <a:rPr lang="en-US" sz="1800" u="none" cap="none" strike="noStrike">
                          <a:latin typeface="Arial"/>
                          <a:ea typeface="Arial"/>
                          <a:cs typeface="Arial"/>
                          <a:sym typeface="Arial"/>
                        </a:rPr>
                        <a:t>IT Systems, data, Vessel berthing/ loading and unloading services, Distributio  and transfer services, Mobile/ Infrastructure, OT Systems &amp; Networks,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Exfiltration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286385" rtl="0" algn="l">
                        <a:lnSpc>
                          <a:spcPct val="116111"/>
                        </a:lnSpc>
                        <a:spcBef>
                          <a:spcPts val="0"/>
                        </a:spcBef>
                        <a:spcAft>
                          <a:spcPts val="0"/>
                        </a:spcAft>
                        <a:buNone/>
                      </a:pPr>
                      <a:r>
                        <a:rPr lang="en-US" sz="1800" u="none" cap="none" strike="noStrike">
                          <a:latin typeface="Arial"/>
                          <a:ea typeface="Arial"/>
                          <a:cs typeface="Arial"/>
                          <a:sym typeface="Arial"/>
                        </a:rPr>
                        <a:t>IT end-devices, IT systems, Network &amp; Communication Components, o	OT  Systems &amp; Networks,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Impact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63500" lvl="0" marL="15875" marR="92075" rtl="0" algn="l">
                        <a:lnSpc>
                          <a:spcPct val="116111"/>
                        </a:lnSpc>
                        <a:spcBef>
                          <a:spcPts val="0"/>
                        </a:spcBef>
                        <a:spcAft>
                          <a:spcPts val="0"/>
                        </a:spcAft>
                        <a:buNone/>
                      </a:pPr>
                      <a:r>
                        <a:rPr lang="en-US" sz="1800" u="none" cap="none" strike="noStrike">
                          <a:latin typeface="Arial"/>
                          <a:ea typeface="Arial"/>
                          <a:cs typeface="Arial"/>
                          <a:sym typeface="Arial"/>
                        </a:rPr>
                        <a:t>IT	Systems,	IT	end-devices,	Network	&amp;  Information and data,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695" marR="0" rtl="0" algn="l">
                        <a:lnSpc>
                          <a:spcPct val="100000"/>
                        </a:lnSpc>
                        <a:spcBef>
                          <a:spcPts val="0"/>
                        </a:spcBef>
                        <a:spcAft>
                          <a:spcPts val="0"/>
                        </a:spcAft>
                        <a:buNone/>
                      </a:pPr>
                      <a:r>
                        <a:rPr lang="en-US" sz="1800" u="none" cap="none" strike="noStrike">
                          <a:latin typeface="Arial"/>
                          <a:ea typeface="Arial"/>
                          <a:cs typeface="Arial"/>
                          <a:sym typeface="Arial"/>
                        </a:rPr>
                        <a:t>Communication</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060" marR="12065" rtl="0" algn="l">
                        <a:lnSpc>
                          <a:spcPct val="100000"/>
                        </a:lnSpc>
                        <a:spcBef>
                          <a:spcPts val="0"/>
                        </a:spcBef>
                        <a:spcAft>
                          <a:spcPts val="0"/>
                        </a:spcAft>
                        <a:buNone/>
                      </a:pPr>
                      <a:r>
                        <a:rPr lang="en-US" sz="1800" u="none" cap="none" strike="noStrike">
                          <a:latin typeface="Arial"/>
                          <a:ea typeface="Arial"/>
                          <a:cs typeface="Arial"/>
                          <a:sym typeface="Arial"/>
                        </a:rPr>
                        <a:t>Component</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r>
              <a:tr h="274325">
                <a:tc>
                  <a:txBody>
                    <a:bodyPr/>
                    <a:lstStyle/>
                    <a:p>
                      <a:pPr indent="0" lvl="0" marL="15875" marR="0" rtl="0" algn="l">
                        <a:lnSpc>
                          <a:spcPct val="114444"/>
                        </a:lnSpc>
                        <a:spcBef>
                          <a:spcPts val="0"/>
                        </a:spcBef>
                        <a:spcAft>
                          <a:spcPts val="0"/>
                        </a:spcAft>
                        <a:buNone/>
                      </a:pPr>
                      <a:r>
                        <a:rPr b="1" lang="en-US" sz="1800" u="none" cap="none" strike="noStrike">
                          <a:solidFill>
                            <a:srgbClr val="FFFFFF"/>
                          </a:solidFill>
                          <a:latin typeface="Arial"/>
                          <a:ea typeface="Arial"/>
                          <a:cs typeface="Arial"/>
                          <a:sym typeface="Arial"/>
                        </a:rPr>
                        <a:t>Malware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Breach on security</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IT end-devices, IT systems, Information and Data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rowSpan="4">
                  <a:txBody>
                    <a:bodyPr/>
                    <a:lstStyle/>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p>
                      <a:pPr indent="0" lvl="0" marL="15875" marR="367665" rtl="0" algn="l">
                        <a:lnSpc>
                          <a:spcPct val="117222"/>
                        </a:lnSpc>
                        <a:spcBef>
                          <a:spcPts val="1270"/>
                        </a:spcBef>
                        <a:spcAft>
                          <a:spcPts val="0"/>
                        </a:spcAft>
                        <a:buNone/>
                      </a:pPr>
                      <a:r>
                        <a:rPr b="1" lang="en-US" sz="1800" u="none" cap="none" strike="noStrike">
                          <a:solidFill>
                            <a:srgbClr val="FFFFFF"/>
                          </a:solidFill>
                          <a:latin typeface="Arial"/>
                          <a:ea typeface="Arial"/>
                          <a:cs typeface="Arial"/>
                          <a:sym typeface="Arial"/>
                        </a:rPr>
                        <a:t>Social  Engineering</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Reconnaissance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66040" rtl="0" algn="l">
                        <a:lnSpc>
                          <a:spcPct val="116111"/>
                        </a:lnSpc>
                        <a:spcBef>
                          <a:spcPts val="0"/>
                        </a:spcBef>
                        <a:spcAft>
                          <a:spcPts val="0"/>
                        </a:spcAft>
                        <a:buNone/>
                      </a:pPr>
                      <a:r>
                        <a:rPr lang="en-US" sz="1800" u="none" cap="none" strike="noStrike">
                          <a:latin typeface="Arial"/>
                          <a:ea typeface="Arial"/>
                          <a:cs typeface="Arial"/>
                          <a:sym typeface="Arial"/>
                        </a:rPr>
                        <a:t>People, IT systems, Authorities services, Security services, Security System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966469" rtl="0" algn="l">
                        <a:lnSpc>
                          <a:spcPct val="116111"/>
                        </a:lnSpc>
                        <a:spcBef>
                          <a:spcPts val="0"/>
                        </a:spcBef>
                        <a:spcAft>
                          <a:spcPts val="0"/>
                        </a:spcAft>
                        <a:buNone/>
                      </a:pPr>
                      <a:r>
                        <a:rPr lang="en-US" sz="1800" u="none" cap="none" strike="noStrike">
                          <a:latin typeface="Arial"/>
                          <a:ea typeface="Arial"/>
                          <a:cs typeface="Arial"/>
                          <a:sym typeface="Arial"/>
                        </a:rPr>
                        <a:t>Resource  Development</a:t>
                      </a:r>
                      <a:endParaRPr sz="1800" u="none" cap="none" strike="noStrike">
                        <a:latin typeface="Arial"/>
                        <a:ea typeface="Arial"/>
                        <a:cs typeface="Arial"/>
                        <a:sym typeface="Arial"/>
                      </a:endParaRPr>
                    </a:p>
                  </a:txBody>
                  <a:tcPr marT="5075"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4604" rtl="0" algn="l">
                        <a:lnSpc>
                          <a:spcPct val="116111"/>
                        </a:lnSpc>
                        <a:spcBef>
                          <a:spcPts val="0"/>
                        </a:spcBef>
                        <a:spcAft>
                          <a:spcPts val="0"/>
                        </a:spcAft>
                        <a:buNone/>
                      </a:pPr>
                      <a:r>
                        <a:rPr lang="en-US" sz="1800" u="none" cap="none" strike="noStrike">
                          <a:latin typeface="Arial"/>
                          <a:ea typeface="Arial"/>
                          <a:cs typeface="Arial"/>
                          <a:sym typeface="Arial"/>
                        </a:rPr>
                        <a:t>People, IT systems, Authorities services, Security Systems, Information an  Data etc.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Initial Access</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People, IT / OT Systems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640475">
                <a:tc vMerge="1"/>
                <a:tc>
                  <a:txBody>
                    <a:bodyPr/>
                    <a:lstStyle/>
                    <a:p>
                      <a:pPr indent="0" lvl="0" marL="15875" marR="0" rtl="0" algn="l">
                        <a:lnSpc>
                          <a:spcPct val="100000"/>
                        </a:lnSpc>
                        <a:spcBef>
                          <a:spcPts val="0"/>
                        </a:spcBef>
                        <a:spcAft>
                          <a:spcPts val="0"/>
                        </a:spcAft>
                        <a:buNone/>
                      </a:pPr>
                      <a:r>
                        <a:rPr lang="en-US" sz="1800" u="none" cap="none" strike="noStrike">
                          <a:latin typeface="Arial"/>
                          <a:ea typeface="Arial"/>
                          <a:cs typeface="Arial"/>
                          <a:sym typeface="Arial"/>
                        </a:rPr>
                        <a:t>Execution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00000"/>
                        </a:lnSpc>
                        <a:spcBef>
                          <a:spcPts val="0"/>
                        </a:spcBef>
                        <a:spcAft>
                          <a:spcPts val="0"/>
                        </a:spcAft>
                        <a:buNone/>
                      </a:pPr>
                      <a:r>
                        <a:rPr lang="en-US" sz="1800" u="none" cap="none" strike="noStrike">
                          <a:latin typeface="Arial"/>
                          <a:ea typeface="Arial"/>
                          <a:cs typeface="Arial"/>
                          <a:sym typeface="Arial"/>
                        </a:rPr>
                        <a:t>People, IT systems,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3150">
                <a:tc>
                  <a:txBody>
                    <a:bodyPr/>
                    <a:lstStyle/>
                    <a:p>
                      <a:pPr indent="0" lvl="0" marL="0" marR="0" rtl="0" algn="l">
                        <a:lnSpc>
                          <a:spcPct val="100000"/>
                        </a:lnSpc>
                        <a:spcBef>
                          <a:spcPts val="0"/>
                        </a:spcBef>
                        <a:spcAft>
                          <a:spcPts val="0"/>
                        </a:spcAft>
                        <a:buNone/>
                      </a:pPr>
                      <a:r>
                        <a:t/>
                      </a:r>
                      <a:endParaRPr sz="1700" u="none" cap="none" strike="noStrike">
                        <a:latin typeface="Times New Roman"/>
                        <a:ea typeface="Times New Roman"/>
                        <a:cs typeface="Times New Roman"/>
                        <a:sym typeface="Times New Roman"/>
                      </a:endParaRPr>
                    </a:p>
                  </a:txBody>
                  <a:tcPr marT="0" marB="0" marR="0" marL="0">
                    <a:lnT cap="flat" cmpd="sng" w="19050">
                      <a:solidFill>
                        <a:srgbClr val="FFFFFF"/>
                      </a:solidFill>
                      <a:prstDash val="solid"/>
                      <a:round/>
                      <a:headEnd len="sm" w="sm" type="none"/>
                      <a:tailEnd len="sm" w="sm" type="none"/>
                    </a:lnT>
                    <a:solidFill>
                      <a:srgbClr val="2FA3EE"/>
                    </a:solidFill>
                  </a:tcPr>
                </a:tc>
                <a:tc>
                  <a:txBody>
                    <a:bodyPr/>
                    <a:lstStyle/>
                    <a:p>
                      <a:pPr indent="0" lvl="0" marL="15875" marR="0" rtl="0" algn="l">
                        <a:lnSpc>
                          <a:spcPct val="118333"/>
                        </a:lnSpc>
                        <a:spcBef>
                          <a:spcPts val="0"/>
                        </a:spcBef>
                        <a:spcAft>
                          <a:spcPts val="0"/>
                        </a:spcAft>
                        <a:buNone/>
                      </a:pPr>
                      <a:r>
                        <a:rPr lang="en-US" sz="1800" u="none" cap="none" strike="noStrike">
                          <a:latin typeface="Arial"/>
                          <a:ea typeface="Arial"/>
                          <a:cs typeface="Arial"/>
                          <a:sym typeface="Arial"/>
                        </a:rPr>
                        <a:t>Resource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8333"/>
                        </a:lnSpc>
                        <a:spcBef>
                          <a:spcPts val="0"/>
                        </a:spcBef>
                        <a:spcAft>
                          <a:spcPts val="0"/>
                        </a:spcAft>
                        <a:buNone/>
                      </a:pPr>
                      <a:r>
                        <a:rPr lang="en-US" sz="1800" u="none" cap="none" strike="noStrike">
                          <a:latin typeface="Arial"/>
                          <a:ea typeface="Arial"/>
                          <a:cs typeface="Arial"/>
                          <a:sym typeface="Arial"/>
                        </a:rPr>
                        <a:t>IT Systems, Mobile/Fixed Infrastructure,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265475">
                <a:tc>
                  <a:txBody>
                    <a:bodyPr/>
                    <a:lstStyle/>
                    <a:p>
                      <a:pPr indent="0" lvl="0" marL="15875" marR="0" rtl="0" algn="l">
                        <a:lnSpc>
                          <a:spcPct val="111111"/>
                        </a:lnSpc>
                        <a:spcBef>
                          <a:spcPts val="0"/>
                        </a:spcBef>
                        <a:spcAft>
                          <a:spcPts val="0"/>
                        </a:spcAft>
                        <a:buNone/>
                      </a:pPr>
                      <a:r>
                        <a:rPr b="1" lang="en-US" sz="1800" u="none" cap="none" strike="noStrike">
                          <a:solidFill>
                            <a:srgbClr val="FFFFFF"/>
                          </a:solidFill>
                          <a:latin typeface="Arial"/>
                          <a:ea typeface="Arial"/>
                          <a:cs typeface="Arial"/>
                          <a:sym typeface="Arial"/>
                        </a:rPr>
                        <a:t>Threats</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0500"/>
                        </a:lnSpc>
                        <a:spcBef>
                          <a:spcPts val="0"/>
                        </a:spcBef>
                        <a:spcAft>
                          <a:spcPts val="0"/>
                        </a:spcAft>
                        <a:buNone/>
                      </a:pPr>
                      <a:r>
                        <a:rPr lang="en-US" sz="1800" u="none" cap="none" strike="noStrike">
                          <a:latin typeface="Arial"/>
                          <a:ea typeface="Arial"/>
                          <a:cs typeface="Arial"/>
                          <a:sym typeface="Arial"/>
                        </a:rPr>
                        <a:t>Development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B cap="flat" cmpd="sng" w="19050">
                      <a:solidFill>
                        <a:srgbClr val="FFFFFF"/>
                      </a:solidFill>
                      <a:prstDash val="solid"/>
                      <a:round/>
                      <a:headEnd len="sm" w="sm" type="none"/>
                      <a:tailEnd len="sm" w="sm" type="none"/>
                    </a:lnB>
                    <a:solidFill>
                      <a:srgbClr val="E8F0FC"/>
                    </a:solidFill>
                  </a:tcPr>
                </a:tc>
                <a:tc gridSpan="3">
                  <a:txBody>
                    <a:bodyPr/>
                    <a:lstStyle/>
                    <a:p>
                      <a:pPr indent="0" lvl="0" marL="0" marR="12065"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L cap="flat" cmpd="sng" w="19050">
                      <a:solidFill>
                        <a:srgbClr val="FFFFFF"/>
                      </a:solidFill>
                      <a:prstDash val="solid"/>
                      <a:round/>
                      <a:headEnd len="sm" w="sm" type="none"/>
                      <a:tailEnd len="sm" w="sm" type="none"/>
                    </a:lnL>
                    <a:lnB cap="flat" cmpd="sng" w="19050">
                      <a:solidFill>
                        <a:srgbClr val="FFFFFF"/>
                      </a:solidFill>
                      <a:prstDash val="solid"/>
                      <a:round/>
                      <a:headEnd len="sm" w="sm" type="none"/>
                      <a:tailEnd len="sm" w="sm" type="none"/>
                    </a:lnB>
                    <a:solidFill>
                      <a:srgbClr val="E8F0FC"/>
                    </a:solidFill>
                  </a:tcPr>
                </a:tc>
                <a:tc hMerge="1"/>
                <a:tc hMerge="1"/>
              </a:tr>
              <a:tr h="274325">
                <a:tc>
                  <a:txBody>
                    <a:bodyPr/>
                    <a:lstStyle/>
                    <a:p>
                      <a:pPr indent="0" lvl="0" marL="15875" marR="0" rtl="0" algn="l">
                        <a:lnSpc>
                          <a:spcPct val="113888"/>
                        </a:lnSpc>
                        <a:spcBef>
                          <a:spcPts val="0"/>
                        </a:spcBef>
                        <a:spcAft>
                          <a:spcPts val="0"/>
                        </a:spcAft>
                        <a:buNone/>
                      </a:pPr>
                      <a:r>
                        <a:rPr b="1" lang="en-US" sz="1800" u="none" cap="none" strike="noStrike">
                          <a:solidFill>
                            <a:srgbClr val="FFFFFF"/>
                          </a:solidFill>
                          <a:latin typeface="Arial"/>
                          <a:ea typeface="Arial"/>
                          <a:cs typeface="Arial"/>
                          <a:sym typeface="Arial"/>
                        </a:rPr>
                        <a:t>against</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4444"/>
                        </a:lnSpc>
                        <a:spcBef>
                          <a:spcPts val="0"/>
                        </a:spcBef>
                        <a:spcAft>
                          <a:spcPts val="0"/>
                        </a:spcAft>
                        <a:buNone/>
                      </a:pPr>
                      <a:r>
                        <a:rPr lang="en-US" sz="1800" u="none" cap="none" strike="noStrike">
                          <a:latin typeface="Arial"/>
                          <a:ea typeface="Arial"/>
                          <a:cs typeface="Arial"/>
                          <a:sym typeface="Arial"/>
                        </a:rPr>
                        <a:t>Defence Evasion</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None/>
                      </a:pPr>
                      <a:r>
                        <a:rPr lang="en-US" sz="1800" u="none" cap="none" strike="noStrike">
                          <a:latin typeface="Arial"/>
                          <a:ea typeface="Arial"/>
                          <a:cs typeface="Arial"/>
                          <a:sym typeface="Arial"/>
                        </a:rPr>
                        <a:t>IT systems, IT end-devices, Network &amp; Communication Components, etc.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1625">
                <a:tc>
                  <a:txBody>
                    <a:bodyPr/>
                    <a:lstStyle/>
                    <a:p>
                      <a:pPr indent="0" lvl="0" marL="15875" marR="0" rtl="0" algn="l">
                        <a:lnSpc>
                          <a:spcPct val="117777"/>
                        </a:lnSpc>
                        <a:spcBef>
                          <a:spcPts val="0"/>
                        </a:spcBef>
                        <a:spcAft>
                          <a:spcPts val="0"/>
                        </a:spcAft>
                        <a:buNone/>
                      </a:pPr>
                      <a:r>
                        <a:rPr b="1" lang="en-US" sz="1800" u="none" cap="none" strike="noStrike">
                          <a:solidFill>
                            <a:srgbClr val="FFFFFF"/>
                          </a:solidFill>
                          <a:latin typeface="Arial"/>
                          <a:ea typeface="Arial"/>
                          <a:cs typeface="Arial"/>
                          <a:sym typeface="Arial"/>
                        </a:rPr>
                        <a:t>availability</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7777"/>
                        </a:lnSpc>
                        <a:spcBef>
                          <a:spcPts val="0"/>
                        </a:spcBef>
                        <a:spcAft>
                          <a:spcPts val="0"/>
                        </a:spcAft>
                        <a:buNone/>
                      </a:pPr>
                      <a:r>
                        <a:rPr lang="en-US" sz="1800" u="none" cap="none" strike="noStrike">
                          <a:latin typeface="Arial"/>
                          <a:ea typeface="Arial"/>
                          <a:cs typeface="Arial"/>
                          <a:sym typeface="Arial"/>
                        </a:rPr>
                        <a:t>Impact</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7777"/>
                        </a:lnSpc>
                        <a:spcBef>
                          <a:spcPts val="0"/>
                        </a:spcBef>
                        <a:spcAft>
                          <a:spcPts val="0"/>
                        </a:spcAft>
                        <a:buNone/>
                      </a:pPr>
                      <a:r>
                        <a:rPr lang="en-US" sz="1800" u="none" cap="none" strike="noStrike">
                          <a:latin typeface="Arial"/>
                          <a:ea typeface="Arial"/>
                          <a:cs typeface="Arial"/>
                          <a:sym typeface="Arial"/>
                        </a:rPr>
                        <a:t>IT	Systems,	Mobile/Fixed	Infrastructure,	Vessel	berthing	services,	Vess</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385575">
                <a:tc>
                  <a:txBody>
                    <a:bodyPr/>
                    <a:lstStyle/>
                    <a:p>
                      <a:pPr indent="0" lvl="0" marL="15875" marR="0" rtl="0" algn="l">
                        <a:lnSpc>
                          <a:spcPct val="112777"/>
                        </a:lnSpc>
                        <a:spcBef>
                          <a:spcPts val="0"/>
                        </a:spcBef>
                        <a:spcAft>
                          <a:spcPts val="0"/>
                        </a:spcAft>
                        <a:buNone/>
                      </a:pPr>
                      <a:r>
                        <a:rPr b="1" lang="en-US" sz="1800" u="none" cap="none" strike="noStrike">
                          <a:solidFill>
                            <a:srgbClr val="FFFFFF"/>
                          </a:solidFill>
                          <a:latin typeface="Arial"/>
                          <a:ea typeface="Arial"/>
                          <a:cs typeface="Arial"/>
                          <a:sym typeface="Arial"/>
                        </a:rPr>
                        <a:t>(DDoS)</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txBody>
                  <a:tcPr marT="0" marB="0" marR="0" marL="0">
                    <a:lnR cap="flat" cmpd="sng" w="19050">
                      <a:solidFill>
                        <a:srgbClr val="FFFFFF"/>
                      </a:solidFill>
                      <a:prstDash val="solid"/>
                      <a:round/>
                      <a:headEnd len="sm" w="sm" type="none"/>
                      <a:tailEnd len="sm" w="sm" type="none"/>
                    </a:lnR>
                    <a:solidFill>
                      <a:srgbClr val="E8F0FC"/>
                    </a:solidFill>
                  </a:tcPr>
                </a:tc>
                <a:tc gridSpan="3">
                  <a:txBody>
                    <a:bodyPr/>
                    <a:lstStyle/>
                    <a:p>
                      <a:pPr indent="0" lvl="0" marL="15875" marR="12065" rtl="0" algn="l">
                        <a:lnSpc>
                          <a:spcPct val="113888"/>
                        </a:lnSpc>
                        <a:spcBef>
                          <a:spcPts val="0"/>
                        </a:spcBef>
                        <a:spcAft>
                          <a:spcPts val="0"/>
                        </a:spcAft>
                        <a:buNone/>
                      </a:pPr>
                      <a:r>
                        <a:rPr lang="en-US" sz="1800" u="none" cap="none" strike="noStrike">
                          <a:latin typeface="Arial"/>
                          <a:ea typeface="Arial"/>
                          <a:cs typeface="Arial"/>
                          <a:sym typeface="Arial"/>
                        </a:rPr>
                        <a:t>loading/unloading/Distribution	and	transfer	service</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solidFill>
                      <a:srgbClr val="E8F0FC"/>
                    </a:solidFill>
                  </a:tcPr>
                </a:tc>
                <a:tc hMerge="1"/>
                <a:tc hMerge="1"/>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48"/>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755" name="Google Shape;755;p48"/>
          <p:cNvSpPr txBox="1"/>
          <p:nvPr/>
        </p:nvSpPr>
        <p:spPr>
          <a:xfrm>
            <a:off x="2054637" y="399795"/>
            <a:ext cx="59118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Verdana"/>
                <a:ea typeface="Verdana"/>
                <a:cs typeface="Verdana"/>
                <a:sym typeface="Verdana"/>
              </a:rPr>
              <a:t>Pha</a:t>
            </a:r>
            <a:endParaRPr sz="2800">
              <a:solidFill>
                <a:schemeClr val="dk1"/>
              </a:solidFill>
              <a:latin typeface="Verdana"/>
              <a:ea typeface="Verdana"/>
              <a:cs typeface="Verdana"/>
              <a:sym typeface="Verdana"/>
            </a:endParaRPr>
          </a:p>
        </p:txBody>
      </p:sp>
      <p:grpSp>
        <p:nvGrpSpPr>
          <p:cNvPr id="756" name="Google Shape;756;p48"/>
          <p:cNvGrpSpPr/>
          <p:nvPr/>
        </p:nvGrpSpPr>
        <p:grpSpPr>
          <a:xfrm>
            <a:off x="1502570" y="2808287"/>
            <a:ext cx="2981036" cy="620713"/>
            <a:chOff x="1502570" y="2808287"/>
            <a:chExt cx="2981036" cy="620713"/>
          </a:xfrm>
        </p:grpSpPr>
        <p:pic>
          <p:nvPicPr>
            <p:cNvPr id="757" name="Google Shape;757;p48"/>
            <p:cNvPicPr preferRelativeResize="0"/>
            <p:nvPr/>
          </p:nvPicPr>
          <p:blipFill rotWithShape="1">
            <a:blip r:embed="rId4">
              <a:alphaModFix/>
            </a:blip>
            <a:srcRect b="0" l="0" r="0" t="0"/>
            <a:stretch/>
          </p:blipFill>
          <p:spPr>
            <a:xfrm>
              <a:off x="1533143" y="2837688"/>
              <a:ext cx="2950463" cy="591312"/>
            </a:xfrm>
            <a:prstGeom prst="rect">
              <a:avLst/>
            </a:prstGeom>
            <a:noFill/>
            <a:ln>
              <a:noFill/>
            </a:ln>
          </p:spPr>
        </p:pic>
        <p:pic>
          <p:nvPicPr>
            <p:cNvPr id="758" name="Google Shape;758;p48"/>
            <p:cNvPicPr preferRelativeResize="0"/>
            <p:nvPr/>
          </p:nvPicPr>
          <p:blipFill rotWithShape="1">
            <a:blip r:embed="rId5">
              <a:alphaModFix/>
            </a:blip>
            <a:srcRect b="0" l="0" r="0" t="0"/>
            <a:stretch/>
          </p:blipFill>
          <p:spPr>
            <a:xfrm>
              <a:off x="1688591" y="2926079"/>
              <a:ext cx="2636520" cy="490727"/>
            </a:xfrm>
            <a:prstGeom prst="rect">
              <a:avLst/>
            </a:prstGeom>
            <a:noFill/>
            <a:ln>
              <a:noFill/>
            </a:ln>
          </p:spPr>
        </p:pic>
        <p:sp>
          <p:nvSpPr>
            <p:cNvPr id="759" name="Google Shape;759;p48"/>
            <p:cNvSpPr/>
            <p:nvPr/>
          </p:nvSpPr>
          <p:spPr>
            <a:xfrm>
              <a:off x="1502570" y="2808287"/>
              <a:ext cx="2933700" cy="575945"/>
            </a:xfrm>
            <a:custGeom>
              <a:rect b="b" l="l" r="r" t="t"/>
              <a:pathLst>
                <a:path extrusionOk="0" h="575945" w="2933700">
                  <a:moveTo>
                    <a:pt x="2647204" y="0"/>
                  </a:moveTo>
                  <a:lnTo>
                    <a:pt x="0" y="0"/>
                  </a:lnTo>
                  <a:lnTo>
                    <a:pt x="0" y="575901"/>
                  </a:lnTo>
                  <a:lnTo>
                    <a:pt x="2647204" y="575901"/>
                  </a:lnTo>
                  <a:lnTo>
                    <a:pt x="2933339" y="287950"/>
                  </a:lnTo>
                  <a:lnTo>
                    <a:pt x="2647204"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0" name="Google Shape;760;p48"/>
            <p:cNvSpPr/>
            <p:nvPr/>
          </p:nvSpPr>
          <p:spPr>
            <a:xfrm>
              <a:off x="1502570" y="2808287"/>
              <a:ext cx="2933700" cy="575945"/>
            </a:xfrm>
            <a:custGeom>
              <a:rect b="b" l="l" r="r" t="t"/>
              <a:pathLst>
                <a:path extrusionOk="0" h="575945" w="2933700">
                  <a:moveTo>
                    <a:pt x="0" y="0"/>
                  </a:moveTo>
                  <a:lnTo>
                    <a:pt x="2647204" y="0"/>
                  </a:lnTo>
                  <a:lnTo>
                    <a:pt x="2933340" y="287951"/>
                  </a:lnTo>
                  <a:lnTo>
                    <a:pt x="2647204"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61" name="Google Shape;761;p48"/>
          <p:cNvSpPr txBox="1"/>
          <p:nvPr/>
        </p:nvSpPr>
        <p:spPr>
          <a:xfrm>
            <a:off x="1778922" y="2934715"/>
            <a:ext cx="23812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3: Threat Analysis</a:t>
            </a:r>
            <a:endParaRPr sz="1800">
              <a:solidFill>
                <a:schemeClr val="dk1"/>
              </a:solidFill>
              <a:latin typeface="Arial"/>
              <a:ea typeface="Arial"/>
              <a:cs typeface="Arial"/>
              <a:sym typeface="Arial"/>
            </a:endParaRPr>
          </a:p>
        </p:txBody>
      </p:sp>
      <p:grpSp>
        <p:nvGrpSpPr>
          <p:cNvPr id="762" name="Google Shape;762;p48"/>
          <p:cNvGrpSpPr/>
          <p:nvPr/>
        </p:nvGrpSpPr>
        <p:grpSpPr>
          <a:xfrm>
            <a:off x="4210844" y="2808287"/>
            <a:ext cx="2991579" cy="620713"/>
            <a:chOff x="4210844" y="2808287"/>
            <a:chExt cx="2991579" cy="620713"/>
          </a:xfrm>
        </p:grpSpPr>
        <p:pic>
          <p:nvPicPr>
            <p:cNvPr id="763" name="Google Shape;763;p48"/>
            <p:cNvPicPr preferRelativeResize="0"/>
            <p:nvPr/>
          </p:nvPicPr>
          <p:blipFill rotWithShape="1">
            <a:blip r:embed="rId6">
              <a:alphaModFix/>
            </a:blip>
            <a:srcRect b="0" l="0" r="0" t="0"/>
            <a:stretch/>
          </p:blipFill>
          <p:spPr>
            <a:xfrm>
              <a:off x="4233671" y="2837688"/>
              <a:ext cx="2968752" cy="591312"/>
            </a:xfrm>
            <a:prstGeom prst="rect">
              <a:avLst/>
            </a:prstGeom>
            <a:noFill/>
            <a:ln>
              <a:noFill/>
            </a:ln>
          </p:spPr>
        </p:pic>
        <p:pic>
          <p:nvPicPr>
            <p:cNvPr id="764" name="Google Shape;764;p48"/>
            <p:cNvPicPr preferRelativeResize="0"/>
            <p:nvPr/>
          </p:nvPicPr>
          <p:blipFill rotWithShape="1">
            <a:blip r:embed="rId7">
              <a:alphaModFix/>
            </a:blip>
            <a:srcRect b="0" l="0" r="0" t="0"/>
            <a:stretch/>
          </p:blipFill>
          <p:spPr>
            <a:xfrm>
              <a:off x="4706111" y="2926079"/>
              <a:ext cx="2270760" cy="490727"/>
            </a:xfrm>
            <a:prstGeom prst="rect">
              <a:avLst/>
            </a:prstGeom>
            <a:noFill/>
            <a:ln>
              <a:noFill/>
            </a:ln>
          </p:spPr>
        </p:pic>
        <p:sp>
          <p:nvSpPr>
            <p:cNvPr id="765" name="Google Shape;765;p48"/>
            <p:cNvSpPr/>
            <p:nvPr/>
          </p:nvSpPr>
          <p:spPr>
            <a:xfrm>
              <a:off x="4210844" y="2808287"/>
              <a:ext cx="2943225" cy="575945"/>
            </a:xfrm>
            <a:custGeom>
              <a:rect b="b" l="l" r="r" t="t"/>
              <a:pathLst>
                <a:path extrusionOk="0" h="575945" w="2943225">
                  <a:moveTo>
                    <a:pt x="2657397" y="0"/>
                  </a:moveTo>
                  <a:lnTo>
                    <a:pt x="0" y="0"/>
                  </a:lnTo>
                  <a:lnTo>
                    <a:pt x="285107" y="287950"/>
                  </a:lnTo>
                  <a:lnTo>
                    <a:pt x="0" y="575901"/>
                  </a:lnTo>
                  <a:lnTo>
                    <a:pt x="2657397" y="575901"/>
                  </a:lnTo>
                  <a:lnTo>
                    <a:pt x="2942864" y="287950"/>
                  </a:lnTo>
                  <a:lnTo>
                    <a:pt x="2657397"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6" name="Google Shape;766;p48"/>
            <p:cNvSpPr/>
            <p:nvPr/>
          </p:nvSpPr>
          <p:spPr>
            <a:xfrm>
              <a:off x="4210844" y="2808287"/>
              <a:ext cx="2943225" cy="575945"/>
            </a:xfrm>
            <a:custGeom>
              <a:rect b="b" l="l" r="r" t="t"/>
              <a:pathLst>
                <a:path extrusionOk="0" h="575945" w="2943225">
                  <a:moveTo>
                    <a:pt x="0" y="0"/>
                  </a:moveTo>
                  <a:lnTo>
                    <a:pt x="2657398" y="0"/>
                  </a:lnTo>
                  <a:lnTo>
                    <a:pt x="2942865" y="287951"/>
                  </a:lnTo>
                  <a:lnTo>
                    <a:pt x="2657398" y="575902"/>
                  </a:lnTo>
                  <a:lnTo>
                    <a:pt x="0" y="575902"/>
                  </a:lnTo>
                  <a:lnTo>
                    <a:pt x="28510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67" name="Google Shape;767;p48"/>
          <p:cNvSpPr txBox="1"/>
          <p:nvPr/>
        </p:nvSpPr>
        <p:spPr>
          <a:xfrm>
            <a:off x="4797802" y="2934715"/>
            <a:ext cx="20142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Threats Identification</a:t>
            </a:r>
            <a:endParaRPr sz="1800">
              <a:solidFill>
                <a:schemeClr val="dk1"/>
              </a:solidFill>
              <a:latin typeface="Arial"/>
              <a:ea typeface="Arial"/>
              <a:cs typeface="Arial"/>
              <a:sym typeface="Arial"/>
            </a:endParaRPr>
          </a:p>
        </p:txBody>
      </p:sp>
      <p:grpSp>
        <p:nvGrpSpPr>
          <p:cNvPr id="768" name="Google Shape;768;p48"/>
          <p:cNvGrpSpPr/>
          <p:nvPr/>
        </p:nvGrpSpPr>
        <p:grpSpPr>
          <a:xfrm>
            <a:off x="6920707" y="2808287"/>
            <a:ext cx="2982244" cy="620713"/>
            <a:chOff x="6920707" y="2808287"/>
            <a:chExt cx="2982244" cy="620713"/>
          </a:xfrm>
        </p:grpSpPr>
        <p:pic>
          <p:nvPicPr>
            <p:cNvPr id="769" name="Google Shape;769;p48"/>
            <p:cNvPicPr preferRelativeResize="0"/>
            <p:nvPr/>
          </p:nvPicPr>
          <p:blipFill rotWithShape="1">
            <a:blip r:embed="rId8">
              <a:alphaModFix/>
            </a:blip>
            <a:srcRect b="0" l="0" r="0" t="0"/>
            <a:stretch/>
          </p:blipFill>
          <p:spPr>
            <a:xfrm>
              <a:off x="6943344" y="2837688"/>
              <a:ext cx="2959607" cy="591312"/>
            </a:xfrm>
            <a:prstGeom prst="rect">
              <a:avLst/>
            </a:prstGeom>
            <a:noFill/>
            <a:ln>
              <a:noFill/>
            </a:ln>
          </p:spPr>
        </p:pic>
        <p:pic>
          <p:nvPicPr>
            <p:cNvPr id="770" name="Google Shape;770;p48"/>
            <p:cNvPicPr preferRelativeResize="0"/>
            <p:nvPr/>
          </p:nvPicPr>
          <p:blipFill rotWithShape="1">
            <a:blip r:embed="rId9">
              <a:alphaModFix/>
            </a:blip>
            <a:srcRect b="0" l="0" r="0" t="0"/>
            <a:stretch/>
          </p:blipFill>
          <p:spPr>
            <a:xfrm>
              <a:off x="7516368" y="2926079"/>
              <a:ext cx="2063496" cy="490727"/>
            </a:xfrm>
            <a:prstGeom prst="rect">
              <a:avLst/>
            </a:prstGeom>
            <a:noFill/>
            <a:ln>
              <a:noFill/>
            </a:ln>
          </p:spPr>
        </p:pic>
        <p:sp>
          <p:nvSpPr>
            <p:cNvPr id="771" name="Google Shape;771;p48"/>
            <p:cNvSpPr/>
            <p:nvPr/>
          </p:nvSpPr>
          <p:spPr>
            <a:xfrm>
              <a:off x="6920707" y="2808287"/>
              <a:ext cx="2933700" cy="575945"/>
            </a:xfrm>
            <a:custGeom>
              <a:rect b="b" l="l" r="r" t="t"/>
              <a:pathLst>
                <a:path extrusionOk="0" h="575945" w="2933700">
                  <a:moveTo>
                    <a:pt x="2649004" y="0"/>
                  </a:moveTo>
                  <a:lnTo>
                    <a:pt x="0" y="0"/>
                  </a:lnTo>
                  <a:lnTo>
                    <a:pt x="284335" y="287950"/>
                  </a:lnTo>
                  <a:lnTo>
                    <a:pt x="0" y="575901"/>
                  </a:lnTo>
                  <a:lnTo>
                    <a:pt x="2649004" y="575901"/>
                  </a:lnTo>
                  <a:lnTo>
                    <a:pt x="2933339" y="287950"/>
                  </a:lnTo>
                  <a:lnTo>
                    <a:pt x="2649004"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2" name="Google Shape;772;p48"/>
            <p:cNvSpPr/>
            <p:nvPr/>
          </p:nvSpPr>
          <p:spPr>
            <a:xfrm>
              <a:off x="6920707" y="2808287"/>
              <a:ext cx="2933700" cy="575945"/>
            </a:xfrm>
            <a:custGeom>
              <a:rect b="b" l="l" r="r" t="t"/>
              <a:pathLst>
                <a:path extrusionOk="0" h="575945" w="2933700">
                  <a:moveTo>
                    <a:pt x="0" y="0"/>
                  </a:moveTo>
                  <a:lnTo>
                    <a:pt x="2649004" y="0"/>
                  </a:lnTo>
                  <a:lnTo>
                    <a:pt x="2933340" y="287951"/>
                  </a:lnTo>
                  <a:lnTo>
                    <a:pt x="2649004" y="575902"/>
                  </a:lnTo>
                  <a:lnTo>
                    <a:pt x="0" y="575902"/>
                  </a:lnTo>
                  <a:lnTo>
                    <a:pt x="28433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73" name="Google Shape;773;p48"/>
          <p:cNvSpPr txBox="1"/>
          <p:nvPr/>
        </p:nvSpPr>
        <p:spPr>
          <a:xfrm>
            <a:off x="7605675" y="2934715"/>
            <a:ext cx="18078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Threat Assessment</a:t>
            </a:r>
            <a:endParaRPr sz="1800">
              <a:solidFill>
                <a:schemeClr val="dk1"/>
              </a:solidFill>
              <a:latin typeface="Arial"/>
              <a:ea typeface="Arial"/>
              <a:cs typeface="Arial"/>
              <a:sym typeface="Arial"/>
            </a:endParaRPr>
          </a:p>
        </p:txBody>
      </p:sp>
      <p:grpSp>
        <p:nvGrpSpPr>
          <p:cNvPr id="774" name="Google Shape;774;p48"/>
          <p:cNvGrpSpPr/>
          <p:nvPr/>
        </p:nvGrpSpPr>
        <p:grpSpPr>
          <a:xfrm>
            <a:off x="1502568" y="2087562"/>
            <a:ext cx="2185511" cy="786701"/>
            <a:chOff x="1502568" y="2087562"/>
            <a:chExt cx="2185511" cy="786701"/>
          </a:xfrm>
        </p:grpSpPr>
        <p:pic>
          <p:nvPicPr>
            <p:cNvPr id="775" name="Google Shape;775;p48"/>
            <p:cNvPicPr preferRelativeResize="0"/>
            <p:nvPr/>
          </p:nvPicPr>
          <p:blipFill rotWithShape="1">
            <a:blip r:embed="rId10">
              <a:alphaModFix/>
            </a:blip>
            <a:srcRect b="0" l="0" r="0" t="0"/>
            <a:stretch/>
          </p:blipFill>
          <p:spPr>
            <a:xfrm>
              <a:off x="1533144" y="2118359"/>
              <a:ext cx="2154935" cy="661415"/>
            </a:xfrm>
            <a:prstGeom prst="rect">
              <a:avLst/>
            </a:prstGeom>
            <a:noFill/>
            <a:ln>
              <a:noFill/>
            </a:ln>
          </p:spPr>
        </p:pic>
        <p:pic>
          <p:nvPicPr>
            <p:cNvPr id="776" name="Google Shape;776;p48"/>
            <p:cNvPicPr preferRelativeResize="0"/>
            <p:nvPr/>
          </p:nvPicPr>
          <p:blipFill rotWithShape="1">
            <a:blip r:embed="rId11">
              <a:alphaModFix/>
            </a:blip>
            <a:srcRect b="0" l="0" r="0" t="0"/>
            <a:stretch/>
          </p:blipFill>
          <p:spPr>
            <a:xfrm>
              <a:off x="1719072" y="2103120"/>
              <a:ext cx="1840992" cy="771143"/>
            </a:xfrm>
            <a:prstGeom prst="rect">
              <a:avLst/>
            </a:prstGeom>
            <a:noFill/>
            <a:ln>
              <a:noFill/>
            </a:ln>
          </p:spPr>
        </p:pic>
        <p:sp>
          <p:nvSpPr>
            <p:cNvPr id="777" name="Google Shape;777;p48"/>
            <p:cNvSpPr/>
            <p:nvPr/>
          </p:nvSpPr>
          <p:spPr>
            <a:xfrm>
              <a:off x="1502568" y="2087562"/>
              <a:ext cx="2138045" cy="647700"/>
            </a:xfrm>
            <a:custGeom>
              <a:rect b="b" l="l" r="r" t="t"/>
              <a:pathLst>
                <a:path extrusionOk="0" h="647700" w="2138045">
                  <a:moveTo>
                    <a:pt x="1851640" y="0"/>
                  </a:moveTo>
                  <a:lnTo>
                    <a:pt x="0" y="0"/>
                  </a:lnTo>
                  <a:lnTo>
                    <a:pt x="0" y="647340"/>
                  </a:lnTo>
                  <a:lnTo>
                    <a:pt x="1851640" y="647340"/>
                  </a:lnTo>
                  <a:lnTo>
                    <a:pt x="2138001" y="323670"/>
                  </a:lnTo>
                  <a:lnTo>
                    <a:pt x="1851640"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8" name="Google Shape;778;p48"/>
            <p:cNvSpPr/>
            <p:nvPr/>
          </p:nvSpPr>
          <p:spPr>
            <a:xfrm>
              <a:off x="1502568" y="2087562"/>
              <a:ext cx="2138045" cy="647700"/>
            </a:xfrm>
            <a:custGeom>
              <a:rect b="b" l="l" r="r" t="t"/>
              <a:pathLst>
                <a:path extrusionOk="0" h="647700" w="2138045">
                  <a:moveTo>
                    <a:pt x="0" y="0"/>
                  </a:moveTo>
                  <a:lnTo>
                    <a:pt x="1851640" y="0"/>
                  </a:lnTo>
                  <a:lnTo>
                    <a:pt x="2138002" y="323670"/>
                  </a:lnTo>
                  <a:lnTo>
                    <a:pt x="1851640"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79" name="Google Shape;779;p48"/>
          <p:cNvSpPr txBox="1"/>
          <p:nvPr/>
        </p:nvSpPr>
        <p:spPr>
          <a:xfrm>
            <a:off x="1809908" y="2111755"/>
            <a:ext cx="1524635" cy="580390"/>
          </a:xfrm>
          <a:prstGeom prst="rect">
            <a:avLst/>
          </a:prstGeom>
          <a:noFill/>
          <a:ln>
            <a:noFill/>
          </a:ln>
        </p:spPr>
        <p:txBody>
          <a:bodyPr anchorCtr="0" anchor="t" bIns="0" lIns="0" spcFirstLastPara="1" rIns="0" wrap="square" tIns="6350">
            <a:spAutoFit/>
          </a:bodyPr>
          <a:lstStyle/>
          <a:p>
            <a:pPr indent="-187960" lvl="0" marL="200025" marR="5080" rtl="0" algn="l">
              <a:lnSpc>
                <a:spcPct val="102200"/>
              </a:lnSpc>
              <a:spcBef>
                <a:spcPts val="0"/>
              </a:spcBef>
              <a:spcAft>
                <a:spcPts val="0"/>
              </a:spcAft>
              <a:buNone/>
            </a:pPr>
            <a:r>
              <a:rPr b="1" lang="en-US" sz="1800">
                <a:solidFill>
                  <a:srgbClr val="FFFFFF"/>
                </a:solidFill>
                <a:latin typeface="Arial"/>
                <a:ea typeface="Arial"/>
                <a:cs typeface="Arial"/>
                <a:sym typeface="Arial"/>
              </a:rPr>
              <a:t>Phase 2: Impact  Assessment</a:t>
            </a:r>
            <a:endParaRPr sz="1800">
              <a:solidFill>
                <a:schemeClr val="dk1"/>
              </a:solidFill>
              <a:latin typeface="Arial"/>
              <a:ea typeface="Arial"/>
              <a:cs typeface="Arial"/>
              <a:sym typeface="Arial"/>
            </a:endParaRPr>
          </a:p>
        </p:txBody>
      </p:sp>
      <p:grpSp>
        <p:nvGrpSpPr>
          <p:cNvPr id="780" name="Google Shape;780;p48"/>
          <p:cNvGrpSpPr/>
          <p:nvPr/>
        </p:nvGrpSpPr>
        <p:grpSpPr>
          <a:xfrm>
            <a:off x="3477418" y="2087562"/>
            <a:ext cx="2194909" cy="786701"/>
            <a:chOff x="3477418" y="2087562"/>
            <a:chExt cx="2194909" cy="786701"/>
          </a:xfrm>
        </p:grpSpPr>
        <p:pic>
          <p:nvPicPr>
            <p:cNvPr id="781" name="Google Shape;781;p48"/>
            <p:cNvPicPr preferRelativeResize="0"/>
            <p:nvPr/>
          </p:nvPicPr>
          <p:blipFill rotWithShape="1">
            <a:blip r:embed="rId12">
              <a:alphaModFix/>
            </a:blip>
            <a:srcRect b="0" l="0" r="0" t="0"/>
            <a:stretch/>
          </p:blipFill>
          <p:spPr>
            <a:xfrm>
              <a:off x="3499103" y="2118359"/>
              <a:ext cx="2173224" cy="661415"/>
            </a:xfrm>
            <a:prstGeom prst="rect">
              <a:avLst/>
            </a:prstGeom>
            <a:noFill/>
            <a:ln>
              <a:noFill/>
            </a:ln>
          </p:spPr>
        </p:pic>
        <p:pic>
          <p:nvPicPr>
            <p:cNvPr id="782" name="Google Shape;782;p48"/>
            <p:cNvPicPr preferRelativeResize="0"/>
            <p:nvPr/>
          </p:nvPicPr>
          <p:blipFill rotWithShape="1">
            <a:blip r:embed="rId13">
              <a:alphaModFix/>
            </a:blip>
            <a:srcRect b="0" l="0" r="0" t="0"/>
            <a:stretch/>
          </p:blipFill>
          <p:spPr>
            <a:xfrm>
              <a:off x="3819143" y="2103120"/>
              <a:ext cx="1844039" cy="771143"/>
            </a:xfrm>
            <a:prstGeom prst="rect">
              <a:avLst/>
            </a:prstGeom>
            <a:noFill/>
            <a:ln>
              <a:noFill/>
            </a:ln>
          </p:spPr>
        </p:pic>
        <p:sp>
          <p:nvSpPr>
            <p:cNvPr id="783" name="Google Shape;783;p48"/>
            <p:cNvSpPr/>
            <p:nvPr/>
          </p:nvSpPr>
          <p:spPr>
            <a:xfrm>
              <a:off x="3477418" y="2087562"/>
              <a:ext cx="2146300" cy="647700"/>
            </a:xfrm>
            <a:custGeom>
              <a:rect b="b" l="l" r="r" t="t"/>
              <a:pathLst>
                <a:path extrusionOk="0" h="647700" w="2146300">
                  <a:moveTo>
                    <a:pt x="1860558" y="0"/>
                  </a:moveTo>
                  <a:lnTo>
                    <a:pt x="0" y="0"/>
                  </a:lnTo>
                  <a:lnTo>
                    <a:pt x="285381" y="323670"/>
                  </a:lnTo>
                  <a:lnTo>
                    <a:pt x="0" y="647340"/>
                  </a:lnTo>
                  <a:lnTo>
                    <a:pt x="1860558" y="647340"/>
                  </a:lnTo>
                  <a:lnTo>
                    <a:pt x="2145940" y="323670"/>
                  </a:lnTo>
                  <a:lnTo>
                    <a:pt x="1860558"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4" name="Google Shape;784;p48"/>
            <p:cNvSpPr/>
            <p:nvPr/>
          </p:nvSpPr>
          <p:spPr>
            <a:xfrm>
              <a:off x="3477418" y="2087562"/>
              <a:ext cx="2146300" cy="647700"/>
            </a:xfrm>
            <a:custGeom>
              <a:rect b="b" l="l" r="r" t="t"/>
              <a:pathLst>
                <a:path extrusionOk="0" h="647700" w="2146300">
                  <a:moveTo>
                    <a:pt x="0" y="0"/>
                  </a:moveTo>
                  <a:lnTo>
                    <a:pt x="1860558" y="0"/>
                  </a:lnTo>
                  <a:lnTo>
                    <a:pt x="2145940" y="323670"/>
                  </a:lnTo>
                  <a:lnTo>
                    <a:pt x="1860558" y="647340"/>
                  </a:lnTo>
                  <a:lnTo>
                    <a:pt x="0" y="647340"/>
                  </a:lnTo>
                  <a:lnTo>
                    <a:pt x="285381"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85" name="Google Shape;785;p48"/>
          <p:cNvSpPr txBox="1"/>
          <p:nvPr/>
        </p:nvSpPr>
        <p:spPr>
          <a:xfrm>
            <a:off x="3909469" y="2111755"/>
            <a:ext cx="1526540" cy="580390"/>
          </a:xfrm>
          <a:prstGeom prst="rect">
            <a:avLst/>
          </a:prstGeom>
          <a:noFill/>
          <a:ln>
            <a:noFill/>
          </a:ln>
        </p:spPr>
        <p:txBody>
          <a:bodyPr anchorCtr="0" anchor="t" bIns="0" lIns="0" spcFirstLastPara="1" rIns="0" wrap="square" tIns="6350">
            <a:spAutoFit/>
          </a:bodyPr>
          <a:lstStyle/>
          <a:p>
            <a:pPr indent="-189230" lvl="0" marL="201295" marR="5080" rtl="0" algn="l">
              <a:lnSpc>
                <a:spcPct val="102200"/>
              </a:lnSpc>
              <a:spcBef>
                <a:spcPts val="0"/>
              </a:spcBef>
              <a:spcAft>
                <a:spcPts val="0"/>
              </a:spcAft>
              <a:buNone/>
            </a:pPr>
            <a:r>
              <a:rPr b="1" lang="en-US" sz="1800">
                <a:solidFill>
                  <a:srgbClr val="FFFFFF"/>
                </a:solidFill>
                <a:latin typeface="Arial"/>
                <a:ea typeface="Arial"/>
                <a:cs typeface="Arial"/>
                <a:sym typeface="Arial"/>
              </a:rPr>
              <a:t>Personal Impact  Assessment</a:t>
            </a:r>
            <a:endParaRPr sz="1800">
              <a:solidFill>
                <a:schemeClr val="dk1"/>
              </a:solidFill>
              <a:latin typeface="Arial"/>
              <a:ea typeface="Arial"/>
              <a:cs typeface="Arial"/>
              <a:sym typeface="Arial"/>
            </a:endParaRPr>
          </a:p>
        </p:txBody>
      </p:sp>
      <p:grpSp>
        <p:nvGrpSpPr>
          <p:cNvPr id="786" name="Google Shape;786;p48"/>
          <p:cNvGrpSpPr/>
          <p:nvPr/>
        </p:nvGrpSpPr>
        <p:grpSpPr>
          <a:xfrm>
            <a:off x="5453856" y="2087562"/>
            <a:ext cx="2187478" cy="786701"/>
            <a:chOff x="5453856" y="2087562"/>
            <a:chExt cx="2187478" cy="786701"/>
          </a:xfrm>
        </p:grpSpPr>
        <p:pic>
          <p:nvPicPr>
            <p:cNvPr id="787" name="Google Shape;787;p48"/>
            <p:cNvPicPr preferRelativeResize="0"/>
            <p:nvPr/>
          </p:nvPicPr>
          <p:blipFill rotWithShape="1">
            <a:blip r:embed="rId14">
              <a:alphaModFix/>
            </a:blip>
            <a:srcRect b="0" l="0" r="0" t="0"/>
            <a:stretch/>
          </p:blipFill>
          <p:spPr>
            <a:xfrm>
              <a:off x="5477255" y="2118359"/>
              <a:ext cx="2164079" cy="661415"/>
            </a:xfrm>
            <a:prstGeom prst="rect">
              <a:avLst/>
            </a:prstGeom>
            <a:noFill/>
            <a:ln>
              <a:noFill/>
            </a:ln>
          </p:spPr>
        </p:pic>
        <p:pic>
          <p:nvPicPr>
            <p:cNvPr id="788" name="Google Shape;788;p48"/>
            <p:cNvPicPr preferRelativeResize="0"/>
            <p:nvPr/>
          </p:nvPicPr>
          <p:blipFill rotWithShape="1">
            <a:blip r:embed="rId15">
              <a:alphaModFix/>
            </a:blip>
            <a:srcRect b="0" l="0" r="0" t="0"/>
            <a:stretch/>
          </p:blipFill>
          <p:spPr>
            <a:xfrm>
              <a:off x="5900927" y="2103120"/>
              <a:ext cx="1624583" cy="771143"/>
            </a:xfrm>
            <a:prstGeom prst="rect">
              <a:avLst/>
            </a:prstGeom>
            <a:noFill/>
            <a:ln>
              <a:noFill/>
            </a:ln>
          </p:spPr>
        </p:pic>
        <p:sp>
          <p:nvSpPr>
            <p:cNvPr id="789" name="Google Shape;789;p48"/>
            <p:cNvSpPr/>
            <p:nvPr/>
          </p:nvSpPr>
          <p:spPr>
            <a:xfrm>
              <a:off x="5453856" y="2087562"/>
              <a:ext cx="2138045" cy="647700"/>
            </a:xfrm>
            <a:custGeom>
              <a:rect b="b" l="l" r="r" t="t"/>
              <a:pathLst>
                <a:path extrusionOk="0" h="647700" w="2138045">
                  <a:moveTo>
                    <a:pt x="1853535" y="0"/>
                  </a:moveTo>
                  <a:lnTo>
                    <a:pt x="0" y="0"/>
                  </a:lnTo>
                  <a:lnTo>
                    <a:pt x="284107" y="323670"/>
                  </a:lnTo>
                  <a:lnTo>
                    <a:pt x="0" y="647340"/>
                  </a:lnTo>
                  <a:lnTo>
                    <a:pt x="1853535" y="647340"/>
                  </a:lnTo>
                  <a:lnTo>
                    <a:pt x="2138003" y="323670"/>
                  </a:lnTo>
                  <a:lnTo>
                    <a:pt x="1853535"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0" name="Google Shape;790;p48"/>
            <p:cNvSpPr/>
            <p:nvPr/>
          </p:nvSpPr>
          <p:spPr>
            <a:xfrm>
              <a:off x="5453856" y="2087562"/>
              <a:ext cx="2138045" cy="647700"/>
            </a:xfrm>
            <a:custGeom>
              <a:rect b="b" l="l" r="r" t="t"/>
              <a:pathLst>
                <a:path extrusionOk="0" h="647700" w="2138045">
                  <a:moveTo>
                    <a:pt x="0" y="0"/>
                  </a:moveTo>
                  <a:lnTo>
                    <a:pt x="1853536" y="0"/>
                  </a:lnTo>
                  <a:lnTo>
                    <a:pt x="2138003" y="323670"/>
                  </a:lnTo>
                  <a:lnTo>
                    <a:pt x="1853536" y="647340"/>
                  </a:lnTo>
                  <a:lnTo>
                    <a:pt x="0" y="647340"/>
                  </a:lnTo>
                  <a:lnTo>
                    <a:pt x="284108"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91" name="Google Shape;791;p48"/>
          <p:cNvSpPr txBox="1"/>
          <p:nvPr/>
        </p:nvSpPr>
        <p:spPr>
          <a:xfrm>
            <a:off x="5991473" y="2111755"/>
            <a:ext cx="1306830" cy="580390"/>
          </a:xfrm>
          <a:prstGeom prst="rect">
            <a:avLst/>
          </a:prstGeom>
          <a:noFill/>
          <a:ln>
            <a:noFill/>
          </a:ln>
        </p:spPr>
        <p:txBody>
          <a:bodyPr anchorCtr="0" anchor="t" bIns="0" lIns="0" spcFirstLastPara="1" rIns="0" wrap="square" tIns="6350">
            <a:spAutoFit/>
          </a:bodyPr>
          <a:lstStyle/>
          <a:p>
            <a:pPr indent="-79375" lvl="0" marL="91440" marR="5080" rtl="0" algn="l">
              <a:lnSpc>
                <a:spcPct val="102200"/>
              </a:lnSpc>
              <a:spcBef>
                <a:spcPts val="0"/>
              </a:spcBef>
              <a:spcAft>
                <a:spcPts val="0"/>
              </a:spcAft>
              <a:buNone/>
            </a:pPr>
            <a:r>
              <a:rPr b="1" lang="en-US" sz="1800">
                <a:solidFill>
                  <a:srgbClr val="FFFFFF"/>
                </a:solidFill>
                <a:latin typeface="Arial"/>
                <a:ea typeface="Arial"/>
                <a:cs typeface="Arial"/>
                <a:sym typeface="Arial"/>
              </a:rPr>
              <a:t>Group Impact  Assessment</a:t>
            </a:r>
            <a:endParaRPr sz="1800">
              <a:solidFill>
                <a:schemeClr val="dk1"/>
              </a:solidFill>
              <a:latin typeface="Arial"/>
              <a:ea typeface="Arial"/>
              <a:cs typeface="Arial"/>
              <a:sym typeface="Arial"/>
            </a:endParaRPr>
          </a:p>
        </p:txBody>
      </p:sp>
      <p:grpSp>
        <p:nvGrpSpPr>
          <p:cNvPr id="792" name="Google Shape;792;p48"/>
          <p:cNvGrpSpPr/>
          <p:nvPr/>
        </p:nvGrpSpPr>
        <p:grpSpPr>
          <a:xfrm>
            <a:off x="1502570" y="1295401"/>
            <a:ext cx="8110821" cy="1578861"/>
            <a:chOff x="1502570" y="1295401"/>
            <a:chExt cx="8110821" cy="1578861"/>
          </a:xfrm>
        </p:grpSpPr>
        <p:pic>
          <p:nvPicPr>
            <p:cNvPr id="793" name="Google Shape;793;p48"/>
            <p:cNvPicPr preferRelativeResize="0"/>
            <p:nvPr/>
          </p:nvPicPr>
          <p:blipFill rotWithShape="1">
            <a:blip r:embed="rId16">
              <a:alphaModFix/>
            </a:blip>
            <a:srcRect b="0" l="0" r="0" t="0"/>
            <a:stretch/>
          </p:blipFill>
          <p:spPr>
            <a:xfrm>
              <a:off x="7449312" y="2118359"/>
              <a:ext cx="2164079" cy="661415"/>
            </a:xfrm>
            <a:prstGeom prst="rect">
              <a:avLst/>
            </a:prstGeom>
            <a:noFill/>
            <a:ln>
              <a:noFill/>
            </a:ln>
          </p:spPr>
        </p:pic>
        <p:pic>
          <p:nvPicPr>
            <p:cNvPr id="794" name="Google Shape;794;p48"/>
            <p:cNvPicPr preferRelativeResize="0"/>
            <p:nvPr/>
          </p:nvPicPr>
          <p:blipFill rotWithShape="1">
            <a:blip r:embed="rId17">
              <a:alphaModFix/>
            </a:blip>
            <a:srcRect b="0" l="0" r="0" t="0"/>
            <a:stretch/>
          </p:blipFill>
          <p:spPr>
            <a:xfrm>
              <a:off x="7943088" y="2103119"/>
              <a:ext cx="1484376" cy="771143"/>
            </a:xfrm>
            <a:prstGeom prst="rect">
              <a:avLst/>
            </a:prstGeom>
            <a:noFill/>
            <a:ln>
              <a:noFill/>
            </a:ln>
          </p:spPr>
        </p:pic>
        <p:sp>
          <p:nvSpPr>
            <p:cNvPr id="795" name="Google Shape;795;p48"/>
            <p:cNvSpPr/>
            <p:nvPr/>
          </p:nvSpPr>
          <p:spPr>
            <a:xfrm>
              <a:off x="7425529" y="2087562"/>
              <a:ext cx="2139950" cy="647700"/>
            </a:xfrm>
            <a:custGeom>
              <a:rect b="b" l="l" r="r" t="t"/>
              <a:pathLst>
                <a:path extrusionOk="0" h="647700" w="2139950">
                  <a:moveTo>
                    <a:pt x="1855223" y="0"/>
                  </a:moveTo>
                  <a:lnTo>
                    <a:pt x="0" y="0"/>
                  </a:lnTo>
                  <a:lnTo>
                    <a:pt x="284366" y="323670"/>
                  </a:lnTo>
                  <a:lnTo>
                    <a:pt x="0" y="647340"/>
                  </a:lnTo>
                  <a:lnTo>
                    <a:pt x="1855223" y="647340"/>
                  </a:lnTo>
                  <a:lnTo>
                    <a:pt x="2139590" y="323670"/>
                  </a:lnTo>
                  <a:lnTo>
                    <a:pt x="1855223"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6" name="Google Shape;796;p48"/>
            <p:cNvSpPr/>
            <p:nvPr/>
          </p:nvSpPr>
          <p:spPr>
            <a:xfrm>
              <a:off x="7425529" y="2087562"/>
              <a:ext cx="2139950" cy="647700"/>
            </a:xfrm>
            <a:custGeom>
              <a:rect b="b" l="l" r="r" t="t"/>
              <a:pathLst>
                <a:path extrusionOk="0" h="647700" w="2139950">
                  <a:moveTo>
                    <a:pt x="0" y="0"/>
                  </a:moveTo>
                  <a:lnTo>
                    <a:pt x="1855223" y="0"/>
                  </a:lnTo>
                  <a:lnTo>
                    <a:pt x="2139590" y="323670"/>
                  </a:lnTo>
                  <a:lnTo>
                    <a:pt x="1855223" y="647340"/>
                  </a:lnTo>
                  <a:lnTo>
                    <a:pt x="0" y="647340"/>
                  </a:lnTo>
                  <a:lnTo>
                    <a:pt x="284366"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797" name="Google Shape;797;p48"/>
            <p:cNvPicPr preferRelativeResize="0"/>
            <p:nvPr/>
          </p:nvPicPr>
          <p:blipFill rotWithShape="1">
            <a:blip r:embed="rId18">
              <a:alphaModFix/>
            </a:blip>
            <a:srcRect b="0" l="0" r="0" t="0"/>
            <a:stretch/>
          </p:blipFill>
          <p:spPr>
            <a:xfrm>
              <a:off x="1533143" y="1325879"/>
              <a:ext cx="2020824" cy="734568"/>
            </a:xfrm>
            <a:prstGeom prst="rect">
              <a:avLst/>
            </a:prstGeom>
            <a:noFill/>
            <a:ln>
              <a:noFill/>
            </a:ln>
          </p:spPr>
        </p:pic>
        <p:pic>
          <p:nvPicPr>
            <p:cNvPr id="798" name="Google Shape;798;p48"/>
            <p:cNvPicPr preferRelativeResize="0"/>
            <p:nvPr/>
          </p:nvPicPr>
          <p:blipFill rotWithShape="1">
            <a:blip r:embed="rId19">
              <a:alphaModFix/>
            </a:blip>
            <a:srcRect b="0" l="0" r="0" t="0"/>
            <a:stretch/>
          </p:blipFill>
          <p:spPr>
            <a:xfrm>
              <a:off x="1807463" y="1347215"/>
              <a:ext cx="1469136" cy="771143"/>
            </a:xfrm>
            <a:prstGeom prst="rect">
              <a:avLst/>
            </a:prstGeom>
            <a:noFill/>
            <a:ln>
              <a:noFill/>
            </a:ln>
          </p:spPr>
        </p:pic>
        <p:sp>
          <p:nvSpPr>
            <p:cNvPr id="799" name="Google Shape;799;p48"/>
            <p:cNvSpPr/>
            <p:nvPr/>
          </p:nvSpPr>
          <p:spPr>
            <a:xfrm>
              <a:off x="1502570" y="1295401"/>
              <a:ext cx="2004695" cy="720725"/>
            </a:xfrm>
            <a:custGeom>
              <a:rect b="b" l="l" r="r" t="t"/>
              <a:pathLst>
                <a:path extrusionOk="0" h="720725" w="2004695">
                  <a:moveTo>
                    <a:pt x="1718222" y="0"/>
                  </a:moveTo>
                  <a:lnTo>
                    <a:pt x="0" y="0"/>
                  </a:lnTo>
                  <a:lnTo>
                    <a:pt x="0" y="720364"/>
                  </a:lnTo>
                  <a:lnTo>
                    <a:pt x="1718222" y="720364"/>
                  </a:lnTo>
                  <a:lnTo>
                    <a:pt x="2004651" y="360001"/>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0" name="Google Shape;800;p48"/>
            <p:cNvSpPr/>
            <p:nvPr/>
          </p:nvSpPr>
          <p:spPr>
            <a:xfrm>
              <a:off x="1502570" y="1295401"/>
              <a:ext cx="2004695" cy="720725"/>
            </a:xfrm>
            <a:custGeom>
              <a:rect b="b" l="l" r="r" t="t"/>
              <a:pathLst>
                <a:path extrusionOk="0" h="720725" w="2004695">
                  <a:moveTo>
                    <a:pt x="0" y="0"/>
                  </a:moveTo>
                  <a:lnTo>
                    <a:pt x="1718222" y="0"/>
                  </a:lnTo>
                  <a:lnTo>
                    <a:pt x="2004652" y="360002"/>
                  </a:lnTo>
                  <a:lnTo>
                    <a:pt x="171822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01" name="Google Shape;801;p48"/>
          <p:cNvSpPr txBox="1"/>
          <p:nvPr/>
        </p:nvSpPr>
        <p:spPr>
          <a:xfrm>
            <a:off x="1898810" y="1355852"/>
            <a:ext cx="1213485" cy="580390"/>
          </a:xfrm>
          <a:prstGeom prst="rect">
            <a:avLst/>
          </a:prstGeom>
          <a:noFill/>
          <a:ln>
            <a:noFill/>
          </a:ln>
        </p:spPr>
        <p:txBody>
          <a:bodyPr anchorCtr="0" anchor="t" bIns="0" lIns="0" spcFirstLastPara="1" rIns="0" wrap="square" tIns="6350">
            <a:spAutoFit/>
          </a:bodyPr>
          <a:lstStyle/>
          <a:p>
            <a:pPr indent="189865"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Phase 1:  Cartography</a:t>
            </a:r>
            <a:endParaRPr sz="1800">
              <a:solidFill>
                <a:schemeClr val="dk1"/>
              </a:solidFill>
              <a:latin typeface="Arial"/>
              <a:ea typeface="Arial"/>
              <a:cs typeface="Arial"/>
              <a:sym typeface="Arial"/>
            </a:endParaRPr>
          </a:p>
        </p:txBody>
      </p:sp>
      <p:grpSp>
        <p:nvGrpSpPr>
          <p:cNvPr id="802" name="Google Shape;802;p48"/>
          <p:cNvGrpSpPr/>
          <p:nvPr/>
        </p:nvGrpSpPr>
        <p:grpSpPr>
          <a:xfrm>
            <a:off x="3353594" y="1295401"/>
            <a:ext cx="2059653" cy="822957"/>
            <a:chOff x="3353594" y="1295401"/>
            <a:chExt cx="2059653" cy="822957"/>
          </a:xfrm>
        </p:grpSpPr>
        <p:pic>
          <p:nvPicPr>
            <p:cNvPr id="803" name="Google Shape;803;p48"/>
            <p:cNvPicPr preferRelativeResize="0"/>
            <p:nvPr/>
          </p:nvPicPr>
          <p:blipFill rotWithShape="1">
            <a:blip r:embed="rId20">
              <a:alphaModFix/>
            </a:blip>
            <a:srcRect b="0" l="0" r="0" t="0"/>
            <a:stretch/>
          </p:blipFill>
          <p:spPr>
            <a:xfrm>
              <a:off x="3377183" y="1325879"/>
              <a:ext cx="2036064" cy="734568"/>
            </a:xfrm>
            <a:prstGeom prst="rect">
              <a:avLst/>
            </a:prstGeom>
            <a:noFill/>
            <a:ln>
              <a:noFill/>
            </a:ln>
          </p:spPr>
        </p:pic>
        <p:pic>
          <p:nvPicPr>
            <p:cNvPr id="804" name="Google Shape;804;p48"/>
            <p:cNvPicPr preferRelativeResize="0"/>
            <p:nvPr/>
          </p:nvPicPr>
          <p:blipFill rotWithShape="1">
            <a:blip r:embed="rId21">
              <a:alphaModFix/>
            </a:blip>
            <a:srcRect b="0" l="0" r="0" t="0"/>
            <a:stretch/>
          </p:blipFill>
          <p:spPr>
            <a:xfrm>
              <a:off x="3907535" y="1347215"/>
              <a:ext cx="1283208" cy="771143"/>
            </a:xfrm>
            <a:prstGeom prst="rect">
              <a:avLst/>
            </a:prstGeom>
            <a:noFill/>
            <a:ln>
              <a:noFill/>
            </a:ln>
          </p:spPr>
        </p:pic>
        <p:sp>
          <p:nvSpPr>
            <p:cNvPr id="805" name="Google Shape;805;p48"/>
            <p:cNvSpPr/>
            <p:nvPr/>
          </p:nvSpPr>
          <p:spPr>
            <a:xfrm>
              <a:off x="3353594" y="1295401"/>
              <a:ext cx="2012950" cy="720725"/>
            </a:xfrm>
            <a:custGeom>
              <a:rect b="b" l="l" r="r" t="t"/>
              <a:pathLst>
                <a:path extrusionOk="0" h="720725" w="2012950">
                  <a:moveTo>
                    <a:pt x="1727442" y="0"/>
                  </a:moveTo>
                  <a:lnTo>
                    <a:pt x="0" y="0"/>
                  </a:lnTo>
                  <a:lnTo>
                    <a:pt x="285146" y="360001"/>
                  </a:lnTo>
                  <a:lnTo>
                    <a:pt x="0" y="720364"/>
                  </a:lnTo>
                  <a:lnTo>
                    <a:pt x="1727442" y="720364"/>
                  </a:lnTo>
                  <a:lnTo>
                    <a:pt x="2012590" y="360001"/>
                  </a:lnTo>
                  <a:lnTo>
                    <a:pt x="1727442"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48"/>
            <p:cNvSpPr/>
            <p:nvPr/>
          </p:nvSpPr>
          <p:spPr>
            <a:xfrm>
              <a:off x="3353594" y="1295401"/>
              <a:ext cx="2012950" cy="720725"/>
            </a:xfrm>
            <a:custGeom>
              <a:rect b="b" l="l" r="r" t="t"/>
              <a:pathLst>
                <a:path extrusionOk="0" h="720725" w="2012950">
                  <a:moveTo>
                    <a:pt x="0" y="0"/>
                  </a:moveTo>
                  <a:lnTo>
                    <a:pt x="1727443" y="0"/>
                  </a:lnTo>
                  <a:lnTo>
                    <a:pt x="2012590" y="360002"/>
                  </a:lnTo>
                  <a:lnTo>
                    <a:pt x="1727443" y="720365"/>
                  </a:lnTo>
                  <a:lnTo>
                    <a:pt x="0" y="720365"/>
                  </a:lnTo>
                  <a:lnTo>
                    <a:pt x="285146"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07" name="Google Shape;807;p48"/>
          <p:cNvSpPr txBox="1"/>
          <p:nvPr/>
        </p:nvSpPr>
        <p:spPr>
          <a:xfrm>
            <a:off x="3999131" y="1355852"/>
            <a:ext cx="966469" cy="580390"/>
          </a:xfrm>
          <a:prstGeom prst="rect">
            <a:avLst/>
          </a:prstGeom>
          <a:noFill/>
          <a:ln>
            <a:noFill/>
          </a:ln>
        </p:spPr>
        <p:txBody>
          <a:bodyPr anchorCtr="0" anchor="t" bIns="0" lIns="0" spcFirstLastPara="1" rIns="0" wrap="square" tIns="6350">
            <a:spAutoFit/>
          </a:bodyPr>
          <a:lstStyle/>
          <a:p>
            <a:pPr indent="-25400" lvl="0" marL="38100" marR="5080" rtl="0" algn="l">
              <a:lnSpc>
                <a:spcPct val="102200"/>
              </a:lnSpc>
              <a:spcBef>
                <a:spcPts val="0"/>
              </a:spcBef>
              <a:spcAft>
                <a:spcPts val="0"/>
              </a:spcAft>
              <a:buNone/>
            </a:pPr>
            <a:r>
              <a:rPr b="1" lang="en-US" sz="1800">
                <a:solidFill>
                  <a:srgbClr val="FFFFFF"/>
                </a:solidFill>
                <a:latin typeface="Arial"/>
                <a:ea typeface="Arial"/>
                <a:cs typeface="Arial"/>
                <a:sym typeface="Arial"/>
              </a:rPr>
              <a:t>E-services  Criticality</a:t>
            </a:r>
            <a:endParaRPr sz="1800">
              <a:solidFill>
                <a:schemeClr val="dk1"/>
              </a:solidFill>
              <a:latin typeface="Arial"/>
              <a:ea typeface="Arial"/>
              <a:cs typeface="Arial"/>
              <a:sym typeface="Arial"/>
            </a:endParaRPr>
          </a:p>
        </p:txBody>
      </p:sp>
      <p:grpSp>
        <p:nvGrpSpPr>
          <p:cNvPr id="808" name="Google Shape;808;p48"/>
          <p:cNvGrpSpPr/>
          <p:nvPr/>
        </p:nvGrpSpPr>
        <p:grpSpPr>
          <a:xfrm>
            <a:off x="5206206" y="1295401"/>
            <a:ext cx="2054128" cy="822957"/>
            <a:chOff x="5206206" y="1295401"/>
            <a:chExt cx="2054128" cy="822957"/>
          </a:xfrm>
        </p:grpSpPr>
        <p:pic>
          <p:nvPicPr>
            <p:cNvPr id="809" name="Google Shape;809;p48"/>
            <p:cNvPicPr preferRelativeResize="0"/>
            <p:nvPr/>
          </p:nvPicPr>
          <p:blipFill rotWithShape="1">
            <a:blip r:embed="rId22">
              <a:alphaModFix/>
            </a:blip>
            <a:srcRect b="0" l="0" r="0" t="0"/>
            <a:stretch/>
          </p:blipFill>
          <p:spPr>
            <a:xfrm>
              <a:off x="5230367" y="1325879"/>
              <a:ext cx="2029967" cy="734568"/>
            </a:xfrm>
            <a:prstGeom prst="rect">
              <a:avLst/>
            </a:prstGeom>
            <a:noFill/>
            <a:ln>
              <a:noFill/>
            </a:ln>
          </p:spPr>
        </p:pic>
        <p:pic>
          <p:nvPicPr>
            <p:cNvPr id="810" name="Google Shape;810;p48"/>
            <p:cNvPicPr preferRelativeResize="0"/>
            <p:nvPr/>
          </p:nvPicPr>
          <p:blipFill rotWithShape="1">
            <a:blip r:embed="rId23">
              <a:alphaModFix/>
            </a:blip>
            <a:srcRect b="0" l="0" r="0" t="0"/>
            <a:stretch/>
          </p:blipFill>
          <p:spPr>
            <a:xfrm>
              <a:off x="5611368" y="1347215"/>
              <a:ext cx="1514856" cy="771143"/>
            </a:xfrm>
            <a:prstGeom prst="rect">
              <a:avLst/>
            </a:prstGeom>
            <a:noFill/>
            <a:ln>
              <a:noFill/>
            </a:ln>
          </p:spPr>
        </p:pic>
        <p:sp>
          <p:nvSpPr>
            <p:cNvPr id="811" name="Google Shape;811;p48"/>
            <p:cNvSpPr/>
            <p:nvPr/>
          </p:nvSpPr>
          <p:spPr>
            <a:xfrm>
              <a:off x="5206206" y="1295401"/>
              <a:ext cx="2006600" cy="720725"/>
            </a:xfrm>
            <a:custGeom>
              <a:rect b="b" l="l" r="r" t="t"/>
              <a:pathLst>
                <a:path extrusionOk="0" h="720725" w="2006600">
                  <a:moveTo>
                    <a:pt x="1721897" y="0"/>
                  </a:moveTo>
                  <a:lnTo>
                    <a:pt x="0" y="0"/>
                  </a:lnTo>
                  <a:lnTo>
                    <a:pt x="283983" y="360001"/>
                  </a:lnTo>
                  <a:lnTo>
                    <a:pt x="0" y="720364"/>
                  </a:lnTo>
                  <a:lnTo>
                    <a:pt x="1721897" y="720364"/>
                  </a:lnTo>
                  <a:lnTo>
                    <a:pt x="2006240" y="360001"/>
                  </a:lnTo>
                  <a:lnTo>
                    <a:pt x="1721897"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2" name="Google Shape;812;p48"/>
            <p:cNvSpPr/>
            <p:nvPr/>
          </p:nvSpPr>
          <p:spPr>
            <a:xfrm>
              <a:off x="5206206" y="1295401"/>
              <a:ext cx="2006600" cy="720725"/>
            </a:xfrm>
            <a:custGeom>
              <a:rect b="b" l="l" r="r" t="t"/>
              <a:pathLst>
                <a:path extrusionOk="0" h="720725" w="2006600">
                  <a:moveTo>
                    <a:pt x="0" y="0"/>
                  </a:moveTo>
                  <a:lnTo>
                    <a:pt x="1721897" y="0"/>
                  </a:lnTo>
                  <a:lnTo>
                    <a:pt x="2006240" y="360002"/>
                  </a:lnTo>
                  <a:lnTo>
                    <a:pt x="1721897" y="720365"/>
                  </a:lnTo>
                  <a:lnTo>
                    <a:pt x="0" y="720365"/>
                  </a:lnTo>
                  <a:lnTo>
                    <a:pt x="283983"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13" name="Google Shape;813;p48"/>
          <p:cNvSpPr txBox="1"/>
          <p:nvPr/>
        </p:nvSpPr>
        <p:spPr>
          <a:xfrm>
            <a:off x="5702772" y="1355852"/>
            <a:ext cx="1257935" cy="580390"/>
          </a:xfrm>
          <a:prstGeom prst="rect">
            <a:avLst/>
          </a:prstGeom>
          <a:noFill/>
          <a:ln>
            <a:noFill/>
          </a:ln>
        </p:spPr>
        <p:txBody>
          <a:bodyPr anchorCtr="0" anchor="t" bIns="0" lIns="0" spcFirstLastPara="1" rIns="0" wrap="square" tIns="6350">
            <a:spAutoFit/>
          </a:bodyPr>
          <a:lstStyle/>
          <a:p>
            <a:pPr indent="356235"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Asset  Identification</a:t>
            </a:r>
            <a:endParaRPr sz="1800">
              <a:solidFill>
                <a:schemeClr val="dk1"/>
              </a:solidFill>
              <a:latin typeface="Arial"/>
              <a:ea typeface="Arial"/>
              <a:cs typeface="Arial"/>
              <a:sym typeface="Arial"/>
            </a:endParaRPr>
          </a:p>
        </p:txBody>
      </p:sp>
      <p:grpSp>
        <p:nvGrpSpPr>
          <p:cNvPr id="814" name="Google Shape;814;p48"/>
          <p:cNvGrpSpPr/>
          <p:nvPr/>
        </p:nvGrpSpPr>
        <p:grpSpPr>
          <a:xfrm>
            <a:off x="7057231" y="1210055"/>
            <a:ext cx="2108103" cy="1039368"/>
            <a:chOff x="7057231" y="1210055"/>
            <a:chExt cx="2108103" cy="1039368"/>
          </a:xfrm>
        </p:grpSpPr>
        <p:pic>
          <p:nvPicPr>
            <p:cNvPr id="815" name="Google Shape;815;p48"/>
            <p:cNvPicPr preferRelativeResize="0"/>
            <p:nvPr/>
          </p:nvPicPr>
          <p:blipFill rotWithShape="1">
            <a:blip r:embed="rId24">
              <a:alphaModFix/>
            </a:blip>
            <a:srcRect b="0" l="0" r="0" t="0"/>
            <a:stretch/>
          </p:blipFill>
          <p:spPr>
            <a:xfrm>
              <a:off x="7080503" y="1325879"/>
              <a:ext cx="2029968" cy="734568"/>
            </a:xfrm>
            <a:prstGeom prst="rect">
              <a:avLst/>
            </a:prstGeom>
            <a:noFill/>
            <a:ln>
              <a:noFill/>
            </a:ln>
          </p:spPr>
        </p:pic>
        <p:pic>
          <p:nvPicPr>
            <p:cNvPr id="816" name="Google Shape;816;p48"/>
            <p:cNvPicPr preferRelativeResize="0"/>
            <p:nvPr/>
          </p:nvPicPr>
          <p:blipFill rotWithShape="1">
            <a:blip r:embed="rId25">
              <a:alphaModFix/>
            </a:blip>
            <a:srcRect b="0" l="0" r="0" t="0"/>
            <a:stretch/>
          </p:blipFill>
          <p:spPr>
            <a:xfrm>
              <a:off x="7272527" y="1210055"/>
              <a:ext cx="1892807" cy="1039368"/>
            </a:xfrm>
            <a:prstGeom prst="rect">
              <a:avLst/>
            </a:prstGeom>
            <a:noFill/>
            <a:ln>
              <a:noFill/>
            </a:ln>
          </p:spPr>
        </p:pic>
        <p:sp>
          <p:nvSpPr>
            <p:cNvPr id="817" name="Google Shape;817;p48"/>
            <p:cNvSpPr/>
            <p:nvPr/>
          </p:nvSpPr>
          <p:spPr>
            <a:xfrm>
              <a:off x="7057231" y="1295401"/>
              <a:ext cx="2004695" cy="720725"/>
            </a:xfrm>
            <a:custGeom>
              <a:rect b="b" l="l" r="r" t="t"/>
              <a:pathLst>
                <a:path extrusionOk="0" h="720725" w="2004695">
                  <a:moveTo>
                    <a:pt x="1720433" y="0"/>
                  </a:moveTo>
                  <a:lnTo>
                    <a:pt x="0" y="0"/>
                  </a:lnTo>
                  <a:lnTo>
                    <a:pt x="284220" y="360001"/>
                  </a:lnTo>
                  <a:lnTo>
                    <a:pt x="0" y="720364"/>
                  </a:lnTo>
                  <a:lnTo>
                    <a:pt x="1720433" y="720364"/>
                  </a:lnTo>
                  <a:lnTo>
                    <a:pt x="2004653" y="360001"/>
                  </a:lnTo>
                  <a:lnTo>
                    <a:pt x="1720433"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8" name="Google Shape;818;p48"/>
            <p:cNvSpPr/>
            <p:nvPr/>
          </p:nvSpPr>
          <p:spPr>
            <a:xfrm>
              <a:off x="7057231" y="1295401"/>
              <a:ext cx="2004695" cy="720725"/>
            </a:xfrm>
            <a:custGeom>
              <a:rect b="b" l="l" r="r" t="t"/>
              <a:pathLst>
                <a:path extrusionOk="0" h="720725" w="2004695">
                  <a:moveTo>
                    <a:pt x="0" y="0"/>
                  </a:moveTo>
                  <a:lnTo>
                    <a:pt x="1720433" y="0"/>
                  </a:lnTo>
                  <a:lnTo>
                    <a:pt x="2004653" y="360002"/>
                  </a:lnTo>
                  <a:lnTo>
                    <a:pt x="1720433" y="720365"/>
                  </a:lnTo>
                  <a:lnTo>
                    <a:pt x="0" y="720365"/>
                  </a:lnTo>
                  <a:lnTo>
                    <a:pt x="284220"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19" name="Google Shape;819;p48"/>
          <p:cNvSpPr txBox="1"/>
          <p:nvPr>
            <p:ph type="title"/>
          </p:nvPr>
        </p:nvSpPr>
        <p:spPr>
          <a:xfrm>
            <a:off x="7364122" y="1218691"/>
            <a:ext cx="1838325" cy="1473200"/>
          </a:xfrm>
          <a:prstGeom prst="rect">
            <a:avLst/>
          </a:prstGeom>
          <a:noFill/>
          <a:ln>
            <a:noFill/>
          </a:ln>
        </p:spPr>
        <p:txBody>
          <a:bodyPr anchorCtr="0" anchor="ctr" bIns="0" lIns="0" spcFirstLastPara="1" rIns="0" wrap="square" tIns="13950">
            <a:spAutoFit/>
          </a:bodyPr>
          <a:lstStyle/>
          <a:p>
            <a:pPr indent="635" lvl="0" marL="12700" marR="208279"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Asset  Interdependencie  s</a:t>
            </a:r>
            <a:endParaRPr sz="1800">
              <a:latin typeface="Arial"/>
              <a:ea typeface="Arial"/>
              <a:cs typeface="Arial"/>
              <a:sym typeface="Arial"/>
            </a:endParaRPr>
          </a:p>
          <a:p>
            <a:pPr indent="0" lvl="0" marL="681355" marR="5080" rtl="0" algn="ctr">
              <a:lnSpc>
                <a:spcPct val="102200"/>
              </a:lnSpc>
              <a:spcBef>
                <a:spcPts val="530"/>
              </a:spcBef>
              <a:spcAft>
                <a:spcPts val="0"/>
              </a:spcAft>
              <a:buClr>
                <a:srgbClr val="FFFFFF"/>
              </a:buClr>
              <a:buSzPts val="1800"/>
              <a:buFont typeface="Arial"/>
              <a:buNone/>
            </a:pPr>
            <a:r>
              <a:rPr b="1" lang="en-US" sz="1800">
                <a:solidFill>
                  <a:srgbClr val="FFFFFF"/>
                </a:solidFill>
                <a:latin typeface="Arial"/>
                <a:ea typeface="Arial"/>
                <a:cs typeface="Arial"/>
                <a:sym typeface="Arial"/>
              </a:rPr>
              <a:t>Total Impact  Assessment</a:t>
            </a:r>
            <a:endParaRPr sz="1800">
              <a:latin typeface="Arial"/>
              <a:ea typeface="Arial"/>
              <a:cs typeface="Arial"/>
              <a:sym typeface="Arial"/>
            </a:endParaRPr>
          </a:p>
        </p:txBody>
      </p:sp>
      <p:grpSp>
        <p:nvGrpSpPr>
          <p:cNvPr id="820" name="Google Shape;820;p48"/>
          <p:cNvGrpSpPr/>
          <p:nvPr/>
        </p:nvGrpSpPr>
        <p:grpSpPr>
          <a:xfrm>
            <a:off x="1502570" y="3398520"/>
            <a:ext cx="2097117" cy="1039367"/>
            <a:chOff x="1502570" y="3398520"/>
            <a:chExt cx="2097117" cy="1039367"/>
          </a:xfrm>
        </p:grpSpPr>
        <p:pic>
          <p:nvPicPr>
            <p:cNvPr id="821" name="Google Shape;821;p48"/>
            <p:cNvPicPr preferRelativeResize="0"/>
            <p:nvPr/>
          </p:nvPicPr>
          <p:blipFill rotWithShape="1">
            <a:blip r:embed="rId26">
              <a:alphaModFix/>
            </a:blip>
            <a:srcRect b="0" l="0" r="0" t="0"/>
            <a:stretch/>
          </p:blipFill>
          <p:spPr>
            <a:xfrm>
              <a:off x="1533143" y="3486912"/>
              <a:ext cx="2066544" cy="789432"/>
            </a:xfrm>
            <a:prstGeom prst="rect">
              <a:avLst/>
            </a:prstGeom>
            <a:noFill/>
            <a:ln>
              <a:noFill/>
            </a:ln>
          </p:spPr>
        </p:pic>
        <p:pic>
          <p:nvPicPr>
            <p:cNvPr id="822" name="Google Shape;822;p48"/>
            <p:cNvPicPr preferRelativeResize="0"/>
            <p:nvPr/>
          </p:nvPicPr>
          <p:blipFill rotWithShape="1">
            <a:blip r:embed="rId27">
              <a:alphaModFix/>
            </a:blip>
            <a:srcRect b="0" l="0" r="0" t="0"/>
            <a:stretch/>
          </p:blipFill>
          <p:spPr>
            <a:xfrm>
              <a:off x="1816607" y="3398520"/>
              <a:ext cx="1560575" cy="1039367"/>
            </a:xfrm>
            <a:prstGeom prst="rect">
              <a:avLst/>
            </a:prstGeom>
            <a:noFill/>
            <a:ln>
              <a:noFill/>
            </a:ln>
          </p:spPr>
        </p:pic>
        <p:sp>
          <p:nvSpPr>
            <p:cNvPr id="823" name="Google Shape;823;p48"/>
            <p:cNvSpPr/>
            <p:nvPr/>
          </p:nvSpPr>
          <p:spPr>
            <a:xfrm>
              <a:off x="1502570" y="3455987"/>
              <a:ext cx="2051050" cy="774700"/>
            </a:xfrm>
            <a:custGeom>
              <a:rect b="b" l="l" r="r" t="t"/>
              <a:pathLst>
                <a:path extrusionOk="0" h="774700" w="2051050">
                  <a:moveTo>
                    <a:pt x="1764162" y="0"/>
                  </a:moveTo>
                  <a:lnTo>
                    <a:pt x="0" y="0"/>
                  </a:lnTo>
                  <a:lnTo>
                    <a:pt x="0" y="774340"/>
                  </a:lnTo>
                  <a:lnTo>
                    <a:pt x="1764162" y="774340"/>
                  </a:lnTo>
                  <a:lnTo>
                    <a:pt x="2050689" y="386990"/>
                  </a:lnTo>
                  <a:lnTo>
                    <a:pt x="176416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48"/>
            <p:cNvSpPr/>
            <p:nvPr/>
          </p:nvSpPr>
          <p:spPr>
            <a:xfrm>
              <a:off x="1502570" y="3455987"/>
              <a:ext cx="2051050" cy="774700"/>
            </a:xfrm>
            <a:custGeom>
              <a:rect b="b" l="l" r="r" t="t"/>
              <a:pathLst>
                <a:path extrusionOk="0" h="774700" w="2051050">
                  <a:moveTo>
                    <a:pt x="0" y="0"/>
                  </a:moveTo>
                  <a:lnTo>
                    <a:pt x="1764162" y="0"/>
                  </a:lnTo>
                  <a:lnTo>
                    <a:pt x="2050690" y="386990"/>
                  </a:lnTo>
                  <a:lnTo>
                    <a:pt x="1764162" y="774340"/>
                  </a:lnTo>
                  <a:lnTo>
                    <a:pt x="0" y="774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25" name="Google Shape;825;p48"/>
          <p:cNvSpPr txBox="1"/>
          <p:nvPr/>
        </p:nvSpPr>
        <p:spPr>
          <a:xfrm>
            <a:off x="1907319" y="3407155"/>
            <a:ext cx="1242695" cy="845819"/>
          </a:xfrm>
          <a:prstGeom prst="rect">
            <a:avLst/>
          </a:prstGeom>
          <a:noFill/>
          <a:ln>
            <a:noFill/>
          </a:ln>
        </p:spPr>
        <p:txBody>
          <a:bodyPr anchorCtr="0" anchor="t" bIns="0" lIns="0" spcFirstLastPara="1" rIns="0" wrap="square" tIns="13950">
            <a:spAutoFit/>
          </a:bodyPr>
          <a:lstStyle/>
          <a:p>
            <a:pPr indent="-1270" lvl="0" marL="12700" marR="5080" rtl="0" algn="ctr">
              <a:lnSpc>
                <a:spcPct val="99400"/>
              </a:lnSpc>
              <a:spcBef>
                <a:spcPts val="0"/>
              </a:spcBef>
              <a:spcAft>
                <a:spcPts val="0"/>
              </a:spcAft>
              <a:buNone/>
            </a:pPr>
            <a:r>
              <a:rPr b="1" lang="en-US" sz="1800">
                <a:solidFill>
                  <a:srgbClr val="FFFFFF"/>
                </a:solidFill>
                <a:latin typeface="Arial"/>
                <a:ea typeface="Arial"/>
                <a:cs typeface="Arial"/>
                <a:sym typeface="Arial"/>
              </a:rPr>
              <a:t>Phase 4:  Vulnerability  Analysis</a:t>
            </a:r>
            <a:endParaRPr sz="1800">
              <a:solidFill>
                <a:schemeClr val="dk1"/>
              </a:solidFill>
              <a:latin typeface="Arial"/>
              <a:ea typeface="Arial"/>
              <a:cs typeface="Arial"/>
              <a:sym typeface="Arial"/>
            </a:endParaRPr>
          </a:p>
        </p:txBody>
      </p:sp>
      <p:grpSp>
        <p:nvGrpSpPr>
          <p:cNvPr id="826" name="Google Shape;826;p48"/>
          <p:cNvGrpSpPr/>
          <p:nvPr/>
        </p:nvGrpSpPr>
        <p:grpSpPr>
          <a:xfrm>
            <a:off x="3396456" y="3455987"/>
            <a:ext cx="2102135" cy="850837"/>
            <a:chOff x="3396456" y="3455987"/>
            <a:chExt cx="2102135" cy="850837"/>
          </a:xfrm>
        </p:grpSpPr>
        <p:pic>
          <p:nvPicPr>
            <p:cNvPr id="827" name="Google Shape;827;p48"/>
            <p:cNvPicPr preferRelativeResize="0"/>
            <p:nvPr/>
          </p:nvPicPr>
          <p:blipFill rotWithShape="1">
            <a:blip r:embed="rId28">
              <a:alphaModFix/>
            </a:blip>
            <a:srcRect b="0" l="0" r="0" t="0"/>
            <a:stretch/>
          </p:blipFill>
          <p:spPr>
            <a:xfrm>
              <a:off x="3419855" y="3486911"/>
              <a:ext cx="2078736" cy="789432"/>
            </a:xfrm>
            <a:prstGeom prst="rect">
              <a:avLst/>
            </a:prstGeom>
            <a:noFill/>
            <a:ln>
              <a:noFill/>
            </a:ln>
          </p:spPr>
        </p:pic>
        <p:pic>
          <p:nvPicPr>
            <p:cNvPr id="828" name="Google Shape;828;p48"/>
            <p:cNvPicPr preferRelativeResize="0"/>
            <p:nvPr/>
          </p:nvPicPr>
          <p:blipFill rotWithShape="1">
            <a:blip r:embed="rId29">
              <a:alphaModFix/>
            </a:blip>
            <a:srcRect b="0" l="0" r="0" t="0"/>
            <a:stretch/>
          </p:blipFill>
          <p:spPr>
            <a:xfrm>
              <a:off x="3828287" y="3535680"/>
              <a:ext cx="1566672" cy="771144"/>
            </a:xfrm>
            <a:prstGeom prst="rect">
              <a:avLst/>
            </a:prstGeom>
            <a:noFill/>
            <a:ln>
              <a:noFill/>
            </a:ln>
          </p:spPr>
        </p:pic>
        <p:sp>
          <p:nvSpPr>
            <p:cNvPr id="829" name="Google Shape;829;p48"/>
            <p:cNvSpPr/>
            <p:nvPr/>
          </p:nvSpPr>
          <p:spPr>
            <a:xfrm>
              <a:off x="3396456" y="3455987"/>
              <a:ext cx="2055495" cy="774700"/>
            </a:xfrm>
            <a:custGeom>
              <a:rect b="b" l="l" r="r" t="t"/>
              <a:pathLst>
                <a:path extrusionOk="0" h="774700" w="2055495">
                  <a:moveTo>
                    <a:pt x="1770244" y="0"/>
                  </a:moveTo>
                  <a:lnTo>
                    <a:pt x="0" y="0"/>
                  </a:lnTo>
                  <a:lnTo>
                    <a:pt x="284850" y="386990"/>
                  </a:lnTo>
                  <a:lnTo>
                    <a:pt x="0" y="774340"/>
                  </a:lnTo>
                  <a:lnTo>
                    <a:pt x="1770244" y="774340"/>
                  </a:lnTo>
                  <a:lnTo>
                    <a:pt x="2055454" y="386990"/>
                  </a:lnTo>
                  <a:lnTo>
                    <a:pt x="1770244"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0" name="Google Shape;830;p48"/>
            <p:cNvSpPr/>
            <p:nvPr/>
          </p:nvSpPr>
          <p:spPr>
            <a:xfrm>
              <a:off x="3396456" y="3455987"/>
              <a:ext cx="2055495" cy="774700"/>
            </a:xfrm>
            <a:custGeom>
              <a:rect b="b" l="l" r="r" t="t"/>
              <a:pathLst>
                <a:path extrusionOk="0" h="774700" w="2055495">
                  <a:moveTo>
                    <a:pt x="0" y="0"/>
                  </a:moveTo>
                  <a:lnTo>
                    <a:pt x="1770243" y="0"/>
                  </a:lnTo>
                  <a:lnTo>
                    <a:pt x="2055453" y="386990"/>
                  </a:lnTo>
                  <a:lnTo>
                    <a:pt x="1770243" y="774340"/>
                  </a:lnTo>
                  <a:lnTo>
                    <a:pt x="0" y="774340"/>
                  </a:lnTo>
                  <a:lnTo>
                    <a:pt x="284850"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31" name="Google Shape;831;p48"/>
          <p:cNvSpPr txBox="1"/>
          <p:nvPr/>
        </p:nvSpPr>
        <p:spPr>
          <a:xfrm>
            <a:off x="3917628" y="3544316"/>
            <a:ext cx="1257935" cy="577215"/>
          </a:xfrm>
          <a:prstGeom prst="rect">
            <a:avLst/>
          </a:prstGeom>
          <a:noFill/>
          <a:ln>
            <a:noFill/>
          </a:ln>
        </p:spPr>
        <p:txBody>
          <a:bodyPr anchorCtr="0" anchor="t" bIns="0" lIns="0" spcFirstLastPara="1" rIns="0" wrap="square" tIns="9525">
            <a:spAutoFit/>
          </a:bodyPr>
          <a:lstStyle/>
          <a:p>
            <a:pPr indent="7620" lvl="0" marL="12700" marR="5080" rtl="0" algn="l">
              <a:lnSpc>
                <a:spcPct val="101099"/>
              </a:lnSpc>
              <a:spcBef>
                <a:spcPts val="0"/>
              </a:spcBef>
              <a:spcAft>
                <a:spcPts val="0"/>
              </a:spcAft>
              <a:buNone/>
            </a:pPr>
            <a:r>
              <a:rPr b="1" lang="en-US" sz="1800">
                <a:solidFill>
                  <a:srgbClr val="FFFFFF"/>
                </a:solidFill>
                <a:latin typeface="Arial"/>
                <a:ea typeface="Arial"/>
                <a:cs typeface="Arial"/>
                <a:sym typeface="Arial"/>
              </a:rPr>
              <a:t>Vulnerability  Identification</a:t>
            </a:r>
            <a:endParaRPr sz="1800">
              <a:solidFill>
                <a:schemeClr val="dk1"/>
              </a:solidFill>
              <a:latin typeface="Arial"/>
              <a:ea typeface="Arial"/>
              <a:cs typeface="Arial"/>
              <a:sym typeface="Arial"/>
            </a:endParaRPr>
          </a:p>
        </p:txBody>
      </p:sp>
      <p:grpSp>
        <p:nvGrpSpPr>
          <p:cNvPr id="832" name="Google Shape;832;p48"/>
          <p:cNvGrpSpPr/>
          <p:nvPr/>
        </p:nvGrpSpPr>
        <p:grpSpPr>
          <a:xfrm>
            <a:off x="5290344" y="3398520"/>
            <a:ext cx="2098006" cy="1039367"/>
            <a:chOff x="5290344" y="3398520"/>
            <a:chExt cx="2098006" cy="1039367"/>
          </a:xfrm>
        </p:grpSpPr>
        <p:pic>
          <p:nvPicPr>
            <p:cNvPr id="833" name="Google Shape;833;p48"/>
            <p:cNvPicPr preferRelativeResize="0"/>
            <p:nvPr/>
          </p:nvPicPr>
          <p:blipFill rotWithShape="1">
            <a:blip r:embed="rId30">
              <a:alphaModFix/>
            </a:blip>
            <a:srcRect b="0" l="0" r="0" t="0"/>
            <a:stretch/>
          </p:blipFill>
          <p:spPr>
            <a:xfrm>
              <a:off x="5315711" y="3486912"/>
              <a:ext cx="2072639" cy="789432"/>
            </a:xfrm>
            <a:prstGeom prst="rect">
              <a:avLst/>
            </a:prstGeom>
            <a:noFill/>
            <a:ln>
              <a:noFill/>
            </a:ln>
          </p:spPr>
        </p:pic>
        <p:pic>
          <p:nvPicPr>
            <p:cNvPr id="834" name="Google Shape;834;p48"/>
            <p:cNvPicPr preferRelativeResize="0"/>
            <p:nvPr/>
          </p:nvPicPr>
          <p:blipFill rotWithShape="1">
            <a:blip r:embed="rId31">
              <a:alphaModFix/>
            </a:blip>
            <a:srcRect b="0" l="0" r="0" t="0"/>
            <a:stretch/>
          </p:blipFill>
          <p:spPr>
            <a:xfrm>
              <a:off x="5727191" y="3398520"/>
              <a:ext cx="1557528" cy="1039367"/>
            </a:xfrm>
            <a:prstGeom prst="rect">
              <a:avLst/>
            </a:prstGeom>
            <a:noFill/>
            <a:ln>
              <a:noFill/>
            </a:ln>
          </p:spPr>
        </p:pic>
        <p:sp>
          <p:nvSpPr>
            <p:cNvPr id="835" name="Google Shape;835;p48"/>
            <p:cNvSpPr/>
            <p:nvPr/>
          </p:nvSpPr>
          <p:spPr>
            <a:xfrm>
              <a:off x="5290344" y="3455987"/>
              <a:ext cx="2051050" cy="774700"/>
            </a:xfrm>
            <a:custGeom>
              <a:rect b="b" l="l" r="r" t="t"/>
              <a:pathLst>
                <a:path extrusionOk="0" h="774700" w="2051050">
                  <a:moveTo>
                    <a:pt x="1766371" y="0"/>
                  </a:moveTo>
                  <a:lnTo>
                    <a:pt x="0" y="0"/>
                  </a:lnTo>
                  <a:lnTo>
                    <a:pt x="283958" y="386990"/>
                  </a:lnTo>
                  <a:lnTo>
                    <a:pt x="0" y="774340"/>
                  </a:lnTo>
                  <a:lnTo>
                    <a:pt x="1766371" y="774340"/>
                  </a:lnTo>
                  <a:lnTo>
                    <a:pt x="2050689" y="386990"/>
                  </a:lnTo>
                  <a:lnTo>
                    <a:pt x="1766371"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6" name="Google Shape;836;p48"/>
            <p:cNvSpPr/>
            <p:nvPr/>
          </p:nvSpPr>
          <p:spPr>
            <a:xfrm>
              <a:off x="5290344" y="345598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37" name="Google Shape;837;p48"/>
          <p:cNvSpPr txBox="1"/>
          <p:nvPr/>
        </p:nvSpPr>
        <p:spPr>
          <a:xfrm>
            <a:off x="5816818" y="3407155"/>
            <a:ext cx="1242695" cy="84581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None/>
            </a:pPr>
            <a:r>
              <a:rPr b="1" lang="en-US" sz="1800">
                <a:solidFill>
                  <a:srgbClr val="FFFFFF"/>
                </a:solidFill>
                <a:latin typeface="Arial"/>
                <a:ea typeface="Arial"/>
                <a:cs typeface="Arial"/>
                <a:sym typeface="Arial"/>
              </a:rPr>
              <a:t>Theoretical  Vulnerability  Assessment</a:t>
            </a:r>
            <a:endParaRPr sz="1800">
              <a:solidFill>
                <a:schemeClr val="dk1"/>
              </a:solidFill>
              <a:latin typeface="Arial"/>
              <a:ea typeface="Arial"/>
              <a:cs typeface="Arial"/>
              <a:sym typeface="Arial"/>
            </a:endParaRPr>
          </a:p>
        </p:txBody>
      </p:sp>
      <p:grpSp>
        <p:nvGrpSpPr>
          <p:cNvPr id="838" name="Google Shape;838;p48"/>
          <p:cNvGrpSpPr/>
          <p:nvPr/>
        </p:nvGrpSpPr>
        <p:grpSpPr>
          <a:xfrm>
            <a:off x="7181056" y="3398520"/>
            <a:ext cx="3916710" cy="1054608"/>
            <a:chOff x="7181056" y="3398520"/>
            <a:chExt cx="3916710" cy="1054608"/>
          </a:xfrm>
        </p:grpSpPr>
        <p:pic>
          <p:nvPicPr>
            <p:cNvPr id="839" name="Google Shape;839;p48"/>
            <p:cNvPicPr preferRelativeResize="0"/>
            <p:nvPr/>
          </p:nvPicPr>
          <p:blipFill rotWithShape="1">
            <a:blip r:embed="rId32">
              <a:alphaModFix/>
            </a:blip>
            <a:srcRect b="0" l="0" r="0" t="0"/>
            <a:stretch/>
          </p:blipFill>
          <p:spPr>
            <a:xfrm>
              <a:off x="7205471" y="3486912"/>
              <a:ext cx="2072639" cy="789432"/>
            </a:xfrm>
            <a:prstGeom prst="rect">
              <a:avLst/>
            </a:prstGeom>
            <a:noFill/>
            <a:ln>
              <a:noFill/>
            </a:ln>
          </p:spPr>
        </p:pic>
        <p:pic>
          <p:nvPicPr>
            <p:cNvPr id="840" name="Google Shape;840;p48"/>
            <p:cNvPicPr preferRelativeResize="0"/>
            <p:nvPr/>
          </p:nvPicPr>
          <p:blipFill rotWithShape="1">
            <a:blip r:embed="rId31">
              <a:alphaModFix/>
            </a:blip>
            <a:srcRect b="0" l="0" r="0" t="0"/>
            <a:stretch/>
          </p:blipFill>
          <p:spPr>
            <a:xfrm>
              <a:off x="7616951" y="3398520"/>
              <a:ext cx="1557527" cy="1039367"/>
            </a:xfrm>
            <a:prstGeom prst="rect">
              <a:avLst/>
            </a:prstGeom>
            <a:noFill/>
            <a:ln>
              <a:noFill/>
            </a:ln>
          </p:spPr>
        </p:pic>
        <p:sp>
          <p:nvSpPr>
            <p:cNvPr id="841" name="Google Shape;841;p48"/>
            <p:cNvSpPr/>
            <p:nvPr/>
          </p:nvSpPr>
          <p:spPr>
            <a:xfrm>
              <a:off x="7181056" y="3455987"/>
              <a:ext cx="2051050" cy="774700"/>
            </a:xfrm>
            <a:custGeom>
              <a:rect b="b" l="l" r="r" t="t"/>
              <a:pathLst>
                <a:path extrusionOk="0" h="774700" w="205105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42" name="Google Shape;842;p48"/>
            <p:cNvSpPr/>
            <p:nvPr/>
          </p:nvSpPr>
          <p:spPr>
            <a:xfrm>
              <a:off x="7181056" y="345598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843" name="Google Shape;843;p48"/>
            <p:cNvPicPr preferRelativeResize="0"/>
            <p:nvPr/>
          </p:nvPicPr>
          <p:blipFill rotWithShape="1">
            <a:blip r:embed="rId33">
              <a:alphaModFix/>
            </a:blip>
            <a:srcRect b="0" l="0" r="0" t="0"/>
            <a:stretch/>
          </p:blipFill>
          <p:spPr>
            <a:xfrm>
              <a:off x="9022079" y="3505200"/>
              <a:ext cx="2075687" cy="789432"/>
            </a:xfrm>
            <a:prstGeom prst="rect">
              <a:avLst/>
            </a:prstGeom>
            <a:noFill/>
            <a:ln>
              <a:noFill/>
            </a:ln>
          </p:spPr>
        </p:pic>
        <p:pic>
          <p:nvPicPr>
            <p:cNvPr id="844" name="Google Shape;844;p48"/>
            <p:cNvPicPr preferRelativeResize="0"/>
            <p:nvPr/>
          </p:nvPicPr>
          <p:blipFill rotWithShape="1">
            <a:blip r:embed="rId34">
              <a:alphaModFix/>
            </a:blip>
            <a:srcRect b="0" l="0" r="0" t="0"/>
            <a:stretch/>
          </p:blipFill>
          <p:spPr>
            <a:xfrm>
              <a:off x="9433560" y="3416808"/>
              <a:ext cx="1560576" cy="1036320"/>
            </a:xfrm>
            <a:prstGeom prst="rect">
              <a:avLst/>
            </a:prstGeom>
            <a:noFill/>
            <a:ln>
              <a:noFill/>
            </a:ln>
          </p:spPr>
        </p:pic>
        <p:sp>
          <p:nvSpPr>
            <p:cNvPr id="845" name="Google Shape;845;p48"/>
            <p:cNvSpPr/>
            <p:nvPr/>
          </p:nvSpPr>
          <p:spPr>
            <a:xfrm>
              <a:off x="8998745" y="3473450"/>
              <a:ext cx="2051050" cy="774700"/>
            </a:xfrm>
            <a:custGeom>
              <a:rect b="b" l="l" r="r" t="t"/>
              <a:pathLst>
                <a:path extrusionOk="0" h="774700" w="205105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46" name="Google Shape;846;p48"/>
            <p:cNvSpPr/>
            <p:nvPr/>
          </p:nvSpPr>
          <p:spPr>
            <a:xfrm>
              <a:off x="8998745" y="3473450"/>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47" name="Google Shape;847;p48"/>
          <p:cNvSpPr txBox="1"/>
          <p:nvPr/>
        </p:nvSpPr>
        <p:spPr>
          <a:xfrm>
            <a:off x="9525218" y="3422395"/>
            <a:ext cx="1242695" cy="84836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b="1" lang="en-US" sz="1800">
                <a:solidFill>
                  <a:srgbClr val="FFFFFF"/>
                </a:solidFill>
                <a:latin typeface="Arial"/>
                <a:ea typeface="Arial"/>
                <a:cs typeface="Arial"/>
                <a:sym typeface="Arial"/>
              </a:rPr>
              <a:t>Final  Vulnerability  Assessment</a:t>
            </a:r>
            <a:endParaRPr sz="1800">
              <a:solidFill>
                <a:schemeClr val="dk1"/>
              </a:solidFill>
              <a:latin typeface="Arial"/>
              <a:ea typeface="Arial"/>
              <a:cs typeface="Arial"/>
              <a:sym typeface="Arial"/>
            </a:endParaRPr>
          </a:p>
        </p:txBody>
      </p:sp>
      <p:grpSp>
        <p:nvGrpSpPr>
          <p:cNvPr id="848" name="Google Shape;848;p48"/>
          <p:cNvGrpSpPr/>
          <p:nvPr/>
        </p:nvGrpSpPr>
        <p:grpSpPr>
          <a:xfrm>
            <a:off x="1526381" y="4319587"/>
            <a:ext cx="2951131" cy="538923"/>
            <a:chOff x="1526381" y="4319587"/>
            <a:chExt cx="2951131" cy="538923"/>
          </a:xfrm>
        </p:grpSpPr>
        <p:pic>
          <p:nvPicPr>
            <p:cNvPr id="849" name="Google Shape;849;p48"/>
            <p:cNvPicPr preferRelativeResize="0"/>
            <p:nvPr/>
          </p:nvPicPr>
          <p:blipFill rotWithShape="1">
            <a:blip r:embed="rId35">
              <a:alphaModFix/>
            </a:blip>
            <a:srcRect b="0" l="0" r="0" t="0"/>
            <a:stretch/>
          </p:blipFill>
          <p:spPr>
            <a:xfrm>
              <a:off x="1557528" y="4349496"/>
              <a:ext cx="2919984" cy="448056"/>
            </a:xfrm>
            <a:prstGeom prst="rect">
              <a:avLst/>
            </a:prstGeom>
            <a:noFill/>
            <a:ln>
              <a:noFill/>
            </a:ln>
          </p:spPr>
        </p:pic>
        <p:pic>
          <p:nvPicPr>
            <p:cNvPr id="850" name="Google Shape;850;p48"/>
            <p:cNvPicPr preferRelativeResize="0"/>
            <p:nvPr/>
          </p:nvPicPr>
          <p:blipFill rotWithShape="1">
            <a:blip r:embed="rId36">
              <a:alphaModFix/>
            </a:blip>
            <a:srcRect b="0" l="0" r="0" t="0"/>
            <a:stretch/>
          </p:blipFill>
          <p:spPr>
            <a:xfrm>
              <a:off x="1795272" y="4364735"/>
              <a:ext cx="2438400" cy="493775"/>
            </a:xfrm>
            <a:prstGeom prst="rect">
              <a:avLst/>
            </a:prstGeom>
            <a:noFill/>
            <a:ln>
              <a:noFill/>
            </a:ln>
          </p:spPr>
        </p:pic>
        <p:sp>
          <p:nvSpPr>
            <p:cNvPr id="851" name="Google Shape;851;p48"/>
            <p:cNvSpPr/>
            <p:nvPr/>
          </p:nvSpPr>
          <p:spPr>
            <a:xfrm>
              <a:off x="1526381" y="4319587"/>
              <a:ext cx="2900045" cy="431800"/>
            </a:xfrm>
            <a:custGeom>
              <a:rect b="b" l="l" r="r" t="t"/>
              <a:pathLst>
                <a:path extrusionOk="0" h="431800" w="2900045">
                  <a:moveTo>
                    <a:pt x="2613422" y="0"/>
                  </a:moveTo>
                  <a:lnTo>
                    <a:pt x="0" y="0"/>
                  </a:lnTo>
                  <a:lnTo>
                    <a:pt x="0" y="431440"/>
                  </a:lnTo>
                  <a:lnTo>
                    <a:pt x="2613422" y="431440"/>
                  </a:lnTo>
                  <a:lnTo>
                    <a:pt x="2900003" y="215540"/>
                  </a:lnTo>
                  <a:lnTo>
                    <a:pt x="261342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52" name="Google Shape;852;p48"/>
            <p:cNvSpPr/>
            <p:nvPr/>
          </p:nvSpPr>
          <p:spPr>
            <a:xfrm>
              <a:off x="1526381" y="4319587"/>
              <a:ext cx="2900045" cy="431800"/>
            </a:xfrm>
            <a:custGeom>
              <a:rect b="b" l="l" r="r" t="t"/>
              <a:pathLst>
                <a:path extrusionOk="0" h="431800" w="2900045">
                  <a:moveTo>
                    <a:pt x="0" y="0"/>
                  </a:moveTo>
                  <a:lnTo>
                    <a:pt x="2613423" y="0"/>
                  </a:lnTo>
                  <a:lnTo>
                    <a:pt x="2900003" y="215540"/>
                  </a:lnTo>
                  <a:lnTo>
                    <a:pt x="2613423" y="431440"/>
                  </a:lnTo>
                  <a:lnTo>
                    <a:pt x="0" y="4314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53" name="Google Shape;853;p48"/>
          <p:cNvSpPr txBox="1"/>
          <p:nvPr/>
        </p:nvSpPr>
        <p:spPr>
          <a:xfrm>
            <a:off x="1886553" y="4373371"/>
            <a:ext cx="218059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5: Risk Analysis</a:t>
            </a:r>
            <a:endParaRPr sz="1800">
              <a:solidFill>
                <a:schemeClr val="dk1"/>
              </a:solidFill>
              <a:latin typeface="Arial"/>
              <a:ea typeface="Arial"/>
              <a:cs typeface="Arial"/>
              <a:sym typeface="Arial"/>
            </a:endParaRPr>
          </a:p>
        </p:txBody>
      </p:sp>
      <p:grpSp>
        <p:nvGrpSpPr>
          <p:cNvPr id="854" name="Google Shape;854;p48"/>
          <p:cNvGrpSpPr/>
          <p:nvPr/>
        </p:nvGrpSpPr>
        <p:grpSpPr>
          <a:xfrm>
            <a:off x="1526381" y="4319587"/>
            <a:ext cx="8306466" cy="1127188"/>
            <a:chOff x="1526381" y="4319587"/>
            <a:chExt cx="8306466" cy="1127188"/>
          </a:xfrm>
        </p:grpSpPr>
        <p:pic>
          <p:nvPicPr>
            <p:cNvPr id="855" name="Google Shape;855;p48"/>
            <p:cNvPicPr preferRelativeResize="0"/>
            <p:nvPr/>
          </p:nvPicPr>
          <p:blipFill rotWithShape="1">
            <a:blip r:embed="rId37">
              <a:alphaModFix/>
            </a:blip>
            <a:srcRect b="0" l="0" r="0" t="0"/>
            <a:stretch/>
          </p:blipFill>
          <p:spPr>
            <a:xfrm>
              <a:off x="4221479" y="4349496"/>
              <a:ext cx="2941320" cy="448056"/>
            </a:xfrm>
            <a:prstGeom prst="rect">
              <a:avLst/>
            </a:prstGeom>
            <a:noFill/>
            <a:ln>
              <a:noFill/>
            </a:ln>
          </p:spPr>
        </p:pic>
        <p:pic>
          <p:nvPicPr>
            <p:cNvPr id="856" name="Google Shape;856;p48"/>
            <p:cNvPicPr preferRelativeResize="0"/>
            <p:nvPr/>
          </p:nvPicPr>
          <p:blipFill rotWithShape="1">
            <a:blip r:embed="rId38">
              <a:alphaModFix/>
            </a:blip>
            <a:srcRect b="0" l="0" r="0" t="0"/>
            <a:stretch/>
          </p:blipFill>
          <p:spPr>
            <a:xfrm>
              <a:off x="4611623" y="4364735"/>
              <a:ext cx="2410968" cy="493775"/>
            </a:xfrm>
            <a:prstGeom prst="rect">
              <a:avLst/>
            </a:prstGeom>
            <a:noFill/>
            <a:ln>
              <a:noFill/>
            </a:ln>
          </p:spPr>
        </p:pic>
        <p:sp>
          <p:nvSpPr>
            <p:cNvPr id="857" name="Google Shape;857;p48"/>
            <p:cNvSpPr/>
            <p:nvPr/>
          </p:nvSpPr>
          <p:spPr>
            <a:xfrm>
              <a:off x="4202906" y="4319587"/>
              <a:ext cx="2909570" cy="431800"/>
            </a:xfrm>
            <a:custGeom>
              <a:rect b="b" l="l" r="r" t="t"/>
              <a:pathLst>
                <a:path extrusionOk="0" h="431800" w="2909570">
                  <a:moveTo>
                    <a:pt x="2624011" y="0"/>
                  </a:moveTo>
                  <a:lnTo>
                    <a:pt x="0" y="0"/>
                  </a:lnTo>
                  <a:lnTo>
                    <a:pt x="285155" y="215540"/>
                  </a:lnTo>
                  <a:lnTo>
                    <a:pt x="0" y="431440"/>
                  </a:lnTo>
                  <a:lnTo>
                    <a:pt x="2624011" y="431440"/>
                  </a:lnTo>
                  <a:lnTo>
                    <a:pt x="2909528" y="215540"/>
                  </a:lnTo>
                  <a:lnTo>
                    <a:pt x="2624011"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58" name="Google Shape;858;p48"/>
            <p:cNvSpPr/>
            <p:nvPr/>
          </p:nvSpPr>
          <p:spPr>
            <a:xfrm>
              <a:off x="4202906" y="4319587"/>
              <a:ext cx="2909570" cy="431800"/>
            </a:xfrm>
            <a:custGeom>
              <a:rect b="b" l="l" r="r" t="t"/>
              <a:pathLst>
                <a:path extrusionOk="0" h="431800" w="2909570">
                  <a:moveTo>
                    <a:pt x="0" y="0"/>
                  </a:moveTo>
                  <a:lnTo>
                    <a:pt x="2624012" y="0"/>
                  </a:lnTo>
                  <a:lnTo>
                    <a:pt x="2909528" y="215540"/>
                  </a:lnTo>
                  <a:lnTo>
                    <a:pt x="2624012" y="431440"/>
                  </a:lnTo>
                  <a:lnTo>
                    <a:pt x="0" y="431440"/>
                  </a:lnTo>
                  <a:lnTo>
                    <a:pt x="285156" y="2155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859" name="Google Shape;859;p48"/>
            <p:cNvPicPr preferRelativeResize="0"/>
            <p:nvPr/>
          </p:nvPicPr>
          <p:blipFill rotWithShape="1">
            <a:blip r:embed="rId39">
              <a:alphaModFix/>
            </a:blip>
            <a:srcRect b="0" l="0" r="0" t="0"/>
            <a:stretch/>
          </p:blipFill>
          <p:spPr>
            <a:xfrm>
              <a:off x="6900671" y="4349496"/>
              <a:ext cx="2932176" cy="448056"/>
            </a:xfrm>
            <a:prstGeom prst="rect">
              <a:avLst/>
            </a:prstGeom>
            <a:noFill/>
            <a:ln>
              <a:noFill/>
            </a:ln>
          </p:spPr>
        </p:pic>
        <p:pic>
          <p:nvPicPr>
            <p:cNvPr id="860" name="Google Shape;860;p48"/>
            <p:cNvPicPr preferRelativeResize="0"/>
            <p:nvPr/>
          </p:nvPicPr>
          <p:blipFill rotWithShape="1">
            <a:blip r:embed="rId40">
              <a:alphaModFix/>
            </a:blip>
            <a:srcRect b="0" l="0" r="0" t="0"/>
            <a:stretch/>
          </p:blipFill>
          <p:spPr>
            <a:xfrm>
              <a:off x="7354823" y="4364735"/>
              <a:ext cx="2276855" cy="493775"/>
            </a:xfrm>
            <a:prstGeom prst="rect">
              <a:avLst/>
            </a:prstGeom>
            <a:noFill/>
            <a:ln>
              <a:noFill/>
            </a:ln>
          </p:spPr>
        </p:pic>
        <p:sp>
          <p:nvSpPr>
            <p:cNvPr id="861" name="Google Shape;861;p48"/>
            <p:cNvSpPr/>
            <p:nvPr/>
          </p:nvSpPr>
          <p:spPr>
            <a:xfrm>
              <a:off x="6882605" y="4319587"/>
              <a:ext cx="2900045" cy="431800"/>
            </a:xfrm>
            <a:custGeom>
              <a:rect b="b" l="l" r="r" t="t"/>
              <a:pathLst>
                <a:path extrusionOk="0" h="431800" w="2900045">
                  <a:moveTo>
                    <a:pt x="2615223" y="0"/>
                  </a:moveTo>
                  <a:lnTo>
                    <a:pt x="0" y="0"/>
                  </a:lnTo>
                  <a:lnTo>
                    <a:pt x="284420" y="215540"/>
                  </a:lnTo>
                  <a:lnTo>
                    <a:pt x="0" y="431440"/>
                  </a:lnTo>
                  <a:lnTo>
                    <a:pt x="2615223" y="431440"/>
                  </a:lnTo>
                  <a:lnTo>
                    <a:pt x="2900003" y="215540"/>
                  </a:lnTo>
                  <a:lnTo>
                    <a:pt x="2615223"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62" name="Google Shape;862;p48"/>
            <p:cNvSpPr/>
            <p:nvPr/>
          </p:nvSpPr>
          <p:spPr>
            <a:xfrm>
              <a:off x="6882605" y="4319587"/>
              <a:ext cx="2900045" cy="431800"/>
            </a:xfrm>
            <a:custGeom>
              <a:rect b="b" l="l" r="r" t="t"/>
              <a:pathLst>
                <a:path extrusionOk="0" h="431800" w="2900045">
                  <a:moveTo>
                    <a:pt x="0" y="0"/>
                  </a:moveTo>
                  <a:lnTo>
                    <a:pt x="2615223" y="0"/>
                  </a:lnTo>
                  <a:lnTo>
                    <a:pt x="2900003" y="215540"/>
                  </a:lnTo>
                  <a:lnTo>
                    <a:pt x="2615223" y="431440"/>
                  </a:lnTo>
                  <a:lnTo>
                    <a:pt x="0" y="431440"/>
                  </a:lnTo>
                  <a:lnTo>
                    <a:pt x="284419" y="2155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863" name="Google Shape;863;p48"/>
            <p:cNvPicPr preferRelativeResize="0"/>
            <p:nvPr/>
          </p:nvPicPr>
          <p:blipFill rotWithShape="1">
            <a:blip r:embed="rId41">
              <a:alphaModFix/>
            </a:blip>
            <a:srcRect b="0" l="0" r="0" t="0"/>
            <a:stretch/>
          </p:blipFill>
          <p:spPr>
            <a:xfrm>
              <a:off x="1557528" y="4855463"/>
              <a:ext cx="3069336" cy="591312"/>
            </a:xfrm>
            <a:prstGeom prst="rect">
              <a:avLst/>
            </a:prstGeom>
            <a:noFill/>
            <a:ln>
              <a:noFill/>
            </a:ln>
          </p:spPr>
        </p:pic>
        <p:pic>
          <p:nvPicPr>
            <p:cNvPr id="864" name="Google Shape;864;p48"/>
            <p:cNvPicPr preferRelativeResize="0"/>
            <p:nvPr/>
          </p:nvPicPr>
          <p:blipFill rotWithShape="1">
            <a:blip r:embed="rId42">
              <a:alphaModFix/>
            </a:blip>
            <a:srcRect b="0" l="0" r="0" t="0"/>
            <a:stretch/>
          </p:blipFill>
          <p:spPr>
            <a:xfrm>
              <a:off x="1691639" y="4940808"/>
              <a:ext cx="2798064" cy="493776"/>
            </a:xfrm>
            <a:prstGeom prst="rect">
              <a:avLst/>
            </a:prstGeom>
            <a:noFill/>
            <a:ln>
              <a:noFill/>
            </a:ln>
          </p:spPr>
        </p:pic>
        <p:sp>
          <p:nvSpPr>
            <p:cNvPr id="865" name="Google Shape;865;p48"/>
            <p:cNvSpPr/>
            <p:nvPr/>
          </p:nvSpPr>
          <p:spPr>
            <a:xfrm>
              <a:off x="1526381" y="4824412"/>
              <a:ext cx="3051175" cy="575945"/>
            </a:xfrm>
            <a:custGeom>
              <a:rect b="b" l="l" r="r" t="t"/>
              <a:pathLst>
                <a:path extrusionOk="0" h="575945" w="3051175">
                  <a:moveTo>
                    <a:pt x="2764665" y="0"/>
                  </a:moveTo>
                  <a:lnTo>
                    <a:pt x="0" y="0"/>
                  </a:lnTo>
                  <a:lnTo>
                    <a:pt x="0" y="575901"/>
                  </a:lnTo>
                  <a:lnTo>
                    <a:pt x="2764665" y="575901"/>
                  </a:lnTo>
                  <a:lnTo>
                    <a:pt x="3050814" y="287950"/>
                  </a:lnTo>
                  <a:lnTo>
                    <a:pt x="2764665"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66" name="Google Shape;866;p48"/>
            <p:cNvSpPr/>
            <p:nvPr/>
          </p:nvSpPr>
          <p:spPr>
            <a:xfrm>
              <a:off x="1526381" y="4824412"/>
              <a:ext cx="3051175" cy="575945"/>
            </a:xfrm>
            <a:custGeom>
              <a:rect b="b" l="l" r="r" t="t"/>
              <a:pathLst>
                <a:path extrusionOk="0" h="575945" w="3051175">
                  <a:moveTo>
                    <a:pt x="0" y="0"/>
                  </a:moveTo>
                  <a:lnTo>
                    <a:pt x="2764666" y="0"/>
                  </a:lnTo>
                  <a:lnTo>
                    <a:pt x="3050815" y="287951"/>
                  </a:lnTo>
                  <a:lnTo>
                    <a:pt x="2764666"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67" name="Google Shape;867;p48"/>
          <p:cNvSpPr txBox="1"/>
          <p:nvPr/>
        </p:nvSpPr>
        <p:spPr>
          <a:xfrm>
            <a:off x="1781301" y="4949444"/>
            <a:ext cx="25425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6: Countermeasures</a:t>
            </a:r>
            <a:endParaRPr sz="1800">
              <a:solidFill>
                <a:schemeClr val="dk1"/>
              </a:solidFill>
              <a:latin typeface="Arial"/>
              <a:ea typeface="Arial"/>
              <a:cs typeface="Arial"/>
              <a:sym typeface="Arial"/>
            </a:endParaRPr>
          </a:p>
        </p:txBody>
      </p:sp>
      <p:grpSp>
        <p:nvGrpSpPr>
          <p:cNvPr id="868" name="Google Shape;868;p48"/>
          <p:cNvGrpSpPr/>
          <p:nvPr/>
        </p:nvGrpSpPr>
        <p:grpSpPr>
          <a:xfrm>
            <a:off x="4344193" y="4803647"/>
            <a:ext cx="3108166" cy="774191"/>
            <a:chOff x="4344193" y="4803647"/>
            <a:chExt cx="3108166" cy="774191"/>
          </a:xfrm>
        </p:grpSpPr>
        <p:pic>
          <p:nvPicPr>
            <p:cNvPr id="869" name="Google Shape;869;p48"/>
            <p:cNvPicPr preferRelativeResize="0"/>
            <p:nvPr/>
          </p:nvPicPr>
          <p:blipFill rotWithShape="1">
            <a:blip r:embed="rId43">
              <a:alphaModFix/>
            </a:blip>
            <a:srcRect b="0" l="0" r="0" t="0"/>
            <a:stretch/>
          </p:blipFill>
          <p:spPr>
            <a:xfrm>
              <a:off x="4364736" y="4855463"/>
              <a:ext cx="3087623" cy="591312"/>
            </a:xfrm>
            <a:prstGeom prst="rect">
              <a:avLst/>
            </a:prstGeom>
            <a:noFill/>
            <a:ln>
              <a:noFill/>
            </a:ln>
          </p:spPr>
        </p:pic>
        <p:pic>
          <p:nvPicPr>
            <p:cNvPr id="870" name="Google Shape;870;p48"/>
            <p:cNvPicPr preferRelativeResize="0"/>
            <p:nvPr/>
          </p:nvPicPr>
          <p:blipFill rotWithShape="1">
            <a:blip r:embed="rId44">
              <a:alphaModFix/>
            </a:blip>
            <a:srcRect b="0" l="0" r="0" t="0"/>
            <a:stretch/>
          </p:blipFill>
          <p:spPr>
            <a:xfrm>
              <a:off x="5068823" y="4803647"/>
              <a:ext cx="1932431" cy="774191"/>
            </a:xfrm>
            <a:prstGeom prst="rect">
              <a:avLst/>
            </a:prstGeom>
            <a:noFill/>
            <a:ln>
              <a:noFill/>
            </a:ln>
          </p:spPr>
        </p:pic>
        <p:sp>
          <p:nvSpPr>
            <p:cNvPr id="871" name="Google Shape;871;p48"/>
            <p:cNvSpPr/>
            <p:nvPr/>
          </p:nvSpPr>
          <p:spPr>
            <a:xfrm>
              <a:off x="4344193" y="4824412"/>
              <a:ext cx="3060700" cy="575945"/>
            </a:xfrm>
            <a:custGeom>
              <a:rect b="b" l="l" r="r" t="t"/>
              <a:pathLst>
                <a:path extrusionOk="0" h="575945" w="3060700">
                  <a:moveTo>
                    <a:pt x="2775322" y="0"/>
                  </a:moveTo>
                  <a:lnTo>
                    <a:pt x="0" y="0"/>
                  </a:lnTo>
                  <a:lnTo>
                    <a:pt x="285017" y="287950"/>
                  </a:lnTo>
                  <a:lnTo>
                    <a:pt x="0" y="575901"/>
                  </a:lnTo>
                  <a:lnTo>
                    <a:pt x="2775322" y="575901"/>
                  </a:lnTo>
                  <a:lnTo>
                    <a:pt x="3060340" y="287950"/>
                  </a:lnTo>
                  <a:lnTo>
                    <a:pt x="2775322"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2" name="Google Shape;872;p48"/>
            <p:cNvSpPr/>
            <p:nvPr/>
          </p:nvSpPr>
          <p:spPr>
            <a:xfrm>
              <a:off x="4344193" y="4824412"/>
              <a:ext cx="3060700" cy="575945"/>
            </a:xfrm>
            <a:custGeom>
              <a:rect b="b" l="l" r="r" t="t"/>
              <a:pathLst>
                <a:path extrusionOk="0" h="575945" w="3060700">
                  <a:moveTo>
                    <a:pt x="0" y="0"/>
                  </a:moveTo>
                  <a:lnTo>
                    <a:pt x="2775323" y="0"/>
                  </a:lnTo>
                  <a:lnTo>
                    <a:pt x="3060340" y="287951"/>
                  </a:lnTo>
                  <a:lnTo>
                    <a:pt x="2775323" y="575902"/>
                  </a:lnTo>
                  <a:lnTo>
                    <a:pt x="0" y="575902"/>
                  </a:lnTo>
                  <a:lnTo>
                    <a:pt x="285017"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73" name="Google Shape;873;p48"/>
          <p:cNvSpPr txBox="1"/>
          <p:nvPr/>
        </p:nvSpPr>
        <p:spPr>
          <a:xfrm>
            <a:off x="4702169" y="4373371"/>
            <a:ext cx="2155825" cy="10191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Risk Value Calculation</a:t>
            </a:r>
            <a:endParaRPr sz="1800">
              <a:solidFill>
                <a:schemeClr val="dk1"/>
              </a:solidFill>
              <a:latin typeface="Arial"/>
              <a:ea typeface="Arial"/>
              <a:cs typeface="Arial"/>
              <a:sym typeface="Arial"/>
            </a:endParaRPr>
          </a:p>
          <a:p>
            <a:pPr indent="243840" lvl="0" marL="469265" marR="28575" rtl="0" algn="l">
              <a:lnSpc>
                <a:spcPct val="102200"/>
              </a:lnSpc>
              <a:spcBef>
                <a:spcPts val="1245"/>
              </a:spcBef>
              <a:spcAft>
                <a:spcPts val="0"/>
              </a:spcAft>
              <a:buNone/>
            </a:pPr>
            <a:r>
              <a:rPr b="1" lang="en-US" sz="1800">
                <a:solidFill>
                  <a:srgbClr val="FFFFFF"/>
                </a:solidFill>
                <a:latin typeface="Arial"/>
                <a:ea typeface="Arial"/>
                <a:cs typeface="Arial"/>
                <a:sym typeface="Arial"/>
              </a:rPr>
              <a:t>Recommend  Countermeasures</a:t>
            </a:r>
            <a:endParaRPr sz="1800">
              <a:solidFill>
                <a:schemeClr val="dk1"/>
              </a:solidFill>
              <a:latin typeface="Arial"/>
              <a:ea typeface="Arial"/>
              <a:cs typeface="Arial"/>
              <a:sym typeface="Arial"/>
            </a:endParaRPr>
          </a:p>
        </p:txBody>
      </p:sp>
      <p:grpSp>
        <p:nvGrpSpPr>
          <p:cNvPr id="874" name="Google Shape;874;p48"/>
          <p:cNvGrpSpPr/>
          <p:nvPr/>
        </p:nvGrpSpPr>
        <p:grpSpPr>
          <a:xfrm>
            <a:off x="7163593" y="4803647"/>
            <a:ext cx="3099022" cy="774191"/>
            <a:chOff x="7163593" y="4803647"/>
            <a:chExt cx="3099022" cy="774191"/>
          </a:xfrm>
        </p:grpSpPr>
        <p:pic>
          <p:nvPicPr>
            <p:cNvPr id="875" name="Google Shape;875;p48"/>
            <p:cNvPicPr preferRelativeResize="0"/>
            <p:nvPr/>
          </p:nvPicPr>
          <p:blipFill rotWithShape="1">
            <a:blip r:embed="rId45">
              <a:alphaModFix/>
            </a:blip>
            <a:srcRect b="0" l="0" r="0" t="0"/>
            <a:stretch/>
          </p:blipFill>
          <p:spPr>
            <a:xfrm>
              <a:off x="7184136" y="4855463"/>
              <a:ext cx="3078479" cy="591312"/>
            </a:xfrm>
            <a:prstGeom prst="rect">
              <a:avLst/>
            </a:prstGeom>
            <a:noFill/>
            <a:ln>
              <a:noFill/>
            </a:ln>
          </p:spPr>
        </p:pic>
        <p:pic>
          <p:nvPicPr>
            <p:cNvPr id="876" name="Google Shape;876;p48"/>
            <p:cNvPicPr preferRelativeResize="0"/>
            <p:nvPr/>
          </p:nvPicPr>
          <p:blipFill rotWithShape="1">
            <a:blip r:embed="rId44">
              <a:alphaModFix/>
            </a:blip>
            <a:srcRect b="0" l="0" r="0" t="0"/>
            <a:stretch/>
          </p:blipFill>
          <p:spPr>
            <a:xfrm>
              <a:off x="7882127" y="4803647"/>
              <a:ext cx="1932431" cy="774191"/>
            </a:xfrm>
            <a:prstGeom prst="rect">
              <a:avLst/>
            </a:prstGeom>
            <a:noFill/>
            <a:ln>
              <a:noFill/>
            </a:ln>
          </p:spPr>
        </p:pic>
        <p:sp>
          <p:nvSpPr>
            <p:cNvPr id="877" name="Google Shape;877;p48"/>
            <p:cNvSpPr/>
            <p:nvPr/>
          </p:nvSpPr>
          <p:spPr>
            <a:xfrm>
              <a:off x="7163593" y="4824412"/>
              <a:ext cx="3051175" cy="575945"/>
            </a:xfrm>
            <a:custGeom>
              <a:rect b="b" l="l" r="r" t="t"/>
              <a:pathLst>
                <a:path extrusionOk="0" h="575945" w="3051175">
                  <a:moveTo>
                    <a:pt x="2766466" y="0"/>
                  </a:moveTo>
                  <a:lnTo>
                    <a:pt x="0" y="0"/>
                  </a:lnTo>
                  <a:lnTo>
                    <a:pt x="283989" y="287950"/>
                  </a:lnTo>
                  <a:lnTo>
                    <a:pt x="0" y="575901"/>
                  </a:lnTo>
                  <a:lnTo>
                    <a:pt x="2766466" y="575901"/>
                  </a:lnTo>
                  <a:lnTo>
                    <a:pt x="3050815" y="287950"/>
                  </a:lnTo>
                  <a:lnTo>
                    <a:pt x="2766466"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8" name="Google Shape;878;p48"/>
            <p:cNvSpPr/>
            <p:nvPr/>
          </p:nvSpPr>
          <p:spPr>
            <a:xfrm>
              <a:off x="7163593" y="4824412"/>
              <a:ext cx="3051175" cy="575945"/>
            </a:xfrm>
            <a:custGeom>
              <a:rect b="b" l="l" r="r" t="t"/>
              <a:pathLst>
                <a:path extrusionOk="0" h="575945" w="3051175">
                  <a:moveTo>
                    <a:pt x="0" y="0"/>
                  </a:moveTo>
                  <a:lnTo>
                    <a:pt x="2766466" y="0"/>
                  </a:lnTo>
                  <a:lnTo>
                    <a:pt x="3050815" y="287951"/>
                  </a:lnTo>
                  <a:lnTo>
                    <a:pt x="2766466" y="575902"/>
                  </a:lnTo>
                  <a:lnTo>
                    <a:pt x="0" y="575902"/>
                  </a:lnTo>
                  <a:lnTo>
                    <a:pt x="283989"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79" name="Google Shape;879;p48"/>
          <p:cNvSpPr txBox="1"/>
          <p:nvPr/>
        </p:nvSpPr>
        <p:spPr>
          <a:xfrm>
            <a:off x="7444926" y="3407155"/>
            <a:ext cx="2020570" cy="1704975"/>
          </a:xfrm>
          <a:prstGeom prst="rect">
            <a:avLst/>
          </a:prstGeom>
          <a:noFill/>
          <a:ln>
            <a:noFill/>
          </a:ln>
        </p:spPr>
        <p:txBody>
          <a:bodyPr anchorCtr="0" anchor="t" bIns="0" lIns="0" spcFirstLastPara="1" rIns="0" wrap="square" tIns="13950">
            <a:spAutoFit/>
          </a:bodyPr>
          <a:lstStyle/>
          <a:p>
            <a:pPr indent="-635" lvl="0" marL="274955" marR="519430" rtl="0" algn="ctr">
              <a:lnSpc>
                <a:spcPct val="99400"/>
              </a:lnSpc>
              <a:spcBef>
                <a:spcPts val="0"/>
              </a:spcBef>
              <a:spcAft>
                <a:spcPts val="0"/>
              </a:spcAft>
              <a:buNone/>
            </a:pPr>
            <a:r>
              <a:rPr b="1" lang="en-US" sz="1800">
                <a:solidFill>
                  <a:srgbClr val="FFFFFF"/>
                </a:solidFill>
                <a:latin typeface="Arial"/>
                <a:ea typeface="Arial"/>
                <a:cs typeface="Arial"/>
                <a:sym typeface="Arial"/>
              </a:rPr>
              <a:t>Practical  Vulnerability  Assessment</a:t>
            </a:r>
            <a:endParaRPr sz="1800">
              <a:solidFill>
                <a:schemeClr val="dk1"/>
              </a:solidFill>
              <a:latin typeface="Arial"/>
              <a:ea typeface="Arial"/>
              <a:cs typeface="Arial"/>
              <a:sym typeface="Arial"/>
            </a:endParaRPr>
          </a:p>
          <a:p>
            <a:pPr indent="0" lvl="0" marL="12700" marR="0" rtl="0" algn="l">
              <a:lnSpc>
                <a:spcPct val="100000"/>
              </a:lnSpc>
              <a:spcBef>
                <a:spcPts val="1155"/>
              </a:spcBef>
              <a:spcAft>
                <a:spcPts val="0"/>
              </a:spcAft>
              <a:buNone/>
            </a:pPr>
            <a:r>
              <a:rPr b="1" lang="en-US" sz="1800">
                <a:solidFill>
                  <a:srgbClr val="FFFFFF"/>
                </a:solidFill>
                <a:latin typeface="Arial"/>
                <a:ea typeface="Arial"/>
                <a:cs typeface="Arial"/>
                <a:sym typeface="Arial"/>
              </a:rPr>
              <a:t>Risk Level Estimation</a:t>
            </a:r>
            <a:endParaRPr sz="1800">
              <a:solidFill>
                <a:schemeClr val="dk1"/>
              </a:solidFill>
              <a:latin typeface="Arial"/>
              <a:ea typeface="Arial"/>
              <a:cs typeface="Arial"/>
              <a:sym typeface="Arial"/>
            </a:endParaRPr>
          </a:p>
          <a:p>
            <a:pPr indent="0" lvl="0" marL="813435" marR="0" rtl="0" algn="l">
              <a:lnSpc>
                <a:spcPct val="100000"/>
              </a:lnSpc>
              <a:spcBef>
                <a:spcPts val="1295"/>
              </a:spcBef>
              <a:spcAft>
                <a:spcPts val="0"/>
              </a:spcAft>
              <a:buNone/>
            </a:pPr>
            <a:r>
              <a:rPr b="1" lang="en-US" sz="1800">
                <a:solidFill>
                  <a:srgbClr val="FFFFFF"/>
                </a:solidFill>
                <a:latin typeface="Arial"/>
                <a:ea typeface="Arial"/>
                <a:cs typeface="Arial"/>
                <a:sym typeface="Arial"/>
              </a:rPr>
              <a:t>Selection of</a:t>
            </a:r>
            <a:endParaRPr sz="1800">
              <a:solidFill>
                <a:schemeClr val="dk1"/>
              </a:solidFill>
              <a:latin typeface="Arial"/>
              <a:ea typeface="Arial"/>
              <a:cs typeface="Arial"/>
              <a:sym typeface="Arial"/>
            </a:endParaRPr>
          </a:p>
        </p:txBody>
      </p:sp>
      <p:sp>
        <p:nvSpPr>
          <p:cNvPr id="880" name="Google Shape;880;p48"/>
          <p:cNvSpPr txBox="1"/>
          <p:nvPr/>
        </p:nvSpPr>
        <p:spPr>
          <a:xfrm>
            <a:off x="7973849" y="5092700"/>
            <a:ext cx="16744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Countermeasures</a:t>
            </a:r>
            <a:endParaRPr sz="1800">
              <a:solidFill>
                <a:schemeClr val="dk1"/>
              </a:solidFill>
              <a:latin typeface="Arial"/>
              <a:ea typeface="Arial"/>
              <a:cs typeface="Arial"/>
              <a:sym typeface="Arial"/>
            </a:endParaRPr>
          </a:p>
        </p:txBody>
      </p:sp>
      <p:grpSp>
        <p:nvGrpSpPr>
          <p:cNvPr id="881" name="Google Shape;881;p48"/>
          <p:cNvGrpSpPr/>
          <p:nvPr/>
        </p:nvGrpSpPr>
        <p:grpSpPr>
          <a:xfrm>
            <a:off x="1526382" y="5472112"/>
            <a:ext cx="3048665" cy="693991"/>
            <a:chOff x="1526382" y="5472112"/>
            <a:chExt cx="3048665" cy="693991"/>
          </a:xfrm>
        </p:grpSpPr>
        <p:pic>
          <p:nvPicPr>
            <p:cNvPr id="882" name="Google Shape;882;p48"/>
            <p:cNvPicPr preferRelativeResize="0"/>
            <p:nvPr/>
          </p:nvPicPr>
          <p:blipFill rotWithShape="1">
            <a:blip r:embed="rId46">
              <a:alphaModFix/>
            </a:blip>
            <a:srcRect b="0" l="0" r="0" t="0"/>
            <a:stretch/>
          </p:blipFill>
          <p:spPr>
            <a:xfrm>
              <a:off x="1557527" y="5501639"/>
              <a:ext cx="3017520" cy="664464"/>
            </a:xfrm>
            <a:prstGeom prst="rect">
              <a:avLst/>
            </a:prstGeom>
            <a:noFill/>
            <a:ln>
              <a:noFill/>
            </a:ln>
          </p:spPr>
        </p:pic>
        <p:pic>
          <p:nvPicPr>
            <p:cNvPr id="883" name="Google Shape;883;p48"/>
            <p:cNvPicPr preferRelativeResize="0"/>
            <p:nvPr/>
          </p:nvPicPr>
          <p:blipFill rotWithShape="1">
            <a:blip r:embed="rId47">
              <a:alphaModFix/>
            </a:blip>
            <a:srcRect b="0" l="0" r="0" t="0"/>
            <a:stretch/>
          </p:blipFill>
          <p:spPr>
            <a:xfrm>
              <a:off x="1630679" y="5626607"/>
              <a:ext cx="2868168" cy="490728"/>
            </a:xfrm>
            <a:prstGeom prst="rect">
              <a:avLst/>
            </a:prstGeom>
            <a:noFill/>
            <a:ln>
              <a:noFill/>
            </a:ln>
          </p:spPr>
        </p:pic>
        <p:sp>
          <p:nvSpPr>
            <p:cNvPr id="884" name="Google Shape;884;p48"/>
            <p:cNvSpPr/>
            <p:nvPr/>
          </p:nvSpPr>
          <p:spPr>
            <a:xfrm>
              <a:off x="1526382" y="5472112"/>
              <a:ext cx="3000375" cy="647700"/>
            </a:xfrm>
            <a:custGeom>
              <a:rect b="b" l="l" r="r" t="t"/>
              <a:pathLst>
                <a:path extrusionOk="0" h="647700" w="3000375">
                  <a:moveTo>
                    <a:pt x="2713046" y="0"/>
                  </a:moveTo>
                  <a:lnTo>
                    <a:pt x="0" y="0"/>
                  </a:lnTo>
                  <a:lnTo>
                    <a:pt x="0" y="647340"/>
                  </a:lnTo>
                  <a:lnTo>
                    <a:pt x="2713046" y="647340"/>
                  </a:lnTo>
                  <a:lnTo>
                    <a:pt x="3000014" y="323670"/>
                  </a:lnTo>
                  <a:lnTo>
                    <a:pt x="2713046"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5" name="Google Shape;885;p48"/>
            <p:cNvSpPr/>
            <p:nvPr/>
          </p:nvSpPr>
          <p:spPr>
            <a:xfrm>
              <a:off x="1526382" y="5472112"/>
              <a:ext cx="3000375" cy="647700"/>
            </a:xfrm>
            <a:custGeom>
              <a:rect b="b" l="l" r="r" t="t"/>
              <a:pathLst>
                <a:path extrusionOk="0" h="647700" w="3000375">
                  <a:moveTo>
                    <a:pt x="0" y="0"/>
                  </a:moveTo>
                  <a:lnTo>
                    <a:pt x="2713047" y="0"/>
                  </a:lnTo>
                  <a:lnTo>
                    <a:pt x="3000015" y="323670"/>
                  </a:lnTo>
                  <a:lnTo>
                    <a:pt x="2713047"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86" name="Google Shape;886;p48"/>
          <p:cNvSpPr txBox="1"/>
          <p:nvPr/>
        </p:nvSpPr>
        <p:spPr>
          <a:xfrm>
            <a:off x="1721073" y="5632196"/>
            <a:ext cx="26111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7: Security Reporting</a:t>
            </a:r>
            <a:endParaRPr sz="180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49"/>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892" name="Google Shape;892;p49"/>
          <p:cNvSpPr/>
          <p:nvPr/>
        </p:nvSpPr>
        <p:spPr>
          <a:xfrm>
            <a:off x="1497806" y="1916113"/>
            <a:ext cx="2967355" cy="1539875"/>
          </a:xfrm>
          <a:custGeom>
            <a:rect b="b" l="l" r="r" t="t"/>
            <a:pathLst>
              <a:path extrusionOk="0" h="1539875" w="2967354">
                <a:moveTo>
                  <a:pt x="0" y="0"/>
                </a:moveTo>
                <a:lnTo>
                  <a:pt x="2967038" y="0"/>
                </a:lnTo>
                <a:lnTo>
                  <a:pt x="2967038"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3" name="Google Shape;893;p49"/>
          <p:cNvSpPr txBox="1"/>
          <p:nvPr/>
        </p:nvSpPr>
        <p:spPr>
          <a:xfrm>
            <a:off x="1497806" y="1922413"/>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0150">
            <a:spAutoFit/>
          </a:bodyPr>
          <a:lstStyle/>
          <a:p>
            <a:pPr indent="0" lvl="0" marL="107950" marR="0" rtl="0" algn="l">
              <a:lnSpc>
                <a:spcPct val="100000"/>
              </a:lnSpc>
              <a:spcBef>
                <a:spcPts val="0"/>
              </a:spcBef>
              <a:spcAft>
                <a:spcPts val="0"/>
              </a:spcAft>
              <a:buNone/>
            </a:pPr>
            <a:r>
              <a:rPr lang="en-US" sz="1600">
                <a:solidFill>
                  <a:schemeClr val="dk1"/>
                </a:solidFill>
                <a:latin typeface="Verdana"/>
                <a:ea typeface="Verdana"/>
                <a:cs typeface="Verdana"/>
                <a:sym typeface="Verdana"/>
              </a:rPr>
              <a:t>1. Critical e-services Identification</a:t>
            </a:r>
            <a:endParaRPr sz="1600">
              <a:solidFill>
                <a:schemeClr val="dk1"/>
              </a:solidFill>
              <a:latin typeface="Verdana"/>
              <a:ea typeface="Verdana"/>
              <a:cs typeface="Verdana"/>
              <a:sym typeface="Verdana"/>
            </a:endParaRPr>
          </a:p>
        </p:txBody>
      </p:sp>
      <p:sp>
        <p:nvSpPr>
          <p:cNvPr id="894" name="Google Shape;894;p49"/>
          <p:cNvSpPr/>
          <p:nvPr/>
        </p:nvSpPr>
        <p:spPr>
          <a:xfrm>
            <a:off x="4614069" y="1916113"/>
            <a:ext cx="2967355" cy="1539875"/>
          </a:xfrm>
          <a:custGeom>
            <a:rect b="b" l="l" r="r" t="t"/>
            <a:pathLst>
              <a:path extrusionOk="0" h="1539875" w="2967354">
                <a:moveTo>
                  <a:pt x="0" y="0"/>
                </a:moveTo>
                <a:lnTo>
                  <a:pt x="2967037" y="0"/>
                </a:lnTo>
                <a:lnTo>
                  <a:pt x="2967037"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5" name="Google Shape;895;p49"/>
          <p:cNvSpPr txBox="1"/>
          <p:nvPr/>
        </p:nvSpPr>
        <p:spPr>
          <a:xfrm>
            <a:off x="4614069" y="1922413"/>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0150">
            <a:spAutoFit/>
          </a:bodyPr>
          <a:lstStyle/>
          <a:p>
            <a:pPr indent="0" lvl="0" marL="107950" marR="0" rtl="0" algn="l">
              <a:lnSpc>
                <a:spcPct val="100000"/>
              </a:lnSpc>
              <a:spcBef>
                <a:spcPts val="0"/>
              </a:spcBef>
              <a:spcAft>
                <a:spcPts val="0"/>
              </a:spcAft>
              <a:buNone/>
            </a:pPr>
            <a:r>
              <a:rPr lang="en-US" sz="1600">
                <a:solidFill>
                  <a:schemeClr val="dk1"/>
                </a:solidFill>
                <a:latin typeface="Verdana"/>
                <a:ea typeface="Verdana"/>
                <a:cs typeface="Verdana"/>
                <a:sym typeface="Verdana"/>
              </a:rPr>
              <a:t>2. Participants Identification</a:t>
            </a:r>
            <a:endParaRPr sz="1600">
              <a:solidFill>
                <a:schemeClr val="dk1"/>
              </a:solidFill>
              <a:latin typeface="Verdana"/>
              <a:ea typeface="Verdana"/>
              <a:cs typeface="Verdana"/>
              <a:sym typeface="Verdana"/>
            </a:endParaRPr>
          </a:p>
        </p:txBody>
      </p:sp>
      <p:sp>
        <p:nvSpPr>
          <p:cNvPr id="896" name="Google Shape;896;p49"/>
          <p:cNvSpPr/>
          <p:nvPr/>
        </p:nvSpPr>
        <p:spPr>
          <a:xfrm>
            <a:off x="7747795" y="1916113"/>
            <a:ext cx="2967355" cy="1539875"/>
          </a:xfrm>
          <a:custGeom>
            <a:rect b="b" l="l" r="r" t="t"/>
            <a:pathLst>
              <a:path extrusionOk="0" h="1539875" w="2967354">
                <a:moveTo>
                  <a:pt x="0" y="0"/>
                </a:moveTo>
                <a:lnTo>
                  <a:pt x="2967037" y="0"/>
                </a:lnTo>
                <a:lnTo>
                  <a:pt x="2967037"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7" name="Google Shape;897;p49"/>
          <p:cNvSpPr txBox="1"/>
          <p:nvPr/>
        </p:nvSpPr>
        <p:spPr>
          <a:xfrm>
            <a:off x="7747795" y="1916113"/>
            <a:ext cx="2967355" cy="1539875"/>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6500">
            <a:spAutoFit/>
          </a:bodyPr>
          <a:lstStyle/>
          <a:p>
            <a:pPr indent="0" lvl="0" marL="107950" marR="0" rtl="0" algn="l">
              <a:lnSpc>
                <a:spcPct val="100000"/>
              </a:lnSpc>
              <a:spcBef>
                <a:spcPts val="0"/>
              </a:spcBef>
              <a:spcAft>
                <a:spcPts val="0"/>
              </a:spcAft>
              <a:buNone/>
            </a:pPr>
            <a:r>
              <a:rPr lang="en-US" sz="1600">
                <a:solidFill>
                  <a:schemeClr val="dk1"/>
                </a:solidFill>
                <a:latin typeface="Verdana"/>
                <a:ea typeface="Verdana"/>
                <a:cs typeface="Verdana"/>
                <a:sym typeface="Verdana"/>
              </a:rPr>
              <a:t>3. Users Identification</a:t>
            </a:r>
            <a:endParaRPr sz="1600">
              <a:solidFill>
                <a:schemeClr val="dk1"/>
              </a:solidFill>
              <a:latin typeface="Verdana"/>
              <a:ea typeface="Verdana"/>
              <a:cs typeface="Verdana"/>
              <a:sym typeface="Verdana"/>
            </a:endParaRPr>
          </a:p>
        </p:txBody>
      </p:sp>
      <p:grpSp>
        <p:nvGrpSpPr>
          <p:cNvPr id="898" name="Google Shape;898;p49"/>
          <p:cNvGrpSpPr/>
          <p:nvPr/>
        </p:nvGrpSpPr>
        <p:grpSpPr>
          <a:xfrm>
            <a:off x="4310856" y="2303462"/>
            <a:ext cx="5208048" cy="1686368"/>
            <a:chOff x="4310856" y="2303462"/>
            <a:chExt cx="5208048" cy="1686368"/>
          </a:xfrm>
        </p:grpSpPr>
        <p:pic>
          <p:nvPicPr>
            <p:cNvPr id="899" name="Google Shape;899;p49"/>
            <p:cNvPicPr preferRelativeResize="0"/>
            <p:nvPr/>
          </p:nvPicPr>
          <p:blipFill rotWithShape="1">
            <a:blip r:embed="rId4">
              <a:alphaModFix/>
            </a:blip>
            <a:srcRect b="0" l="0" r="0" t="0"/>
            <a:stretch/>
          </p:blipFill>
          <p:spPr>
            <a:xfrm>
              <a:off x="4346448" y="2340863"/>
              <a:ext cx="591312" cy="701039"/>
            </a:xfrm>
            <a:prstGeom prst="rect">
              <a:avLst/>
            </a:prstGeom>
            <a:noFill/>
            <a:ln>
              <a:noFill/>
            </a:ln>
          </p:spPr>
        </p:pic>
        <p:pic>
          <p:nvPicPr>
            <p:cNvPr id="900" name="Google Shape;900;p49"/>
            <p:cNvPicPr preferRelativeResize="0"/>
            <p:nvPr/>
          </p:nvPicPr>
          <p:blipFill rotWithShape="1">
            <a:blip r:embed="rId5">
              <a:alphaModFix/>
            </a:blip>
            <a:srcRect b="0" l="0" r="0" t="0"/>
            <a:stretch/>
          </p:blipFill>
          <p:spPr>
            <a:xfrm>
              <a:off x="4310856" y="2303462"/>
              <a:ext cx="588604" cy="698140"/>
            </a:xfrm>
            <a:prstGeom prst="rect">
              <a:avLst/>
            </a:prstGeom>
            <a:noFill/>
            <a:ln>
              <a:noFill/>
            </a:ln>
          </p:spPr>
        </p:pic>
        <p:pic>
          <p:nvPicPr>
            <p:cNvPr id="901" name="Google Shape;901;p49"/>
            <p:cNvPicPr preferRelativeResize="0"/>
            <p:nvPr/>
          </p:nvPicPr>
          <p:blipFill rotWithShape="1">
            <a:blip r:embed="rId6">
              <a:alphaModFix/>
            </a:blip>
            <a:srcRect b="0" l="0" r="0" t="0"/>
            <a:stretch/>
          </p:blipFill>
          <p:spPr>
            <a:xfrm>
              <a:off x="7449312" y="2414015"/>
              <a:ext cx="591311" cy="701039"/>
            </a:xfrm>
            <a:prstGeom prst="rect">
              <a:avLst/>
            </a:prstGeom>
            <a:noFill/>
            <a:ln>
              <a:noFill/>
            </a:ln>
          </p:spPr>
        </p:pic>
        <p:pic>
          <p:nvPicPr>
            <p:cNvPr id="902" name="Google Shape;902;p49"/>
            <p:cNvPicPr preferRelativeResize="0"/>
            <p:nvPr/>
          </p:nvPicPr>
          <p:blipFill rotWithShape="1">
            <a:blip r:embed="rId7">
              <a:alphaModFix/>
            </a:blip>
            <a:srcRect b="0" l="0" r="0" t="0"/>
            <a:stretch/>
          </p:blipFill>
          <p:spPr>
            <a:xfrm>
              <a:off x="7411243" y="2376487"/>
              <a:ext cx="588603" cy="698140"/>
            </a:xfrm>
            <a:prstGeom prst="rect">
              <a:avLst/>
            </a:prstGeom>
            <a:noFill/>
            <a:ln>
              <a:noFill/>
            </a:ln>
          </p:spPr>
        </p:pic>
        <p:pic>
          <p:nvPicPr>
            <p:cNvPr id="903" name="Google Shape;903;p49"/>
            <p:cNvPicPr preferRelativeResize="0"/>
            <p:nvPr/>
          </p:nvPicPr>
          <p:blipFill rotWithShape="1">
            <a:blip r:embed="rId8">
              <a:alphaModFix/>
            </a:blip>
            <a:srcRect b="0" l="0" r="0" t="0"/>
            <a:stretch/>
          </p:blipFill>
          <p:spPr>
            <a:xfrm>
              <a:off x="8817864" y="3410711"/>
              <a:ext cx="701040" cy="579119"/>
            </a:xfrm>
            <a:prstGeom prst="rect">
              <a:avLst/>
            </a:prstGeom>
            <a:noFill/>
            <a:ln>
              <a:noFill/>
            </a:ln>
          </p:spPr>
        </p:pic>
      </p:grpSp>
      <p:sp>
        <p:nvSpPr>
          <p:cNvPr id="904" name="Google Shape;904;p49"/>
          <p:cNvSpPr txBox="1"/>
          <p:nvPr/>
        </p:nvSpPr>
        <p:spPr>
          <a:xfrm>
            <a:off x="1497806" y="1532019"/>
            <a:ext cx="2967355" cy="384175"/>
          </a:xfrm>
          <a:prstGeom prst="rect">
            <a:avLst/>
          </a:prstGeom>
          <a:solidFill>
            <a:srgbClr val="C0C0C0"/>
          </a:solidFill>
          <a:ln>
            <a:noFill/>
          </a:ln>
        </p:spPr>
        <p:txBody>
          <a:bodyPr anchorCtr="0" anchor="t" bIns="0" lIns="0" spcFirstLastPara="1" rIns="0" wrap="square" tIns="69200">
            <a:spAutoFit/>
          </a:bodyPr>
          <a:lstStyle/>
          <a:p>
            <a:pPr indent="0" lvl="0" marL="111125"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Legal Representative</a:t>
            </a:r>
            <a:endParaRPr sz="1600">
              <a:solidFill>
                <a:schemeClr val="dk1"/>
              </a:solidFill>
              <a:latin typeface="Verdana"/>
              <a:ea typeface="Verdana"/>
              <a:cs typeface="Verdana"/>
              <a:sym typeface="Verdana"/>
            </a:endParaRPr>
          </a:p>
        </p:txBody>
      </p:sp>
      <p:sp>
        <p:nvSpPr>
          <p:cNvPr id="905" name="Google Shape;905;p49"/>
          <p:cNvSpPr txBox="1"/>
          <p:nvPr/>
        </p:nvSpPr>
        <p:spPr>
          <a:xfrm>
            <a:off x="4614069" y="1532019"/>
            <a:ext cx="2967355" cy="384175"/>
          </a:xfrm>
          <a:prstGeom prst="rect">
            <a:avLst/>
          </a:prstGeom>
          <a:solidFill>
            <a:srgbClr val="C0C0C0"/>
          </a:solidFill>
          <a:ln>
            <a:noFill/>
          </a:ln>
        </p:spPr>
        <p:txBody>
          <a:bodyPr anchorCtr="0" anchor="t" bIns="0" lIns="0" spcFirstLastPara="1" rIns="0" wrap="square" tIns="56500">
            <a:spAutoFit/>
          </a:bodyPr>
          <a:lstStyle/>
          <a:p>
            <a:pPr indent="0" lvl="0" marL="116839"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Legal Representative</a:t>
            </a:r>
            <a:endParaRPr sz="1600">
              <a:solidFill>
                <a:schemeClr val="dk1"/>
              </a:solidFill>
              <a:latin typeface="Verdana"/>
              <a:ea typeface="Verdana"/>
              <a:cs typeface="Verdana"/>
              <a:sym typeface="Verdana"/>
            </a:endParaRPr>
          </a:p>
        </p:txBody>
      </p:sp>
      <p:grpSp>
        <p:nvGrpSpPr>
          <p:cNvPr id="906" name="Google Shape;906;p49"/>
          <p:cNvGrpSpPr/>
          <p:nvPr/>
        </p:nvGrpSpPr>
        <p:grpSpPr>
          <a:xfrm>
            <a:off x="1429543" y="287338"/>
            <a:ext cx="2051273" cy="825181"/>
            <a:chOff x="1429543" y="287338"/>
            <a:chExt cx="2051273" cy="825181"/>
          </a:xfrm>
        </p:grpSpPr>
        <p:pic>
          <p:nvPicPr>
            <p:cNvPr id="907" name="Google Shape;907;p49"/>
            <p:cNvPicPr preferRelativeResize="0"/>
            <p:nvPr/>
          </p:nvPicPr>
          <p:blipFill rotWithShape="1">
            <a:blip r:embed="rId9">
              <a:alphaModFix/>
            </a:blip>
            <a:srcRect b="0" l="0" r="0" t="0"/>
            <a:stretch/>
          </p:blipFill>
          <p:spPr>
            <a:xfrm>
              <a:off x="1459992" y="316991"/>
              <a:ext cx="2020824" cy="737615"/>
            </a:xfrm>
            <a:prstGeom prst="rect">
              <a:avLst/>
            </a:prstGeom>
            <a:noFill/>
            <a:ln>
              <a:noFill/>
            </a:ln>
          </p:spPr>
        </p:pic>
        <p:pic>
          <p:nvPicPr>
            <p:cNvPr id="908" name="Google Shape;908;p49"/>
            <p:cNvPicPr preferRelativeResize="0"/>
            <p:nvPr/>
          </p:nvPicPr>
          <p:blipFill rotWithShape="1">
            <a:blip r:embed="rId10">
              <a:alphaModFix/>
            </a:blip>
            <a:srcRect b="0" l="0" r="0" t="0"/>
            <a:stretch/>
          </p:blipFill>
          <p:spPr>
            <a:xfrm>
              <a:off x="1734311" y="341375"/>
              <a:ext cx="1472184" cy="771144"/>
            </a:xfrm>
            <a:prstGeom prst="rect">
              <a:avLst/>
            </a:prstGeom>
            <a:noFill/>
            <a:ln>
              <a:noFill/>
            </a:ln>
          </p:spPr>
        </p:pic>
        <p:sp>
          <p:nvSpPr>
            <p:cNvPr id="909" name="Google Shape;909;p49"/>
            <p:cNvSpPr/>
            <p:nvPr/>
          </p:nvSpPr>
          <p:spPr>
            <a:xfrm>
              <a:off x="1429543" y="287338"/>
              <a:ext cx="2004695" cy="720725"/>
            </a:xfrm>
            <a:custGeom>
              <a:rect b="b" l="l" r="r" t="t"/>
              <a:pathLst>
                <a:path extrusionOk="0" h="720725" w="2004695">
                  <a:moveTo>
                    <a:pt x="1718222" y="0"/>
                  </a:moveTo>
                  <a:lnTo>
                    <a:pt x="0" y="0"/>
                  </a:lnTo>
                  <a:lnTo>
                    <a:pt x="0" y="720365"/>
                  </a:lnTo>
                  <a:lnTo>
                    <a:pt x="1718222" y="720365"/>
                  </a:lnTo>
                  <a:lnTo>
                    <a:pt x="2004651" y="360003"/>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0" name="Google Shape;910;p49"/>
            <p:cNvSpPr/>
            <p:nvPr/>
          </p:nvSpPr>
          <p:spPr>
            <a:xfrm>
              <a:off x="1429543" y="287338"/>
              <a:ext cx="2004695" cy="720725"/>
            </a:xfrm>
            <a:custGeom>
              <a:rect b="b" l="l" r="r" t="t"/>
              <a:pathLst>
                <a:path extrusionOk="0" h="720725" w="2004695">
                  <a:moveTo>
                    <a:pt x="0" y="0"/>
                  </a:moveTo>
                  <a:lnTo>
                    <a:pt x="1718222" y="0"/>
                  </a:lnTo>
                  <a:lnTo>
                    <a:pt x="2004652" y="360002"/>
                  </a:lnTo>
                  <a:lnTo>
                    <a:pt x="171822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11" name="Google Shape;911;p49"/>
          <p:cNvSpPr txBox="1"/>
          <p:nvPr/>
        </p:nvSpPr>
        <p:spPr>
          <a:xfrm>
            <a:off x="1825783" y="346963"/>
            <a:ext cx="1213485" cy="580390"/>
          </a:xfrm>
          <a:prstGeom prst="rect">
            <a:avLst/>
          </a:prstGeom>
          <a:noFill/>
          <a:ln>
            <a:noFill/>
          </a:ln>
        </p:spPr>
        <p:txBody>
          <a:bodyPr anchorCtr="0" anchor="t" bIns="0" lIns="0" spcFirstLastPara="1" rIns="0" wrap="square" tIns="6350">
            <a:spAutoFit/>
          </a:bodyPr>
          <a:lstStyle/>
          <a:p>
            <a:pPr indent="189865"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Phase 1:  Cartography</a:t>
            </a:r>
            <a:endParaRPr sz="1800">
              <a:solidFill>
                <a:schemeClr val="dk1"/>
              </a:solidFill>
              <a:latin typeface="Arial"/>
              <a:ea typeface="Arial"/>
              <a:cs typeface="Arial"/>
              <a:sym typeface="Arial"/>
            </a:endParaRPr>
          </a:p>
        </p:txBody>
      </p:sp>
      <p:grpSp>
        <p:nvGrpSpPr>
          <p:cNvPr id="912" name="Google Shape;912;p49"/>
          <p:cNvGrpSpPr/>
          <p:nvPr/>
        </p:nvGrpSpPr>
        <p:grpSpPr>
          <a:xfrm>
            <a:off x="3280568" y="287338"/>
            <a:ext cx="2059528" cy="825181"/>
            <a:chOff x="3280568" y="287338"/>
            <a:chExt cx="2059528" cy="825181"/>
          </a:xfrm>
        </p:grpSpPr>
        <p:pic>
          <p:nvPicPr>
            <p:cNvPr id="913" name="Google Shape;913;p49"/>
            <p:cNvPicPr preferRelativeResize="0"/>
            <p:nvPr/>
          </p:nvPicPr>
          <p:blipFill rotWithShape="1">
            <a:blip r:embed="rId11">
              <a:alphaModFix/>
            </a:blip>
            <a:srcRect b="0" l="0" r="0" t="0"/>
            <a:stretch/>
          </p:blipFill>
          <p:spPr>
            <a:xfrm>
              <a:off x="3304032" y="316991"/>
              <a:ext cx="2036064" cy="737615"/>
            </a:xfrm>
            <a:prstGeom prst="rect">
              <a:avLst/>
            </a:prstGeom>
            <a:noFill/>
            <a:ln>
              <a:noFill/>
            </a:ln>
          </p:spPr>
        </p:pic>
        <p:pic>
          <p:nvPicPr>
            <p:cNvPr id="914" name="Google Shape;914;p49"/>
            <p:cNvPicPr preferRelativeResize="0"/>
            <p:nvPr/>
          </p:nvPicPr>
          <p:blipFill rotWithShape="1">
            <a:blip r:embed="rId12">
              <a:alphaModFix/>
            </a:blip>
            <a:srcRect b="0" l="0" r="0" t="0"/>
            <a:stretch/>
          </p:blipFill>
          <p:spPr>
            <a:xfrm>
              <a:off x="3834383" y="341375"/>
              <a:ext cx="1283208" cy="771144"/>
            </a:xfrm>
            <a:prstGeom prst="rect">
              <a:avLst/>
            </a:prstGeom>
            <a:noFill/>
            <a:ln>
              <a:noFill/>
            </a:ln>
          </p:spPr>
        </p:pic>
        <p:sp>
          <p:nvSpPr>
            <p:cNvPr id="915" name="Google Shape;915;p49"/>
            <p:cNvSpPr/>
            <p:nvPr/>
          </p:nvSpPr>
          <p:spPr>
            <a:xfrm>
              <a:off x="3280568" y="287338"/>
              <a:ext cx="2012950" cy="720725"/>
            </a:xfrm>
            <a:custGeom>
              <a:rect b="b" l="l" r="r" t="t"/>
              <a:pathLst>
                <a:path extrusionOk="0" h="720725" w="2012950">
                  <a:moveTo>
                    <a:pt x="1727442" y="0"/>
                  </a:moveTo>
                  <a:lnTo>
                    <a:pt x="0" y="0"/>
                  </a:lnTo>
                  <a:lnTo>
                    <a:pt x="285146" y="360003"/>
                  </a:lnTo>
                  <a:lnTo>
                    <a:pt x="0" y="720365"/>
                  </a:lnTo>
                  <a:lnTo>
                    <a:pt x="1727442" y="720365"/>
                  </a:lnTo>
                  <a:lnTo>
                    <a:pt x="2012590" y="360003"/>
                  </a:lnTo>
                  <a:lnTo>
                    <a:pt x="1727442"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6" name="Google Shape;916;p49"/>
            <p:cNvSpPr/>
            <p:nvPr/>
          </p:nvSpPr>
          <p:spPr>
            <a:xfrm>
              <a:off x="3280568" y="287338"/>
              <a:ext cx="2012950" cy="720725"/>
            </a:xfrm>
            <a:custGeom>
              <a:rect b="b" l="l" r="r" t="t"/>
              <a:pathLst>
                <a:path extrusionOk="0" h="720725" w="2012950">
                  <a:moveTo>
                    <a:pt x="0" y="0"/>
                  </a:moveTo>
                  <a:lnTo>
                    <a:pt x="1727443" y="0"/>
                  </a:lnTo>
                  <a:lnTo>
                    <a:pt x="2012590" y="360002"/>
                  </a:lnTo>
                  <a:lnTo>
                    <a:pt x="1727443" y="720365"/>
                  </a:lnTo>
                  <a:lnTo>
                    <a:pt x="0" y="720365"/>
                  </a:lnTo>
                  <a:lnTo>
                    <a:pt x="285146"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17" name="Google Shape;917;p49"/>
          <p:cNvSpPr txBox="1"/>
          <p:nvPr/>
        </p:nvSpPr>
        <p:spPr>
          <a:xfrm>
            <a:off x="3926106" y="346963"/>
            <a:ext cx="966469" cy="580390"/>
          </a:xfrm>
          <a:prstGeom prst="rect">
            <a:avLst/>
          </a:prstGeom>
          <a:noFill/>
          <a:ln>
            <a:noFill/>
          </a:ln>
        </p:spPr>
        <p:txBody>
          <a:bodyPr anchorCtr="0" anchor="t" bIns="0" lIns="0" spcFirstLastPara="1" rIns="0" wrap="square" tIns="6350">
            <a:spAutoFit/>
          </a:bodyPr>
          <a:lstStyle/>
          <a:p>
            <a:pPr indent="-25400" lvl="0" marL="38100" marR="5080" rtl="0" algn="l">
              <a:lnSpc>
                <a:spcPct val="102200"/>
              </a:lnSpc>
              <a:spcBef>
                <a:spcPts val="0"/>
              </a:spcBef>
              <a:spcAft>
                <a:spcPts val="0"/>
              </a:spcAft>
              <a:buNone/>
            </a:pPr>
            <a:r>
              <a:rPr b="1" lang="en-US" sz="1800">
                <a:solidFill>
                  <a:srgbClr val="FFFFFF"/>
                </a:solidFill>
                <a:latin typeface="Arial"/>
                <a:ea typeface="Arial"/>
                <a:cs typeface="Arial"/>
                <a:sym typeface="Arial"/>
              </a:rPr>
              <a:t>E-services  Criticality</a:t>
            </a:r>
            <a:endParaRPr sz="1800">
              <a:solidFill>
                <a:schemeClr val="dk1"/>
              </a:solidFill>
              <a:latin typeface="Arial"/>
              <a:ea typeface="Arial"/>
              <a:cs typeface="Arial"/>
              <a:sym typeface="Arial"/>
            </a:endParaRPr>
          </a:p>
        </p:txBody>
      </p:sp>
      <p:grpSp>
        <p:nvGrpSpPr>
          <p:cNvPr id="918" name="Google Shape;918;p49"/>
          <p:cNvGrpSpPr/>
          <p:nvPr/>
        </p:nvGrpSpPr>
        <p:grpSpPr>
          <a:xfrm>
            <a:off x="5134768" y="287338"/>
            <a:ext cx="2055462" cy="825181"/>
            <a:chOff x="5134768" y="287338"/>
            <a:chExt cx="2055462" cy="825181"/>
          </a:xfrm>
        </p:grpSpPr>
        <p:pic>
          <p:nvPicPr>
            <p:cNvPr id="919" name="Google Shape;919;p49"/>
            <p:cNvPicPr preferRelativeResize="0"/>
            <p:nvPr/>
          </p:nvPicPr>
          <p:blipFill rotWithShape="1">
            <a:blip r:embed="rId13">
              <a:alphaModFix/>
            </a:blip>
            <a:srcRect b="0" l="0" r="0" t="0"/>
            <a:stretch/>
          </p:blipFill>
          <p:spPr>
            <a:xfrm>
              <a:off x="5157215" y="316991"/>
              <a:ext cx="2033015" cy="737615"/>
            </a:xfrm>
            <a:prstGeom prst="rect">
              <a:avLst/>
            </a:prstGeom>
            <a:noFill/>
            <a:ln>
              <a:noFill/>
            </a:ln>
          </p:spPr>
        </p:pic>
        <p:pic>
          <p:nvPicPr>
            <p:cNvPr id="920" name="Google Shape;920;p49"/>
            <p:cNvPicPr preferRelativeResize="0"/>
            <p:nvPr/>
          </p:nvPicPr>
          <p:blipFill rotWithShape="1">
            <a:blip r:embed="rId14">
              <a:alphaModFix/>
            </a:blip>
            <a:srcRect b="0" l="0" r="0" t="0"/>
            <a:stretch/>
          </p:blipFill>
          <p:spPr>
            <a:xfrm>
              <a:off x="5541263" y="341375"/>
              <a:ext cx="1514856" cy="771144"/>
            </a:xfrm>
            <a:prstGeom prst="rect">
              <a:avLst/>
            </a:prstGeom>
            <a:noFill/>
            <a:ln>
              <a:noFill/>
            </a:ln>
          </p:spPr>
        </p:pic>
        <p:sp>
          <p:nvSpPr>
            <p:cNvPr id="921" name="Google Shape;921;p49"/>
            <p:cNvSpPr/>
            <p:nvPr/>
          </p:nvSpPr>
          <p:spPr>
            <a:xfrm>
              <a:off x="5134768" y="287338"/>
              <a:ext cx="2006600" cy="720725"/>
            </a:xfrm>
            <a:custGeom>
              <a:rect b="b" l="l" r="r" t="t"/>
              <a:pathLst>
                <a:path extrusionOk="0" h="720725" w="2006600">
                  <a:moveTo>
                    <a:pt x="1721896" y="0"/>
                  </a:moveTo>
                  <a:lnTo>
                    <a:pt x="0" y="0"/>
                  </a:lnTo>
                  <a:lnTo>
                    <a:pt x="283983" y="360003"/>
                  </a:lnTo>
                  <a:lnTo>
                    <a:pt x="0" y="720365"/>
                  </a:lnTo>
                  <a:lnTo>
                    <a:pt x="1721896" y="720365"/>
                  </a:lnTo>
                  <a:lnTo>
                    <a:pt x="2006240" y="360003"/>
                  </a:lnTo>
                  <a:lnTo>
                    <a:pt x="1721896"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2" name="Google Shape;922;p49"/>
            <p:cNvSpPr/>
            <p:nvPr/>
          </p:nvSpPr>
          <p:spPr>
            <a:xfrm>
              <a:off x="5134768" y="287338"/>
              <a:ext cx="2006600" cy="720725"/>
            </a:xfrm>
            <a:custGeom>
              <a:rect b="b" l="l" r="r" t="t"/>
              <a:pathLst>
                <a:path extrusionOk="0" h="720725" w="2006600">
                  <a:moveTo>
                    <a:pt x="0" y="0"/>
                  </a:moveTo>
                  <a:lnTo>
                    <a:pt x="1721897" y="0"/>
                  </a:lnTo>
                  <a:lnTo>
                    <a:pt x="2006240" y="360002"/>
                  </a:lnTo>
                  <a:lnTo>
                    <a:pt x="1721897" y="720365"/>
                  </a:lnTo>
                  <a:lnTo>
                    <a:pt x="0" y="720365"/>
                  </a:lnTo>
                  <a:lnTo>
                    <a:pt x="283983"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23" name="Google Shape;923;p49"/>
          <p:cNvSpPr txBox="1"/>
          <p:nvPr/>
        </p:nvSpPr>
        <p:spPr>
          <a:xfrm>
            <a:off x="5631334" y="346963"/>
            <a:ext cx="1257935" cy="580390"/>
          </a:xfrm>
          <a:prstGeom prst="rect">
            <a:avLst/>
          </a:prstGeom>
          <a:noFill/>
          <a:ln>
            <a:noFill/>
          </a:ln>
        </p:spPr>
        <p:txBody>
          <a:bodyPr anchorCtr="0" anchor="t" bIns="0" lIns="0" spcFirstLastPara="1" rIns="0" wrap="square" tIns="6350">
            <a:spAutoFit/>
          </a:bodyPr>
          <a:lstStyle/>
          <a:p>
            <a:pPr indent="356235"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Asset  Identification</a:t>
            </a:r>
            <a:endParaRPr sz="1800">
              <a:solidFill>
                <a:schemeClr val="dk1"/>
              </a:solidFill>
              <a:latin typeface="Arial"/>
              <a:ea typeface="Arial"/>
              <a:cs typeface="Arial"/>
              <a:sym typeface="Arial"/>
            </a:endParaRPr>
          </a:p>
        </p:txBody>
      </p:sp>
      <p:grpSp>
        <p:nvGrpSpPr>
          <p:cNvPr id="924" name="Google Shape;924;p49"/>
          <p:cNvGrpSpPr/>
          <p:nvPr/>
        </p:nvGrpSpPr>
        <p:grpSpPr>
          <a:xfrm>
            <a:off x="6984206" y="204215"/>
            <a:ext cx="2107978" cy="1036319"/>
            <a:chOff x="6984206" y="204215"/>
            <a:chExt cx="2107978" cy="1036319"/>
          </a:xfrm>
        </p:grpSpPr>
        <p:pic>
          <p:nvPicPr>
            <p:cNvPr id="925" name="Google Shape;925;p49"/>
            <p:cNvPicPr preferRelativeResize="0"/>
            <p:nvPr/>
          </p:nvPicPr>
          <p:blipFill rotWithShape="1">
            <a:blip r:embed="rId15">
              <a:alphaModFix/>
            </a:blip>
            <a:srcRect b="0" l="0" r="0" t="0"/>
            <a:stretch/>
          </p:blipFill>
          <p:spPr>
            <a:xfrm>
              <a:off x="7007352" y="316992"/>
              <a:ext cx="2029968" cy="737615"/>
            </a:xfrm>
            <a:prstGeom prst="rect">
              <a:avLst/>
            </a:prstGeom>
            <a:noFill/>
            <a:ln>
              <a:noFill/>
            </a:ln>
          </p:spPr>
        </p:pic>
        <p:pic>
          <p:nvPicPr>
            <p:cNvPr id="926" name="Google Shape;926;p49"/>
            <p:cNvPicPr preferRelativeResize="0"/>
            <p:nvPr/>
          </p:nvPicPr>
          <p:blipFill rotWithShape="1">
            <a:blip r:embed="rId16">
              <a:alphaModFix/>
            </a:blip>
            <a:srcRect b="0" l="0" r="0" t="0"/>
            <a:stretch/>
          </p:blipFill>
          <p:spPr>
            <a:xfrm>
              <a:off x="7202424" y="204215"/>
              <a:ext cx="1889760" cy="1036319"/>
            </a:xfrm>
            <a:prstGeom prst="rect">
              <a:avLst/>
            </a:prstGeom>
            <a:noFill/>
            <a:ln>
              <a:noFill/>
            </a:ln>
          </p:spPr>
        </p:pic>
        <p:sp>
          <p:nvSpPr>
            <p:cNvPr id="927" name="Google Shape;927;p49"/>
            <p:cNvSpPr/>
            <p:nvPr/>
          </p:nvSpPr>
          <p:spPr>
            <a:xfrm>
              <a:off x="6984206" y="287338"/>
              <a:ext cx="2006600" cy="720725"/>
            </a:xfrm>
            <a:custGeom>
              <a:rect b="b" l="l" r="r" t="t"/>
              <a:pathLst>
                <a:path extrusionOk="0" h="720725" w="2006600">
                  <a:moveTo>
                    <a:pt x="1721794" y="0"/>
                  </a:moveTo>
                  <a:lnTo>
                    <a:pt x="0" y="0"/>
                  </a:lnTo>
                  <a:lnTo>
                    <a:pt x="284445" y="360003"/>
                  </a:lnTo>
                  <a:lnTo>
                    <a:pt x="0" y="720365"/>
                  </a:lnTo>
                  <a:lnTo>
                    <a:pt x="1721794" y="720365"/>
                  </a:lnTo>
                  <a:lnTo>
                    <a:pt x="2006239" y="360003"/>
                  </a:lnTo>
                  <a:lnTo>
                    <a:pt x="1721794"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8" name="Google Shape;928;p49"/>
            <p:cNvSpPr/>
            <p:nvPr/>
          </p:nvSpPr>
          <p:spPr>
            <a:xfrm>
              <a:off x="6984206" y="287338"/>
              <a:ext cx="2006600" cy="720725"/>
            </a:xfrm>
            <a:custGeom>
              <a:rect b="b" l="l" r="r" t="t"/>
              <a:pathLst>
                <a:path extrusionOk="0" h="720725" w="2006600">
                  <a:moveTo>
                    <a:pt x="0" y="0"/>
                  </a:moveTo>
                  <a:lnTo>
                    <a:pt x="1721795" y="0"/>
                  </a:lnTo>
                  <a:lnTo>
                    <a:pt x="2006240" y="360002"/>
                  </a:lnTo>
                  <a:lnTo>
                    <a:pt x="1721795" y="720365"/>
                  </a:lnTo>
                  <a:lnTo>
                    <a:pt x="0" y="720365"/>
                  </a:lnTo>
                  <a:lnTo>
                    <a:pt x="284445"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29" name="Google Shape;929;p49"/>
          <p:cNvSpPr txBox="1"/>
          <p:nvPr>
            <p:ph type="title"/>
          </p:nvPr>
        </p:nvSpPr>
        <p:spPr>
          <a:xfrm>
            <a:off x="7291890" y="209803"/>
            <a:ext cx="1634489" cy="848360"/>
          </a:xfrm>
          <a:prstGeom prst="rect">
            <a:avLst/>
          </a:prstGeom>
          <a:noFill/>
          <a:ln>
            <a:noFill/>
          </a:ln>
        </p:spPr>
        <p:txBody>
          <a:bodyPr anchorCtr="0" anchor="ctr" bIns="0" lIns="0" spcFirstLastPara="1" rIns="0" wrap="square" tIns="12700">
            <a:spAutoFit/>
          </a:bodyPr>
          <a:lstStyle/>
          <a:p>
            <a:pPr indent="635" lvl="0" marL="12065" marR="5080" rtl="0" algn="ctr">
              <a:lnSpc>
                <a:spcPct val="1000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Asset  Interdependencie  s</a:t>
            </a:r>
            <a:endParaRPr sz="1800">
              <a:latin typeface="Arial"/>
              <a:ea typeface="Arial"/>
              <a:cs typeface="Arial"/>
              <a:sym typeface="Arial"/>
            </a:endParaRPr>
          </a:p>
        </p:txBody>
      </p:sp>
      <p:pic>
        <p:nvPicPr>
          <p:cNvPr id="930" name="Google Shape;930;p49"/>
          <p:cNvPicPr preferRelativeResize="0"/>
          <p:nvPr/>
        </p:nvPicPr>
        <p:blipFill rotWithShape="1">
          <a:blip r:embed="rId17">
            <a:alphaModFix/>
          </a:blip>
          <a:srcRect b="0" l="0" r="0" t="0"/>
          <a:stretch/>
        </p:blipFill>
        <p:spPr>
          <a:xfrm>
            <a:off x="8856544" y="3370710"/>
            <a:ext cx="696710" cy="578267"/>
          </a:xfrm>
          <a:prstGeom prst="rect">
            <a:avLst/>
          </a:prstGeom>
          <a:noFill/>
          <a:ln>
            <a:noFill/>
          </a:ln>
        </p:spPr>
      </p:pic>
      <p:sp>
        <p:nvSpPr>
          <p:cNvPr id="931" name="Google Shape;931;p49"/>
          <p:cNvSpPr txBox="1"/>
          <p:nvPr/>
        </p:nvSpPr>
        <p:spPr>
          <a:xfrm>
            <a:off x="7747795" y="1538369"/>
            <a:ext cx="2967355" cy="371475"/>
          </a:xfrm>
          <a:prstGeom prst="rect">
            <a:avLst/>
          </a:prstGeom>
          <a:solidFill>
            <a:srgbClr val="C0C0C0"/>
          </a:solidFill>
          <a:ln>
            <a:noFill/>
          </a:ln>
        </p:spPr>
        <p:txBody>
          <a:bodyPr anchorCtr="0" anchor="t" bIns="0" lIns="0" spcFirstLastPara="1" rIns="0" wrap="square" tIns="50150">
            <a:spAutoFit/>
          </a:bodyPr>
          <a:lstStyle/>
          <a:p>
            <a:pPr indent="0" lvl="0" marL="116839"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Management</a:t>
            </a:r>
            <a:endParaRPr sz="1600">
              <a:solidFill>
                <a:schemeClr val="dk1"/>
              </a:solidFill>
              <a:latin typeface="Verdana"/>
              <a:ea typeface="Verdana"/>
              <a:cs typeface="Verdana"/>
              <a:sym typeface="Verdana"/>
            </a:endParaRPr>
          </a:p>
        </p:txBody>
      </p:sp>
      <p:sp>
        <p:nvSpPr>
          <p:cNvPr id="932" name="Google Shape;932;p49"/>
          <p:cNvSpPr txBox="1"/>
          <p:nvPr/>
        </p:nvSpPr>
        <p:spPr>
          <a:xfrm>
            <a:off x="7766845" y="4406851"/>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89525">
            <a:spAutoFit/>
          </a:bodyPr>
          <a:lstStyle/>
          <a:p>
            <a:pPr indent="0" lvl="0" marL="107950" marR="0" rtl="0" algn="l">
              <a:lnSpc>
                <a:spcPct val="100000"/>
              </a:lnSpc>
              <a:spcBef>
                <a:spcPts val="0"/>
              </a:spcBef>
              <a:spcAft>
                <a:spcPts val="0"/>
              </a:spcAft>
              <a:buNone/>
            </a:pPr>
            <a:r>
              <a:rPr lang="en-US" sz="1600">
                <a:solidFill>
                  <a:schemeClr val="dk1"/>
                </a:solidFill>
                <a:latin typeface="Verdana"/>
                <a:ea typeface="Verdana"/>
                <a:cs typeface="Verdana"/>
                <a:sym typeface="Verdana"/>
              </a:rPr>
              <a:t>4. Data assets Identification</a:t>
            </a:r>
            <a:endParaRPr sz="1600">
              <a:solidFill>
                <a:schemeClr val="dk1"/>
              </a:solidFill>
              <a:latin typeface="Verdana"/>
              <a:ea typeface="Verdana"/>
              <a:cs typeface="Verdana"/>
              <a:sym typeface="Verdana"/>
            </a:endParaRPr>
          </a:p>
        </p:txBody>
      </p:sp>
      <p:sp>
        <p:nvSpPr>
          <p:cNvPr id="933" name="Google Shape;933;p49"/>
          <p:cNvSpPr txBox="1"/>
          <p:nvPr/>
        </p:nvSpPr>
        <p:spPr>
          <a:xfrm>
            <a:off x="7766845" y="4027570"/>
            <a:ext cx="2967355" cy="373380"/>
          </a:xfrm>
          <a:prstGeom prst="rect">
            <a:avLst/>
          </a:prstGeom>
          <a:solidFill>
            <a:srgbClr val="C0C0C0"/>
          </a:solidFill>
          <a:ln>
            <a:noFill/>
          </a:ln>
        </p:spPr>
        <p:txBody>
          <a:bodyPr anchorCtr="0" anchor="t" bIns="0" lIns="0" spcFirstLastPara="1" rIns="0" wrap="square" tIns="48250">
            <a:spAutoFit/>
          </a:bodyPr>
          <a:lstStyle/>
          <a:p>
            <a:pPr indent="0" lvl="0" marL="183515" marR="0" rtl="0" algn="l">
              <a:lnSpc>
                <a:spcPct val="100000"/>
              </a:lnSpc>
              <a:spcBef>
                <a:spcPts val="0"/>
              </a:spcBef>
              <a:spcAft>
                <a:spcPts val="0"/>
              </a:spcAft>
              <a:buNone/>
            </a:pPr>
            <a:r>
              <a:rPr b="1" lang="en-US" sz="1600">
                <a:solidFill>
                  <a:srgbClr val="FFFFFF"/>
                </a:solidFill>
                <a:latin typeface="Arial"/>
                <a:ea typeface="Arial"/>
                <a:cs typeface="Arial"/>
                <a:sym typeface="Arial"/>
              </a:rPr>
              <a:t>Local Users</a:t>
            </a:r>
            <a:endParaRPr sz="1600">
              <a:solidFill>
                <a:schemeClr val="dk1"/>
              </a:solidFill>
              <a:latin typeface="Arial"/>
              <a:ea typeface="Arial"/>
              <a:cs typeface="Arial"/>
              <a:sym typeface="Arial"/>
            </a:endParaRPr>
          </a:p>
        </p:txBody>
      </p:sp>
      <p:grpSp>
        <p:nvGrpSpPr>
          <p:cNvPr id="934" name="Google Shape;934;p49"/>
          <p:cNvGrpSpPr/>
          <p:nvPr/>
        </p:nvGrpSpPr>
        <p:grpSpPr>
          <a:xfrm>
            <a:off x="4150519" y="4392613"/>
            <a:ext cx="3565397" cy="1539875"/>
            <a:chOff x="4150519" y="4392613"/>
            <a:chExt cx="3565397" cy="1539875"/>
          </a:xfrm>
        </p:grpSpPr>
        <p:pic>
          <p:nvPicPr>
            <p:cNvPr id="935" name="Google Shape;935;p49"/>
            <p:cNvPicPr preferRelativeResize="0"/>
            <p:nvPr/>
          </p:nvPicPr>
          <p:blipFill rotWithShape="1">
            <a:blip r:embed="rId18">
              <a:alphaModFix/>
            </a:blip>
            <a:srcRect b="0" l="0" r="0" t="0"/>
            <a:stretch/>
          </p:blipFill>
          <p:spPr>
            <a:xfrm>
              <a:off x="7083551" y="4654295"/>
              <a:ext cx="594359" cy="704087"/>
            </a:xfrm>
            <a:prstGeom prst="rect">
              <a:avLst/>
            </a:prstGeom>
            <a:noFill/>
            <a:ln>
              <a:noFill/>
            </a:ln>
          </p:spPr>
        </p:pic>
        <p:pic>
          <p:nvPicPr>
            <p:cNvPr id="936" name="Google Shape;936;p49"/>
            <p:cNvPicPr preferRelativeResize="0"/>
            <p:nvPr/>
          </p:nvPicPr>
          <p:blipFill rotWithShape="1">
            <a:blip r:embed="rId19">
              <a:alphaModFix/>
            </a:blip>
            <a:srcRect b="0" l="0" r="0" t="0"/>
            <a:stretch/>
          </p:blipFill>
          <p:spPr>
            <a:xfrm>
              <a:off x="7124303" y="4694786"/>
              <a:ext cx="591613" cy="698047"/>
            </a:xfrm>
            <a:prstGeom prst="rect">
              <a:avLst/>
            </a:prstGeom>
            <a:noFill/>
            <a:ln>
              <a:noFill/>
            </a:ln>
          </p:spPr>
        </p:pic>
        <p:sp>
          <p:nvSpPr>
            <p:cNvPr id="937" name="Google Shape;937;p49"/>
            <p:cNvSpPr/>
            <p:nvPr/>
          </p:nvSpPr>
          <p:spPr>
            <a:xfrm>
              <a:off x="4150519" y="4392613"/>
              <a:ext cx="2967355" cy="1539875"/>
            </a:xfrm>
            <a:custGeom>
              <a:rect b="b" l="l" r="r" t="t"/>
              <a:pathLst>
                <a:path extrusionOk="0" h="1539875" w="2967354">
                  <a:moveTo>
                    <a:pt x="0" y="0"/>
                  </a:moveTo>
                  <a:lnTo>
                    <a:pt x="2967037" y="0"/>
                  </a:lnTo>
                  <a:lnTo>
                    <a:pt x="2967037"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38" name="Google Shape;938;p49"/>
          <p:cNvSpPr txBox="1"/>
          <p:nvPr/>
        </p:nvSpPr>
        <p:spPr>
          <a:xfrm>
            <a:off x="4150519" y="4398913"/>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8425">
            <a:spAutoFit/>
          </a:bodyPr>
          <a:lstStyle/>
          <a:p>
            <a:pPr indent="0" lvl="0" marL="107950" marR="184150" rtl="0" algn="l">
              <a:lnSpc>
                <a:spcPct val="118750"/>
              </a:lnSpc>
              <a:spcBef>
                <a:spcPts val="0"/>
              </a:spcBef>
              <a:spcAft>
                <a:spcPts val="0"/>
              </a:spcAft>
              <a:buNone/>
            </a:pPr>
            <a:r>
              <a:rPr lang="en-US" sz="1600">
                <a:solidFill>
                  <a:schemeClr val="dk1"/>
                </a:solidFill>
                <a:latin typeface="Verdana"/>
                <a:ea typeface="Verdana"/>
                <a:cs typeface="Verdana"/>
                <a:sym typeface="Verdana"/>
              </a:rPr>
              <a:t>5. H/W and S/W Identification/  Dependencies</a:t>
            </a:r>
            <a:endParaRPr sz="1600">
              <a:solidFill>
                <a:schemeClr val="dk1"/>
              </a:solidFill>
              <a:latin typeface="Verdana"/>
              <a:ea typeface="Verdana"/>
              <a:cs typeface="Verdana"/>
              <a:sym typeface="Verdana"/>
            </a:endParaRPr>
          </a:p>
        </p:txBody>
      </p:sp>
      <p:sp>
        <p:nvSpPr>
          <p:cNvPr id="939" name="Google Shape;939;p49"/>
          <p:cNvSpPr txBox="1"/>
          <p:nvPr/>
        </p:nvSpPr>
        <p:spPr>
          <a:xfrm>
            <a:off x="4150519" y="4019632"/>
            <a:ext cx="2967355" cy="373380"/>
          </a:xfrm>
          <a:prstGeom prst="rect">
            <a:avLst/>
          </a:prstGeom>
          <a:solidFill>
            <a:srgbClr val="C0C0C0"/>
          </a:solidFill>
          <a:ln>
            <a:noFill/>
          </a:ln>
        </p:spPr>
        <p:txBody>
          <a:bodyPr anchorCtr="0" anchor="t" bIns="0" lIns="0" spcFirstLastPara="1" rIns="0" wrap="square" tIns="50150">
            <a:spAutoFit/>
          </a:bodyPr>
          <a:lstStyle/>
          <a:p>
            <a:pPr indent="0" lvl="0" marL="177165" marR="0" rtl="0" algn="l">
              <a:lnSpc>
                <a:spcPct val="100000"/>
              </a:lnSpc>
              <a:spcBef>
                <a:spcPts val="0"/>
              </a:spcBef>
              <a:spcAft>
                <a:spcPts val="0"/>
              </a:spcAft>
              <a:buNone/>
            </a:pPr>
            <a:r>
              <a:rPr b="1" lang="en-US" sz="1600">
                <a:solidFill>
                  <a:srgbClr val="FFFFFF"/>
                </a:solidFill>
                <a:latin typeface="Arial"/>
                <a:ea typeface="Arial"/>
                <a:cs typeface="Arial"/>
                <a:sym typeface="Arial"/>
              </a:rPr>
              <a:t>Administrators</a:t>
            </a:r>
            <a:endParaRPr sz="16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a:t>WHO</a:t>
            </a:r>
            <a:endParaRPr/>
          </a:p>
        </p:txBody>
      </p:sp>
      <p:sp>
        <p:nvSpPr>
          <p:cNvPr id="191" name="Google Shape;191;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90000"/>
              </a:lnSpc>
              <a:spcBef>
                <a:spcPts val="0"/>
              </a:spcBef>
              <a:spcAft>
                <a:spcPts val="0"/>
              </a:spcAft>
              <a:buClr>
                <a:schemeClr val="accent1"/>
              </a:buClr>
              <a:buSzPts val="2400"/>
              <a:buNone/>
            </a:pPr>
            <a:r>
              <a:rPr lang="en-US"/>
              <a:t>Profile of Trainers</a:t>
            </a:r>
            <a:endParaRPr/>
          </a:p>
          <a:p>
            <a:pPr indent="0" lvl="0" marL="0" rtl="0" algn="l">
              <a:lnSpc>
                <a:spcPct val="90000"/>
              </a:lnSpc>
              <a:spcBef>
                <a:spcPts val="0"/>
              </a:spcBef>
              <a:spcAft>
                <a:spcPts val="0"/>
              </a:spcAft>
              <a:buClr>
                <a:schemeClr val="accent1"/>
              </a:buClr>
              <a:buSzPts val="2400"/>
              <a:buNone/>
            </a:pPr>
            <a:r>
              <a:t/>
            </a:r>
            <a:endParaRPr/>
          </a:p>
        </p:txBody>
      </p:sp>
      <p:sp>
        <p:nvSpPr>
          <p:cNvPr id="192" name="Google Shape;192;p5"/>
          <p:cNvSpPr txBox="1"/>
          <p:nvPr>
            <p:ph idx="3" type="body"/>
          </p:nvPr>
        </p:nvSpPr>
        <p:spPr>
          <a:xfrm>
            <a:off x="5686426" y="1977016"/>
            <a:ext cx="5994586" cy="4480933"/>
          </a:xfrm>
          <a:prstGeom prst="rect">
            <a:avLst/>
          </a:prstGeom>
          <a:noFill/>
          <a:ln>
            <a:noFill/>
          </a:ln>
        </p:spPr>
        <p:txBody>
          <a:bodyPr anchorCtr="0" anchor="t" bIns="45700" lIns="91425" spcFirstLastPara="1" rIns="91425" wrap="square" tIns="0">
            <a:normAutofit fontScale="77500" lnSpcReduction="20000"/>
          </a:bodyPr>
          <a:lstStyle/>
          <a:p>
            <a:pPr indent="-274320" lvl="0" marL="274320" rtl="0" algn="l">
              <a:lnSpc>
                <a:spcPct val="90000"/>
              </a:lnSpc>
              <a:spcBef>
                <a:spcPts val="0"/>
              </a:spcBef>
              <a:spcAft>
                <a:spcPts val="0"/>
              </a:spcAft>
              <a:buClr>
                <a:schemeClr val="lt1"/>
              </a:buClr>
              <a:buSzPct val="100000"/>
              <a:buFont typeface="Courier New"/>
              <a:buChar char="o"/>
            </a:pPr>
            <a:r>
              <a:rPr lang="en-US"/>
              <a:t>Nineta Polemi is a cybersecurity Professor in the University of Piraeus-UNIPI- (Cyber Security Lab, Dept. of Informatics) and  CTO/ Co-Founder of Trustilio. She served (2017-2020) as Programme Manager and Policy Officer in the European Commission DG (CONNECT H1 Unit entitled ’Cybersecurity Technologies and Capabilities’). She has obtained her Ph.D. in Applied Mathematics (Coding Theory) from The City University of New York (Graduate Center). She held teaching and research positions in The City University of New York (Queens &amp; Baruch Colleges), State University of New York (Farmingdale), Université Libre de Bruxelles (ULB)-Solvay Brussels School-. She has over 150 publications in security (e.g. port security, maritime security, maritime supply chain security) has organised numerous scientific and policy international cybersecurity scientific events. She has received many research grants (NATO, IEEE) and awards (NSA, MSI Army Research Office IEEE, CYNY, Hellenic Ministry of Maritime, Hellenic National Defense General) and has participated as Project and Technical Manager in more than 60 cybersecurity international, EU and national R&amp;D and commercial projects. She serves as external expert/reviewer/consultant  in ENISA, E.C.(DG CNECT, DG HOME), FORTH, Focal Point.</a:t>
            </a:r>
            <a:endParaRPr/>
          </a:p>
          <a:p>
            <a:pPr indent="-274320" lvl="0" marL="274320" rtl="0" algn="l">
              <a:lnSpc>
                <a:spcPct val="90000"/>
              </a:lnSpc>
              <a:spcBef>
                <a:spcPts val="1600"/>
              </a:spcBef>
              <a:spcAft>
                <a:spcPts val="0"/>
              </a:spcAft>
              <a:buClr>
                <a:schemeClr val="lt1"/>
              </a:buClr>
              <a:buSzPct val="100000"/>
              <a:buFont typeface="Courier New"/>
              <a:buChar char="o"/>
            </a:pPr>
            <a:r>
              <a:rPr lang="en-US"/>
              <a:t>Paresh Rathod is a seasoned technocrat, cyber expert, innovator, educator, and thought leader with a passion for creating a safer digital world, services, and solutions. Honoured with the meritorious knighthood medal by the President of the Republic of Finland, Dr Rathod serves as the Head of Research and Innovation at Trustilio BV in the Netherlands, and a Thematic Leader (Cyber RDI) - Educator (ICT) at Laurea, Finland. Dr Rathod's contribution extends beyond his academic and corporate roles including the European Cybersecurity Organisation (ECSO, Brussels), where he co-chaired the working group, and the European Union's Cybersecurity Agency (ENISA), where he served as an expert-rapporteur in AHWG for the European Cybersecurity Skills Framework development work. Paresh's scientific innovation and scholarly work have been presented at multiple seminars, workshops, international conferences, journals, and forums. He has trained over 10,000 professionals and higher education students in Europe, demonstrating his commitment to knowledge sharing and skills development. Notably, Paresh Rathod has been involved in EU innovation projects like ABC4EU, MOBI, MACICO, SATERISK, ECHO, CyberSecPro, DYNAMO, ARCSAR, EU-HYBNET, EU CISE 2020, CYCLOPES, CUSTODES, NERO and AI-ARC, shaping the future of cybersecurity and cutting-edge technologies. He has contributed to initiatives like CAL4INO, ECOLHE and DIG4LIFE, promoting digital transformation in Europe. He brings his expertise and experience to bear as a senior advisor to many businesses and organisations, providing strategic guidance and helping them succeed.</a:t>
            </a:r>
            <a:endParaRPr/>
          </a:p>
        </p:txBody>
      </p:sp>
      <p:cxnSp>
        <p:nvCxnSpPr>
          <p:cNvPr id="193" name="Google Shape;193;p5"/>
          <p:cNvCxnSpPr/>
          <p:nvPr/>
        </p:nvCxnSpPr>
        <p:spPr>
          <a:xfrm flipH="1">
            <a:off x="2929081"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194" name="Google Shape;194;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5"/>
          <p:cNvSpPr/>
          <p:nvPr>
            <p:ph idx="2" type="pic"/>
          </p:nvPr>
        </p:nvSpPr>
        <p:spPr>
          <a:xfrm>
            <a:off x="0" y="-2235"/>
            <a:ext cx="5840730" cy="6862275"/>
          </a:xfrm>
          <a:prstGeom prst="rect">
            <a:avLst/>
          </a:prstGeom>
          <a:solidFill>
            <a:schemeClr val="lt2"/>
          </a:solidFill>
          <a:ln>
            <a:noFill/>
          </a:ln>
        </p:spPr>
      </p:sp>
      <p:pic>
        <p:nvPicPr>
          <p:cNvPr descr="A person with his hand on his chin" id="196" name="Google Shape;196;p5"/>
          <p:cNvPicPr preferRelativeResize="0"/>
          <p:nvPr/>
        </p:nvPicPr>
        <p:blipFill rotWithShape="1">
          <a:blip r:embed="rId3">
            <a:alphaModFix/>
          </a:blip>
          <a:srcRect b="0" l="172" r="172" t="0"/>
          <a:stretch/>
        </p:blipFill>
        <p:spPr>
          <a:xfrm>
            <a:off x="8716" y="12577"/>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lt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50"/>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945" name="Google Shape;945;p50"/>
          <p:cNvPicPr preferRelativeResize="0"/>
          <p:nvPr/>
        </p:nvPicPr>
        <p:blipFill rotWithShape="1">
          <a:blip r:embed="rId4">
            <a:alphaModFix/>
          </a:blip>
          <a:srcRect b="0" l="0" r="0" t="0"/>
          <a:stretch/>
        </p:blipFill>
        <p:spPr>
          <a:xfrm>
            <a:off x="1869282" y="1476376"/>
            <a:ext cx="8488362" cy="4714874"/>
          </a:xfrm>
          <a:prstGeom prst="rect">
            <a:avLst/>
          </a:prstGeom>
          <a:noFill/>
          <a:ln>
            <a:noFill/>
          </a:ln>
        </p:spPr>
      </p:pic>
      <p:grpSp>
        <p:nvGrpSpPr>
          <p:cNvPr id="946" name="Google Shape;946;p50"/>
          <p:cNvGrpSpPr/>
          <p:nvPr/>
        </p:nvGrpSpPr>
        <p:grpSpPr>
          <a:xfrm>
            <a:off x="1450182" y="314325"/>
            <a:ext cx="2051969" cy="822579"/>
            <a:chOff x="1450182" y="314325"/>
            <a:chExt cx="2051969" cy="822579"/>
          </a:xfrm>
        </p:grpSpPr>
        <p:pic>
          <p:nvPicPr>
            <p:cNvPr id="947" name="Google Shape;947;p50"/>
            <p:cNvPicPr preferRelativeResize="0"/>
            <p:nvPr/>
          </p:nvPicPr>
          <p:blipFill rotWithShape="1">
            <a:blip r:embed="rId5">
              <a:alphaModFix/>
            </a:blip>
            <a:srcRect b="0" l="0" r="0" t="0"/>
            <a:stretch/>
          </p:blipFill>
          <p:spPr>
            <a:xfrm>
              <a:off x="1481327" y="344423"/>
              <a:ext cx="2020824" cy="734567"/>
            </a:xfrm>
            <a:prstGeom prst="rect">
              <a:avLst/>
            </a:prstGeom>
            <a:noFill/>
            <a:ln>
              <a:noFill/>
            </a:ln>
          </p:spPr>
        </p:pic>
        <p:pic>
          <p:nvPicPr>
            <p:cNvPr id="948" name="Google Shape;948;p50"/>
            <p:cNvPicPr preferRelativeResize="0"/>
            <p:nvPr/>
          </p:nvPicPr>
          <p:blipFill rotWithShape="1">
            <a:blip r:embed="rId6">
              <a:alphaModFix/>
            </a:blip>
            <a:srcRect b="0" l="0" r="0" t="0"/>
            <a:stretch/>
          </p:blipFill>
          <p:spPr>
            <a:xfrm>
              <a:off x="1755647" y="365760"/>
              <a:ext cx="1469136" cy="771144"/>
            </a:xfrm>
            <a:prstGeom prst="rect">
              <a:avLst/>
            </a:prstGeom>
            <a:noFill/>
            <a:ln>
              <a:noFill/>
            </a:ln>
          </p:spPr>
        </p:pic>
        <p:sp>
          <p:nvSpPr>
            <p:cNvPr id="949" name="Google Shape;949;p50"/>
            <p:cNvSpPr/>
            <p:nvPr/>
          </p:nvSpPr>
          <p:spPr>
            <a:xfrm>
              <a:off x="1450182" y="314325"/>
              <a:ext cx="2004695" cy="718820"/>
            </a:xfrm>
            <a:custGeom>
              <a:rect b="b" l="l" r="r" t="t"/>
              <a:pathLst>
                <a:path extrusionOk="0" h="718819" w="2004695">
                  <a:moveTo>
                    <a:pt x="1718222" y="0"/>
                  </a:moveTo>
                  <a:lnTo>
                    <a:pt x="0" y="0"/>
                  </a:lnTo>
                  <a:lnTo>
                    <a:pt x="0" y="718779"/>
                  </a:lnTo>
                  <a:lnTo>
                    <a:pt x="1718222" y="718779"/>
                  </a:lnTo>
                  <a:lnTo>
                    <a:pt x="2004653" y="359209"/>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50" name="Google Shape;950;p50"/>
            <p:cNvSpPr/>
            <p:nvPr/>
          </p:nvSpPr>
          <p:spPr>
            <a:xfrm>
              <a:off x="1450182" y="314325"/>
              <a:ext cx="2004695" cy="718820"/>
            </a:xfrm>
            <a:custGeom>
              <a:rect b="b" l="l" r="r" t="t"/>
              <a:pathLst>
                <a:path extrusionOk="0" h="718819" w="2004695">
                  <a:moveTo>
                    <a:pt x="0" y="0"/>
                  </a:moveTo>
                  <a:lnTo>
                    <a:pt x="1718223" y="0"/>
                  </a:lnTo>
                  <a:lnTo>
                    <a:pt x="2004653" y="359209"/>
                  </a:lnTo>
                  <a:lnTo>
                    <a:pt x="1718223" y="718778"/>
                  </a:lnTo>
                  <a:lnTo>
                    <a:pt x="0" y="718778"/>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51" name="Google Shape;951;p50"/>
          <p:cNvSpPr txBox="1"/>
          <p:nvPr/>
        </p:nvSpPr>
        <p:spPr>
          <a:xfrm>
            <a:off x="1846422" y="374395"/>
            <a:ext cx="1213485" cy="580390"/>
          </a:xfrm>
          <a:prstGeom prst="rect">
            <a:avLst/>
          </a:prstGeom>
          <a:noFill/>
          <a:ln>
            <a:noFill/>
          </a:ln>
        </p:spPr>
        <p:txBody>
          <a:bodyPr anchorCtr="0" anchor="t" bIns="0" lIns="0" spcFirstLastPara="1" rIns="0" wrap="square" tIns="6350">
            <a:spAutoFit/>
          </a:bodyPr>
          <a:lstStyle/>
          <a:p>
            <a:pPr indent="189865"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Phase 1:  Cartography</a:t>
            </a:r>
            <a:endParaRPr sz="1800">
              <a:solidFill>
                <a:schemeClr val="dk1"/>
              </a:solidFill>
              <a:latin typeface="Arial"/>
              <a:ea typeface="Arial"/>
              <a:cs typeface="Arial"/>
              <a:sym typeface="Arial"/>
            </a:endParaRPr>
          </a:p>
        </p:txBody>
      </p:sp>
      <p:grpSp>
        <p:nvGrpSpPr>
          <p:cNvPr id="952" name="Google Shape;952;p50"/>
          <p:cNvGrpSpPr/>
          <p:nvPr/>
        </p:nvGrpSpPr>
        <p:grpSpPr>
          <a:xfrm>
            <a:off x="3301206" y="314325"/>
            <a:ext cx="2060225" cy="822579"/>
            <a:chOff x="3301206" y="314325"/>
            <a:chExt cx="2060225" cy="822579"/>
          </a:xfrm>
        </p:grpSpPr>
        <p:pic>
          <p:nvPicPr>
            <p:cNvPr id="953" name="Google Shape;953;p50"/>
            <p:cNvPicPr preferRelativeResize="0"/>
            <p:nvPr/>
          </p:nvPicPr>
          <p:blipFill rotWithShape="1">
            <a:blip r:embed="rId7">
              <a:alphaModFix/>
            </a:blip>
            <a:srcRect b="0" l="0" r="0" t="0"/>
            <a:stretch/>
          </p:blipFill>
          <p:spPr>
            <a:xfrm>
              <a:off x="3325367" y="344423"/>
              <a:ext cx="2036064" cy="734567"/>
            </a:xfrm>
            <a:prstGeom prst="rect">
              <a:avLst/>
            </a:prstGeom>
            <a:noFill/>
            <a:ln>
              <a:noFill/>
            </a:ln>
          </p:spPr>
        </p:pic>
        <p:pic>
          <p:nvPicPr>
            <p:cNvPr id="954" name="Google Shape;954;p50"/>
            <p:cNvPicPr preferRelativeResize="0"/>
            <p:nvPr/>
          </p:nvPicPr>
          <p:blipFill rotWithShape="1">
            <a:blip r:embed="rId8">
              <a:alphaModFix/>
            </a:blip>
            <a:srcRect b="0" l="0" r="0" t="0"/>
            <a:stretch/>
          </p:blipFill>
          <p:spPr>
            <a:xfrm>
              <a:off x="3855719" y="365760"/>
              <a:ext cx="1283208" cy="771144"/>
            </a:xfrm>
            <a:prstGeom prst="rect">
              <a:avLst/>
            </a:prstGeom>
            <a:noFill/>
            <a:ln>
              <a:noFill/>
            </a:ln>
          </p:spPr>
        </p:pic>
        <p:sp>
          <p:nvSpPr>
            <p:cNvPr id="955" name="Google Shape;955;p50"/>
            <p:cNvSpPr/>
            <p:nvPr/>
          </p:nvSpPr>
          <p:spPr>
            <a:xfrm>
              <a:off x="3301206" y="314325"/>
              <a:ext cx="2012950" cy="718820"/>
            </a:xfrm>
            <a:custGeom>
              <a:rect b="b" l="l" r="r" t="t"/>
              <a:pathLst>
                <a:path extrusionOk="0" h="718819" w="2012950">
                  <a:moveTo>
                    <a:pt x="1727443" y="0"/>
                  </a:moveTo>
                  <a:lnTo>
                    <a:pt x="0" y="0"/>
                  </a:lnTo>
                  <a:lnTo>
                    <a:pt x="285148" y="359209"/>
                  </a:lnTo>
                  <a:lnTo>
                    <a:pt x="0" y="718779"/>
                  </a:lnTo>
                  <a:lnTo>
                    <a:pt x="1727443" y="718779"/>
                  </a:lnTo>
                  <a:lnTo>
                    <a:pt x="2012590" y="359209"/>
                  </a:lnTo>
                  <a:lnTo>
                    <a:pt x="1727443"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56" name="Google Shape;956;p50"/>
            <p:cNvSpPr/>
            <p:nvPr/>
          </p:nvSpPr>
          <p:spPr>
            <a:xfrm>
              <a:off x="3301206" y="314325"/>
              <a:ext cx="2012950" cy="718820"/>
            </a:xfrm>
            <a:custGeom>
              <a:rect b="b" l="l" r="r" t="t"/>
              <a:pathLst>
                <a:path extrusionOk="0" h="718819" w="2012950">
                  <a:moveTo>
                    <a:pt x="0" y="0"/>
                  </a:moveTo>
                  <a:lnTo>
                    <a:pt x="1727443" y="0"/>
                  </a:lnTo>
                  <a:lnTo>
                    <a:pt x="2012590" y="359209"/>
                  </a:lnTo>
                  <a:lnTo>
                    <a:pt x="1727443" y="718778"/>
                  </a:lnTo>
                  <a:lnTo>
                    <a:pt x="0" y="718778"/>
                  </a:lnTo>
                  <a:lnTo>
                    <a:pt x="285146" y="359209"/>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57" name="Google Shape;957;p50"/>
          <p:cNvSpPr txBox="1"/>
          <p:nvPr/>
        </p:nvSpPr>
        <p:spPr>
          <a:xfrm>
            <a:off x="3946743" y="374395"/>
            <a:ext cx="966469" cy="580390"/>
          </a:xfrm>
          <a:prstGeom prst="rect">
            <a:avLst/>
          </a:prstGeom>
          <a:noFill/>
          <a:ln>
            <a:noFill/>
          </a:ln>
        </p:spPr>
        <p:txBody>
          <a:bodyPr anchorCtr="0" anchor="t" bIns="0" lIns="0" spcFirstLastPara="1" rIns="0" wrap="square" tIns="6350">
            <a:spAutoFit/>
          </a:bodyPr>
          <a:lstStyle/>
          <a:p>
            <a:pPr indent="-25400" lvl="0" marL="38100" marR="5080" rtl="0" algn="l">
              <a:lnSpc>
                <a:spcPct val="102200"/>
              </a:lnSpc>
              <a:spcBef>
                <a:spcPts val="0"/>
              </a:spcBef>
              <a:spcAft>
                <a:spcPts val="0"/>
              </a:spcAft>
              <a:buNone/>
            </a:pPr>
            <a:r>
              <a:rPr b="1" lang="en-US" sz="1800">
                <a:solidFill>
                  <a:srgbClr val="FFFFFF"/>
                </a:solidFill>
                <a:latin typeface="Arial"/>
                <a:ea typeface="Arial"/>
                <a:cs typeface="Arial"/>
                <a:sym typeface="Arial"/>
              </a:rPr>
              <a:t>E-services  Criticality</a:t>
            </a:r>
            <a:endParaRPr sz="1800">
              <a:solidFill>
                <a:schemeClr val="dk1"/>
              </a:solidFill>
              <a:latin typeface="Arial"/>
              <a:ea typeface="Arial"/>
              <a:cs typeface="Arial"/>
              <a:sym typeface="Arial"/>
            </a:endParaRPr>
          </a:p>
        </p:txBody>
      </p:sp>
      <p:grpSp>
        <p:nvGrpSpPr>
          <p:cNvPr id="958" name="Google Shape;958;p50"/>
          <p:cNvGrpSpPr/>
          <p:nvPr/>
        </p:nvGrpSpPr>
        <p:grpSpPr>
          <a:xfrm>
            <a:off x="5153819" y="314325"/>
            <a:ext cx="2054700" cy="822579"/>
            <a:chOff x="5153819" y="314325"/>
            <a:chExt cx="2054700" cy="822579"/>
          </a:xfrm>
        </p:grpSpPr>
        <p:pic>
          <p:nvPicPr>
            <p:cNvPr id="959" name="Google Shape;959;p50"/>
            <p:cNvPicPr preferRelativeResize="0"/>
            <p:nvPr/>
          </p:nvPicPr>
          <p:blipFill rotWithShape="1">
            <a:blip r:embed="rId9">
              <a:alphaModFix/>
            </a:blip>
            <a:srcRect b="0" l="0" r="0" t="0"/>
            <a:stretch/>
          </p:blipFill>
          <p:spPr>
            <a:xfrm>
              <a:off x="5178551" y="344423"/>
              <a:ext cx="2029968" cy="734567"/>
            </a:xfrm>
            <a:prstGeom prst="rect">
              <a:avLst/>
            </a:prstGeom>
            <a:noFill/>
            <a:ln>
              <a:noFill/>
            </a:ln>
          </p:spPr>
        </p:pic>
        <p:pic>
          <p:nvPicPr>
            <p:cNvPr id="960" name="Google Shape;960;p50"/>
            <p:cNvPicPr preferRelativeResize="0"/>
            <p:nvPr/>
          </p:nvPicPr>
          <p:blipFill rotWithShape="1">
            <a:blip r:embed="rId10">
              <a:alphaModFix/>
            </a:blip>
            <a:srcRect b="0" l="0" r="0" t="0"/>
            <a:stretch/>
          </p:blipFill>
          <p:spPr>
            <a:xfrm>
              <a:off x="5559551" y="365760"/>
              <a:ext cx="1514855" cy="771144"/>
            </a:xfrm>
            <a:prstGeom prst="rect">
              <a:avLst/>
            </a:prstGeom>
            <a:noFill/>
            <a:ln>
              <a:noFill/>
            </a:ln>
          </p:spPr>
        </p:pic>
        <p:sp>
          <p:nvSpPr>
            <p:cNvPr id="961" name="Google Shape;961;p50"/>
            <p:cNvSpPr/>
            <p:nvPr/>
          </p:nvSpPr>
          <p:spPr>
            <a:xfrm>
              <a:off x="5153819" y="314325"/>
              <a:ext cx="2006600" cy="718820"/>
            </a:xfrm>
            <a:custGeom>
              <a:rect b="b" l="l" r="r" t="t"/>
              <a:pathLst>
                <a:path extrusionOk="0" h="718819" w="2006600">
                  <a:moveTo>
                    <a:pt x="1721896" y="0"/>
                  </a:moveTo>
                  <a:lnTo>
                    <a:pt x="0" y="0"/>
                  </a:lnTo>
                  <a:lnTo>
                    <a:pt x="283983" y="359209"/>
                  </a:lnTo>
                  <a:lnTo>
                    <a:pt x="0" y="718779"/>
                  </a:lnTo>
                  <a:lnTo>
                    <a:pt x="1721896" y="718779"/>
                  </a:lnTo>
                  <a:lnTo>
                    <a:pt x="2006240" y="359209"/>
                  </a:lnTo>
                  <a:lnTo>
                    <a:pt x="1721896"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2" name="Google Shape;962;p50"/>
            <p:cNvSpPr/>
            <p:nvPr/>
          </p:nvSpPr>
          <p:spPr>
            <a:xfrm>
              <a:off x="5153819" y="314325"/>
              <a:ext cx="2006600" cy="718820"/>
            </a:xfrm>
            <a:custGeom>
              <a:rect b="b" l="l" r="r" t="t"/>
              <a:pathLst>
                <a:path extrusionOk="0" h="718819" w="2006600">
                  <a:moveTo>
                    <a:pt x="0" y="0"/>
                  </a:moveTo>
                  <a:lnTo>
                    <a:pt x="1721897" y="0"/>
                  </a:lnTo>
                  <a:lnTo>
                    <a:pt x="2006240" y="359209"/>
                  </a:lnTo>
                  <a:lnTo>
                    <a:pt x="1721897" y="718778"/>
                  </a:lnTo>
                  <a:lnTo>
                    <a:pt x="0" y="718778"/>
                  </a:lnTo>
                  <a:lnTo>
                    <a:pt x="283983" y="359209"/>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63" name="Google Shape;963;p50"/>
          <p:cNvSpPr txBox="1"/>
          <p:nvPr/>
        </p:nvSpPr>
        <p:spPr>
          <a:xfrm>
            <a:off x="5650384" y="374395"/>
            <a:ext cx="1257935" cy="580390"/>
          </a:xfrm>
          <a:prstGeom prst="rect">
            <a:avLst/>
          </a:prstGeom>
          <a:noFill/>
          <a:ln>
            <a:noFill/>
          </a:ln>
        </p:spPr>
        <p:txBody>
          <a:bodyPr anchorCtr="0" anchor="t" bIns="0" lIns="0" spcFirstLastPara="1" rIns="0" wrap="square" tIns="6350">
            <a:spAutoFit/>
          </a:bodyPr>
          <a:lstStyle/>
          <a:p>
            <a:pPr indent="356235"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Asset  Identification</a:t>
            </a:r>
            <a:endParaRPr sz="1800">
              <a:solidFill>
                <a:schemeClr val="dk1"/>
              </a:solidFill>
              <a:latin typeface="Arial"/>
              <a:ea typeface="Arial"/>
              <a:cs typeface="Arial"/>
              <a:sym typeface="Arial"/>
            </a:endParaRPr>
          </a:p>
        </p:txBody>
      </p:sp>
      <p:grpSp>
        <p:nvGrpSpPr>
          <p:cNvPr id="964" name="Google Shape;964;p50"/>
          <p:cNvGrpSpPr/>
          <p:nvPr/>
        </p:nvGrpSpPr>
        <p:grpSpPr>
          <a:xfrm>
            <a:off x="7004844" y="228600"/>
            <a:ext cx="2108674" cy="1039367"/>
            <a:chOff x="7004844" y="228600"/>
            <a:chExt cx="2108674" cy="1039367"/>
          </a:xfrm>
        </p:grpSpPr>
        <p:pic>
          <p:nvPicPr>
            <p:cNvPr id="965" name="Google Shape;965;p50"/>
            <p:cNvPicPr preferRelativeResize="0"/>
            <p:nvPr/>
          </p:nvPicPr>
          <p:blipFill rotWithShape="1">
            <a:blip r:embed="rId11">
              <a:alphaModFix/>
            </a:blip>
            <a:srcRect b="0" l="0" r="0" t="0"/>
            <a:stretch/>
          </p:blipFill>
          <p:spPr>
            <a:xfrm>
              <a:off x="7028687" y="344423"/>
              <a:ext cx="2029968" cy="734567"/>
            </a:xfrm>
            <a:prstGeom prst="rect">
              <a:avLst/>
            </a:prstGeom>
            <a:noFill/>
            <a:ln>
              <a:noFill/>
            </a:ln>
          </p:spPr>
        </p:pic>
        <p:pic>
          <p:nvPicPr>
            <p:cNvPr id="966" name="Google Shape;966;p50"/>
            <p:cNvPicPr preferRelativeResize="0"/>
            <p:nvPr/>
          </p:nvPicPr>
          <p:blipFill rotWithShape="1">
            <a:blip r:embed="rId12">
              <a:alphaModFix/>
            </a:blip>
            <a:srcRect b="0" l="0" r="0" t="0"/>
            <a:stretch/>
          </p:blipFill>
          <p:spPr>
            <a:xfrm>
              <a:off x="7220711" y="228600"/>
              <a:ext cx="1892807" cy="1039367"/>
            </a:xfrm>
            <a:prstGeom prst="rect">
              <a:avLst/>
            </a:prstGeom>
            <a:noFill/>
            <a:ln>
              <a:noFill/>
            </a:ln>
          </p:spPr>
        </p:pic>
        <p:sp>
          <p:nvSpPr>
            <p:cNvPr id="967" name="Google Shape;967;p50"/>
            <p:cNvSpPr/>
            <p:nvPr/>
          </p:nvSpPr>
          <p:spPr>
            <a:xfrm>
              <a:off x="7004844" y="314325"/>
              <a:ext cx="2004695" cy="718820"/>
            </a:xfrm>
            <a:custGeom>
              <a:rect b="b" l="l" r="r" t="t"/>
              <a:pathLst>
                <a:path extrusionOk="0" h="718819" w="2004695">
                  <a:moveTo>
                    <a:pt x="1720432" y="0"/>
                  </a:moveTo>
                  <a:lnTo>
                    <a:pt x="0" y="0"/>
                  </a:lnTo>
                  <a:lnTo>
                    <a:pt x="284219" y="359209"/>
                  </a:lnTo>
                  <a:lnTo>
                    <a:pt x="0" y="718779"/>
                  </a:lnTo>
                  <a:lnTo>
                    <a:pt x="1720432" y="718779"/>
                  </a:lnTo>
                  <a:lnTo>
                    <a:pt x="2004651" y="359209"/>
                  </a:lnTo>
                  <a:lnTo>
                    <a:pt x="1720432"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8" name="Google Shape;968;p50"/>
            <p:cNvSpPr/>
            <p:nvPr/>
          </p:nvSpPr>
          <p:spPr>
            <a:xfrm>
              <a:off x="7004844" y="314325"/>
              <a:ext cx="2004695" cy="718820"/>
            </a:xfrm>
            <a:custGeom>
              <a:rect b="b" l="l" r="r" t="t"/>
              <a:pathLst>
                <a:path extrusionOk="0" h="718819" w="2004695">
                  <a:moveTo>
                    <a:pt x="0" y="0"/>
                  </a:moveTo>
                  <a:lnTo>
                    <a:pt x="1720432" y="0"/>
                  </a:lnTo>
                  <a:lnTo>
                    <a:pt x="2004652" y="359209"/>
                  </a:lnTo>
                  <a:lnTo>
                    <a:pt x="1720432" y="718778"/>
                  </a:lnTo>
                  <a:lnTo>
                    <a:pt x="0" y="718778"/>
                  </a:lnTo>
                  <a:lnTo>
                    <a:pt x="284220" y="359209"/>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69" name="Google Shape;969;p50"/>
          <p:cNvSpPr txBox="1"/>
          <p:nvPr>
            <p:ph type="title"/>
          </p:nvPr>
        </p:nvSpPr>
        <p:spPr>
          <a:xfrm>
            <a:off x="7311735" y="237235"/>
            <a:ext cx="1634489" cy="845819"/>
          </a:xfrm>
          <a:prstGeom prst="rect">
            <a:avLst/>
          </a:prstGeom>
          <a:noFill/>
          <a:ln>
            <a:noFill/>
          </a:ln>
        </p:spPr>
        <p:txBody>
          <a:bodyPr anchorCtr="0" anchor="ctr" bIns="0" lIns="0" spcFirstLastPara="1" rIns="0" wrap="square" tIns="13950">
            <a:spAutoFit/>
          </a:bodyPr>
          <a:lstStyle/>
          <a:p>
            <a:pPr indent="635" lvl="0" marL="12700" marR="5080"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Asset  Interdependencie  s</a:t>
            </a:r>
            <a:endParaRPr sz="18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id="974" name="Google Shape;974;p51"/>
          <p:cNvPicPr preferRelativeResize="0"/>
          <p:nvPr/>
        </p:nvPicPr>
        <p:blipFill rotWithShape="1">
          <a:blip r:embed="rId3">
            <a:alphaModFix/>
          </a:blip>
          <a:srcRect b="0" l="0" r="0" t="0"/>
          <a:stretch/>
        </p:blipFill>
        <p:spPr>
          <a:xfrm>
            <a:off x="0" y="0"/>
            <a:ext cx="12192000" cy="6857999"/>
          </a:xfrm>
          <a:prstGeom prst="rect">
            <a:avLst/>
          </a:prstGeom>
          <a:noFill/>
          <a:ln>
            <a:noFill/>
          </a:ln>
        </p:spPr>
      </p:pic>
      <p:grpSp>
        <p:nvGrpSpPr>
          <p:cNvPr id="975" name="Google Shape;975;p51"/>
          <p:cNvGrpSpPr/>
          <p:nvPr/>
        </p:nvGrpSpPr>
        <p:grpSpPr>
          <a:xfrm>
            <a:off x="1470820" y="339726"/>
            <a:ext cx="2052667" cy="824608"/>
            <a:chOff x="1470820" y="339726"/>
            <a:chExt cx="2052667" cy="824608"/>
          </a:xfrm>
        </p:grpSpPr>
        <p:pic>
          <p:nvPicPr>
            <p:cNvPr id="976" name="Google Shape;976;p51"/>
            <p:cNvPicPr preferRelativeResize="0"/>
            <p:nvPr/>
          </p:nvPicPr>
          <p:blipFill rotWithShape="1">
            <a:blip r:embed="rId4">
              <a:alphaModFix/>
            </a:blip>
            <a:srcRect b="0" l="0" r="0" t="0"/>
            <a:stretch/>
          </p:blipFill>
          <p:spPr>
            <a:xfrm>
              <a:off x="1502663" y="368807"/>
              <a:ext cx="2020824" cy="737615"/>
            </a:xfrm>
            <a:prstGeom prst="rect">
              <a:avLst/>
            </a:prstGeom>
            <a:noFill/>
            <a:ln>
              <a:noFill/>
            </a:ln>
          </p:spPr>
        </p:pic>
        <p:pic>
          <p:nvPicPr>
            <p:cNvPr id="977" name="Google Shape;977;p51"/>
            <p:cNvPicPr preferRelativeResize="0"/>
            <p:nvPr/>
          </p:nvPicPr>
          <p:blipFill rotWithShape="1">
            <a:blip r:embed="rId5">
              <a:alphaModFix/>
            </a:blip>
            <a:srcRect b="0" l="0" r="0" t="0"/>
            <a:stretch/>
          </p:blipFill>
          <p:spPr>
            <a:xfrm>
              <a:off x="1776984" y="393191"/>
              <a:ext cx="1469136" cy="771143"/>
            </a:xfrm>
            <a:prstGeom prst="rect">
              <a:avLst/>
            </a:prstGeom>
            <a:noFill/>
            <a:ln>
              <a:noFill/>
            </a:ln>
          </p:spPr>
        </p:pic>
        <p:sp>
          <p:nvSpPr>
            <p:cNvPr id="978" name="Google Shape;978;p51"/>
            <p:cNvSpPr/>
            <p:nvPr/>
          </p:nvSpPr>
          <p:spPr>
            <a:xfrm>
              <a:off x="1470820" y="339726"/>
              <a:ext cx="2004695" cy="720725"/>
            </a:xfrm>
            <a:custGeom>
              <a:rect b="b" l="l" r="r" t="t"/>
              <a:pathLst>
                <a:path extrusionOk="0" h="720725" w="2004695">
                  <a:moveTo>
                    <a:pt x="1718222" y="0"/>
                  </a:moveTo>
                  <a:lnTo>
                    <a:pt x="0" y="0"/>
                  </a:lnTo>
                  <a:lnTo>
                    <a:pt x="0" y="720364"/>
                  </a:lnTo>
                  <a:lnTo>
                    <a:pt x="1718222" y="720364"/>
                  </a:lnTo>
                  <a:lnTo>
                    <a:pt x="2004651" y="360001"/>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79" name="Google Shape;979;p51"/>
            <p:cNvSpPr/>
            <p:nvPr/>
          </p:nvSpPr>
          <p:spPr>
            <a:xfrm>
              <a:off x="1470820" y="339726"/>
              <a:ext cx="2004695" cy="720725"/>
            </a:xfrm>
            <a:custGeom>
              <a:rect b="b" l="l" r="r" t="t"/>
              <a:pathLst>
                <a:path extrusionOk="0" h="720725" w="2004695">
                  <a:moveTo>
                    <a:pt x="0" y="0"/>
                  </a:moveTo>
                  <a:lnTo>
                    <a:pt x="1718222" y="0"/>
                  </a:lnTo>
                  <a:lnTo>
                    <a:pt x="2004652" y="360002"/>
                  </a:lnTo>
                  <a:lnTo>
                    <a:pt x="171822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80" name="Google Shape;980;p51"/>
          <p:cNvSpPr txBox="1"/>
          <p:nvPr/>
        </p:nvSpPr>
        <p:spPr>
          <a:xfrm>
            <a:off x="1867060" y="401827"/>
            <a:ext cx="1213485" cy="577215"/>
          </a:xfrm>
          <a:prstGeom prst="rect">
            <a:avLst/>
          </a:prstGeom>
          <a:noFill/>
          <a:ln>
            <a:noFill/>
          </a:ln>
        </p:spPr>
        <p:txBody>
          <a:bodyPr anchorCtr="0" anchor="t" bIns="0" lIns="0" spcFirstLastPara="1" rIns="0" wrap="square" tIns="9525">
            <a:spAutoFit/>
          </a:bodyPr>
          <a:lstStyle/>
          <a:p>
            <a:pPr indent="189865" lvl="0" marL="12700" marR="5080" rtl="0" algn="l">
              <a:lnSpc>
                <a:spcPct val="101099"/>
              </a:lnSpc>
              <a:spcBef>
                <a:spcPts val="0"/>
              </a:spcBef>
              <a:spcAft>
                <a:spcPts val="0"/>
              </a:spcAft>
              <a:buNone/>
            </a:pPr>
            <a:r>
              <a:rPr b="1" lang="en-US" sz="1800">
                <a:solidFill>
                  <a:srgbClr val="FFFFFF"/>
                </a:solidFill>
                <a:latin typeface="Arial"/>
                <a:ea typeface="Arial"/>
                <a:cs typeface="Arial"/>
                <a:sym typeface="Arial"/>
              </a:rPr>
              <a:t>Phase 1:  Cartography</a:t>
            </a:r>
            <a:endParaRPr sz="1800">
              <a:solidFill>
                <a:schemeClr val="dk1"/>
              </a:solidFill>
              <a:latin typeface="Arial"/>
              <a:ea typeface="Arial"/>
              <a:cs typeface="Arial"/>
              <a:sym typeface="Arial"/>
            </a:endParaRPr>
          </a:p>
        </p:txBody>
      </p:sp>
      <p:grpSp>
        <p:nvGrpSpPr>
          <p:cNvPr id="981" name="Google Shape;981;p51"/>
          <p:cNvGrpSpPr/>
          <p:nvPr/>
        </p:nvGrpSpPr>
        <p:grpSpPr>
          <a:xfrm>
            <a:off x="3321844" y="339726"/>
            <a:ext cx="2060923" cy="824608"/>
            <a:chOff x="3321844" y="339726"/>
            <a:chExt cx="2060923" cy="824608"/>
          </a:xfrm>
        </p:grpSpPr>
        <p:pic>
          <p:nvPicPr>
            <p:cNvPr id="982" name="Google Shape;982;p51"/>
            <p:cNvPicPr preferRelativeResize="0"/>
            <p:nvPr/>
          </p:nvPicPr>
          <p:blipFill rotWithShape="1">
            <a:blip r:embed="rId6">
              <a:alphaModFix/>
            </a:blip>
            <a:srcRect b="0" l="0" r="0" t="0"/>
            <a:stretch/>
          </p:blipFill>
          <p:spPr>
            <a:xfrm>
              <a:off x="3346703" y="368807"/>
              <a:ext cx="2036064" cy="737615"/>
            </a:xfrm>
            <a:prstGeom prst="rect">
              <a:avLst/>
            </a:prstGeom>
            <a:noFill/>
            <a:ln>
              <a:noFill/>
            </a:ln>
          </p:spPr>
        </p:pic>
        <p:pic>
          <p:nvPicPr>
            <p:cNvPr id="983" name="Google Shape;983;p51"/>
            <p:cNvPicPr preferRelativeResize="0"/>
            <p:nvPr/>
          </p:nvPicPr>
          <p:blipFill rotWithShape="1">
            <a:blip r:embed="rId7">
              <a:alphaModFix/>
            </a:blip>
            <a:srcRect b="0" l="0" r="0" t="0"/>
            <a:stretch/>
          </p:blipFill>
          <p:spPr>
            <a:xfrm>
              <a:off x="3877055" y="393191"/>
              <a:ext cx="1283208" cy="771143"/>
            </a:xfrm>
            <a:prstGeom prst="rect">
              <a:avLst/>
            </a:prstGeom>
            <a:noFill/>
            <a:ln>
              <a:noFill/>
            </a:ln>
          </p:spPr>
        </p:pic>
        <p:sp>
          <p:nvSpPr>
            <p:cNvPr id="984" name="Google Shape;984;p51"/>
            <p:cNvSpPr/>
            <p:nvPr/>
          </p:nvSpPr>
          <p:spPr>
            <a:xfrm>
              <a:off x="3321844" y="339726"/>
              <a:ext cx="2012950" cy="720725"/>
            </a:xfrm>
            <a:custGeom>
              <a:rect b="b" l="l" r="r" t="t"/>
              <a:pathLst>
                <a:path extrusionOk="0" h="720725" w="2012950">
                  <a:moveTo>
                    <a:pt x="1727442" y="0"/>
                  </a:moveTo>
                  <a:lnTo>
                    <a:pt x="0" y="0"/>
                  </a:lnTo>
                  <a:lnTo>
                    <a:pt x="285146" y="360001"/>
                  </a:lnTo>
                  <a:lnTo>
                    <a:pt x="0" y="720364"/>
                  </a:lnTo>
                  <a:lnTo>
                    <a:pt x="1727442" y="720364"/>
                  </a:lnTo>
                  <a:lnTo>
                    <a:pt x="2012589" y="360001"/>
                  </a:lnTo>
                  <a:lnTo>
                    <a:pt x="1727442"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5" name="Google Shape;985;p51"/>
            <p:cNvSpPr/>
            <p:nvPr/>
          </p:nvSpPr>
          <p:spPr>
            <a:xfrm>
              <a:off x="3321844" y="339726"/>
              <a:ext cx="2012950" cy="720725"/>
            </a:xfrm>
            <a:custGeom>
              <a:rect b="b" l="l" r="r" t="t"/>
              <a:pathLst>
                <a:path extrusionOk="0" h="720725" w="2012950">
                  <a:moveTo>
                    <a:pt x="0" y="0"/>
                  </a:moveTo>
                  <a:lnTo>
                    <a:pt x="1727443" y="0"/>
                  </a:lnTo>
                  <a:lnTo>
                    <a:pt x="2012590" y="360002"/>
                  </a:lnTo>
                  <a:lnTo>
                    <a:pt x="1727443" y="720365"/>
                  </a:lnTo>
                  <a:lnTo>
                    <a:pt x="0" y="720365"/>
                  </a:lnTo>
                  <a:lnTo>
                    <a:pt x="285146"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86" name="Google Shape;986;p51"/>
          <p:cNvSpPr txBox="1"/>
          <p:nvPr/>
        </p:nvSpPr>
        <p:spPr>
          <a:xfrm>
            <a:off x="3967381" y="401827"/>
            <a:ext cx="966469" cy="577215"/>
          </a:xfrm>
          <a:prstGeom prst="rect">
            <a:avLst/>
          </a:prstGeom>
          <a:noFill/>
          <a:ln>
            <a:noFill/>
          </a:ln>
        </p:spPr>
        <p:txBody>
          <a:bodyPr anchorCtr="0" anchor="t" bIns="0" lIns="0" spcFirstLastPara="1" rIns="0" wrap="square" tIns="9525">
            <a:spAutoFit/>
          </a:bodyPr>
          <a:lstStyle/>
          <a:p>
            <a:pPr indent="-25400" lvl="0" marL="38100" marR="5080" rtl="0" algn="l">
              <a:lnSpc>
                <a:spcPct val="101099"/>
              </a:lnSpc>
              <a:spcBef>
                <a:spcPts val="0"/>
              </a:spcBef>
              <a:spcAft>
                <a:spcPts val="0"/>
              </a:spcAft>
              <a:buNone/>
            </a:pPr>
            <a:r>
              <a:rPr b="1" lang="en-US" sz="1800">
                <a:solidFill>
                  <a:srgbClr val="FFFFFF"/>
                </a:solidFill>
                <a:latin typeface="Arial"/>
                <a:ea typeface="Arial"/>
                <a:cs typeface="Arial"/>
                <a:sym typeface="Arial"/>
              </a:rPr>
              <a:t>E-services  Criticality</a:t>
            </a:r>
            <a:endParaRPr sz="1800">
              <a:solidFill>
                <a:schemeClr val="dk1"/>
              </a:solidFill>
              <a:latin typeface="Arial"/>
              <a:ea typeface="Arial"/>
              <a:cs typeface="Arial"/>
              <a:sym typeface="Arial"/>
            </a:endParaRPr>
          </a:p>
        </p:txBody>
      </p:sp>
      <p:grpSp>
        <p:nvGrpSpPr>
          <p:cNvPr id="987" name="Google Shape;987;p51"/>
          <p:cNvGrpSpPr/>
          <p:nvPr/>
        </p:nvGrpSpPr>
        <p:grpSpPr>
          <a:xfrm>
            <a:off x="5174456" y="339726"/>
            <a:ext cx="2055399" cy="824608"/>
            <a:chOff x="5174456" y="339726"/>
            <a:chExt cx="2055399" cy="824608"/>
          </a:xfrm>
        </p:grpSpPr>
        <p:pic>
          <p:nvPicPr>
            <p:cNvPr id="988" name="Google Shape;988;p51"/>
            <p:cNvPicPr preferRelativeResize="0"/>
            <p:nvPr/>
          </p:nvPicPr>
          <p:blipFill rotWithShape="1">
            <a:blip r:embed="rId8">
              <a:alphaModFix/>
            </a:blip>
            <a:srcRect b="0" l="0" r="0" t="0"/>
            <a:stretch/>
          </p:blipFill>
          <p:spPr>
            <a:xfrm>
              <a:off x="5196840" y="368807"/>
              <a:ext cx="2033015" cy="737615"/>
            </a:xfrm>
            <a:prstGeom prst="rect">
              <a:avLst/>
            </a:prstGeom>
            <a:noFill/>
            <a:ln>
              <a:noFill/>
            </a:ln>
          </p:spPr>
        </p:pic>
        <p:pic>
          <p:nvPicPr>
            <p:cNvPr id="989" name="Google Shape;989;p51"/>
            <p:cNvPicPr preferRelativeResize="0"/>
            <p:nvPr/>
          </p:nvPicPr>
          <p:blipFill rotWithShape="1">
            <a:blip r:embed="rId9">
              <a:alphaModFix/>
            </a:blip>
            <a:srcRect b="0" l="0" r="0" t="0"/>
            <a:stretch/>
          </p:blipFill>
          <p:spPr>
            <a:xfrm>
              <a:off x="5580887" y="393191"/>
              <a:ext cx="1514856" cy="771143"/>
            </a:xfrm>
            <a:prstGeom prst="rect">
              <a:avLst/>
            </a:prstGeom>
            <a:noFill/>
            <a:ln>
              <a:noFill/>
            </a:ln>
          </p:spPr>
        </p:pic>
        <p:sp>
          <p:nvSpPr>
            <p:cNvPr id="990" name="Google Shape;990;p51"/>
            <p:cNvSpPr/>
            <p:nvPr/>
          </p:nvSpPr>
          <p:spPr>
            <a:xfrm>
              <a:off x="5174456" y="339726"/>
              <a:ext cx="2006600" cy="720725"/>
            </a:xfrm>
            <a:custGeom>
              <a:rect b="b" l="l" r="r" t="t"/>
              <a:pathLst>
                <a:path extrusionOk="0" h="720725" w="2006600">
                  <a:moveTo>
                    <a:pt x="1721897" y="0"/>
                  </a:moveTo>
                  <a:lnTo>
                    <a:pt x="0" y="0"/>
                  </a:lnTo>
                  <a:lnTo>
                    <a:pt x="283983" y="360001"/>
                  </a:lnTo>
                  <a:lnTo>
                    <a:pt x="0" y="720364"/>
                  </a:lnTo>
                  <a:lnTo>
                    <a:pt x="1721897" y="720364"/>
                  </a:lnTo>
                  <a:lnTo>
                    <a:pt x="2006240" y="360001"/>
                  </a:lnTo>
                  <a:lnTo>
                    <a:pt x="1721897"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1" name="Google Shape;991;p51"/>
            <p:cNvSpPr/>
            <p:nvPr/>
          </p:nvSpPr>
          <p:spPr>
            <a:xfrm>
              <a:off x="5174456" y="339726"/>
              <a:ext cx="2006600" cy="720725"/>
            </a:xfrm>
            <a:custGeom>
              <a:rect b="b" l="l" r="r" t="t"/>
              <a:pathLst>
                <a:path extrusionOk="0" h="720725" w="2006600">
                  <a:moveTo>
                    <a:pt x="0" y="0"/>
                  </a:moveTo>
                  <a:lnTo>
                    <a:pt x="1721897" y="0"/>
                  </a:lnTo>
                  <a:lnTo>
                    <a:pt x="2006240" y="360002"/>
                  </a:lnTo>
                  <a:lnTo>
                    <a:pt x="1721897" y="720365"/>
                  </a:lnTo>
                  <a:lnTo>
                    <a:pt x="0" y="720365"/>
                  </a:lnTo>
                  <a:lnTo>
                    <a:pt x="283983"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92" name="Google Shape;992;p51"/>
          <p:cNvSpPr txBox="1"/>
          <p:nvPr/>
        </p:nvSpPr>
        <p:spPr>
          <a:xfrm>
            <a:off x="5671022" y="401827"/>
            <a:ext cx="1257935" cy="577215"/>
          </a:xfrm>
          <a:prstGeom prst="rect">
            <a:avLst/>
          </a:prstGeom>
          <a:noFill/>
          <a:ln>
            <a:noFill/>
          </a:ln>
        </p:spPr>
        <p:txBody>
          <a:bodyPr anchorCtr="0" anchor="t" bIns="0" lIns="0" spcFirstLastPara="1" rIns="0" wrap="square" tIns="9525">
            <a:spAutoFit/>
          </a:bodyPr>
          <a:lstStyle/>
          <a:p>
            <a:pPr indent="356235" lvl="0" marL="12700" marR="5080" rtl="0" algn="l">
              <a:lnSpc>
                <a:spcPct val="101099"/>
              </a:lnSpc>
              <a:spcBef>
                <a:spcPts val="0"/>
              </a:spcBef>
              <a:spcAft>
                <a:spcPts val="0"/>
              </a:spcAft>
              <a:buNone/>
            </a:pPr>
            <a:r>
              <a:rPr b="1" lang="en-US" sz="1800">
                <a:solidFill>
                  <a:srgbClr val="FFFFFF"/>
                </a:solidFill>
                <a:latin typeface="Arial"/>
                <a:ea typeface="Arial"/>
                <a:cs typeface="Arial"/>
                <a:sym typeface="Arial"/>
              </a:rPr>
              <a:t>Asset  Identification</a:t>
            </a:r>
            <a:endParaRPr sz="1800">
              <a:solidFill>
                <a:schemeClr val="dk1"/>
              </a:solidFill>
              <a:latin typeface="Arial"/>
              <a:ea typeface="Arial"/>
              <a:cs typeface="Arial"/>
              <a:sym typeface="Arial"/>
            </a:endParaRPr>
          </a:p>
        </p:txBody>
      </p:sp>
      <p:grpSp>
        <p:nvGrpSpPr>
          <p:cNvPr id="993" name="Google Shape;993;p51"/>
          <p:cNvGrpSpPr/>
          <p:nvPr/>
        </p:nvGrpSpPr>
        <p:grpSpPr>
          <a:xfrm>
            <a:off x="7025482" y="256031"/>
            <a:ext cx="2109372" cy="1036320"/>
            <a:chOff x="7025482" y="256031"/>
            <a:chExt cx="2109372" cy="1036320"/>
          </a:xfrm>
        </p:grpSpPr>
        <p:pic>
          <p:nvPicPr>
            <p:cNvPr id="994" name="Google Shape;994;p51"/>
            <p:cNvPicPr preferRelativeResize="0"/>
            <p:nvPr/>
          </p:nvPicPr>
          <p:blipFill rotWithShape="1">
            <a:blip r:embed="rId10">
              <a:alphaModFix/>
            </a:blip>
            <a:srcRect b="0" l="0" r="0" t="0"/>
            <a:stretch/>
          </p:blipFill>
          <p:spPr>
            <a:xfrm>
              <a:off x="7050023" y="368807"/>
              <a:ext cx="2026920" cy="737615"/>
            </a:xfrm>
            <a:prstGeom prst="rect">
              <a:avLst/>
            </a:prstGeom>
            <a:noFill/>
            <a:ln>
              <a:noFill/>
            </a:ln>
          </p:spPr>
        </p:pic>
        <p:pic>
          <p:nvPicPr>
            <p:cNvPr id="995" name="Google Shape;995;p51"/>
            <p:cNvPicPr preferRelativeResize="0"/>
            <p:nvPr/>
          </p:nvPicPr>
          <p:blipFill rotWithShape="1">
            <a:blip r:embed="rId11">
              <a:alphaModFix/>
            </a:blip>
            <a:srcRect b="0" l="0" r="0" t="0"/>
            <a:stretch/>
          </p:blipFill>
          <p:spPr>
            <a:xfrm>
              <a:off x="7242047" y="256031"/>
              <a:ext cx="1892807" cy="1036320"/>
            </a:xfrm>
            <a:prstGeom prst="rect">
              <a:avLst/>
            </a:prstGeom>
            <a:noFill/>
            <a:ln>
              <a:noFill/>
            </a:ln>
          </p:spPr>
        </p:pic>
        <p:sp>
          <p:nvSpPr>
            <p:cNvPr id="996" name="Google Shape;996;p51"/>
            <p:cNvSpPr/>
            <p:nvPr/>
          </p:nvSpPr>
          <p:spPr>
            <a:xfrm>
              <a:off x="7025482" y="339726"/>
              <a:ext cx="2004695" cy="720725"/>
            </a:xfrm>
            <a:custGeom>
              <a:rect b="b" l="l" r="r" t="t"/>
              <a:pathLst>
                <a:path extrusionOk="0" h="720725" w="2004695">
                  <a:moveTo>
                    <a:pt x="1720432" y="0"/>
                  </a:moveTo>
                  <a:lnTo>
                    <a:pt x="0" y="0"/>
                  </a:lnTo>
                  <a:lnTo>
                    <a:pt x="284219" y="360001"/>
                  </a:lnTo>
                  <a:lnTo>
                    <a:pt x="0" y="720364"/>
                  </a:lnTo>
                  <a:lnTo>
                    <a:pt x="1720432" y="720364"/>
                  </a:lnTo>
                  <a:lnTo>
                    <a:pt x="2004653" y="360001"/>
                  </a:lnTo>
                  <a:lnTo>
                    <a:pt x="1720432"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7" name="Google Shape;997;p51"/>
            <p:cNvSpPr/>
            <p:nvPr/>
          </p:nvSpPr>
          <p:spPr>
            <a:xfrm>
              <a:off x="7025482" y="339726"/>
              <a:ext cx="2004695" cy="720725"/>
            </a:xfrm>
            <a:custGeom>
              <a:rect b="b" l="l" r="r" t="t"/>
              <a:pathLst>
                <a:path extrusionOk="0" h="720725" w="2004695">
                  <a:moveTo>
                    <a:pt x="0" y="0"/>
                  </a:moveTo>
                  <a:lnTo>
                    <a:pt x="1720433" y="0"/>
                  </a:lnTo>
                  <a:lnTo>
                    <a:pt x="2004653" y="360002"/>
                  </a:lnTo>
                  <a:lnTo>
                    <a:pt x="1720433" y="720365"/>
                  </a:lnTo>
                  <a:lnTo>
                    <a:pt x="0" y="720365"/>
                  </a:lnTo>
                  <a:lnTo>
                    <a:pt x="284220"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98" name="Google Shape;998;p51"/>
          <p:cNvSpPr txBox="1"/>
          <p:nvPr>
            <p:ph type="title"/>
          </p:nvPr>
        </p:nvSpPr>
        <p:spPr>
          <a:xfrm>
            <a:off x="7332372" y="264667"/>
            <a:ext cx="1634489" cy="845819"/>
          </a:xfrm>
          <a:prstGeom prst="rect">
            <a:avLst/>
          </a:prstGeom>
          <a:noFill/>
          <a:ln>
            <a:noFill/>
          </a:ln>
        </p:spPr>
        <p:txBody>
          <a:bodyPr anchorCtr="0" anchor="ctr" bIns="0" lIns="0" spcFirstLastPara="1" rIns="0" wrap="square" tIns="13950">
            <a:spAutoFit/>
          </a:bodyPr>
          <a:lstStyle/>
          <a:p>
            <a:pPr indent="635" lvl="0" marL="12700" marR="5080"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Asset  Interdependencie  s</a:t>
            </a:r>
            <a:endParaRPr sz="1800">
              <a:latin typeface="Arial"/>
              <a:ea typeface="Arial"/>
              <a:cs typeface="Arial"/>
              <a:sym typeface="Arial"/>
            </a:endParaRPr>
          </a:p>
        </p:txBody>
      </p:sp>
      <p:sp>
        <p:nvSpPr>
          <p:cNvPr id="999" name="Google Shape;999;p51"/>
          <p:cNvSpPr txBox="1"/>
          <p:nvPr/>
        </p:nvSpPr>
        <p:spPr>
          <a:xfrm>
            <a:off x="2227568" y="1309115"/>
            <a:ext cx="153416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Asset model</a:t>
            </a:r>
            <a:endParaRPr sz="2000">
              <a:solidFill>
                <a:schemeClr val="dk1"/>
              </a:solidFill>
              <a:latin typeface="Arial"/>
              <a:ea typeface="Arial"/>
              <a:cs typeface="Arial"/>
              <a:sym typeface="Arial"/>
            </a:endParaRPr>
          </a:p>
        </p:txBody>
      </p:sp>
      <p:pic>
        <p:nvPicPr>
          <p:cNvPr id="1000" name="Google Shape;1000;p51"/>
          <p:cNvPicPr preferRelativeResize="0"/>
          <p:nvPr/>
        </p:nvPicPr>
        <p:blipFill rotWithShape="1">
          <a:blip r:embed="rId12">
            <a:alphaModFix/>
          </a:blip>
          <a:srcRect b="0" l="0" r="0" t="0"/>
          <a:stretch/>
        </p:blipFill>
        <p:spPr>
          <a:xfrm>
            <a:off x="1397793" y="1800225"/>
            <a:ext cx="4856162" cy="4319587"/>
          </a:xfrm>
          <a:prstGeom prst="rect">
            <a:avLst/>
          </a:prstGeom>
          <a:noFill/>
          <a:ln>
            <a:noFill/>
          </a:ln>
        </p:spPr>
      </p:pic>
      <p:sp>
        <p:nvSpPr>
          <p:cNvPr id="1001" name="Google Shape;1001;p51"/>
          <p:cNvSpPr txBox="1"/>
          <p:nvPr/>
        </p:nvSpPr>
        <p:spPr>
          <a:xfrm>
            <a:off x="8634718" y="1315211"/>
            <a:ext cx="139319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User Model</a:t>
            </a:r>
            <a:endParaRPr sz="2000">
              <a:solidFill>
                <a:schemeClr val="dk1"/>
              </a:solidFill>
              <a:latin typeface="Arial"/>
              <a:ea typeface="Arial"/>
              <a:cs typeface="Arial"/>
              <a:sym typeface="Arial"/>
            </a:endParaRPr>
          </a:p>
        </p:txBody>
      </p:sp>
      <p:pic>
        <p:nvPicPr>
          <p:cNvPr id="1002" name="Google Shape;1002;p51"/>
          <p:cNvPicPr preferRelativeResize="0"/>
          <p:nvPr/>
        </p:nvPicPr>
        <p:blipFill rotWithShape="1">
          <a:blip r:embed="rId13">
            <a:alphaModFix/>
          </a:blip>
          <a:srcRect b="0" l="0" r="0" t="0"/>
          <a:stretch/>
        </p:blipFill>
        <p:spPr>
          <a:xfrm>
            <a:off x="6558754" y="1816101"/>
            <a:ext cx="4159250" cy="43037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id="1007" name="Google Shape;1007;p52"/>
          <p:cNvPicPr preferRelativeResize="0"/>
          <p:nvPr/>
        </p:nvPicPr>
        <p:blipFill rotWithShape="1">
          <a:blip r:embed="rId3">
            <a:alphaModFix/>
          </a:blip>
          <a:srcRect b="0" l="0" r="0" t="0"/>
          <a:stretch/>
        </p:blipFill>
        <p:spPr>
          <a:xfrm>
            <a:off x="0" y="0"/>
            <a:ext cx="12192000" cy="6857999"/>
          </a:xfrm>
          <a:prstGeom prst="rect">
            <a:avLst/>
          </a:prstGeom>
          <a:noFill/>
          <a:ln>
            <a:noFill/>
          </a:ln>
        </p:spPr>
      </p:pic>
      <p:graphicFrame>
        <p:nvGraphicFramePr>
          <p:cNvPr id="1008" name="Google Shape;1008;p52"/>
          <p:cNvGraphicFramePr/>
          <p:nvPr/>
        </p:nvGraphicFramePr>
        <p:xfrm>
          <a:off x="1788466" y="1549548"/>
          <a:ext cx="3000000" cy="3000000"/>
        </p:xfrm>
        <a:graphic>
          <a:graphicData uri="http://schemas.openxmlformats.org/drawingml/2006/table">
            <a:tbl>
              <a:tblPr bandRow="1" firstRow="1">
                <a:noFill/>
                <a:tableStyleId>{4008E9C0-2464-4F83-90FD-09F2A8DEADC1}</a:tableStyleId>
              </a:tblPr>
              <a:tblGrid>
                <a:gridCol w="3818250"/>
                <a:gridCol w="1276350"/>
                <a:gridCol w="1727200"/>
                <a:gridCol w="1847850"/>
              </a:tblGrid>
              <a:tr h="747450">
                <a:tc>
                  <a:txBody>
                    <a:bodyPr/>
                    <a:lstStyle/>
                    <a:p>
                      <a:pPr indent="0" lvl="0" marL="116839"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Impact level</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0" marR="109855" rtl="0" algn="r">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Value</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c>
                  <a:txBody>
                    <a:bodyPr/>
                    <a:lstStyle/>
                    <a:p>
                      <a:pPr indent="0" lvl="0" marL="0" marR="109220" rtl="0" algn="r">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Description</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8520E"/>
                    </a:solidFill>
                  </a:tcPr>
                </a:tc>
                <a:tc>
                  <a:txBody>
                    <a:bodyPr/>
                    <a:lstStyle/>
                    <a:p>
                      <a:pPr indent="0" lvl="0" marL="0" marR="109220" rtl="0" algn="r">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Financial loss</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D4D4D"/>
                    </a:solidFill>
                  </a:tcPr>
                </a:tc>
              </a:tr>
              <a:tr h="6628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High (VH)</a:t>
                      </a:r>
                      <a:endParaRPr sz="1400" u="none" cap="none" strike="noStrike">
                        <a:latin typeface="Arial"/>
                        <a:ea typeface="Arial"/>
                        <a:cs typeface="Arial"/>
                        <a:sym typeface="Arial"/>
                      </a:endParaRPr>
                    </a:p>
                  </a:txBody>
                  <a:tcPr marT="1967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5</a:t>
                      </a:r>
                      <a:endParaRPr sz="1400" u="none" cap="none" strike="noStrike">
                        <a:latin typeface="Arial"/>
                        <a:ea typeface="Arial"/>
                        <a:cs typeface="Arial"/>
                        <a:sym typeface="Arial"/>
                      </a:endParaRPr>
                    </a:p>
                  </a:txBody>
                  <a:tcPr marT="1967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5" rtl="0" algn="r">
                        <a:lnSpc>
                          <a:spcPct val="117499"/>
                        </a:lnSpc>
                        <a:spcBef>
                          <a:spcPts val="0"/>
                        </a:spcBef>
                        <a:spcAft>
                          <a:spcPts val="0"/>
                        </a:spcAft>
                        <a:buNone/>
                      </a:pPr>
                      <a:r>
                        <a:rPr lang="en-US" sz="1400" u="none" cap="none" strike="noStrike">
                          <a:solidFill>
                            <a:srgbClr val="333333"/>
                          </a:solidFill>
                          <a:latin typeface="Arial"/>
                          <a:ea typeface="Arial"/>
                          <a:cs typeface="Arial"/>
                          <a:sym typeface="Arial"/>
                        </a:rPr>
                        <a:t>Catastrophic</a:t>
                      </a:r>
                      <a:endParaRPr sz="1400" u="none" cap="none" strike="noStrike">
                        <a:latin typeface="Arial"/>
                        <a:ea typeface="Arial"/>
                        <a:cs typeface="Arial"/>
                        <a:sym typeface="Arial"/>
                      </a:endParaRPr>
                    </a:p>
                    <a:p>
                      <a:pPr indent="0" lvl="0" marL="0" marR="109855" rtl="0" algn="r">
                        <a:lnSpc>
                          <a:spcPct val="117499"/>
                        </a:lnSpc>
                        <a:spcBef>
                          <a:spcPts val="0"/>
                        </a:spcBef>
                        <a:spcAft>
                          <a:spcPts val="0"/>
                        </a:spcAft>
                        <a:buNone/>
                      </a:pPr>
                      <a:r>
                        <a:rPr lang="en-US" sz="1400" u="none" cap="none" strike="noStrike">
                          <a:solidFill>
                            <a:srgbClr val="333333"/>
                          </a:solidFill>
                          <a:latin typeface="Arial"/>
                          <a:ea typeface="Arial"/>
                          <a:cs typeface="Arial"/>
                          <a:sym typeface="Arial"/>
                        </a:rPr>
                        <a:t>Impact</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10489"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&gt; 10.000.000 €</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8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High (H)</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4</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Significant Impact</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&lt; =10.000.000 €</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355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Medium (M)</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3</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Moderate Impact</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&lt;=1.000.000 €</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8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Low (L)</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2</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Low Impact</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&lt;= 100.000 €</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60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Low (VL)</a:t>
                      </a:r>
                      <a:endParaRPr sz="1400" u="none" cap="none" strike="noStrike">
                        <a:latin typeface="Arial"/>
                        <a:ea typeface="Arial"/>
                        <a:cs typeface="Arial"/>
                        <a:sym typeface="Arial"/>
                      </a:endParaRPr>
                    </a:p>
                  </a:txBody>
                  <a:tcPr marT="1967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1</a:t>
                      </a:r>
                      <a:endParaRPr sz="1400" u="none" cap="none" strike="noStrike">
                        <a:latin typeface="Arial"/>
                        <a:ea typeface="Arial"/>
                        <a:cs typeface="Arial"/>
                        <a:sym typeface="Arial"/>
                      </a:endParaRPr>
                    </a:p>
                  </a:txBody>
                  <a:tcPr marT="1967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Minor Impact</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&lt;= 10.000 €</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bl>
          </a:graphicData>
        </a:graphic>
      </p:graphicFrame>
      <p:grpSp>
        <p:nvGrpSpPr>
          <p:cNvPr id="1009" name="Google Shape;1009;p52"/>
          <p:cNvGrpSpPr/>
          <p:nvPr/>
        </p:nvGrpSpPr>
        <p:grpSpPr>
          <a:xfrm>
            <a:off x="1429543" y="360362"/>
            <a:ext cx="2246345" cy="788733"/>
            <a:chOff x="1429543" y="360362"/>
            <a:chExt cx="2246345" cy="788733"/>
          </a:xfrm>
        </p:grpSpPr>
        <p:pic>
          <p:nvPicPr>
            <p:cNvPr id="1010" name="Google Shape;1010;p52"/>
            <p:cNvPicPr preferRelativeResize="0"/>
            <p:nvPr/>
          </p:nvPicPr>
          <p:blipFill rotWithShape="1">
            <a:blip r:embed="rId4">
              <a:alphaModFix/>
            </a:blip>
            <a:srcRect b="0" l="0" r="0" t="0"/>
            <a:stretch/>
          </p:blipFill>
          <p:spPr>
            <a:xfrm>
              <a:off x="1459992" y="390144"/>
              <a:ext cx="2215896" cy="664463"/>
            </a:xfrm>
            <a:prstGeom prst="rect">
              <a:avLst/>
            </a:prstGeom>
            <a:noFill/>
            <a:ln>
              <a:noFill/>
            </a:ln>
          </p:spPr>
        </p:pic>
        <p:pic>
          <p:nvPicPr>
            <p:cNvPr id="1011" name="Google Shape;1011;p52"/>
            <p:cNvPicPr preferRelativeResize="0"/>
            <p:nvPr/>
          </p:nvPicPr>
          <p:blipFill rotWithShape="1">
            <a:blip r:embed="rId5">
              <a:alphaModFix/>
            </a:blip>
            <a:srcRect b="0" l="0" r="0" t="0"/>
            <a:stretch/>
          </p:blipFill>
          <p:spPr>
            <a:xfrm>
              <a:off x="1676400" y="377951"/>
              <a:ext cx="1840992" cy="771144"/>
            </a:xfrm>
            <a:prstGeom prst="rect">
              <a:avLst/>
            </a:prstGeom>
            <a:noFill/>
            <a:ln>
              <a:noFill/>
            </a:ln>
          </p:spPr>
        </p:pic>
        <p:sp>
          <p:nvSpPr>
            <p:cNvPr id="1012" name="Google Shape;1012;p52"/>
            <p:cNvSpPr/>
            <p:nvPr/>
          </p:nvSpPr>
          <p:spPr>
            <a:xfrm>
              <a:off x="1429543" y="360362"/>
              <a:ext cx="2197100" cy="647700"/>
            </a:xfrm>
            <a:custGeom>
              <a:rect b="b" l="l" r="r" t="t"/>
              <a:pathLst>
                <a:path extrusionOk="0" h="647700" w="2197100">
                  <a:moveTo>
                    <a:pt x="1910850" y="0"/>
                  </a:moveTo>
                  <a:lnTo>
                    <a:pt x="0" y="0"/>
                  </a:lnTo>
                  <a:lnTo>
                    <a:pt x="0" y="647340"/>
                  </a:lnTo>
                  <a:lnTo>
                    <a:pt x="1910850" y="647340"/>
                  </a:lnTo>
                  <a:lnTo>
                    <a:pt x="2196740" y="323670"/>
                  </a:lnTo>
                  <a:lnTo>
                    <a:pt x="1910850"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3" name="Google Shape;1013;p52"/>
            <p:cNvSpPr/>
            <p:nvPr/>
          </p:nvSpPr>
          <p:spPr>
            <a:xfrm>
              <a:off x="1429543" y="360362"/>
              <a:ext cx="2197100" cy="647700"/>
            </a:xfrm>
            <a:custGeom>
              <a:rect b="b" l="l" r="r" t="t"/>
              <a:pathLst>
                <a:path extrusionOk="0" h="647700" w="2197100">
                  <a:moveTo>
                    <a:pt x="0" y="0"/>
                  </a:moveTo>
                  <a:lnTo>
                    <a:pt x="1910850" y="0"/>
                  </a:lnTo>
                  <a:lnTo>
                    <a:pt x="2196740" y="323670"/>
                  </a:lnTo>
                  <a:lnTo>
                    <a:pt x="1910850"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14" name="Google Shape;1014;p52"/>
          <p:cNvSpPr txBox="1"/>
          <p:nvPr/>
        </p:nvSpPr>
        <p:spPr>
          <a:xfrm>
            <a:off x="1766252" y="383539"/>
            <a:ext cx="1524635" cy="580390"/>
          </a:xfrm>
          <a:prstGeom prst="rect">
            <a:avLst/>
          </a:prstGeom>
          <a:noFill/>
          <a:ln>
            <a:noFill/>
          </a:ln>
        </p:spPr>
        <p:txBody>
          <a:bodyPr anchorCtr="0" anchor="t" bIns="0" lIns="0" spcFirstLastPara="1" rIns="0" wrap="square" tIns="6350">
            <a:spAutoFit/>
          </a:bodyPr>
          <a:lstStyle/>
          <a:p>
            <a:pPr indent="-187960" lvl="0" marL="200025" marR="5080" rtl="0" algn="l">
              <a:lnSpc>
                <a:spcPct val="102200"/>
              </a:lnSpc>
              <a:spcBef>
                <a:spcPts val="0"/>
              </a:spcBef>
              <a:spcAft>
                <a:spcPts val="0"/>
              </a:spcAft>
              <a:buNone/>
            </a:pPr>
            <a:r>
              <a:rPr b="1" lang="en-US" sz="1800">
                <a:solidFill>
                  <a:srgbClr val="FFFFFF"/>
                </a:solidFill>
                <a:latin typeface="Arial"/>
                <a:ea typeface="Arial"/>
                <a:cs typeface="Arial"/>
                <a:sym typeface="Arial"/>
              </a:rPr>
              <a:t>Phase 2: Impact  Assessment</a:t>
            </a:r>
            <a:endParaRPr sz="1800">
              <a:solidFill>
                <a:schemeClr val="dk1"/>
              </a:solidFill>
              <a:latin typeface="Arial"/>
              <a:ea typeface="Arial"/>
              <a:cs typeface="Arial"/>
              <a:sym typeface="Arial"/>
            </a:endParaRPr>
          </a:p>
        </p:txBody>
      </p:sp>
      <p:grpSp>
        <p:nvGrpSpPr>
          <p:cNvPr id="1015" name="Google Shape;1015;p52"/>
          <p:cNvGrpSpPr/>
          <p:nvPr/>
        </p:nvGrpSpPr>
        <p:grpSpPr>
          <a:xfrm>
            <a:off x="3456781" y="360362"/>
            <a:ext cx="2252122" cy="788733"/>
            <a:chOff x="3456781" y="360362"/>
            <a:chExt cx="2252122" cy="788733"/>
          </a:xfrm>
        </p:grpSpPr>
        <p:pic>
          <p:nvPicPr>
            <p:cNvPr id="1016" name="Google Shape;1016;p52"/>
            <p:cNvPicPr preferRelativeResize="0"/>
            <p:nvPr/>
          </p:nvPicPr>
          <p:blipFill rotWithShape="1">
            <a:blip r:embed="rId6">
              <a:alphaModFix/>
            </a:blip>
            <a:srcRect b="0" l="0" r="0" t="0"/>
            <a:stretch/>
          </p:blipFill>
          <p:spPr>
            <a:xfrm>
              <a:off x="3480815" y="390144"/>
              <a:ext cx="2228088" cy="664463"/>
            </a:xfrm>
            <a:prstGeom prst="rect">
              <a:avLst/>
            </a:prstGeom>
            <a:noFill/>
            <a:ln>
              <a:noFill/>
            </a:ln>
          </p:spPr>
        </p:pic>
        <p:pic>
          <p:nvPicPr>
            <p:cNvPr id="1017" name="Google Shape;1017;p52"/>
            <p:cNvPicPr preferRelativeResize="0"/>
            <p:nvPr/>
          </p:nvPicPr>
          <p:blipFill rotWithShape="1">
            <a:blip r:embed="rId5">
              <a:alphaModFix/>
            </a:blip>
            <a:srcRect b="0" l="0" r="0" t="0"/>
            <a:stretch/>
          </p:blipFill>
          <p:spPr>
            <a:xfrm>
              <a:off x="3828288" y="377951"/>
              <a:ext cx="1840991" cy="771144"/>
            </a:xfrm>
            <a:prstGeom prst="rect">
              <a:avLst/>
            </a:prstGeom>
            <a:noFill/>
            <a:ln>
              <a:noFill/>
            </a:ln>
          </p:spPr>
        </p:pic>
        <p:sp>
          <p:nvSpPr>
            <p:cNvPr id="1018" name="Google Shape;1018;p52"/>
            <p:cNvSpPr/>
            <p:nvPr/>
          </p:nvSpPr>
          <p:spPr>
            <a:xfrm>
              <a:off x="3456781" y="360362"/>
              <a:ext cx="2204720" cy="647700"/>
            </a:xfrm>
            <a:custGeom>
              <a:rect b="b" l="l" r="r" t="t"/>
              <a:pathLst>
                <a:path extrusionOk="0" h="647700" w="2204720">
                  <a:moveTo>
                    <a:pt x="1919146" y="0"/>
                  </a:moveTo>
                  <a:lnTo>
                    <a:pt x="0" y="0"/>
                  </a:lnTo>
                  <a:lnTo>
                    <a:pt x="285531" y="323670"/>
                  </a:lnTo>
                  <a:lnTo>
                    <a:pt x="0" y="647340"/>
                  </a:lnTo>
                  <a:lnTo>
                    <a:pt x="1919146" y="647340"/>
                  </a:lnTo>
                  <a:lnTo>
                    <a:pt x="2204678" y="323670"/>
                  </a:lnTo>
                  <a:lnTo>
                    <a:pt x="1919146"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9" name="Google Shape;1019;p52"/>
            <p:cNvSpPr/>
            <p:nvPr/>
          </p:nvSpPr>
          <p:spPr>
            <a:xfrm>
              <a:off x="3456781" y="360362"/>
              <a:ext cx="2204720" cy="647700"/>
            </a:xfrm>
            <a:custGeom>
              <a:rect b="b" l="l" r="r" t="t"/>
              <a:pathLst>
                <a:path extrusionOk="0" h="647700" w="2204720">
                  <a:moveTo>
                    <a:pt x="0" y="0"/>
                  </a:moveTo>
                  <a:lnTo>
                    <a:pt x="1919146" y="0"/>
                  </a:lnTo>
                  <a:lnTo>
                    <a:pt x="2204678" y="323670"/>
                  </a:lnTo>
                  <a:lnTo>
                    <a:pt x="1919146" y="647340"/>
                  </a:lnTo>
                  <a:lnTo>
                    <a:pt x="0" y="647340"/>
                  </a:lnTo>
                  <a:lnTo>
                    <a:pt x="285531"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20" name="Google Shape;1020;p52"/>
          <p:cNvSpPr txBox="1"/>
          <p:nvPr/>
        </p:nvSpPr>
        <p:spPr>
          <a:xfrm>
            <a:off x="3918198" y="383539"/>
            <a:ext cx="1526540" cy="580390"/>
          </a:xfrm>
          <a:prstGeom prst="rect">
            <a:avLst/>
          </a:prstGeom>
          <a:noFill/>
          <a:ln>
            <a:noFill/>
          </a:ln>
        </p:spPr>
        <p:txBody>
          <a:bodyPr anchorCtr="0" anchor="t" bIns="0" lIns="0" spcFirstLastPara="1" rIns="0" wrap="square" tIns="6350">
            <a:spAutoFit/>
          </a:bodyPr>
          <a:lstStyle/>
          <a:p>
            <a:pPr indent="-189230" lvl="0" marL="201295" marR="5080" rtl="0" algn="l">
              <a:lnSpc>
                <a:spcPct val="102200"/>
              </a:lnSpc>
              <a:spcBef>
                <a:spcPts val="0"/>
              </a:spcBef>
              <a:spcAft>
                <a:spcPts val="0"/>
              </a:spcAft>
              <a:buNone/>
            </a:pPr>
            <a:r>
              <a:rPr b="1" lang="en-US" sz="1800">
                <a:solidFill>
                  <a:srgbClr val="FFFFFF"/>
                </a:solidFill>
                <a:latin typeface="Arial"/>
                <a:ea typeface="Arial"/>
                <a:cs typeface="Arial"/>
                <a:sym typeface="Arial"/>
              </a:rPr>
              <a:t>Personal Impact  Assessment</a:t>
            </a:r>
            <a:endParaRPr sz="1800">
              <a:solidFill>
                <a:schemeClr val="dk1"/>
              </a:solidFill>
              <a:latin typeface="Arial"/>
              <a:ea typeface="Arial"/>
              <a:cs typeface="Arial"/>
              <a:sym typeface="Arial"/>
            </a:endParaRPr>
          </a:p>
        </p:txBody>
      </p:sp>
      <p:grpSp>
        <p:nvGrpSpPr>
          <p:cNvPr id="1021" name="Google Shape;1021;p52"/>
          <p:cNvGrpSpPr/>
          <p:nvPr/>
        </p:nvGrpSpPr>
        <p:grpSpPr>
          <a:xfrm>
            <a:off x="5487193" y="360362"/>
            <a:ext cx="2245582" cy="788733"/>
            <a:chOff x="5487193" y="360362"/>
            <a:chExt cx="2245582" cy="788733"/>
          </a:xfrm>
        </p:grpSpPr>
        <p:pic>
          <p:nvPicPr>
            <p:cNvPr id="1022" name="Google Shape;1022;p52"/>
            <p:cNvPicPr preferRelativeResize="0"/>
            <p:nvPr/>
          </p:nvPicPr>
          <p:blipFill rotWithShape="1">
            <a:blip r:embed="rId7">
              <a:alphaModFix/>
            </a:blip>
            <a:srcRect b="0" l="0" r="0" t="0"/>
            <a:stretch/>
          </p:blipFill>
          <p:spPr>
            <a:xfrm>
              <a:off x="5510784" y="390144"/>
              <a:ext cx="2221991" cy="664463"/>
            </a:xfrm>
            <a:prstGeom prst="rect">
              <a:avLst/>
            </a:prstGeom>
            <a:noFill/>
            <a:ln>
              <a:noFill/>
            </a:ln>
          </p:spPr>
        </p:pic>
        <p:pic>
          <p:nvPicPr>
            <p:cNvPr id="1023" name="Google Shape;1023;p52"/>
            <p:cNvPicPr preferRelativeResize="0"/>
            <p:nvPr/>
          </p:nvPicPr>
          <p:blipFill rotWithShape="1">
            <a:blip r:embed="rId8">
              <a:alphaModFix/>
            </a:blip>
            <a:srcRect b="0" l="0" r="0" t="0"/>
            <a:stretch/>
          </p:blipFill>
          <p:spPr>
            <a:xfrm>
              <a:off x="5964936" y="377951"/>
              <a:ext cx="1621536" cy="771144"/>
            </a:xfrm>
            <a:prstGeom prst="rect">
              <a:avLst/>
            </a:prstGeom>
            <a:noFill/>
            <a:ln>
              <a:noFill/>
            </a:ln>
          </p:spPr>
        </p:pic>
        <p:sp>
          <p:nvSpPr>
            <p:cNvPr id="1024" name="Google Shape;1024;p52"/>
            <p:cNvSpPr/>
            <p:nvPr/>
          </p:nvSpPr>
          <p:spPr>
            <a:xfrm>
              <a:off x="5487193" y="360362"/>
              <a:ext cx="2197100" cy="647700"/>
            </a:xfrm>
            <a:custGeom>
              <a:rect b="b" l="l" r="r" t="t"/>
              <a:pathLst>
                <a:path extrusionOk="0" h="647700" w="2197100">
                  <a:moveTo>
                    <a:pt x="1912430" y="0"/>
                  </a:moveTo>
                  <a:lnTo>
                    <a:pt x="0" y="0"/>
                  </a:lnTo>
                  <a:lnTo>
                    <a:pt x="284309" y="323670"/>
                  </a:lnTo>
                  <a:lnTo>
                    <a:pt x="0" y="647340"/>
                  </a:lnTo>
                  <a:lnTo>
                    <a:pt x="1912430" y="647340"/>
                  </a:lnTo>
                  <a:lnTo>
                    <a:pt x="2196740" y="323670"/>
                  </a:lnTo>
                  <a:lnTo>
                    <a:pt x="1912430"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5" name="Google Shape;1025;p52"/>
            <p:cNvSpPr/>
            <p:nvPr/>
          </p:nvSpPr>
          <p:spPr>
            <a:xfrm>
              <a:off x="5487193" y="360362"/>
              <a:ext cx="2197100" cy="647700"/>
            </a:xfrm>
            <a:custGeom>
              <a:rect b="b" l="l" r="r" t="t"/>
              <a:pathLst>
                <a:path extrusionOk="0" h="647700" w="2197100">
                  <a:moveTo>
                    <a:pt x="0" y="0"/>
                  </a:moveTo>
                  <a:lnTo>
                    <a:pt x="1912431" y="0"/>
                  </a:lnTo>
                  <a:lnTo>
                    <a:pt x="2196740" y="323670"/>
                  </a:lnTo>
                  <a:lnTo>
                    <a:pt x="1912431" y="647340"/>
                  </a:lnTo>
                  <a:lnTo>
                    <a:pt x="0" y="647340"/>
                  </a:lnTo>
                  <a:lnTo>
                    <a:pt x="284309"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26" name="Google Shape;1026;p52"/>
          <p:cNvSpPr txBox="1"/>
          <p:nvPr/>
        </p:nvSpPr>
        <p:spPr>
          <a:xfrm>
            <a:off x="6054180" y="383539"/>
            <a:ext cx="1306830" cy="580390"/>
          </a:xfrm>
          <a:prstGeom prst="rect">
            <a:avLst/>
          </a:prstGeom>
          <a:noFill/>
          <a:ln>
            <a:noFill/>
          </a:ln>
        </p:spPr>
        <p:txBody>
          <a:bodyPr anchorCtr="0" anchor="t" bIns="0" lIns="0" spcFirstLastPara="1" rIns="0" wrap="square" tIns="6350">
            <a:spAutoFit/>
          </a:bodyPr>
          <a:lstStyle/>
          <a:p>
            <a:pPr indent="-79375" lvl="0" marL="91440" marR="5080" rtl="0" algn="l">
              <a:lnSpc>
                <a:spcPct val="102200"/>
              </a:lnSpc>
              <a:spcBef>
                <a:spcPts val="0"/>
              </a:spcBef>
              <a:spcAft>
                <a:spcPts val="0"/>
              </a:spcAft>
              <a:buNone/>
            </a:pPr>
            <a:r>
              <a:rPr b="1" lang="en-US" sz="1800">
                <a:solidFill>
                  <a:srgbClr val="FFFFFF"/>
                </a:solidFill>
                <a:latin typeface="Arial"/>
                <a:ea typeface="Arial"/>
                <a:cs typeface="Arial"/>
                <a:sym typeface="Arial"/>
              </a:rPr>
              <a:t>Group Impact  Assessment</a:t>
            </a:r>
            <a:endParaRPr sz="1800">
              <a:solidFill>
                <a:schemeClr val="dk1"/>
              </a:solidFill>
              <a:latin typeface="Arial"/>
              <a:ea typeface="Arial"/>
              <a:cs typeface="Arial"/>
              <a:sym typeface="Arial"/>
            </a:endParaRPr>
          </a:p>
        </p:txBody>
      </p:sp>
      <p:grpSp>
        <p:nvGrpSpPr>
          <p:cNvPr id="1027" name="Google Shape;1027;p52"/>
          <p:cNvGrpSpPr/>
          <p:nvPr/>
        </p:nvGrpSpPr>
        <p:grpSpPr>
          <a:xfrm>
            <a:off x="7512844" y="360362"/>
            <a:ext cx="2243804" cy="788733"/>
            <a:chOff x="7512844" y="360362"/>
            <a:chExt cx="2243804" cy="788733"/>
          </a:xfrm>
        </p:grpSpPr>
        <p:pic>
          <p:nvPicPr>
            <p:cNvPr id="1028" name="Google Shape;1028;p52"/>
            <p:cNvPicPr preferRelativeResize="0"/>
            <p:nvPr/>
          </p:nvPicPr>
          <p:blipFill rotWithShape="1">
            <a:blip r:embed="rId9">
              <a:alphaModFix/>
            </a:blip>
            <a:srcRect b="0" l="0" r="0" t="0"/>
            <a:stretch/>
          </p:blipFill>
          <p:spPr>
            <a:xfrm>
              <a:off x="7534656" y="390143"/>
              <a:ext cx="2221992" cy="664463"/>
            </a:xfrm>
            <a:prstGeom prst="rect">
              <a:avLst/>
            </a:prstGeom>
            <a:noFill/>
            <a:ln>
              <a:noFill/>
            </a:ln>
          </p:spPr>
        </p:pic>
        <p:pic>
          <p:nvPicPr>
            <p:cNvPr id="1029" name="Google Shape;1029;p52"/>
            <p:cNvPicPr preferRelativeResize="0"/>
            <p:nvPr/>
          </p:nvPicPr>
          <p:blipFill rotWithShape="1">
            <a:blip r:embed="rId10">
              <a:alphaModFix/>
            </a:blip>
            <a:srcRect b="0" l="0" r="0" t="0"/>
            <a:stretch/>
          </p:blipFill>
          <p:spPr>
            <a:xfrm>
              <a:off x="8058912" y="377951"/>
              <a:ext cx="1484376" cy="771144"/>
            </a:xfrm>
            <a:prstGeom prst="rect">
              <a:avLst/>
            </a:prstGeom>
            <a:noFill/>
            <a:ln>
              <a:noFill/>
            </a:ln>
          </p:spPr>
        </p:pic>
        <p:sp>
          <p:nvSpPr>
            <p:cNvPr id="1030" name="Google Shape;1030;p52"/>
            <p:cNvSpPr/>
            <p:nvPr/>
          </p:nvSpPr>
          <p:spPr>
            <a:xfrm>
              <a:off x="7512844" y="360362"/>
              <a:ext cx="2197100" cy="647700"/>
            </a:xfrm>
            <a:custGeom>
              <a:rect b="b" l="l" r="r" t="t"/>
              <a:pathLst>
                <a:path extrusionOk="0" h="647700" w="2197100">
                  <a:moveTo>
                    <a:pt x="1912024" y="0"/>
                  </a:moveTo>
                  <a:lnTo>
                    <a:pt x="0" y="0"/>
                  </a:lnTo>
                  <a:lnTo>
                    <a:pt x="284716" y="323670"/>
                  </a:lnTo>
                  <a:lnTo>
                    <a:pt x="0" y="647340"/>
                  </a:lnTo>
                  <a:lnTo>
                    <a:pt x="1912024" y="647340"/>
                  </a:lnTo>
                  <a:lnTo>
                    <a:pt x="2196739" y="323670"/>
                  </a:lnTo>
                  <a:lnTo>
                    <a:pt x="1912024"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1" name="Google Shape;1031;p52"/>
            <p:cNvSpPr/>
            <p:nvPr/>
          </p:nvSpPr>
          <p:spPr>
            <a:xfrm>
              <a:off x="7512844" y="360362"/>
              <a:ext cx="2197100" cy="647700"/>
            </a:xfrm>
            <a:custGeom>
              <a:rect b="b" l="l" r="r" t="t"/>
              <a:pathLst>
                <a:path extrusionOk="0" h="647700" w="2197100">
                  <a:moveTo>
                    <a:pt x="0" y="0"/>
                  </a:moveTo>
                  <a:lnTo>
                    <a:pt x="1912024" y="0"/>
                  </a:lnTo>
                  <a:lnTo>
                    <a:pt x="2196740" y="323670"/>
                  </a:lnTo>
                  <a:lnTo>
                    <a:pt x="1912024" y="647340"/>
                  </a:lnTo>
                  <a:lnTo>
                    <a:pt x="0" y="647340"/>
                  </a:lnTo>
                  <a:lnTo>
                    <a:pt x="284715"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32" name="Google Shape;1032;p52"/>
          <p:cNvSpPr txBox="1"/>
          <p:nvPr>
            <p:ph type="title"/>
          </p:nvPr>
        </p:nvSpPr>
        <p:spPr>
          <a:xfrm>
            <a:off x="8148918" y="383539"/>
            <a:ext cx="1169035" cy="580390"/>
          </a:xfrm>
          <a:prstGeom prst="rect">
            <a:avLst/>
          </a:prstGeom>
          <a:noFill/>
          <a:ln>
            <a:noFill/>
          </a:ln>
        </p:spPr>
        <p:txBody>
          <a:bodyPr anchorCtr="0" anchor="ctr" bIns="0" lIns="0" spcFirstLastPara="1" rIns="0" wrap="square" tIns="6350">
            <a:spAutoFit/>
          </a:bodyPr>
          <a:lstStyle/>
          <a:p>
            <a:pPr indent="-10160" lvl="0" marL="22225" marR="5080" rtl="0" algn="l">
              <a:lnSpc>
                <a:spcPct val="1022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Total Impact  Assessment</a:t>
            </a:r>
            <a:endParaRPr sz="180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aphicFrame>
        <p:nvGraphicFramePr>
          <p:cNvPr id="1037" name="Google Shape;1037;p53"/>
          <p:cNvGraphicFramePr/>
          <p:nvPr/>
        </p:nvGraphicFramePr>
        <p:xfrm>
          <a:off x="2679055" y="1622572"/>
          <a:ext cx="3000000" cy="3000000"/>
        </p:xfrm>
        <a:graphic>
          <a:graphicData uri="http://schemas.openxmlformats.org/drawingml/2006/table">
            <a:tbl>
              <a:tblPr bandRow="1" firstRow="1">
                <a:noFill/>
                <a:tableStyleId>{4008E9C0-2464-4F83-90FD-09F2A8DEADC1}</a:tableStyleId>
              </a:tblPr>
              <a:tblGrid>
                <a:gridCol w="3014975"/>
                <a:gridCol w="3723650"/>
              </a:tblGrid>
              <a:tr h="747150">
                <a:tc>
                  <a:txBody>
                    <a:bodyPr/>
                    <a:lstStyle/>
                    <a:p>
                      <a:pPr indent="0" lvl="0" marL="116839"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Threat level</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0" marR="109220" rtl="0" algn="r">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Description</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r>
              <a:tr h="6625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High (VH)</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Once every month</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5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High (H)</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Once every four months</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330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Medium (M)</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Once every year</a:t>
                      </a:r>
                      <a:endParaRPr sz="1400" u="none" cap="none" strike="noStrike">
                        <a:latin typeface="Arial"/>
                        <a:ea typeface="Arial"/>
                        <a:cs typeface="Arial"/>
                        <a:sym typeface="Arial"/>
                      </a:endParaRPr>
                    </a:p>
                  </a:txBody>
                  <a:tcPr marT="209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5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Low (L)</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Once every three years</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58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Low (VL)</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10489"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No more than once every 10 years</a:t>
                      </a:r>
                      <a:endParaRPr sz="1400" u="none" cap="none" strike="noStrike">
                        <a:latin typeface="Arial"/>
                        <a:ea typeface="Arial"/>
                        <a:cs typeface="Arial"/>
                        <a:sym typeface="Arial"/>
                      </a:endParaRPr>
                    </a:p>
                  </a:txBody>
                  <a:tcPr marT="209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bl>
          </a:graphicData>
        </a:graphic>
      </p:graphicFrame>
      <p:grpSp>
        <p:nvGrpSpPr>
          <p:cNvPr id="1038" name="Google Shape;1038;p53"/>
          <p:cNvGrpSpPr/>
          <p:nvPr/>
        </p:nvGrpSpPr>
        <p:grpSpPr>
          <a:xfrm>
            <a:off x="1521620" y="379412"/>
            <a:ext cx="2983323" cy="623380"/>
            <a:chOff x="1521620" y="379412"/>
            <a:chExt cx="2983323" cy="623380"/>
          </a:xfrm>
        </p:grpSpPr>
        <p:pic>
          <p:nvPicPr>
            <p:cNvPr id="1039" name="Google Shape;1039;p53"/>
            <p:cNvPicPr preferRelativeResize="0"/>
            <p:nvPr/>
          </p:nvPicPr>
          <p:blipFill rotWithShape="1">
            <a:blip r:embed="rId3">
              <a:alphaModFix/>
            </a:blip>
            <a:srcRect b="0" l="0" r="0" t="0"/>
            <a:stretch/>
          </p:blipFill>
          <p:spPr>
            <a:xfrm>
              <a:off x="1551431" y="408432"/>
              <a:ext cx="2953512" cy="594360"/>
            </a:xfrm>
            <a:prstGeom prst="rect">
              <a:avLst/>
            </a:prstGeom>
            <a:noFill/>
            <a:ln>
              <a:noFill/>
            </a:ln>
          </p:spPr>
        </p:pic>
        <p:pic>
          <p:nvPicPr>
            <p:cNvPr id="1040" name="Google Shape;1040;p53"/>
            <p:cNvPicPr preferRelativeResize="0"/>
            <p:nvPr/>
          </p:nvPicPr>
          <p:blipFill rotWithShape="1">
            <a:blip r:embed="rId4">
              <a:alphaModFix/>
            </a:blip>
            <a:srcRect b="0" l="0" r="0" t="0"/>
            <a:stretch/>
          </p:blipFill>
          <p:spPr>
            <a:xfrm>
              <a:off x="1706879" y="496823"/>
              <a:ext cx="2639568" cy="493775"/>
            </a:xfrm>
            <a:prstGeom prst="rect">
              <a:avLst/>
            </a:prstGeom>
            <a:noFill/>
            <a:ln>
              <a:noFill/>
            </a:ln>
          </p:spPr>
        </p:pic>
        <p:sp>
          <p:nvSpPr>
            <p:cNvPr id="1041" name="Google Shape;1041;p53"/>
            <p:cNvSpPr/>
            <p:nvPr/>
          </p:nvSpPr>
          <p:spPr>
            <a:xfrm>
              <a:off x="1521620" y="379412"/>
              <a:ext cx="2933700" cy="575945"/>
            </a:xfrm>
            <a:custGeom>
              <a:rect b="b" l="l" r="r" t="t"/>
              <a:pathLst>
                <a:path extrusionOk="0" h="575944" w="2933700">
                  <a:moveTo>
                    <a:pt x="2647204" y="0"/>
                  </a:moveTo>
                  <a:lnTo>
                    <a:pt x="0" y="0"/>
                  </a:lnTo>
                  <a:lnTo>
                    <a:pt x="0" y="575903"/>
                  </a:lnTo>
                  <a:lnTo>
                    <a:pt x="2647204" y="575903"/>
                  </a:lnTo>
                  <a:lnTo>
                    <a:pt x="2933339" y="287950"/>
                  </a:lnTo>
                  <a:lnTo>
                    <a:pt x="2647204"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2" name="Google Shape;1042;p53"/>
            <p:cNvSpPr/>
            <p:nvPr/>
          </p:nvSpPr>
          <p:spPr>
            <a:xfrm>
              <a:off x="1521620" y="379412"/>
              <a:ext cx="2933700" cy="575945"/>
            </a:xfrm>
            <a:custGeom>
              <a:rect b="b" l="l" r="r" t="t"/>
              <a:pathLst>
                <a:path extrusionOk="0" h="575944" w="2933700">
                  <a:moveTo>
                    <a:pt x="0" y="0"/>
                  </a:moveTo>
                  <a:lnTo>
                    <a:pt x="2647204" y="0"/>
                  </a:lnTo>
                  <a:lnTo>
                    <a:pt x="2933340" y="287951"/>
                  </a:lnTo>
                  <a:lnTo>
                    <a:pt x="2647204"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43" name="Google Shape;1043;p53"/>
          <p:cNvSpPr txBox="1"/>
          <p:nvPr/>
        </p:nvSpPr>
        <p:spPr>
          <a:xfrm>
            <a:off x="1797972" y="505459"/>
            <a:ext cx="23812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3: Threat Analysis</a:t>
            </a:r>
            <a:endParaRPr sz="1800">
              <a:solidFill>
                <a:schemeClr val="dk1"/>
              </a:solidFill>
              <a:latin typeface="Arial"/>
              <a:ea typeface="Arial"/>
              <a:cs typeface="Arial"/>
              <a:sym typeface="Arial"/>
            </a:endParaRPr>
          </a:p>
        </p:txBody>
      </p:sp>
      <p:grpSp>
        <p:nvGrpSpPr>
          <p:cNvPr id="1044" name="Google Shape;1044;p53"/>
          <p:cNvGrpSpPr/>
          <p:nvPr/>
        </p:nvGrpSpPr>
        <p:grpSpPr>
          <a:xfrm>
            <a:off x="4229894" y="379412"/>
            <a:ext cx="2990816" cy="623380"/>
            <a:chOff x="4229894" y="379412"/>
            <a:chExt cx="2990816" cy="623380"/>
          </a:xfrm>
        </p:grpSpPr>
        <p:pic>
          <p:nvPicPr>
            <p:cNvPr id="1045" name="Google Shape;1045;p53"/>
            <p:cNvPicPr preferRelativeResize="0"/>
            <p:nvPr/>
          </p:nvPicPr>
          <p:blipFill rotWithShape="1">
            <a:blip r:embed="rId5">
              <a:alphaModFix/>
            </a:blip>
            <a:srcRect b="0" l="0" r="0" t="0"/>
            <a:stretch/>
          </p:blipFill>
          <p:spPr>
            <a:xfrm>
              <a:off x="4251959" y="408432"/>
              <a:ext cx="2968751" cy="594360"/>
            </a:xfrm>
            <a:prstGeom prst="rect">
              <a:avLst/>
            </a:prstGeom>
            <a:noFill/>
            <a:ln>
              <a:noFill/>
            </a:ln>
          </p:spPr>
        </p:pic>
        <p:pic>
          <p:nvPicPr>
            <p:cNvPr id="1046" name="Google Shape;1046;p53"/>
            <p:cNvPicPr preferRelativeResize="0"/>
            <p:nvPr/>
          </p:nvPicPr>
          <p:blipFill rotWithShape="1">
            <a:blip r:embed="rId6">
              <a:alphaModFix/>
            </a:blip>
            <a:srcRect b="0" l="0" r="0" t="0"/>
            <a:stretch/>
          </p:blipFill>
          <p:spPr>
            <a:xfrm>
              <a:off x="4727447" y="496823"/>
              <a:ext cx="2267711" cy="493775"/>
            </a:xfrm>
            <a:prstGeom prst="rect">
              <a:avLst/>
            </a:prstGeom>
            <a:noFill/>
            <a:ln>
              <a:noFill/>
            </a:ln>
          </p:spPr>
        </p:pic>
        <p:sp>
          <p:nvSpPr>
            <p:cNvPr id="1047" name="Google Shape;1047;p53"/>
            <p:cNvSpPr/>
            <p:nvPr/>
          </p:nvSpPr>
          <p:spPr>
            <a:xfrm>
              <a:off x="4229894" y="379412"/>
              <a:ext cx="2943225" cy="575945"/>
            </a:xfrm>
            <a:custGeom>
              <a:rect b="b" l="l" r="r" t="t"/>
              <a:pathLst>
                <a:path extrusionOk="0" h="575944" w="2943225">
                  <a:moveTo>
                    <a:pt x="2657397" y="0"/>
                  </a:moveTo>
                  <a:lnTo>
                    <a:pt x="0" y="0"/>
                  </a:lnTo>
                  <a:lnTo>
                    <a:pt x="285107" y="287950"/>
                  </a:lnTo>
                  <a:lnTo>
                    <a:pt x="0" y="575903"/>
                  </a:lnTo>
                  <a:lnTo>
                    <a:pt x="2657397" y="575903"/>
                  </a:lnTo>
                  <a:lnTo>
                    <a:pt x="2942864" y="287950"/>
                  </a:lnTo>
                  <a:lnTo>
                    <a:pt x="2657397"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8" name="Google Shape;1048;p53"/>
            <p:cNvSpPr/>
            <p:nvPr/>
          </p:nvSpPr>
          <p:spPr>
            <a:xfrm>
              <a:off x="4229894" y="379412"/>
              <a:ext cx="2943225" cy="575945"/>
            </a:xfrm>
            <a:custGeom>
              <a:rect b="b" l="l" r="r" t="t"/>
              <a:pathLst>
                <a:path extrusionOk="0" h="575944" w="2943225">
                  <a:moveTo>
                    <a:pt x="0" y="0"/>
                  </a:moveTo>
                  <a:lnTo>
                    <a:pt x="2657398" y="0"/>
                  </a:lnTo>
                  <a:lnTo>
                    <a:pt x="2942865" y="287951"/>
                  </a:lnTo>
                  <a:lnTo>
                    <a:pt x="2657398" y="575902"/>
                  </a:lnTo>
                  <a:lnTo>
                    <a:pt x="0" y="575902"/>
                  </a:lnTo>
                  <a:lnTo>
                    <a:pt x="28510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49" name="Google Shape;1049;p53"/>
          <p:cNvSpPr txBox="1"/>
          <p:nvPr/>
        </p:nvSpPr>
        <p:spPr>
          <a:xfrm>
            <a:off x="4816852" y="505459"/>
            <a:ext cx="20142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Threats Identification</a:t>
            </a:r>
            <a:endParaRPr sz="1800">
              <a:solidFill>
                <a:schemeClr val="dk1"/>
              </a:solidFill>
              <a:latin typeface="Arial"/>
              <a:ea typeface="Arial"/>
              <a:cs typeface="Arial"/>
              <a:sym typeface="Arial"/>
            </a:endParaRPr>
          </a:p>
        </p:txBody>
      </p:sp>
      <p:grpSp>
        <p:nvGrpSpPr>
          <p:cNvPr id="1050" name="Google Shape;1050;p53"/>
          <p:cNvGrpSpPr/>
          <p:nvPr/>
        </p:nvGrpSpPr>
        <p:grpSpPr>
          <a:xfrm>
            <a:off x="6941344" y="379412"/>
            <a:ext cx="2982942" cy="623379"/>
            <a:chOff x="6941344" y="379412"/>
            <a:chExt cx="2982942" cy="623379"/>
          </a:xfrm>
        </p:grpSpPr>
        <p:pic>
          <p:nvPicPr>
            <p:cNvPr id="1051" name="Google Shape;1051;p53"/>
            <p:cNvPicPr preferRelativeResize="0"/>
            <p:nvPr/>
          </p:nvPicPr>
          <p:blipFill rotWithShape="1">
            <a:blip r:embed="rId7">
              <a:alphaModFix/>
            </a:blip>
            <a:srcRect b="0" l="0" r="0" t="0"/>
            <a:stretch/>
          </p:blipFill>
          <p:spPr>
            <a:xfrm>
              <a:off x="6961631" y="408431"/>
              <a:ext cx="2962655" cy="594360"/>
            </a:xfrm>
            <a:prstGeom prst="rect">
              <a:avLst/>
            </a:prstGeom>
            <a:noFill/>
            <a:ln>
              <a:noFill/>
            </a:ln>
          </p:spPr>
        </p:pic>
        <p:pic>
          <p:nvPicPr>
            <p:cNvPr id="1052" name="Google Shape;1052;p53"/>
            <p:cNvPicPr preferRelativeResize="0"/>
            <p:nvPr/>
          </p:nvPicPr>
          <p:blipFill rotWithShape="1">
            <a:blip r:embed="rId8">
              <a:alphaModFix/>
            </a:blip>
            <a:srcRect b="0" l="0" r="0" t="0"/>
            <a:stretch/>
          </p:blipFill>
          <p:spPr>
            <a:xfrm>
              <a:off x="7534655" y="496823"/>
              <a:ext cx="2066544" cy="493775"/>
            </a:xfrm>
            <a:prstGeom prst="rect">
              <a:avLst/>
            </a:prstGeom>
            <a:noFill/>
            <a:ln>
              <a:noFill/>
            </a:ln>
          </p:spPr>
        </p:pic>
        <p:sp>
          <p:nvSpPr>
            <p:cNvPr id="1053" name="Google Shape;1053;p53"/>
            <p:cNvSpPr/>
            <p:nvPr/>
          </p:nvSpPr>
          <p:spPr>
            <a:xfrm>
              <a:off x="6941344" y="379412"/>
              <a:ext cx="2933700" cy="575945"/>
            </a:xfrm>
            <a:custGeom>
              <a:rect b="b" l="l" r="r" t="t"/>
              <a:pathLst>
                <a:path extrusionOk="0" h="575944" w="2933700">
                  <a:moveTo>
                    <a:pt x="2649004" y="0"/>
                  </a:moveTo>
                  <a:lnTo>
                    <a:pt x="0" y="0"/>
                  </a:lnTo>
                  <a:lnTo>
                    <a:pt x="284336" y="287950"/>
                  </a:lnTo>
                  <a:lnTo>
                    <a:pt x="0" y="575903"/>
                  </a:lnTo>
                  <a:lnTo>
                    <a:pt x="2649004" y="575903"/>
                  </a:lnTo>
                  <a:lnTo>
                    <a:pt x="2933340" y="287950"/>
                  </a:lnTo>
                  <a:lnTo>
                    <a:pt x="2649004"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4" name="Google Shape;1054;p53"/>
            <p:cNvSpPr/>
            <p:nvPr/>
          </p:nvSpPr>
          <p:spPr>
            <a:xfrm>
              <a:off x="6941344" y="379412"/>
              <a:ext cx="2933700" cy="575945"/>
            </a:xfrm>
            <a:custGeom>
              <a:rect b="b" l="l" r="r" t="t"/>
              <a:pathLst>
                <a:path extrusionOk="0" h="575944" w="2933700">
                  <a:moveTo>
                    <a:pt x="0" y="0"/>
                  </a:moveTo>
                  <a:lnTo>
                    <a:pt x="2649004" y="0"/>
                  </a:lnTo>
                  <a:lnTo>
                    <a:pt x="2933340" y="287951"/>
                  </a:lnTo>
                  <a:lnTo>
                    <a:pt x="2649004" y="575902"/>
                  </a:lnTo>
                  <a:lnTo>
                    <a:pt x="0" y="575902"/>
                  </a:lnTo>
                  <a:lnTo>
                    <a:pt x="28433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55" name="Google Shape;1055;p53"/>
          <p:cNvSpPr txBox="1"/>
          <p:nvPr/>
        </p:nvSpPr>
        <p:spPr>
          <a:xfrm>
            <a:off x="7626314" y="505459"/>
            <a:ext cx="18078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Threat Assessment</a:t>
            </a:r>
            <a:endParaRPr sz="180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grpSp>
        <p:nvGrpSpPr>
          <p:cNvPr id="1060" name="Google Shape;1060;p54"/>
          <p:cNvGrpSpPr/>
          <p:nvPr/>
        </p:nvGrpSpPr>
        <p:grpSpPr>
          <a:xfrm>
            <a:off x="1542256" y="398462"/>
            <a:ext cx="2980974" cy="622617"/>
            <a:chOff x="1542256" y="398462"/>
            <a:chExt cx="2980974" cy="622617"/>
          </a:xfrm>
        </p:grpSpPr>
        <p:pic>
          <p:nvPicPr>
            <p:cNvPr id="1061" name="Google Shape;1061;p54"/>
            <p:cNvPicPr preferRelativeResize="0"/>
            <p:nvPr/>
          </p:nvPicPr>
          <p:blipFill rotWithShape="1">
            <a:blip r:embed="rId3">
              <a:alphaModFix/>
            </a:blip>
            <a:srcRect b="0" l="0" r="0" t="0"/>
            <a:stretch/>
          </p:blipFill>
          <p:spPr>
            <a:xfrm>
              <a:off x="1572767" y="429767"/>
              <a:ext cx="2950463" cy="591312"/>
            </a:xfrm>
            <a:prstGeom prst="rect">
              <a:avLst/>
            </a:prstGeom>
            <a:noFill/>
            <a:ln>
              <a:noFill/>
            </a:ln>
          </p:spPr>
        </p:pic>
        <p:pic>
          <p:nvPicPr>
            <p:cNvPr id="1062" name="Google Shape;1062;p54"/>
            <p:cNvPicPr preferRelativeResize="0"/>
            <p:nvPr/>
          </p:nvPicPr>
          <p:blipFill rotWithShape="1">
            <a:blip r:embed="rId4">
              <a:alphaModFix/>
            </a:blip>
            <a:srcRect b="0" l="0" r="0" t="0"/>
            <a:stretch/>
          </p:blipFill>
          <p:spPr>
            <a:xfrm>
              <a:off x="1728215" y="515112"/>
              <a:ext cx="2639568" cy="493775"/>
            </a:xfrm>
            <a:prstGeom prst="rect">
              <a:avLst/>
            </a:prstGeom>
            <a:noFill/>
            <a:ln>
              <a:noFill/>
            </a:ln>
          </p:spPr>
        </p:pic>
        <p:sp>
          <p:nvSpPr>
            <p:cNvPr id="1063" name="Google Shape;1063;p54"/>
            <p:cNvSpPr/>
            <p:nvPr/>
          </p:nvSpPr>
          <p:spPr>
            <a:xfrm>
              <a:off x="1542256" y="398462"/>
              <a:ext cx="2933700" cy="575945"/>
            </a:xfrm>
            <a:custGeom>
              <a:rect b="b" l="l" r="r" t="t"/>
              <a:pathLst>
                <a:path extrusionOk="0" h="575944" w="2933700">
                  <a:moveTo>
                    <a:pt x="2647204" y="0"/>
                  </a:moveTo>
                  <a:lnTo>
                    <a:pt x="0" y="0"/>
                  </a:lnTo>
                  <a:lnTo>
                    <a:pt x="0" y="575903"/>
                  </a:lnTo>
                  <a:lnTo>
                    <a:pt x="2647204" y="575903"/>
                  </a:lnTo>
                  <a:lnTo>
                    <a:pt x="2933339" y="287950"/>
                  </a:lnTo>
                  <a:lnTo>
                    <a:pt x="2647204"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54"/>
            <p:cNvSpPr/>
            <p:nvPr/>
          </p:nvSpPr>
          <p:spPr>
            <a:xfrm>
              <a:off x="1542256" y="398462"/>
              <a:ext cx="2933700" cy="575945"/>
            </a:xfrm>
            <a:custGeom>
              <a:rect b="b" l="l" r="r" t="t"/>
              <a:pathLst>
                <a:path extrusionOk="0" h="575944" w="2933700">
                  <a:moveTo>
                    <a:pt x="0" y="0"/>
                  </a:moveTo>
                  <a:lnTo>
                    <a:pt x="2647204" y="0"/>
                  </a:lnTo>
                  <a:lnTo>
                    <a:pt x="2933340" y="287951"/>
                  </a:lnTo>
                  <a:lnTo>
                    <a:pt x="2647204"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65" name="Google Shape;1065;p54"/>
          <p:cNvSpPr txBox="1"/>
          <p:nvPr/>
        </p:nvSpPr>
        <p:spPr>
          <a:xfrm>
            <a:off x="1818608" y="523747"/>
            <a:ext cx="23812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3: Threat Analysis</a:t>
            </a:r>
            <a:endParaRPr sz="1800">
              <a:solidFill>
                <a:schemeClr val="dk1"/>
              </a:solidFill>
              <a:latin typeface="Arial"/>
              <a:ea typeface="Arial"/>
              <a:cs typeface="Arial"/>
              <a:sym typeface="Arial"/>
            </a:endParaRPr>
          </a:p>
        </p:txBody>
      </p:sp>
      <p:grpSp>
        <p:nvGrpSpPr>
          <p:cNvPr id="1066" name="Google Shape;1066;p54"/>
          <p:cNvGrpSpPr/>
          <p:nvPr/>
        </p:nvGrpSpPr>
        <p:grpSpPr>
          <a:xfrm>
            <a:off x="4250531" y="398462"/>
            <a:ext cx="2991517" cy="622617"/>
            <a:chOff x="4250531" y="398462"/>
            <a:chExt cx="2991517" cy="622617"/>
          </a:xfrm>
        </p:grpSpPr>
        <p:pic>
          <p:nvPicPr>
            <p:cNvPr id="1067" name="Google Shape;1067;p54"/>
            <p:cNvPicPr preferRelativeResize="0"/>
            <p:nvPr/>
          </p:nvPicPr>
          <p:blipFill rotWithShape="1">
            <a:blip r:embed="rId5">
              <a:alphaModFix/>
            </a:blip>
            <a:srcRect b="0" l="0" r="0" t="0"/>
            <a:stretch/>
          </p:blipFill>
          <p:spPr>
            <a:xfrm>
              <a:off x="4273296" y="429767"/>
              <a:ext cx="2968752" cy="591312"/>
            </a:xfrm>
            <a:prstGeom prst="rect">
              <a:avLst/>
            </a:prstGeom>
            <a:noFill/>
            <a:ln>
              <a:noFill/>
            </a:ln>
          </p:spPr>
        </p:pic>
        <p:pic>
          <p:nvPicPr>
            <p:cNvPr id="1068" name="Google Shape;1068;p54"/>
            <p:cNvPicPr preferRelativeResize="0"/>
            <p:nvPr/>
          </p:nvPicPr>
          <p:blipFill rotWithShape="1">
            <a:blip r:embed="rId6">
              <a:alphaModFix/>
            </a:blip>
            <a:srcRect b="0" l="0" r="0" t="0"/>
            <a:stretch/>
          </p:blipFill>
          <p:spPr>
            <a:xfrm>
              <a:off x="4745736" y="515112"/>
              <a:ext cx="2270760" cy="493775"/>
            </a:xfrm>
            <a:prstGeom prst="rect">
              <a:avLst/>
            </a:prstGeom>
            <a:noFill/>
            <a:ln>
              <a:noFill/>
            </a:ln>
          </p:spPr>
        </p:pic>
        <p:sp>
          <p:nvSpPr>
            <p:cNvPr id="1069" name="Google Shape;1069;p54"/>
            <p:cNvSpPr/>
            <p:nvPr/>
          </p:nvSpPr>
          <p:spPr>
            <a:xfrm>
              <a:off x="4250531" y="398462"/>
              <a:ext cx="2943225" cy="575945"/>
            </a:xfrm>
            <a:custGeom>
              <a:rect b="b" l="l" r="r" t="t"/>
              <a:pathLst>
                <a:path extrusionOk="0" h="575944" w="2943225">
                  <a:moveTo>
                    <a:pt x="2657397" y="0"/>
                  </a:moveTo>
                  <a:lnTo>
                    <a:pt x="0" y="0"/>
                  </a:lnTo>
                  <a:lnTo>
                    <a:pt x="285106" y="287950"/>
                  </a:lnTo>
                  <a:lnTo>
                    <a:pt x="0" y="575903"/>
                  </a:lnTo>
                  <a:lnTo>
                    <a:pt x="2657397" y="575903"/>
                  </a:lnTo>
                  <a:lnTo>
                    <a:pt x="2942864" y="287950"/>
                  </a:lnTo>
                  <a:lnTo>
                    <a:pt x="2657397"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0" name="Google Shape;1070;p54"/>
            <p:cNvSpPr/>
            <p:nvPr/>
          </p:nvSpPr>
          <p:spPr>
            <a:xfrm>
              <a:off x="4250531" y="398462"/>
              <a:ext cx="2943225" cy="575945"/>
            </a:xfrm>
            <a:custGeom>
              <a:rect b="b" l="l" r="r" t="t"/>
              <a:pathLst>
                <a:path extrusionOk="0" h="575944" w="2943225">
                  <a:moveTo>
                    <a:pt x="0" y="0"/>
                  </a:moveTo>
                  <a:lnTo>
                    <a:pt x="2657398" y="0"/>
                  </a:lnTo>
                  <a:lnTo>
                    <a:pt x="2942865" y="287951"/>
                  </a:lnTo>
                  <a:lnTo>
                    <a:pt x="2657398" y="575902"/>
                  </a:lnTo>
                  <a:lnTo>
                    <a:pt x="0" y="575902"/>
                  </a:lnTo>
                  <a:lnTo>
                    <a:pt x="28510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71" name="Google Shape;1071;p54"/>
          <p:cNvSpPr txBox="1"/>
          <p:nvPr/>
        </p:nvSpPr>
        <p:spPr>
          <a:xfrm>
            <a:off x="4837488" y="523747"/>
            <a:ext cx="20142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Threats Identification</a:t>
            </a:r>
            <a:endParaRPr sz="1800">
              <a:solidFill>
                <a:schemeClr val="dk1"/>
              </a:solidFill>
              <a:latin typeface="Arial"/>
              <a:ea typeface="Arial"/>
              <a:cs typeface="Arial"/>
              <a:sym typeface="Arial"/>
            </a:endParaRPr>
          </a:p>
        </p:txBody>
      </p:sp>
      <p:grpSp>
        <p:nvGrpSpPr>
          <p:cNvPr id="1072" name="Google Shape;1072;p54"/>
          <p:cNvGrpSpPr/>
          <p:nvPr/>
        </p:nvGrpSpPr>
        <p:grpSpPr>
          <a:xfrm>
            <a:off x="6960394" y="398462"/>
            <a:ext cx="2982181" cy="622617"/>
            <a:chOff x="6960394" y="398462"/>
            <a:chExt cx="2982181" cy="622617"/>
          </a:xfrm>
        </p:grpSpPr>
        <p:pic>
          <p:nvPicPr>
            <p:cNvPr id="1073" name="Google Shape;1073;p54"/>
            <p:cNvPicPr preferRelativeResize="0"/>
            <p:nvPr/>
          </p:nvPicPr>
          <p:blipFill rotWithShape="1">
            <a:blip r:embed="rId7">
              <a:alphaModFix/>
            </a:blip>
            <a:srcRect b="0" l="0" r="0" t="0"/>
            <a:stretch/>
          </p:blipFill>
          <p:spPr>
            <a:xfrm>
              <a:off x="6982968" y="429767"/>
              <a:ext cx="2959607" cy="591312"/>
            </a:xfrm>
            <a:prstGeom prst="rect">
              <a:avLst/>
            </a:prstGeom>
            <a:noFill/>
            <a:ln>
              <a:noFill/>
            </a:ln>
          </p:spPr>
        </p:pic>
        <p:pic>
          <p:nvPicPr>
            <p:cNvPr id="1074" name="Google Shape;1074;p54"/>
            <p:cNvPicPr preferRelativeResize="0"/>
            <p:nvPr/>
          </p:nvPicPr>
          <p:blipFill rotWithShape="1">
            <a:blip r:embed="rId8">
              <a:alphaModFix/>
            </a:blip>
            <a:srcRect b="0" l="0" r="0" t="0"/>
            <a:stretch/>
          </p:blipFill>
          <p:spPr>
            <a:xfrm>
              <a:off x="7555992" y="515111"/>
              <a:ext cx="2063496" cy="493775"/>
            </a:xfrm>
            <a:prstGeom prst="rect">
              <a:avLst/>
            </a:prstGeom>
            <a:noFill/>
            <a:ln>
              <a:noFill/>
            </a:ln>
          </p:spPr>
        </p:pic>
        <p:sp>
          <p:nvSpPr>
            <p:cNvPr id="1075" name="Google Shape;1075;p54"/>
            <p:cNvSpPr/>
            <p:nvPr/>
          </p:nvSpPr>
          <p:spPr>
            <a:xfrm>
              <a:off x="6960394" y="398462"/>
              <a:ext cx="2933700" cy="575945"/>
            </a:xfrm>
            <a:custGeom>
              <a:rect b="b" l="l" r="r" t="t"/>
              <a:pathLst>
                <a:path extrusionOk="0" h="575944" w="2933700">
                  <a:moveTo>
                    <a:pt x="2649004" y="0"/>
                  </a:moveTo>
                  <a:lnTo>
                    <a:pt x="0" y="0"/>
                  </a:lnTo>
                  <a:lnTo>
                    <a:pt x="284336" y="287950"/>
                  </a:lnTo>
                  <a:lnTo>
                    <a:pt x="0" y="575903"/>
                  </a:lnTo>
                  <a:lnTo>
                    <a:pt x="2649004" y="575903"/>
                  </a:lnTo>
                  <a:lnTo>
                    <a:pt x="2933339" y="287950"/>
                  </a:lnTo>
                  <a:lnTo>
                    <a:pt x="2649004"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6" name="Google Shape;1076;p54"/>
            <p:cNvSpPr/>
            <p:nvPr/>
          </p:nvSpPr>
          <p:spPr>
            <a:xfrm>
              <a:off x="6960394" y="398462"/>
              <a:ext cx="2933700" cy="575945"/>
            </a:xfrm>
            <a:custGeom>
              <a:rect b="b" l="l" r="r" t="t"/>
              <a:pathLst>
                <a:path extrusionOk="0" h="575944" w="2933700">
                  <a:moveTo>
                    <a:pt x="0" y="0"/>
                  </a:moveTo>
                  <a:lnTo>
                    <a:pt x="2649004" y="0"/>
                  </a:lnTo>
                  <a:lnTo>
                    <a:pt x="2933340" y="287951"/>
                  </a:lnTo>
                  <a:lnTo>
                    <a:pt x="2649004" y="575902"/>
                  </a:lnTo>
                  <a:lnTo>
                    <a:pt x="0" y="575902"/>
                  </a:lnTo>
                  <a:lnTo>
                    <a:pt x="28433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77" name="Google Shape;1077;p54"/>
          <p:cNvSpPr txBox="1"/>
          <p:nvPr/>
        </p:nvSpPr>
        <p:spPr>
          <a:xfrm>
            <a:off x="7645362" y="523747"/>
            <a:ext cx="18078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Threat Assessment</a:t>
            </a:r>
            <a:endParaRPr sz="1800">
              <a:solidFill>
                <a:schemeClr val="dk1"/>
              </a:solidFill>
              <a:latin typeface="Arial"/>
              <a:ea typeface="Arial"/>
              <a:cs typeface="Arial"/>
              <a:sym typeface="Arial"/>
            </a:endParaRPr>
          </a:p>
        </p:txBody>
      </p:sp>
      <p:graphicFrame>
        <p:nvGraphicFramePr>
          <p:cNvPr id="1078" name="Google Shape;1078;p54"/>
          <p:cNvGraphicFramePr/>
          <p:nvPr/>
        </p:nvGraphicFramePr>
        <p:xfrm>
          <a:off x="1356667" y="1293961"/>
          <a:ext cx="3000000" cy="3000000"/>
        </p:xfrm>
        <a:graphic>
          <a:graphicData uri="http://schemas.openxmlformats.org/drawingml/2006/table">
            <a:tbl>
              <a:tblPr bandRow="1" firstRow="1">
                <a:noFill/>
                <a:tableStyleId>{4008E9C0-2464-4F83-90FD-09F2A8DEADC1}</a:tableStyleId>
              </a:tblPr>
              <a:tblGrid>
                <a:gridCol w="1534800"/>
                <a:gridCol w="1083300"/>
                <a:gridCol w="909950"/>
                <a:gridCol w="1917075"/>
                <a:gridCol w="2487925"/>
                <a:gridCol w="1569725"/>
              </a:tblGrid>
              <a:tr h="270650">
                <a:tc gridSpan="3">
                  <a:txBody>
                    <a:bodyPr/>
                    <a:lstStyle/>
                    <a:p>
                      <a:pPr indent="0" lvl="0" marL="116839"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Threat scale</a:t>
                      </a:r>
                      <a:endParaRPr sz="1400" u="none" cap="none" strike="noStrike">
                        <a:latin typeface="Arial"/>
                        <a:ea typeface="Arial"/>
                        <a:cs typeface="Arial"/>
                        <a:sym typeface="Arial"/>
                      </a:endParaRPr>
                    </a:p>
                  </a:txBody>
                  <a:tcPr marT="76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hMerge="1"/>
                <a:tc hMerge="1"/>
                <a:tc gridSpan="3">
                  <a:txBody>
                    <a:bodyPr/>
                    <a:lstStyle/>
                    <a:p>
                      <a:pPr indent="0" lvl="0" marL="3686810"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Description of threat level</a:t>
                      </a:r>
                      <a:endParaRPr sz="1400" u="none" cap="none" strike="noStrike">
                        <a:latin typeface="Arial"/>
                        <a:ea typeface="Arial"/>
                        <a:cs typeface="Arial"/>
                        <a:sym typeface="Arial"/>
                      </a:endParaRPr>
                    </a:p>
                  </a:txBody>
                  <a:tcPr marT="76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c hMerge="1"/>
                <a:tc hMerge="1"/>
              </a:tr>
              <a:tr h="13106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Threat class</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209550" rtl="0" algn="l">
                        <a:lnSpc>
                          <a:spcPct val="100000"/>
                        </a:lnSpc>
                        <a:spcBef>
                          <a:spcPts val="0"/>
                        </a:spcBef>
                        <a:spcAft>
                          <a:spcPts val="0"/>
                        </a:spcAft>
                        <a:buNone/>
                      </a:pPr>
                      <a:r>
                        <a:rPr lang="en-US" sz="2000" u="none" cap="none" strike="noStrike">
                          <a:latin typeface="Arial"/>
                          <a:ea typeface="Arial"/>
                          <a:cs typeface="Arial"/>
                          <a:sym typeface="Arial"/>
                        </a:rPr>
                        <a:t>Value  Range  (%)</a:t>
                      </a:r>
                      <a:endParaRPr sz="2000" u="none" cap="none" strike="noStrike">
                        <a:latin typeface="Arial"/>
                        <a:ea typeface="Arial"/>
                        <a:cs typeface="Arial"/>
                        <a:sym typeface="Arial"/>
                      </a:endParaRPr>
                    </a:p>
                  </a:txBody>
                  <a:tcPr marT="33025" marB="0" marR="0" marL="0">
                    <a:solidFill>
                      <a:srgbClr val="FFFFFF"/>
                    </a:solidFill>
                  </a:tcPr>
                </a:tc>
                <a:tc>
                  <a:txBody>
                    <a:bodyPr/>
                    <a:lstStyle/>
                    <a:p>
                      <a:pPr indent="0" lvl="0" marL="116839" marR="51435" rtl="0" algn="l">
                        <a:lnSpc>
                          <a:spcPct val="100000"/>
                        </a:lnSpc>
                        <a:spcBef>
                          <a:spcPts val="0"/>
                        </a:spcBef>
                        <a:spcAft>
                          <a:spcPts val="0"/>
                        </a:spcAft>
                        <a:buNone/>
                      </a:pPr>
                      <a:r>
                        <a:rPr lang="en-US" sz="2000" u="none" cap="none" strike="noStrike">
                          <a:latin typeface="Arial"/>
                          <a:ea typeface="Arial"/>
                          <a:cs typeface="Arial"/>
                          <a:sym typeface="Arial"/>
                        </a:rPr>
                        <a:t>Defaul  t  Value  (%)</a:t>
                      </a:r>
                      <a:endParaRPr sz="2000" u="none" cap="none" strike="noStrike">
                        <a:latin typeface="Arial"/>
                        <a:ea typeface="Arial"/>
                        <a:cs typeface="Arial"/>
                        <a:sym typeface="Arial"/>
                      </a:endParaRPr>
                    </a:p>
                  </a:txBody>
                  <a:tcPr marT="33025" marB="0" marR="0" marL="0">
                    <a:solidFill>
                      <a:srgbClr val="FFFFFF"/>
                    </a:solidFill>
                  </a:tcPr>
                </a:tc>
                <a:tc>
                  <a:txBody>
                    <a:bodyPr/>
                    <a:lstStyle/>
                    <a:p>
                      <a:pPr indent="0" lvl="0" marL="302895"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History of incidents</a:t>
                      </a:r>
                      <a:endParaRPr sz="1400" u="none" cap="none" strike="noStrike">
                        <a:latin typeface="Arial"/>
                        <a:ea typeface="Arial"/>
                        <a:cs typeface="Arial"/>
                        <a:sym typeface="Arial"/>
                      </a:endParaRPr>
                    </a:p>
                  </a:txBody>
                  <a:tcPr marT="209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687070"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Intuition &amp; knowledge</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400685" lvl="0" marL="568325" marR="108585" rtl="0" algn="l">
                        <a:lnSpc>
                          <a:spcPct val="112857"/>
                        </a:lnSpc>
                        <a:spcBef>
                          <a:spcPts val="0"/>
                        </a:spcBef>
                        <a:spcAft>
                          <a:spcPts val="0"/>
                        </a:spcAft>
                        <a:buNone/>
                      </a:pPr>
                      <a:r>
                        <a:rPr lang="en-US" sz="1400" u="none" cap="none" strike="noStrike">
                          <a:solidFill>
                            <a:srgbClr val="333333"/>
                          </a:solidFill>
                          <a:latin typeface="Arial"/>
                          <a:ea typeface="Arial"/>
                          <a:cs typeface="Arial"/>
                          <a:sym typeface="Arial"/>
                        </a:rPr>
                        <a:t>Social  Information</a:t>
                      </a:r>
                      <a:endParaRPr sz="1400" u="none" cap="none" strike="noStrike">
                        <a:latin typeface="Arial"/>
                        <a:ea typeface="Arial"/>
                        <a:cs typeface="Arial"/>
                        <a:sym typeface="Arial"/>
                      </a:endParaRPr>
                    </a:p>
                  </a:txBody>
                  <a:tcPr marT="381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10268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High (5)</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(80-</a:t>
                      </a:r>
                      <a:endParaRPr sz="2000" u="none" cap="none" strike="noStrike">
                        <a:latin typeface="Arial"/>
                        <a:ea typeface="Arial"/>
                        <a:cs typeface="Arial"/>
                        <a:sym typeface="Arial"/>
                      </a:endParaRPr>
                    </a:p>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100]</a:t>
                      </a:r>
                      <a:endParaRPr sz="2000" u="none" cap="none" strike="noStrike">
                        <a:latin typeface="Arial"/>
                        <a:ea typeface="Arial"/>
                        <a:cs typeface="Arial"/>
                        <a:sym typeface="Arial"/>
                      </a:endParaRPr>
                    </a:p>
                  </a:txBody>
                  <a:tcPr marT="330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100</a:t>
                      </a:r>
                      <a:endParaRPr sz="2000" u="none" cap="none" strike="noStrike">
                        <a:latin typeface="Arial"/>
                        <a:ea typeface="Arial"/>
                        <a:cs typeface="Arial"/>
                        <a:sym typeface="Arial"/>
                      </a:endParaRPr>
                    </a:p>
                  </a:txBody>
                  <a:tcPr marT="330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128270" lvl="0" marL="198755" marR="109220" rtl="0" algn="r">
                        <a:lnSpc>
                          <a:spcPct val="109090"/>
                        </a:lnSpc>
                        <a:spcBef>
                          <a:spcPts val="0"/>
                        </a:spcBef>
                        <a:spcAft>
                          <a:spcPts val="0"/>
                        </a:spcAft>
                        <a:buNone/>
                      </a:pPr>
                      <a:r>
                        <a:rPr lang="en-US" sz="1100" u="none" cap="none" strike="noStrike">
                          <a:solidFill>
                            <a:srgbClr val="333333"/>
                          </a:solidFill>
                          <a:latin typeface="Arial"/>
                          <a:ea typeface="Arial"/>
                          <a:cs typeface="Arial"/>
                          <a:sym typeface="Arial"/>
                        </a:rPr>
                        <a:t>This threat was realized  more than once in the last  year (12 month period).</a:t>
                      </a:r>
                      <a:endParaRPr sz="1100" u="none" cap="none" strike="noStrike">
                        <a:latin typeface="Arial"/>
                        <a:ea typeface="Arial"/>
                        <a:cs typeface="Arial"/>
                        <a:sym typeface="Arial"/>
                      </a:endParaRPr>
                    </a:p>
                  </a:txBody>
                  <a:tcPr marT="489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74295" lvl="0" marL="185420" marR="108585" rtl="0" algn="r">
                        <a:lnSpc>
                          <a:spcPct val="92200"/>
                        </a:lnSpc>
                        <a:spcBef>
                          <a:spcPts val="0"/>
                        </a:spcBef>
                        <a:spcAft>
                          <a:spcPts val="0"/>
                        </a:spcAft>
                        <a:buNone/>
                      </a:pPr>
                      <a:r>
                        <a:rPr lang="en-US" sz="1200" u="none" cap="none" strike="noStrike">
                          <a:solidFill>
                            <a:srgbClr val="333333"/>
                          </a:solidFill>
                          <a:latin typeface="Arial"/>
                          <a:ea typeface="Arial"/>
                          <a:cs typeface="Arial"/>
                          <a:sym typeface="Arial"/>
                        </a:rPr>
                        <a:t>This threat is expected to occur  within the assets of the business  partner with very high probability  (more than 80% probability)</a:t>
                      </a:r>
                      <a:endParaRPr sz="1200" u="none" cap="none" strike="noStrike">
                        <a:latin typeface="Arial"/>
                        <a:ea typeface="Arial"/>
                        <a:cs typeface="Arial"/>
                        <a:sym typeface="Arial"/>
                      </a:endParaRPr>
                    </a:p>
                  </a:txBody>
                  <a:tcPr marT="4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24130" lvl="0" marL="76200" marR="107950" rtl="0" algn="r">
                        <a:lnSpc>
                          <a:spcPct val="92700"/>
                        </a:lnSpc>
                        <a:spcBef>
                          <a:spcPts val="0"/>
                        </a:spcBef>
                        <a:spcAft>
                          <a:spcPts val="0"/>
                        </a:spcAft>
                        <a:buNone/>
                      </a:pPr>
                      <a:r>
                        <a:rPr lang="en-US" sz="1100" u="none" cap="none" strike="noStrike">
                          <a:solidFill>
                            <a:srgbClr val="333333"/>
                          </a:solidFill>
                          <a:latin typeface="Arial"/>
                          <a:ea typeface="Arial"/>
                          <a:cs typeface="Arial"/>
                          <a:sym typeface="Arial"/>
                        </a:rPr>
                        <a:t>This threat is expected  to occur within the  assets of the business  partner with very high  probability (more than  80% probability)</a:t>
                      </a:r>
                      <a:endParaRPr sz="1100" u="none" cap="none" strike="noStrike">
                        <a:latin typeface="Arial"/>
                        <a:ea typeface="Arial"/>
                        <a:cs typeface="Arial"/>
                        <a:sym typeface="Arial"/>
                      </a:endParaRPr>
                    </a:p>
                  </a:txBody>
                  <a:tcPr marT="438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8425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High (4)</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(60-80]</a:t>
                      </a:r>
                      <a:endParaRPr sz="2000" u="none" cap="none" strike="noStrike">
                        <a:latin typeface="Arial"/>
                        <a:ea typeface="Arial"/>
                        <a:cs typeface="Arial"/>
                        <a:sym typeface="Arial"/>
                      </a:endParaRPr>
                    </a:p>
                  </a:txBody>
                  <a:tcPr marT="330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80</a:t>
                      </a:r>
                      <a:endParaRPr sz="2000" u="none" cap="none" strike="noStrike">
                        <a:latin typeface="Arial"/>
                        <a:ea typeface="Arial"/>
                        <a:cs typeface="Arial"/>
                        <a:sym typeface="Arial"/>
                      </a:endParaRPr>
                    </a:p>
                  </a:txBody>
                  <a:tcPr marT="33025" marB="0" marR="0" marL="0">
                    <a:lnT cap="flat" cmpd="sng" w="9525">
                      <a:solidFill>
                        <a:srgbClr val="FFFFFF"/>
                      </a:solidFill>
                      <a:prstDash val="solid"/>
                      <a:round/>
                      <a:headEnd len="sm" w="sm" type="none"/>
                      <a:tailEnd len="sm" w="sm" type="none"/>
                    </a:lnT>
                    <a:solidFill>
                      <a:srgbClr val="FFFFFF"/>
                    </a:solidFill>
                  </a:tcPr>
                </a:tc>
                <a:tc>
                  <a:txBody>
                    <a:bodyPr/>
                    <a:lstStyle/>
                    <a:p>
                      <a:pPr indent="127635" lvl="0" marL="199390" marR="109855" rtl="0" algn="r">
                        <a:lnSpc>
                          <a:spcPct val="109090"/>
                        </a:lnSpc>
                        <a:spcBef>
                          <a:spcPts val="0"/>
                        </a:spcBef>
                        <a:spcAft>
                          <a:spcPts val="0"/>
                        </a:spcAft>
                        <a:buNone/>
                      </a:pPr>
                      <a:r>
                        <a:rPr lang="en-US" sz="1100" u="none" cap="none" strike="noStrike">
                          <a:solidFill>
                            <a:srgbClr val="333333"/>
                          </a:solidFill>
                          <a:latin typeface="Arial"/>
                          <a:ea typeface="Arial"/>
                          <a:cs typeface="Arial"/>
                          <a:sym typeface="Arial"/>
                        </a:rPr>
                        <a:t>This threat was realized  once in the last 1 year (12</a:t>
                      </a:r>
                      <a:endParaRPr sz="1100" u="none" cap="none" strike="noStrike">
                        <a:latin typeface="Arial"/>
                        <a:ea typeface="Arial"/>
                        <a:cs typeface="Arial"/>
                        <a:sym typeface="Arial"/>
                      </a:endParaRPr>
                    </a:p>
                    <a:p>
                      <a:pPr indent="0" lvl="0" marL="0" marR="109855" rtl="0" algn="r">
                        <a:lnSpc>
                          <a:spcPct val="107272"/>
                        </a:lnSpc>
                        <a:spcBef>
                          <a:spcPts val="0"/>
                        </a:spcBef>
                        <a:spcAft>
                          <a:spcPts val="0"/>
                        </a:spcAft>
                        <a:buNone/>
                      </a:pPr>
                      <a:r>
                        <a:rPr lang="en-US" sz="1100" u="none" cap="none" strike="noStrike">
                          <a:solidFill>
                            <a:srgbClr val="333333"/>
                          </a:solidFill>
                          <a:latin typeface="Arial"/>
                          <a:ea typeface="Arial"/>
                          <a:cs typeface="Arial"/>
                          <a:sym typeface="Arial"/>
                        </a:rPr>
                        <a:t>month period).</a:t>
                      </a:r>
                      <a:endParaRPr sz="1100" u="none" cap="none" strike="noStrike">
                        <a:latin typeface="Arial"/>
                        <a:ea typeface="Arial"/>
                        <a:cs typeface="Arial"/>
                        <a:sym typeface="Arial"/>
                      </a:endParaRPr>
                    </a:p>
                  </a:txBody>
                  <a:tcPr marT="495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74295" lvl="0" marL="185420" marR="108585" rtl="0" algn="r">
                        <a:lnSpc>
                          <a:spcPct val="108333"/>
                        </a:lnSpc>
                        <a:spcBef>
                          <a:spcPts val="0"/>
                        </a:spcBef>
                        <a:spcAft>
                          <a:spcPts val="0"/>
                        </a:spcAft>
                        <a:buNone/>
                      </a:pPr>
                      <a:r>
                        <a:rPr lang="en-US" sz="1200" u="none" cap="none" strike="noStrike">
                          <a:solidFill>
                            <a:srgbClr val="333333"/>
                          </a:solidFill>
                          <a:latin typeface="Arial"/>
                          <a:ea typeface="Arial"/>
                          <a:cs typeface="Arial"/>
                          <a:sym typeface="Arial"/>
                        </a:rPr>
                        <a:t>This threat is expected to occur  within the assets of the business  partner with high probability</a:t>
                      </a:r>
                      <a:endParaRPr sz="1200" u="none" cap="none" strike="noStrike">
                        <a:latin typeface="Arial"/>
                        <a:ea typeface="Arial"/>
                        <a:cs typeface="Arial"/>
                        <a:sym typeface="Arial"/>
                      </a:endParaRPr>
                    </a:p>
                    <a:p>
                      <a:pPr indent="0" lvl="0" marL="0" marR="109855" rtl="0" algn="r">
                        <a:lnSpc>
                          <a:spcPct val="100000"/>
                        </a:lnSpc>
                        <a:spcBef>
                          <a:spcPts val="235"/>
                        </a:spcBef>
                        <a:spcAft>
                          <a:spcPts val="0"/>
                        </a:spcAft>
                        <a:buNone/>
                      </a:pPr>
                      <a:r>
                        <a:rPr lang="en-US" sz="1200" u="none" cap="none" strike="noStrike">
                          <a:solidFill>
                            <a:srgbClr val="333333"/>
                          </a:solidFill>
                          <a:latin typeface="Arial"/>
                          <a:ea typeface="Arial"/>
                          <a:cs typeface="Arial"/>
                          <a:sym typeface="Arial"/>
                        </a:rPr>
                        <a:t>(61-80% probability)</a:t>
                      </a:r>
                      <a:endParaRPr sz="1200" u="none" cap="none" strike="noStrike">
                        <a:latin typeface="Arial"/>
                        <a:ea typeface="Arial"/>
                        <a:cs typeface="Arial"/>
                        <a:sym typeface="Arial"/>
                      </a:endParaRPr>
                    </a:p>
                  </a:txBody>
                  <a:tcPr marT="54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24130" lvl="0" marL="76200" marR="108585" rtl="0" algn="r">
                        <a:lnSpc>
                          <a:spcPct val="93900"/>
                        </a:lnSpc>
                        <a:spcBef>
                          <a:spcPts val="0"/>
                        </a:spcBef>
                        <a:spcAft>
                          <a:spcPts val="0"/>
                        </a:spcAft>
                        <a:buNone/>
                      </a:pPr>
                      <a:r>
                        <a:rPr lang="en-US" sz="1100" u="none" cap="none" strike="noStrike">
                          <a:solidFill>
                            <a:srgbClr val="333333"/>
                          </a:solidFill>
                          <a:latin typeface="Arial"/>
                          <a:ea typeface="Arial"/>
                          <a:cs typeface="Arial"/>
                          <a:sym typeface="Arial"/>
                        </a:rPr>
                        <a:t>This threat is expected  to occur within the  assets of the business  partner with high</a:t>
                      </a:r>
                      <a:endParaRPr sz="1100" u="none" cap="none" strike="noStrike">
                        <a:latin typeface="Arial"/>
                        <a:ea typeface="Arial"/>
                        <a:cs typeface="Arial"/>
                        <a:sym typeface="Arial"/>
                      </a:endParaRPr>
                    </a:p>
                    <a:p>
                      <a:pPr indent="0" lvl="0" marL="0" marR="108585" rtl="0" algn="r">
                        <a:lnSpc>
                          <a:spcPct val="109090"/>
                        </a:lnSpc>
                        <a:spcBef>
                          <a:spcPts val="0"/>
                        </a:spcBef>
                        <a:spcAft>
                          <a:spcPts val="0"/>
                        </a:spcAft>
                        <a:buNone/>
                      </a:pPr>
                      <a:r>
                        <a:rPr lang="en-US" sz="1100" u="none" cap="none" strike="noStrike">
                          <a:solidFill>
                            <a:srgbClr val="333333"/>
                          </a:solidFill>
                          <a:latin typeface="Arial"/>
                          <a:ea typeface="Arial"/>
                          <a:cs typeface="Arial"/>
                          <a:sym typeface="Arial"/>
                        </a:rPr>
                        <a:t>probability</a:t>
                      </a:r>
                      <a:endParaRPr sz="1100" u="none" cap="none" strike="noStrike">
                        <a:latin typeface="Arial"/>
                        <a:ea typeface="Arial"/>
                        <a:cs typeface="Arial"/>
                        <a:sym typeface="Arial"/>
                      </a:endParaRPr>
                    </a:p>
                  </a:txBody>
                  <a:tcPr marT="419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r>
              <a:tr h="222400">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solidFill>
                      <a:srgbClr val="FFFFFF"/>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solidFill>
                      <a:srgbClr val="FFFFFF"/>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solidFill>
                      <a:srgbClr val="FFFFFF"/>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F8F8F8"/>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F8F8F8"/>
                    </a:solidFill>
                  </a:tcPr>
                </a:tc>
                <a:tc>
                  <a:txBody>
                    <a:bodyPr/>
                    <a:lstStyle/>
                    <a:p>
                      <a:pPr indent="0" lvl="0" marL="0" marR="107950" rtl="0" algn="r">
                        <a:lnSpc>
                          <a:spcPct val="100000"/>
                        </a:lnSpc>
                        <a:spcBef>
                          <a:spcPts val="0"/>
                        </a:spcBef>
                        <a:spcAft>
                          <a:spcPts val="0"/>
                        </a:spcAft>
                        <a:buNone/>
                      </a:pPr>
                      <a:r>
                        <a:rPr lang="en-US" sz="1100" u="none" cap="none" strike="noStrike">
                          <a:solidFill>
                            <a:srgbClr val="333333"/>
                          </a:solidFill>
                          <a:latin typeface="Arial"/>
                          <a:ea typeface="Arial"/>
                          <a:cs typeface="Arial"/>
                          <a:sym typeface="Arial"/>
                        </a:rPr>
                        <a:t>(61-80% probability)</a:t>
                      </a:r>
                      <a:endParaRPr sz="1100" u="none" cap="none" strike="noStrike">
                        <a:latin typeface="Arial"/>
                        <a:ea typeface="Arial"/>
                        <a:cs typeface="Arial"/>
                        <a:sym typeface="Arial"/>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F8F8F8"/>
                    </a:solidFill>
                  </a:tcPr>
                </a:tc>
              </a:tr>
              <a:tr h="84135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Medium (3)</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solidFill>
                      <a:srgbClr val="EAEAEA"/>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(40-60]</a:t>
                      </a:r>
                      <a:endParaRPr sz="2000" u="none" cap="none" strike="noStrike">
                        <a:latin typeface="Arial"/>
                        <a:ea typeface="Arial"/>
                        <a:cs typeface="Arial"/>
                        <a:sym typeface="Arial"/>
                      </a:endParaRPr>
                    </a:p>
                  </a:txBody>
                  <a:tcPr marT="323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solidFill>
                      <a:srgbClr val="EAEAEA"/>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60</a:t>
                      </a:r>
                      <a:endParaRPr sz="2000" u="none" cap="none" strike="noStrike">
                        <a:latin typeface="Arial"/>
                        <a:ea typeface="Arial"/>
                        <a:cs typeface="Arial"/>
                        <a:sym typeface="Arial"/>
                      </a:endParaRPr>
                    </a:p>
                  </a:txBody>
                  <a:tcPr marT="323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solidFill>
                      <a:srgbClr val="EAEAEA"/>
                    </a:solidFill>
                  </a:tcPr>
                </a:tc>
                <a:tc>
                  <a:txBody>
                    <a:bodyPr/>
                    <a:lstStyle/>
                    <a:p>
                      <a:pPr indent="-635" lvl="0" marL="88265" marR="109220" rtl="0" algn="r">
                        <a:lnSpc>
                          <a:spcPct val="108333"/>
                        </a:lnSpc>
                        <a:spcBef>
                          <a:spcPts val="0"/>
                        </a:spcBef>
                        <a:spcAft>
                          <a:spcPts val="0"/>
                        </a:spcAft>
                        <a:buNone/>
                      </a:pPr>
                      <a:r>
                        <a:rPr lang="en-US" sz="1200" u="none" cap="none" strike="noStrike">
                          <a:solidFill>
                            <a:srgbClr val="333333"/>
                          </a:solidFill>
                          <a:latin typeface="Arial"/>
                          <a:ea typeface="Arial"/>
                          <a:cs typeface="Arial"/>
                          <a:sym typeface="Arial"/>
                        </a:rPr>
                        <a:t>More than one incident of  this threat was realized in</a:t>
                      </a:r>
                      <a:endParaRPr sz="1200" u="none" cap="none" strike="noStrike">
                        <a:latin typeface="Arial"/>
                        <a:ea typeface="Arial"/>
                        <a:cs typeface="Arial"/>
                        <a:sym typeface="Arial"/>
                      </a:endParaRPr>
                    </a:p>
                    <a:p>
                      <a:pPr indent="0" lvl="0" marL="0" marR="110489" rtl="0" algn="r">
                        <a:lnSpc>
                          <a:spcPct val="105833"/>
                        </a:lnSpc>
                        <a:spcBef>
                          <a:spcPts val="0"/>
                        </a:spcBef>
                        <a:spcAft>
                          <a:spcPts val="0"/>
                        </a:spcAft>
                        <a:buNone/>
                      </a:pPr>
                      <a:r>
                        <a:rPr lang="en-US" sz="1200" u="none" cap="none" strike="noStrike">
                          <a:solidFill>
                            <a:srgbClr val="333333"/>
                          </a:solidFill>
                          <a:latin typeface="Arial"/>
                          <a:ea typeface="Arial"/>
                          <a:cs typeface="Arial"/>
                          <a:sym typeface="Arial"/>
                        </a:rPr>
                        <a:t>the last 2 years.</a:t>
                      </a:r>
                      <a:endParaRPr sz="1200" u="none" cap="none" strike="noStrike">
                        <a:latin typeface="Arial"/>
                        <a:ea typeface="Arial"/>
                        <a:cs typeface="Arial"/>
                        <a:sym typeface="Arial"/>
                      </a:endParaRPr>
                    </a:p>
                  </a:txBody>
                  <a:tcPr marT="53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EAEAEA"/>
                    </a:solidFill>
                  </a:tcPr>
                </a:tc>
                <a:tc>
                  <a:txBody>
                    <a:bodyPr/>
                    <a:lstStyle/>
                    <a:p>
                      <a:pPr indent="74295" lvl="0" marL="185420" marR="108585" rtl="0" algn="just">
                        <a:lnSpc>
                          <a:spcPct val="108333"/>
                        </a:lnSpc>
                        <a:spcBef>
                          <a:spcPts val="0"/>
                        </a:spcBef>
                        <a:spcAft>
                          <a:spcPts val="0"/>
                        </a:spcAft>
                        <a:buNone/>
                      </a:pPr>
                      <a:r>
                        <a:rPr lang="en-US" sz="1200" u="none" cap="none" strike="noStrike">
                          <a:solidFill>
                            <a:srgbClr val="333333"/>
                          </a:solidFill>
                          <a:latin typeface="Arial"/>
                          <a:ea typeface="Arial"/>
                          <a:cs typeface="Arial"/>
                          <a:sym typeface="Arial"/>
                        </a:rPr>
                        <a:t>This threat is expected to occur  within the assets of the business  partner with medium probability</a:t>
                      </a:r>
                      <a:endParaRPr sz="1200" u="none" cap="none" strike="noStrike">
                        <a:latin typeface="Arial"/>
                        <a:ea typeface="Arial"/>
                        <a:cs typeface="Arial"/>
                        <a:sym typeface="Arial"/>
                      </a:endParaRPr>
                    </a:p>
                    <a:p>
                      <a:pPr indent="0" lvl="0" marL="1016000" marR="0" rtl="0" algn="just">
                        <a:lnSpc>
                          <a:spcPct val="100000"/>
                        </a:lnSpc>
                        <a:spcBef>
                          <a:spcPts val="235"/>
                        </a:spcBef>
                        <a:spcAft>
                          <a:spcPts val="0"/>
                        </a:spcAft>
                        <a:buNone/>
                      </a:pPr>
                      <a:r>
                        <a:rPr lang="en-US" sz="1200" u="none" cap="none" strike="noStrike">
                          <a:solidFill>
                            <a:srgbClr val="333333"/>
                          </a:solidFill>
                          <a:latin typeface="Arial"/>
                          <a:ea typeface="Arial"/>
                          <a:cs typeface="Arial"/>
                          <a:sym typeface="Arial"/>
                        </a:rPr>
                        <a:t>(41-60% probability)</a:t>
                      </a:r>
                      <a:endParaRPr sz="1200" u="none" cap="none" strike="noStrike">
                        <a:latin typeface="Arial"/>
                        <a:ea typeface="Arial"/>
                        <a:cs typeface="Arial"/>
                        <a:sym typeface="Arial"/>
                      </a:endParaRPr>
                    </a:p>
                  </a:txBody>
                  <a:tcPr marT="53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EAEAEA"/>
                    </a:solidFill>
                  </a:tcPr>
                </a:tc>
                <a:tc>
                  <a:txBody>
                    <a:bodyPr/>
                    <a:lstStyle/>
                    <a:p>
                      <a:pPr indent="-24130" lvl="0" marL="76200" marR="107950" rtl="0" algn="r">
                        <a:lnSpc>
                          <a:spcPct val="93300"/>
                        </a:lnSpc>
                        <a:spcBef>
                          <a:spcPts val="0"/>
                        </a:spcBef>
                        <a:spcAft>
                          <a:spcPts val="0"/>
                        </a:spcAft>
                        <a:buNone/>
                      </a:pPr>
                      <a:r>
                        <a:rPr lang="en-US" sz="1100" u="none" cap="none" strike="noStrike">
                          <a:solidFill>
                            <a:srgbClr val="333333"/>
                          </a:solidFill>
                          <a:latin typeface="Arial"/>
                          <a:ea typeface="Arial"/>
                          <a:cs typeface="Arial"/>
                          <a:sym typeface="Arial"/>
                        </a:rPr>
                        <a:t>This threat is expected  to occur within the  assets of the business  partner with medium</a:t>
                      </a:r>
                      <a:endParaRPr sz="1100" u="none" cap="none" strike="noStrike">
                        <a:latin typeface="Arial"/>
                        <a:ea typeface="Arial"/>
                        <a:cs typeface="Arial"/>
                        <a:sym typeface="Arial"/>
                      </a:endParaRPr>
                    </a:p>
                    <a:p>
                      <a:pPr indent="0" lvl="0" marL="0" marR="108585" rtl="0" algn="r">
                        <a:lnSpc>
                          <a:spcPct val="109090"/>
                        </a:lnSpc>
                        <a:spcBef>
                          <a:spcPts val="0"/>
                        </a:spcBef>
                        <a:spcAft>
                          <a:spcPts val="0"/>
                        </a:spcAft>
                        <a:buNone/>
                      </a:pPr>
                      <a:r>
                        <a:rPr lang="en-US" sz="1100" u="none" cap="none" strike="noStrike">
                          <a:solidFill>
                            <a:srgbClr val="333333"/>
                          </a:solidFill>
                          <a:latin typeface="Arial"/>
                          <a:ea typeface="Arial"/>
                          <a:cs typeface="Arial"/>
                          <a:sym typeface="Arial"/>
                        </a:rPr>
                        <a:t>probability</a:t>
                      </a:r>
                      <a:endParaRPr sz="1100" u="none" cap="none" strike="noStrike">
                        <a:latin typeface="Arial"/>
                        <a:ea typeface="Arial"/>
                        <a:cs typeface="Arial"/>
                        <a:sym typeface="Arial"/>
                      </a:endParaRPr>
                    </a:p>
                  </a:txBody>
                  <a:tcPr marT="450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EAEAEA"/>
                    </a:solidFill>
                  </a:tcPr>
                </a:tc>
              </a:tr>
              <a:tr h="223575">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7950" rtl="0" algn="r">
                        <a:lnSpc>
                          <a:spcPct val="100000"/>
                        </a:lnSpc>
                        <a:spcBef>
                          <a:spcPts val="0"/>
                        </a:spcBef>
                        <a:spcAft>
                          <a:spcPts val="0"/>
                        </a:spcAft>
                        <a:buNone/>
                      </a:pPr>
                      <a:r>
                        <a:rPr lang="en-US" sz="1100" u="none" cap="none" strike="noStrike">
                          <a:solidFill>
                            <a:srgbClr val="333333"/>
                          </a:solidFill>
                          <a:latin typeface="Arial"/>
                          <a:ea typeface="Arial"/>
                          <a:cs typeface="Arial"/>
                          <a:sym typeface="Arial"/>
                        </a:rPr>
                        <a:t>(41-60% probability)</a:t>
                      </a:r>
                      <a:endParaRPr sz="1100" u="none" cap="none" strike="noStrike">
                        <a:latin typeface="Arial"/>
                        <a:ea typeface="Arial"/>
                        <a:cs typeface="Arial"/>
                        <a:sym typeface="Arial"/>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r>
              <a:tr h="82460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Low (2)</a:t>
                      </a:r>
                      <a:endParaRPr sz="1400" u="none" cap="none" strike="noStrike">
                        <a:latin typeface="Arial"/>
                        <a:ea typeface="Arial"/>
                        <a:cs typeface="Arial"/>
                        <a:sym typeface="Arial"/>
                      </a:endParaRPr>
                    </a:p>
                  </a:txBody>
                  <a:tcPr marT="184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(20-40]</a:t>
                      </a:r>
                      <a:endParaRPr sz="2000" u="none" cap="none" strike="noStrike">
                        <a:latin typeface="Arial"/>
                        <a:ea typeface="Arial"/>
                        <a:cs typeface="Arial"/>
                        <a:sym typeface="Arial"/>
                      </a:endParaRPr>
                    </a:p>
                  </a:txBody>
                  <a:tcPr marT="336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None/>
                      </a:pPr>
                      <a:r>
                        <a:rPr lang="en-US" sz="2000" u="none" cap="none" strike="noStrike">
                          <a:latin typeface="Arial"/>
                          <a:ea typeface="Arial"/>
                          <a:cs typeface="Arial"/>
                          <a:sym typeface="Arial"/>
                        </a:rPr>
                        <a:t>40</a:t>
                      </a:r>
                      <a:endParaRPr sz="2000" u="none" cap="none" strike="noStrike">
                        <a:latin typeface="Arial"/>
                        <a:ea typeface="Arial"/>
                        <a:cs typeface="Arial"/>
                        <a:sym typeface="Arial"/>
                      </a:endParaRPr>
                    </a:p>
                  </a:txBody>
                  <a:tcPr marT="33650" marB="0" marR="0" marL="0">
                    <a:lnT cap="flat" cmpd="sng" w="9525">
                      <a:solidFill>
                        <a:srgbClr val="FFFFFF"/>
                      </a:solidFill>
                      <a:prstDash val="solid"/>
                      <a:round/>
                      <a:headEnd len="sm" w="sm" type="none"/>
                      <a:tailEnd len="sm" w="sm" type="none"/>
                    </a:lnT>
                    <a:solidFill>
                      <a:srgbClr val="FFFFFF"/>
                    </a:solidFill>
                  </a:tcPr>
                </a:tc>
                <a:tc>
                  <a:txBody>
                    <a:bodyPr/>
                    <a:lstStyle/>
                    <a:p>
                      <a:pPr indent="-30480" lvl="0" marL="225425" marR="109220" rtl="0" algn="r">
                        <a:lnSpc>
                          <a:spcPct val="115000"/>
                        </a:lnSpc>
                        <a:spcBef>
                          <a:spcPts val="0"/>
                        </a:spcBef>
                        <a:spcAft>
                          <a:spcPts val="0"/>
                        </a:spcAft>
                        <a:buNone/>
                      </a:pPr>
                      <a:r>
                        <a:rPr lang="en-US" sz="1400" u="none" cap="none" strike="noStrike">
                          <a:solidFill>
                            <a:srgbClr val="333333"/>
                          </a:solidFill>
                          <a:latin typeface="Arial"/>
                          <a:ea typeface="Arial"/>
                          <a:cs typeface="Arial"/>
                          <a:sym typeface="Arial"/>
                        </a:rPr>
                        <a:t>At most one incident  of this threat was  realized in the last 2</a:t>
                      </a:r>
                      <a:endParaRPr sz="1400" u="none" cap="none" strike="noStrike">
                        <a:latin typeface="Arial"/>
                        <a:ea typeface="Arial"/>
                        <a:cs typeface="Arial"/>
                        <a:sym typeface="Arial"/>
                      </a:endParaRPr>
                    </a:p>
                    <a:p>
                      <a:pPr indent="0" lvl="0" marL="0" marR="109855" rtl="0" algn="r">
                        <a:lnSpc>
                          <a:spcPct val="92857"/>
                        </a:lnSpc>
                        <a:spcBef>
                          <a:spcPts val="0"/>
                        </a:spcBef>
                        <a:spcAft>
                          <a:spcPts val="0"/>
                        </a:spcAft>
                        <a:buNone/>
                      </a:pPr>
                      <a:r>
                        <a:rPr lang="en-US" sz="1400" u="none" cap="none" strike="noStrike">
                          <a:solidFill>
                            <a:srgbClr val="333333"/>
                          </a:solidFill>
                          <a:latin typeface="Arial"/>
                          <a:ea typeface="Arial"/>
                          <a:cs typeface="Arial"/>
                          <a:sym typeface="Arial"/>
                        </a:rPr>
                        <a:t>years.</a:t>
                      </a:r>
                      <a:endParaRPr sz="1400" u="none" cap="none" strike="noStrike">
                        <a:latin typeface="Arial"/>
                        <a:ea typeface="Arial"/>
                        <a:cs typeface="Arial"/>
                        <a:sym typeface="Arial"/>
                      </a:endParaRPr>
                    </a:p>
                  </a:txBody>
                  <a:tcPr marT="330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256540" lvl="0" marL="88265" marR="109220" rtl="0" algn="r">
                        <a:lnSpc>
                          <a:spcPct val="115000"/>
                        </a:lnSpc>
                        <a:spcBef>
                          <a:spcPts val="0"/>
                        </a:spcBef>
                        <a:spcAft>
                          <a:spcPts val="0"/>
                        </a:spcAft>
                        <a:buNone/>
                      </a:pPr>
                      <a:r>
                        <a:rPr lang="en-US" sz="1400" u="none" cap="none" strike="noStrike">
                          <a:solidFill>
                            <a:srgbClr val="333333"/>
                          </a:solidFill>
                          <a:latin typeface="Arial"/>
                          <a:ea typeface="Arial"/>
                          <a:cs typeface="Arial"/>
                          <a:sym typeface="Arial"/>
                        </a:rPr>
                        <a:t>This threat is expected to  occur within the assets of the  business partner with low</a:t>
                      </a:r>
                      <a:endParaRPr sz="1400" u="none" cap="none" strike="noStrike">
                        <a:latin typeface="Arial"/>
                        <a:ea typeface="Arial"/>
                        <a:cs typeface="Arial"/>
                        <a:sym typeface="Arial"/>
                      </a:endParaRPr>
                    </a:p>
                    <a:p>
                      <a:pPr indent="0" lvl="0" marL="0" marR="109220" rtl="0" algn="r">
                        <a:lnSpc>
                          <a:spcPct val="92857"/>
                        </a:lnSpc>
                        <a:spcBef>
                          <a:spcPts val="0"/>
                        </a:spcBef>
                        <a:spcAft>
                          <a:spcPts val="0"/>
                        </a:spcAft>
                        <a:buNone/>
                      </a:pPr>
                      <a:r>
                        <a:rPr lang="en-US" sz="1400" u="none" cap="none" strike="noStrike">
                          <a:solidFill>
                            <a:srgbClr val="333333"/>
                          </a:solidFill>
                          <a:latin typeface="Arial"/>
                          <a:ea typeface="Arial"/>
                          <a:cs typeface="Arial"/>
                          <a:sym typeface="Arial"/>
                        </a:rPr>
                        <a:t>probability</a:t>
                      </a:r>
                      <a:endParaRPr sz="1400" u="none" cap="none" strike="noStrike">
                        <a:latin typeface="Arial"/>
                        <a:ea typeface="Arial"/>
                        <a:cs typeface="Arial"/>
                        <a:sym typeface="Arial"/>
                      </a:endParaRPr>
                    </a:p>
                  </a:txBody>
                  <a:tcPr marT="330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426084" lvl="0" marL="191770" marR="108585" rtl="0" algn="r">
                        <a:lnSpc>
                          <a:spcPct val="92700"/>
                        </a:lnSpc>
                        <a:spcBef>
                          <a:spcPts val="0"/>
                        </a:spcBef>
                        <a:spcAft>
                          <a:spcPts val="0"/>
                        </a:spcAft>
                        <a:buNone/>
                      </a:pPr>
                      <a:r>
                        <a:rPr lang="en-US" sz="1100" u="none" cap="none" strike="noStrike">
                          <a:solidFill>
                            <a:srgbClr val="333333"/>
                          </a:solidFill>
                          <a:latin typeface="Arial"/>
                          <a:ea typeface="Arial"/>
                          <a:cs typeface="Arial"/>
                          <a:sym typeface="Arial"/>
                        </a:rPr>
                        <a:t>This threat is  expected to occur  within the assets of  the business partner  with low probability</a:t>
                      </a:r>
                      <a:endParaRPr sz="1100" u="none" cap="none" strike="noStrike">
                        <a:latin typeface="Arial"/>
                        <a:ea typeface="Arial"/>
                        <a:cs typeface="Arial"/>
                        <a:sym typeface="Arial"/>
                      </a:endParaRPr>
                    </a:p>
                  </a:txBody>
                  <a:tcPr marT="425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r>
            </a:tbl>
          </a:graphicData>
        </a:graphic>
      </p:graphicFrame>
      <p:sp>
        <p:nvSpPr>
          <p:cNvPr id="1079" name="Google Shape;1079;p54"/>
          <p:cNvSpPr/>
          <p:nvPr/>
        </p:nvSpPr>
        <p:spPr>
          <a:xfrm>
            <a:off x="1358099" y="6033401"/>
            <a:ext cx="3528695" cy="824865"/>
          </a:xfrm>
          <a:custGeom>
            <a:rect b="b" l="l" r="r" t="t"/>
            <a:pathLst>
              <a:path extrusionOk="0" h="824865" w="3528695">
                <a:moveTo>
                  <a:pt x="3528136" y="0"/>
                </a:moveTo>
                <a:lnTo>
                  <a:pt x="2618016" y="0"/>
                </a:lnTo>
                <a:lnTo>
                  <a:pt x="1534744" y="0"/>
                </a:lnTo>
                <a:lnTo>
                  <a:pt x="0" y="0"/>
                </a:lnTo>
                <a:lnTo>
                  <a:pt x="0" y="824598"/>
                </a:lnTo>
                <a:lnTo>
                  <a:pt x="1534744" y="824598"/>
                </a:lnTo>
                <a:lnTo>
                  <a:pt x="2618016" y="824598"/>
                </a:lnTo>
                <a:lnTo>
                  <a:pt x="3528136" y="824598"/>
                </a:lnTo>
                <a:lnTo>
                  <a:pt x="35281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pic>
        <p:nvPicPr>
          <p:cNvPr id="1084" name="Google Shape;1084;p55"/>
          <p:cNvPicPr preferRelativeResize="0"/>
          <p:nvPr/>
        </p:nvPicPr>
        <p:blipFill rotWithShape="1">
          <a:blip r:embed="rId3">
            <a:alphaModFix/>
          </a:blip>
          <a:srcRect b="0" l="0" r="0" t="0"/>
          <a:stretch/>
        </p:blipFill>
        <p:spPr>
          <a:xfrm>
            <a:off x="0" y="0"/>
            <a:ext cx="12192000" cy="6857999"/>
          </a:xfrm>
          <a:prstGeom prst="rect">
            <a:avLst/>
          </a:prstGeom>
          <a:noFill/>
          <a:ln>
            <a:noFill/>
          </a:ln>
        </p:spPr>
      </p:pic>
      <p:graphicFrame>
        <p:nvGraphicFramePr>
          <p:cNvPr id="1085" name="Google Shape;1085;p55"/>
          <p:cNvGraphicFramePr/>
          <p:nvPr/>
        </p:nvGraphicFramePr>
        <p:xfrm>
          <a:off x="3685530" y="2216297"/>
          <a:ext cx="3000000" cy="3000000"/>
        </p:xfrm>
        <a:graphic>
          <a:graphicData uri="http://schemas.openxmlformats.org/drawingml/2006/table">
            <a:tbl>
              <a:tblPr bandRow="1" firstRow="1">
                <a:noFill/>
                <a:tableStyleId>{4008E9C0-2464-4F83-90FD-09F2A8DEADC1}</a:tableStyleId>
              </a:tblPr>
              <a:tblGrid>
                <a:gridCol w="2391400"/>
                <a:gridCol w="2702550"/>
              </a:tblGrid>
              <a:tr h="747500">
                <a:tc>
                  <a:txBody>
                    <a:bodyPr/>
                    <a:lstStyle/>
                    <a:p>
                      <a:pPr indent="0" lvl="0" marL="116839"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Impact level</a:t>
                      </a:r>
                      <a:endParaRPr sz="1400" u="none" cap="none" strike="noStrike">
                        <a:latin typeface="Arial"/>
                        <a:ea typeface="Arial"/>
                        <a:cs typeface="Arial"/>
                        <a:sym typeface="Arial"/>
                      </a:endParaRPr>
                    </a:p>
                  </a:txBody>
                  <a:tcPr marT="6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1611630"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Description</a:t>
                      </a:r>
                      <a:endParaRPr sz="1400" u="none" cap="none" strike="noStrike">
                        <a:latin typeface="Arial"/>
                        <a:ea typeface="Arial"/>
                        <a:cs typeface="Arial"/>
                        <a:sym typeface="Arial"/>
                      </a:endParaRPr>
                    </a:p>
                  </a:txBody>
                  <a:tcPr marT="6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r>
              <a:tr h="6628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High (H)</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17499"/>
                        </a:lnSpc>
                        <a:spcBef>
                          <a:spcPts val="0"/>
                        </a:spcBef>
                        <a:spcAft>
                          <a:spcPts val="0"/>
                        </a:spcAft>
                        <a:buNone/>
                      </a:pPr>
                      <a:r>
                        <a:rPr lang="en-US" sz="1400" u="none" cap="none" strike="noStrike">
                          <a:solidFill>
                            <a:srgbClr val="333333"/>
                          </a:solidFill>
                          <a:latin typeface="Arial"/>
                          <a:ea typeface="Arial"/>
                          <a:cs typeface="Arial"/>
                          <a:sym typeface="Arial"/>
                        </a:rPr>
                        <a:t>The likelihood of the worst case</a:t>
                      </a:r>
                      <a:endParaRPr sz="1400" u="none" cap="none" strike="noStrike">
                        <a:latin typeface="Arial"/>
                        <a:ea typeface="Arial"/>
                        <a:cs typeface="Arial"/>
                        <a:sym typeface="Arial"/>
                      </a:endParaRPr>
                    </a:p>
                    <a:p>
                      <a:pPr indent="0" lvl="0" marL="0" marR="109855" rtl="0" algn="r">
                        <a:lnSpc>
                          <a:spcPct val="117499"/>
                        </a:lnSpc>
                        <a:spcBef>
                          <a:spcPts val="0"/>
                        </a:spcBef>
                        <a:spcAft>
                          <a:spcPts val="0"/>
                        </a:spcAft>
                        <a:buNone/>
                      </a:pPr>
                      <a:r>
                        <a:rPr lang="en-US" sz="1400" u="none" cap="none" strike="noStrike">
                          <a:solidFill>
                            <a:srgbClr val="333333"/>
                          </a:solidFill>
                          <a:latin typeface="Arial"/>
                          <a:ea typeface="Arial"/>
                          <a:cs typeface="Arial"/>
                          <a:sym typeface="Arial"/>
                        </a:rPr>
                        <a:t>scenario is &gt; 66%</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360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Medium (M)</a:t>
                      </a:r>
                      <a:endParaRPr sz="1400" u="none" cap="none" strike="noStrike">
                        <a:latin typeface="Arial"/>
                        <a:ea typeface="Arial"/>
                        <a:cs typeface="Arial"/>
                        <a:sym typeface="Arial"/>
                      </a:endParaRPr>
                    </a:p>
                  </a:txBody>
                  <a:tcPr marT="19050" marB="0" marR="0" marL="0">
                    <a:lnT cap="flat" cmpd="sng" w="9525">
                      <a:solidFill>
                        <a:srgbClr val="FFFFFF"/>
                      </a:solidFill>
                      <a:prstDash val="solid"/>
                      <a:round/>
                      <a:headEnd len="sm" w="sm" type="none"/>
                      <a:tailEnd len="sm" w="sm" type="none"/>
                    </a:lnT>
                    <a:solidFill>
                      <a:srgbClr val="FFFFFF"/>
                    </a:solidFill>
                  </a:tcPr>
                </a:tc>
                <a:tc>
                  <a:txBody>
                    <a:bodyPr/>
                    <a:lstStyle/>
                    <a:p>
                      <a:pPr indent="1905" lvl="0" marL="104139" marR="109855" rtl="0" algn="l">
                        <a:lnSpc>
                          <a:spcPct val="115000"/>
                        </a:lnSpc>
                        <a:spcBef>
                          <a:spcPts val="0"/>
                        </a:spcBef>
                        <a:spcAft>
                          <a:spcPts val="0"/>
                        </a:spcAft>
                        <a:buNone/>
                      </a:pPr>
                      <a:r>
                        <a:rPr lang="en-US" sz="1400" u="none" cap="none" strike="noStrike">
                          <a:solidFill>
                            <a:srgbClr val="333333"/>
                          </a:solidFill>
                          <a:latin typeface="Arial"/>
                          <a:ea typeface="Arial"/>
                          <a:cs typeface="Arial"/>
                          <a:sym typeface="Arial"/>
                        </a:rPr>
                        <a:t>The likelihood of the worst case  scenario is between 33% - 66%</a:t>
                      </a:r>
                      <a:endParaRPr sz="1400" u="none" cap="none" strike="noStrike">
                        <a:latin typeface="Arial"/>
                        <a:ea typeface="Arial"/>
                        <a:cs typeface="Arial"/>
                        <a:sym typeface="Arial"/>
                      </a:endParaRPr>
                    </a:p>
                  </a:txBody>
                  <a:tcPr marT="336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87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Low (L)</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5" rtl="0" algn="r">
                        <a:lnSpc>
                          <a:spcPct val="117499"/>
                        </a:lnSpc>
                        <a:spcBef>
                          <a:spcPts val="0"/>
                        </a:spcBef>
                        <a:spcAft>
                          <a:spcPts val="0"/>
                        </a:spcAft>
                        <a:buNone/>
                      </a:pPr>
                      <a:r>
                        <a:rPr lang="en-US" sz="1400" u="none" cap="none" strike="noStrike">
                          <a:solidFill>
                            <a:srgbClr val="333333"/>
                          </a:solidFill>
                          <a:latin typeface="Arial"/>
                          <a:ea typeface="Arial"/>
                          <a:cs typeface="Arial"/>
                          <a:sym typeface="Arial"/>
                        </a:rPr>
                        <a:t>The likelihood of the worst case</a:t>
                      </a:r>
                      <a:endParaRPr sz="1400" u="none" cap="none" strike="noStrike">
                        <a:latin typeface="Arial"/>
                        <a:ea typeface="Arial"/>
                        <a:cs typeface="Arial"/>
                        <a:sym typeface="Arial"/>
                      </a:endParaRPr>
                    </a:p>
                    <a:p>
                      <a:pPr indent="0" lvl="0" marL="0" marR="109855" rtl="0" algn="r">
                        <a:lnSpc>
                          <a:spcPct val="117499"/>
                        </a:lnSpc>
                        <a:spcBef>
                          <a:spcPts val="0"/>
                        </a:spcBef>
                        <a:spcAft>
                          <a:spcPts val="0"/>
                        </a:spcAft>
                        <a:buNone/>
                      </a:pPr>
                      <a:r>
                        <a:rPr lang="en-US" sz="1400" u="none" cap="none" strike="noStrike">
                          <a:solidFill>
                            <a:srgbClr val="333333"/>
                          </a:solidFill>
                          <a:latin typeface="Arial"/>
                          <a:ea typeface="Arial"/>
                          <a:cs typeface="Arial"/>
                          <a:sym typeface="Arial"/>
                        </a:rPr>
                        <a:t>scenario is &lt; 33%</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bl>
          </a:graphicData>
        </a:graphic>
      </p:graphicFrame>
      <p:grpSp>
        <p:nvGrpSpPr>
          <p:cNvPr id="1086" name="Google Shape;1086;p55"/>
          <p:cNvGrpSpPr/>
          <p:nvPr/>
        </p:nvGrpSpPr>
        <p:grpSpPr>
          <a:xfrm>
            <a:off x="1358107" y="228600"/>
            <a:ext cx="2098323" cy="1039367"/>
            <a:chOff x="1358107" y="228600"/>
            <a:chExt cx="2098323" cy="1039367"/>
          </a:xfrm>
        </p:grpSpPr>
        <p:pic>
          <p:nvPicPr>
            <p:cNvPr id="1087" name="Google Shape;1087;p55"/>
            <p:cNvPicPr preferRelativeResize="0"/>
            <p:nvPr/>
          </p:nvPicPr>
          <p:blipFill rotWithShape="1">
            <a:blip r:embed="rId4">
              <a:alphaModFix/>
            </a:blip>
            <a:srcRect b="0" l="0" r="0" t="0"/>
            <a:stretch/>
          </p:blipFill>
          <p:spPr>
            <a:xfrm>
              <a:off x="1389887" y="316992"/>
              <a:ext cx="2066543" cy="789431"/>
            </a:xfrm>
            <a:prstGeom prst="rect">
              <a:avLst/>
            </a:prstGeom>
            <a:noFill/>
            <a:ln>
              <a:noFill/>
            </a:ln>
          </p:spPr>
        </p:pic>
        <p:pic>
          <p:nvPicPr>
            <p:cNvPr id="1088" name="Google Shape;1088;p55"/>
            <p:cNvPicPr preferRelativeResize="0"/>
            <p:nvPr/>
          </p:nvPicPr>
          <p:blipFill rotWithShape="1">
            <a:blip r:embed="rId5">
              <a:alphaModFix/>
            </a:blip>
            <a:srcRect b="0" l="0" r="0" t="0"/>
            <a:stretch/>
          </p:blipFill>
          <p:spPr>
            <a:xfrm>
              <a:off x="1673351" y="228600"/>
              <a:ext cx="1557527" cy="1039367"/>
            </a:xfrm>
            <a:prstGeom prst="rect">
              <a:avLst/>
            </a:prstGeom>
            <a:noFill/>
            <a:ln>
              <a:noFill/>
            </a:ln>
          </p:spPr>
        </p:pic>
        <p:sp>
          <p:nvSpPr>
            <p:cNvPr id="1089" name="Google Shape;1089;p55"/>
            <p:cNvSpPr/>
            <p:nvPr/>
          </p:nvSpPr>
          <p:spPr>
            <a:xfrm>
              <a:off x="1358107" y="287337"/>
              <a:ext cx="2051050" cy="774700"/>
            </a:xfrm>
            <a:custGeom>
              <a:rect b="b" l="l" r="r" t="t"/>
              <a:pathLst>
                <a:path extrusionOk="0" h="774700" w="2051050">
                  <a:moveTo>
                    <a:pt x="1764162" y="0"/>
                  </a:moveTo>
                  <a:lnTo>
                    <a:pt x="0" y="0"/>
                  </a:lnTo>
                  <a:lnTo>
                    <a:pt x="0" y="774340"/>
                  </a:lnTo>
                  <a:lnTo>
                    <a:pt x="1764162" y="774340"/>
                  </a:lnTo>
                  <a:lnTo>
                    <a:pt x="2050689" y="386990"/>
                  </a:lnTo>
                  <a:lnTo>
                    <a:pt x="176416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0" name="Google Shape;1090;p55"/>
            <p:cNvSpPr/>
            <p:nvPr/>
          </p:nvSpPr>
          <p:spPr>
            <a:xfrm>
              <a:off x="1358107" y="287337"/>
              <a:ext cx="2051050" cy="774700"/>
            </a:xfrm>
            <a:custGeom>
              <a:rect b="b" l="l" r="r" t="t"/>
              <a:pathLst>
                <a:path extrusionOk="0" h="774700" w="2051050">
                  <a:moveTo>
                    <a:pt x="0" y="0"/>
                  </a:moveTo>
                  <a:lnTo>
                    <a:pt x="1764162" y="0"/>
                  </a:lnTo>
                  <a:lnTo>
                    <a:pt x="2050690" y="386990"/>
                  </a:lnTo>
                  <a:lnTo>
                    <a:pt x="1764162" y="774340"/>
                  </a:lnTo>
                  <a:lnTo>
                    <a:pt x="0" y="774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91" name="Google Shape;1091;p55"/>
          <p:cNvSpPr txBox="1"/>
          <p:nvPr/>
        </p:nvSpPr>
        <p:spPr>
          <a:xfrm>
            <a:off x="1762856" y="237235"/>
            <a:ext cx="1242695" cy="845819"/>
          </a:xfrm>
          <a:prstGeom prst="rect">
            <a:avLst/>
          </a:prstGeom>
          <a:noFill/>
          <a:ln>
            <a:noFill/>
          </a:ln>
        </p:spPr>
        <p:txBody>
          <a:bodyPr anchorCtr="0" anchor="t" bIns="0" lIns="0" spcFirstLastPara="1" rIns="0" wrap="square" tIns="13950">
            <a:spAutoFit/>
          </a:bodyPr>
          <a:lstStyle/>
          <a:p>
            <a:pPr indent="-1270" lvl="0" marL="12700" marR="5080" rtl="0" algn="ctr">
              <a:lnSpc>
                <a:spcPct val="99400"/>
              </a:lnSpc>
              <a:spcBef>
                <a:spcPts val="0"/>
              </a:spcBef>
              <a:spcAft>
                <a:spcPts val="0"/>
              </a:spcAft>
              <a:buNone/>
            </a:pPr>
            <a:r>
              <a:rPr b="1" lang="en-US" sz="1800">
                <a:solidFill>
                  <a:srgbClr val="FFFFFF"/>
                </a:solidFill>
                <a:latin typeface="Arial"/>
                <a:ea typeface="Arial"/>
                <a:cs typeface="Arial"/>
                <a:sym typeface="Arial"/>
              </a:rPr>
              <a:t>Phase 4:  Vulnerability  Analysis</a:t>
            </a:r>
            <a:endParaRPr sz="1800">
              <a:solidFill>
                <a:schemeClr val="dk1"/>
              </a:solidFill>
              <a:latin typeface="Arial"/>
              <a:ea typeface="Arial"/>
              <a:cs typeface="Arial"/>
              <a:sym typeface="Arial"/>
            </a:endParaRPr>
          </a:p>
        </p:txBody>
      </p:sp>
      <p:grpSp>
        <p:nvGrpSpPr>
          <p:cNvPr id="1092" name="Google Shape;1092;p55"/>
          <p:cNvGrpSpPr/>
          <p:nvPr/>
        </p:nvGrpSpPr>
        <p:grpSpPr>
          <a:xfrm>
            <a:off x="3251995" y="287337"/>
            <a:ext cx="2103341" cy="852614"/>
            <a:chOff x="3251995" y="287337"/>
            <a:chExt cx="2103341" cy="852614"/>
          </a:xfrm>
        </p:grpSpPr>
        <p:pic>
          <p:nvPicPr>
            <p:cNvPr id="1093" name="Google Shape;1093;p55"/>
            <p:cNvPicPr preferRelativeResize="0"/>
            <p:nvPr/>
          </p:nvPicPr>
          <p:blipFill rotWithShape="1">
            <a:blip r:embed="rId6">
              <a:alphaModFix/>
            </a:blip>
            <a:srcRect b="0" l="0" r="0" t="0"/>
            <a:stretch/>
          </p:blipFill>
          <p:spPr>
            <a:xfrm>
              <a:off x="3276600" y="316992"/>
              <a:ext cx="2078736" cy="789431"/>
            </a:xfrm>
            <a:prstGeom prst="rect">
              <a:avLst/>
            </a:prstGeom>
            <a:noFill/>
            <a:ln>
              <a:noFill/>
            </a:ln>
          </p:spPr>
        </p:pic>
        <p:pic>
          <p:nvPicPr>
            <p:cNvPr id="1094" name="Google Shape;1094;p55"/>
            <p:cNvPicPr preferRelativeResize="0"/>
            <p:nvPr/>
          </p:nvPicPr>
          <p:blipFill rotWithShape="1">
            <a:blip r:embed="rId7">
              <a:alphaModFix/>
            </a:blip>
            <a:srcRect b="0" l="0" r="0" t="0"/>
            <a:stretch/>
          </p:blipFill>
          <p:spPr>
            <a:xfrm>
              <a:off x="3681984" y="365760"/>
              <a:ext cx="1566672" cy="774191"/>
            </a:xfrm>
            <a:prstGeom prst="rect">
              <a:avLst/>
            </a:prstGeom>
            <a:noFill/>
            <a:ln>
              <a:noFill/>
            </a:ln>
          </p:spPr>
        </p:pic>
        <p:sp>
          <p:nvSpPr>
            <p:cNvPr id="1095" name="Google Shape;1095;p55"/>
            <p:cNvSpPr/>
            <p:nvPr/>
          </p:nvSpPr>
          <p:spPr>
            <a:xfrm>
              <a:off x="3251995" y="287337"/>
              <a:ext cx="2055495" cy="774700"/>
            </a:xfrm>
            <a:custGeom>
              <a:rect b="b" l="l" r="r" t="t"/>
              <a:pathLst>
                <a:path extrusionOk="0" h="774700" w="2055495">
                  <a:moveTo>
                    <a:pt x="1770242" y="0"/>
                  </a:moveTo>
                  <a:lnTo>
                    <a:pt x="0" y="0"/>
                  </a:lnTo>
                  <a:lnTo>
                    <a:pt x="284849" y="386990"/>
                  </a:lnTo>
                  <a:lnTo>
                    <a:pt x="0" y="774340"/>
                  </a:lnTo>
                  <a:lnTo>
                    <a:pt x="1770242" y="774340"/>
                  </a:lnTo>
                  <a:lnTo>
                    <a:pt x="2055451" y="386990"/>
                  </a:lnTo>
                  <a:lnTo>
                    <a:pt x="1770242"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6" name="Google Shape;1096;p55"/>
            <p:cNvSpPr/>
            <p:nvPr/>
          </p:nvSpPr>
          <p:spPr>
            <a:xfrm>
              <a:off x="3251995" y="287337"/>
              <a:ext cx="2055495" cy="774700"/>
            </a:xfrm>
            <a:custGeom>
              <a:rect b="b" l="l" r="r" t="t"/>
              <a:pathLst>
                <a:path extrusionOk="0" h="774700" w="2055495">
                  <a:moveTo>
                    <a:pt x="0" y="0"/>
                  </a:moveTo>
                  <a:lnTo>
                    <a:pt x="1770243" y="0"/>
                  </a:lnTo>
                  <a:lnTo>
                    <a:pt x="2055452" y="386990"/>
                  </a:lnTo>
                  <a:lnTo>
                    <a:pt x="1770243" y="774340"/>
                  </a:lnTo>
                  <a:lnTo>
                    <a:pt x="0" y="774340"/>
                  </a:lnTo>
                  <a:lnTo>
                    <a:pt x="284850"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97" name="Google Shape;1097;p55"/>
          <p:cNvSpPr txBox="1"/>
          <p:nvPr/>
        </p:nvSpPr>
        <p:spPr>
          <a:xfrm>
            <a:off x="3773166" y="374395"/>
            <a:ext cx="1257935" cy="580390"/>
          </a:xfrm>
          <a:prstGeom prst="rect">
            <a:avLst/>
          </a:prstGeom>
          <a:noFill/>
          <a:ln>
            <a:noFill/>
          </a:ln>
        </p:spPr>
        <p:txBody>
          <a:bodyPr anchorCtr="0" anchor="t" bIns="0" lIns="0" spcFirstLastPara="1" rIns="0" wrap="square" tIns="6350">
            <a:spAutoFit/>
          </a:bodyPr>
          <a:lstStyle/>
          <a:p>
            <a:pPr indent="7620"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Vulnerability  Identification</a:t>
            </a:r>
            <a:endParaRPr sz="1800">
              <a:solidFill>
                <a:schemeClr val="dk1"/>
              </a:solidFill>
              <a:latin typeface="Arial"/>
              <a:ea typeface="Arial"/>
              <a:cs typeface="Arial"/>
              <a:sym typeface="Arial"/>
            </a:endParaRPr>
          </a:p>
        </p:txBody>
      </p:sp>
      <p:grpSp>
        <p:nvGrpSpPr>
          <p:cNvPr id="1098" name="Google Shape;1098;p55"/>
          <p:cNvGrpSpPr/>
          <p:nvPr/>
        </p:nvGrpSpPr>
        <p:grpSpPr>
          <a:xfrm>
            <a:off x="5145881" y="228600"/>
            <a:ext cx="2099214" cy="1039367"/>
            <a:chOff x="5145881" y="228600"/>
            <a:chExt cx="2099214" cy="1039367"/>
          </a:xfrm>
        </p:grpSpPr>
        <p:pic>
          <p:nvPicPr>
            <p:cNvPr id="1099" name="Google Shape;1099;p55"/>
            <p:cNvPicPr preferRelativeResize="0"/>
            <p:nvPr/>
          </p:nvPicPr>
          <p:blipFill rotWithShape="1">
            <a:blip r:embed="rId8">
              <a:alphaModFix/>
            </a:blip>
            <a:srcRect b="0" l="0" r="0" t="0"/>
            <a:stretch/>
          </p:blipFill>
          <p:spPr>
            <a:xfrm>
              <a:off x="5169407" y="316992"/>
              <a:ext cx="2075688" cy="789431"/>
            </a:xfrm>
            <a:prstGeom prst="rect">
              <a:avLst/>
            </a:prstGeom>
            <a:noFill/>
            <a:ln>
              <a:noFill/>
            </a:ln>
          </p:spPr>
        </p:pic>
        <p:pic>
          <p:nvPicPr>
            <p:cNvPr id="1100" name="Google Shape;1100;p55"/>
            <p:cNvPicPr preferRelativeResize="0"/>
            <p:nvPr/>
          </p:nvPicPr>
          <p:blipFill rotWithShape="1">
            <a:blip r:embed="rId9">
              <a:alphaModFix/>
            </a:blip>
            <a:srcRect b="0" l="0" r="0" t="0"/>
            <a:stretch/>
          </p:blipFill>
          <p:spPr>
            <a:xfrm>
              <a:off x="5580887" y="228600"/>
              <a:ext cx="1560575" cy="1039367"/>
            </a:xfrm>
            <a:prstGeom prst="rect">
              <a:avLst/>
            </a:prstGeom>
            <a:noFill/>
            <a:ln>
              <a:noFill/>
            </a:ln>
          </p:spPr>
        </p:pic>
        <p:sp>
          <p:nvSpPr>
            <p:cNvPr id="1101" name="Google Shape;1101;p55"/>
            <p:cNvSpPr/>
            <p:nvPr/>
          </p:nvSpPr>
          <p:spPr>
            <a:xfrm>
              <a:off x="5145881" y="287337"/>
              <a:ext cx="2051050" cy="774700"/>
            </a:xfrm>
            <a:custGeom>
              <a:rect b="b" l="l" r="r" t="t"/>
              <a:pathLst>
                <a:path extrusionOk="0" h="774700" w="2051050">
                  <a:moveTo>
                    <a:pt x="1766371" y="0"/>
                  </a:moveTo>
                  <a:lnTo>
                    <a:pt x="0" y="0"/>
                  </a:lnTo>
                  <a:lnTo>
                    <a:pt x="283959" y="386990"/>
                  </a:lnTo>
                  <a:lnTo>
                    <a:pt x="0" y="774340"/>
                  </a:lnTo>
                  <a:lnTo>
                    <a:pt x="1766371" y="774340"/>
                  </a:lnTo>
                  <a:lnTo>
                    <a:pt x="2050690" y="386990"/>
                  </a:lnTo>
                  <a:lnTo>
                    <a:pt x="1766371"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2" name="Google Shape;1102;p55"/>
            <p:cNvSpPr/>
            <p:nvPr/>
          </p:nvSpPr>
          <p:spPr>
            <a:xfrm>
              <a:off x="5145881" y="28733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03" name="Google Shape;1103;p55"/>
          <p:cNvSpPr txBox="1"/>
          <p:nvPr/>
        </p:nvSpPr>
        <p:spPr>
          <a:xfrm>
            <a:off x="5672354" y="237235"/>
            <a:ext cx="1242695" cy="84581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None/>
            </a:pPr>
            <a:r>
              <a:rPr b="1" lang="en-US" sz="1800">
                <a:solidFill>
                  <a:srgbClr val="FFFFFF"/>
                </a:solidFill>
                <a:latin typeface="Arial"/>
                <a:ea typeface="Arial"/>
                <a:cs typeface="Arial"/>
                <a:sym typeface="Arial"/>
              </a:rPr>
              <a:t>Theoretical  Vulnerability  Assessment</a:t>
            </a:r>
            <a:endParaRPr sz="1800">
              <a:solidFill>
                <a:schemeClr val="dk1"/>
              </a:solidFill>
              <a:latin typeface="Arial"/>
              <a:ea typeface="Arial"/>
              <a:cs typeface="Arial"/>
              <a:sym typeface="Arial"/>
            </a:endParaRPr>
          </a:p>
        </p:txBody>
      </p:sp>
      <p:grpSp>
        <p:nvGrpSpPr>
          <p:cNvPr id="1104" name="Google Shape;1104;p55"/>
          <p:cNvGrpSpPr/>
          <p:nvPr/>
        </p:nvGrpSpPr>
        <p:grpSpPr>
          <a:xfrm>
            <a:off x="7036595" y="228600"/>
            <a:ext cx="2098260" cy="1039367"/>
            <a:chOff x="7036595" y="228600"/>
            <a:chExt cx="2098260" cy="1039367"/>
          </a:xfrm>
        </p:grpSpPr>
        <p:pic>
          <p:nvPicPr>
            <p:cNvPr id="1105" name="Google Shape;1105;p55"/>
            <p:cNvPicPr preferRelativeResize="0"/>
            <p:nvPr/>
          </p:nvPicPr>
          <p:blipFill rotWithShape="1">
            <a:blip r:embed="rId10">
              <a:alphaModFix/>
            </a:blip>
            <a:srcRect b="0" l="0" r="0" t="0"/>
            <a:stretch/>
          </p:blipFill>
          <p:spPr>
            <a:xfrm>
              <a:off x="7062216" y="316992"/>
              <a:ext cx="2072639" cy="789431"/>
            </a:xfrm>
            <a:prstGeom prst="rect">
              <a:avLst/>
            </a:prstGeom>
            <a:noFill/>
            <a:ln>
              <a:noFill/>
            </a:ln>
          </p:spPr>
        </p:pic>
        <p:pic>
          <p:nvPicPr>
            <p:cNvPr id="1106" name="Google Shape;1106;p55"/>
            <p:cNvPicPr preferRelativeResize="0"/>
            <p:nvPr/>
          </p:nvPicPr>
          <p:blipFill rotWithShape="1">
            <a:blip r:embed="rId11">
              <a:alphaModFix/>
            </a:blip>
            <a:srcRect b="0" l="0" r="0" t="0"/>
            <a:stretch/>
          </p:blipFill>
          <p:spPr>
            <a:xfrm>
              <a:off x="7473696" y="228600"/>
              <a:ext cx="1557527" cy="1039367"/>
            </a:xfrm>
            <a:prstGeom prst="rect">
              <a:avLst/>
            </a:prstGeom>
            <a:noFill/>
            <a:ln>
              <a:noFill/>
            </a:ln>
          </p:spPr>
        </p:pic>
        <p:sp>
          <p:nvSpPr>
            <p:cNvPr id="1107" name="Google Shape;1107;p55"/>
            <p:cNvSpPr/>
            <p:nvPr/>
          </p:nvSpPr>
          <p:spPr>
            <a:xfrm>
              <a:off x="7036595" y="287337"/>
              <a:ext cx="2051050" cy="774700"/>
            </a:xfrm>
            <a:custGeom>
              <a:rect b="b" l="l" r="r" t="t"/>
              <a:pathLst>
                <a:path extrusionOk="0" h="774700" w="205105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8" name="Google Shape;1108;p55"/>
            <p:cNvSpPr/>
            <p:nvPr/>
          </p:nvSpPr>
          <p:spPr>
            <a:xfrm>
              <a:off x="7036595" y="28733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09" name="Google Shape;1109;p55"/>
          <p:cNvSpPr txBox="1"/>
          <p:nvPr>
            <p:ph type="title"/>
          </p:nvPr>
        </p:nvSpPr>
        <p:spPr>
          <a:xfrm>
            <a:off x="7563068" y="237235"/>
            <a:ext cx="1242695" cy="845819"/>
          </a:xfrm>
          <a:prstGeom prst="rect">
            <a:avLst/>
          </a:prstGeom>
          <a:noFill/>
          <a:ln>
            <a:noFill/>
          </a:ln>
        </p:spPr>
        <p:txBody>
          <a:bodyPr anchorCtr="0" anchor="ctr" bIns="0" lIns="0" spcFirstLastPara="1" rIns="0" wrap="square" tIns="13950">
            <a:spAutoFit/>
          </a:bodyPr>
          <a:lstStyle/>
          <a:p>
            <a:pPr indent="-635" lvl="0" marL="12700" marR="5080"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Practical  Vulnerability  Assessment</a:t>
            </a:r>
            <a:endParaRPr sz="1800">
              <a:latin typeface="Arial"/>
              <a:ea typeface="Arial"/>
              <a:cs typeface="Arial"/>
              <a:sym typeface="Arial"/>
            </a:endParaRPr>
          </a:p>
        </p:txBody>
      </p:sp>
      <p:grpSp>
        <p:nvGrpSpPr>
          <p:cNvPr id="1110" name="Google Shape;1110;p55"/>
          <p:cNvGrpSpPr/>
          <p:nvPr/>
        </p:nvGrpSpPr>
        <p:grpSpPr>
          <a:xfrm>
            <a:off x="8854282" y="246888"/>
            <a:ext cx="2097180" cy="1039368"/>
            <a:chOff x="8854282" y="246888"/>
            <a:chExt cx="2097180" cy="1039368"/>
          </a:xfrm>
        </p:grpSpPr>
        <p:pic>
          <p:nvPicPr>
            <p:cNvPr id="1111" name="Google Shape;1111;p55"/>
            <p:cNvPicPr preferRelativeResize="0"/>
            <p:nvPr/>
          </p:nvPicPr>
          <p:blipFill rotWithShape="1">
            <a:blip r:embed="rId12">
              <a:alphaModFix/>
            </a:blip>
            <a:srcRect b="0" l="0" r="0" t="0"/>
            <a:stretch/>
          </p:blipFill>
          <p:spPr>
            <a:xfrm>
              <a:off x="8878823" y="335280"/>
              <a:ext cx="2072639" cy="789432"/>
            </a:xfrm>
            <a:prstGeom prst="rect">
              <a:avLst/>
            </a:prstGeom>
            <a:noFill/>
            <a:ln>
              <a:noFill/>
            </a:ln>
          </p:spPr>
        </p:pic>
        <p:pic>
          <p:nvPicPr>
            <p:cNvPr id="1112" name="Google Shape;1112;p55"/>
            <p:cNvPicPr preferRelativeResize="0"/>
            <p:nvPr/>
          </p:nvPicPr>
          <p:blipFill rotWithShape="1">
            <a:blip r:embed="rId13">
              <a:alphaModFix/>
            </a:blip>
            <a:srcRect b="0" l="0" r="0" t="0"/>
            <a:stretch/>
          </p:blipFill>
          <p:spPr>
            <a:xfrm>
              <a:off x="9290303" y="246888"/>
              <a:ext cx="1557527" cy="1039368"/>
            </a:xfrm>
            <a:prstGeom prst="rect">
              <a:avLst/>
            </a:prstGeom>
            <a:noFill/>
            <a:ln>
              <a:noFill/>
            </a:ln>
          </p:spPr>
        </p:pic>
        <p:sp>
          <p:nvSpPr>
            <p:cNvPr id="1113" name="Google Shape;1113;p55"/>
            <p:cNvSpPr/>
            <p:nvPr/>
          </p:nvSpPr>
          <p:spPr>
            <a:xfrm>
              <a:off x="8854282" y="304800"/>
              <a:ext cx="2051050" cy="774700"/>
            </a:xfrm>
            <a:custGeom>
              <a:rect b="b" l="l" r="r" t="t"/>
              <a:pathLst>
                <a:path extrusionOk="0" h="774700" w="2051050">
                  <a:moveTo>
                    <a:pt x="1766371" y="0"/>
                  </a:moveTo>
                  <a:lnTo>
                    <a:pt x="0" y="0"/>
                  </a:lnTo>
                  <a:lnTo>
                    <a:pt x="283958" y="386990"/>
                  </a:lnTo>
                  <a:lnTo>
                    <a:pt x="0" y="774340"/>
                  </a:lnTo>
                  <a:lnTo>
                    <a:pt x="1766371" y="774340"/>
                  </a:lnTo>
                  <a:lnTo>
                    <a:pt x="2050689"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4" name="Google Shape;1114;p55"/>
            <p:cNvSpPr/>
            <p:nvPr/>
          </p:nvSpPr>
          <p:spPr>
            <a:xfrm>
              <a:off x="8854282" y="304800"/>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15" name="Google Shape;1115;p55"/>
          <p:cNvSpPr txBox="1"/>
          <p:nvPr/>
        </p:nvSpPr>
        <p:spPr>
          <a:xfrm>
            <a:off x="9380754" y="255523"/>
            <a:ext cx="1242695" cy="84581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None/>
            </a:pPr>
            <a:r>
              <a:rPr b="1" lang="en-US" sz="1800">
                <a:solidFill>
                  <a:srgbClr val="FFFFFF"/>
                </a:solidFill>
                <a:latin typeface="Arial"/>
                <a:ea typeface="Arial"/>
                <a:cs typeface="Arial"/>
                <a:sym typeface="Arial"/>
              </a:rPr>
              <a:t>Final  Vulnerability  Assessment</a:t>
            </a:r>
            <a:endParaRPr sz="18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graphicFrame>
        <p:nvGraphicFramePr>
          <p:cNvPr id="1120" name="Google Shape;1120;p56"/>
          <p:cNvGraphicFramePr/>
          <p:nvPr/>
        </p:nvGraphicFramePr>
        <p:xfrm>
          <a:off x="3207692" y="1325709"/>
          <a:ext cx="3000000" cy="3000000"/>
        </p:xfrm>
        <a:graphic>
          <a:graphicData uri="http://schemas.openxmlformats.org/drawingml/2006/table">
            <a:tbl>
              <a:tblPr bandRow="1" firstRow="1">
                <a:noFill/>
                <a:tableStyleId>{4008E9C0-2464-4F83-90FD-09F2A8DEADC1}</a:tableStyleId>
              </a:tblPr>
              <a:tblGrid>
                <a:gridCol w="3056250"/>
                <a:gridCol w="1021725"/>
                <a:gridCol w="1381750"/>
              </a:tblGrid>
              <a:tr h="385575">
                <a:tc>
                  <a:txBody>
                    <a:bodyPr/>
                    <a:lstStyle/>
                    <a:p>
                      <a:pPr indent="0" lvl="0" marL="116839" marR="0" rtl="0" algn="l">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Impact level</a:t>
                      </a:r>
                      <a:endParaRPr sz="1400" u="none" cap="none" strike="noStrike">
                        <a:latin typeface="Arial"/>
                        <a:ea typeface="Arial"/>
                        <a:cs typeface="Arial"/>
                        <a:sym typeface="Arial"/>
                      </a:endParaRPr>
                    </a:p>
                  </a:txBody>
                  <a:tcPr marT="69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0" marR="109220" rtl="0" algn="r">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Value</a:t>
                      </a:r>
                      <a:endParaRPr sz="1400" u="none" cap="none" strike="noStrike">
                        <a:latin typeface="Arial"/>
                        <a:ea typeface="Arial"/>
                        <a:cs typeface="Arial"/>
                        <a:sym typeface="Arial"/>
                      </a:endParaRPr>
                    </a:p>
                  </a:txBody>
                  <a:tcPr marT="69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c>
                  <a:txBody>
                    <a:bodyPr/>
                    <a:lstStyle/>
                    <a:p>
                      <a:pPr indent="0" lvl="0" marL="0" marR="108585" rtl="0" algn="r">
                        <a:lnSpc>
                          <a:spcPct val="100000"/>
                        </a:lnSpc>
                        <a:spcBef>
                          <a:spcPts val="0"/>
                        </a:spcBef>
                        <a:spcAft>
                          <a:spcPts val="0"/>
                        </a:spcAft>
                        <a:buNone/>
                      </a:pPr>
                      <a:r>
                        <a:rPr b="1" lang="en-US" sz="1400" u="none" cap="none" strike="noStrike">
                          <a:solidFill>
                            <a:srgbClr val="FFFFFF"/>
                          </a:solidFill>
                          <a:latin typeface="Arial"/>
                          <a:ea typeface="Arial"/>
                          <a:cs typeface="Arial"/>
                          <a:sym typeface="Arial"/>
                        </a:rPr>
                        <a:t>Description</a:t>
                      </a:r>
                      <a:endParaRPr sz="1400" u="none" cap="none" strike="noStrike">
                        <a:latin typeface="Arial"/>
                        <a:ea typeface="Arial"/>
                        <a:cs typeface="Arial"/>
                        <a:sym typeface="Arial"/>
                      </a:endParaRPr>
                    </a:p>
                  </a:txBody>
                  <a:tcPr marT="69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8520E"/>
                    </a:solidFill>
                  </a:tcPr>
                </a:tc>
              </a:tr>
              <a:tr h="4883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High (VH)</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5</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364490" lvl="0" marL="478155" marR="108585" rtl="0" algn="l">
                        <a:lnSpc>
                          <a:spcPct val="115000"/>
                        </a:lnSpc>
                        <a:spcBef>
                          <a:spcPts val="0"/>
                        </a:spcBef>
                        <a:spcAft>
                          <a:spcPts val="0"/>
                        </a:spcAft>
                        <a:buNone/>
                      </a:pPr>
                      <a:r>
                        <a:rPr lang="en-US" sz="1400" u="none" cap="none" strike="noStrike">
                          <a:solidFill>
                            <a:srgbClr val="333333"/>
                          </a:solidFill>
                          <a:latin typeface="Arial"/>
                          <a:ea typeface="Arial"/>
                          <a:cs typeface="Arial"/>
                          <a:sym typeface="Arial"/>
                        </a:rPr>
                        <a:t>If R ≥  5.000.000</a:t>
                      </a:r>
                      <a:endParaRPr sz="1400" u="none" cap="none" strike="noStrike">
                        <a:latin typeface="Arial"/>
                        <a:ea typeface="Arial"/>
                        <a:cs typeface="Arial"/>
                        <a:sym typeface="Arial"/>
                      </a:endParaRPr>
                    </a:p>
                  </a:txBody>
                  <a:tcPr marT="343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50115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High (H)</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4</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328295" lvl="0" marL="478155" marR="108585" rtl="0" algn="l">
                        <a:lnSpc>
                          <a:spcPct val="115000"/>
                        </a:lnSpc>
                        <a:spcBef>
                          <a:spcPts val="0"/>
                        </a:spcBef>
                        <a:spcAft>
                          <a:spcPts val="0"/>
                        </a:spcAft>
                        <a:buNone/>
                      </a:pPr>
                      <a:r>
                        <a:rPr lang="en-US" sz="1400" u="none" cap="none" strike="noStrike">
                          <a:solidFill>
                            <a:srgbClr val="333333"/>
                          </a:solidFill>
                          <a:latin typeface="Arial"/>
                          <a:ea typeface="Arial"/>
                          <a:cs typeface="Arial"/>
                          <a:sym typeface="Arial"/>
                        </a:rPr>
                        <a:t>150.000 ≤ R &lt;  5.000.000</a:t>
                      </a:r>
                      <a:endParaRPr sz="1400" u="none" cap="none" strike="noStrike">
                        <a:latin typeface="Arial"/>
                        <a:ea typeface="Arial"/>
                        <a:cs typeface="Arial"/>
                        <a:sym typeface="Arial"/>
                      </a:endParaRPr>
                    </a:p>
                  </a:txBody>
                  <a:tcPr marT="336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4883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Medium (M)</a:t>
                      </a:r>
                      <a:endParaRPr sz="1400" u="none" cap="none" strike="noStrike">
                        <a:latin typeface="Arial"/>
                        <a:ea typeface="Arial"/>
                        <a:cs typeface="Arial"/>
                        <a:sym typeface="Arial"/>
                      </a:endParaRPr>
                    </a:p>
                  </a:txBody>
                  <a:tcPr marT="2160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3</a:t>
                      </a:r>
                      <a:endParaRPr sz="1400" u="none" cap="none" strike="noStrike">
                        <a:latin typeface="Arial"/>
                        <a:ea typeface="Arial"/>
                        <a:cs typeface="Arial"/>
                        <a:sym typeface="Arial"/>
                      </a:endParaRPr>
                    </a:p>
                  </a:txBody>
                  <a:tcPr marT="2160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8585" rtl="0" algn="r">
                        <a:lnSpc>
                          <a:spcPct val="116428"/>
                        </a:lnSpc>
                        <a:spcBef>
                          <a:spcPts val="0"/>
                        </a:spcBef>
                        <a:spcAft>
                          <a:spcPts val="0"/>
                        </a:spcAft>
                        <a:buNone/>
                      </a:pPr>
                      <a:r>
                        <a:rPr lang="en-US" sz="1400" u="none" cap="none" strike="noStrike">
                          <a:solidFill>
                            <a:srgbClr val="333333"/>
                          </a:solidFill>
                          <a:latin typeface="Arial"/>
                          <a:ea typeface="Arial"/>
                          <a:cs typeface="Arial"/>
                          <a:sym typeface="Arial"/>
                        </a:rPr>
                        <a:t>10.000 ≤ R &lt;</a:t>
                      </a:r>
                      <a:endParaRPr sz="1400" u="none" cap="none" strike="noStrike">
                        <a:latin typeface="Arial"/>
                        <a:ea typeface="Arial"/>
                        <a:cs typeface="Arial"/>
                        <a:sym typeface="Arial"/>
                      </a:endParaRPr>
                    </a:p>
                    <a:p>
                      <a:pPr indent="0" lvl="0" marL="0" marR="109220" rtl="0" algn="r">
                        <a:lnSpc>
                          <a:spcPct val="116428"/>
                        </a:lnSpc>
                        <a:spcBef>
                          <a:spcPts val="0"/>
                        </a:spcBef>
                        <a:spcAft>
                          <a:spcPts val="0"/>
                        </a:spcAft>
                        <a:buNone/>
                      </a:pPr>
                      <a:r>
                        <a:rPr lang="en-US" sz="1400" u="none" cap="none" strike="noStrike">
                          <a:solidFill>
                            <a:srgbClr val="333333"/>
                          </a:solidFill>
                          <a:latin typeface="Arial"/>
                          <a:ea typeface="Arial"/>
                          <a:cs typeface="Arial"/>
                          <a:sym typeface="Arial"/>
                        </a:rPr>
                        <a:t>150.000</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488325">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Low (L)</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2</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8585" rtl="0" algn="r">
                        <a:lnSpc>
                          <a:spcPct val="116428"/>
                        </a:lnSpc>
                        <a:spcBef>
                          <a:spcPts val="0"/>
                        </a:spcBef>
                        <a:spcAft>
                          <a:spcPts val="0"/>
                        </a:spcAft>
                        <a:buNone/>
                      </a:pPr>
                      <a:r>
                        <a:rPr lang="en-US" sz="1400" u="none" cap="none" strike="noStrike">
                          <a:solidFill>
                            <a:srgbClr val="333333"/>
                          </a:solidFill>
                          <a:latin typeface="Arial"/>
                          <a:ea typeface="Arial"/>
                          <a:cs typeface="Arial"/>
                          <a:sym typeface="Arial"/>
                        </a:rPr>
                        <a:t>1.000 ≤ R &lt;</a:t>
                      </a:r>
                      <a:endParaRPr sz="1400" u="none" cap="none" strike="noStrike">
                        <a:latin typeface="Arial"/>
                        <a:ea typeface="Arial"/>
                        <a:cs typeface="Arial"/>
                        <a:sym typeface="Arial"/>
                      </a:endParaRPr>
                    </a:p>
                    <a:p>
                      <a:pPr indent="0" lvl="0" marL="0" marR="109220" rtl="0" algn="r">
                        <a:lnSpc>
                          <a:spcPct val="116428"/>
                        </a:lnSpc>
                        <a:spcBef>
                          <a:spcPts val="0"/>
                        </a:spcBef>
                        <a:spcAft>
                          <a:spcPts val="0"/>
                        </a:spcAft>
                        <a:buNone/>
                      </a:pPr>
                      <a:r>
                        <a:rPr lang="en-US" sz="1400" u="none" cap="none" strike="noStrike">
                          <a:solidFill>
                            <a:srgbClr val="333333"/>
                          </a:solidFill>
                          <a:latin typeface="Arial"/>
                          <a:ea typeface="Arial"/>
                          <a:cs typeface="Arial"/>
                          <a:sym typeface="Arial"/>
                        </a:rPr>
                        <a:t>10.000</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289900">
                <a:tc>
                  <a:txBody>
                    <a:bodyPr/>
                    <a:lstStyle/>
                    <a:p>
                      <a:pPr indent="0" lvl="0" marL="116839" marR="0" rtl="0" algn="l">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Very Low (VL)</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1</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8585" rtl="0" algn="r">
                        <a:lnSpc>
                          <a:spcPct val="100000"/>
                        </a:lnSpc>
                        <a:spcBef>
                          <a:spcPts val="0"/>
                        </a:spcBef>
                        <a:spcAft>
                          <a:spcPts val="0"/>
                        </a:spcAft>
                        <a:buNone/>
                      </a:pPr>
                      <a:r>
                        <a:rPr lang="en-US" sz="1400" u="none" cap="none" strike="noStrike">
                          <a:solidFill>
                            <a:srgbClr val="333333"/>
                          </a:solidFill>
                          <a:latin typeface="Arial"/>
                          <a:ea typeface="Arial"/>
                          <a:cs typeface="Arial"/>
                          <a:sym typeface="Arial"/>
                        </a:rPr>
                        <a:t>R &lt; 1.000</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bl>
          </a:graphicData>
        </a:graphic>
      </p:graphicFrame>
      <p:grpSp>
        <p:nvGrpSpPr>
          <p:cNvPr id="1121" name="Google Shape;1121;p56"/>
          <p:cNvGrpSpPr/>
          <p:nvPr/>
        </p:nvGrpSpPr>
        <p:grpSpPr>
          <a:xfrm>
            <a:off x="1718468" y="287338"/>
            <a:ext cx="2944971" cy="767268"/>
            <a:chOff x="1718468" y="287338"/>
            <a:chExt cx="2944971" cy="767268"/>
          </a:xfrm>
        </p:grpSpPr>
        <p:pic>
          <p:nvPicPr>
            <p:cNvPr id="1122" name="Google Shape;1122;p56"/>
            <p:cNvPicPr preferRelativeResize="0"/>
            <p:nvPr/>
          </p:nvPicPr>
          <p:blipFill rotWithShape="1">
            <a:blip r:embed="rId3">
              <a:alphaModFix/>
            </a:blip>
            <a:srcRect b="0" l="0" r="0" t="0"/>
            <a:stretch/>
          </p:blipFill>
          <p:spPr>
            <a:xfrm>
              <a:off x="1749551" y="316991"/>
              <a:ext cx="2913888" cy="737615"/>
            </a:xfrm>
            <a:prstGeom prst="rect">
              <a:avLst/>
            </a:prstGeom>
            <a:noFill/>
            <a:ln>
              <a:noFill/>
            </a:ln>
          </p:spPr>
        </p:pic>
        <p:pic>
          <p:nvPicPr>
            <p:cNvPr id="1123" name="Google Shape;1123;p56"/>
            <p:cNvPicPr preferRelativeResize="0"/>
            <p:nvPr/>
          </p:nvPicPr>
          <p:blipFill rotWithShape="1">
            <a:blip r:embed="rId4">
              <a:alphaModFix/>
            </a:blip>
            <a:srcRect b="0" l="0" r="0" t="0"/>
            <a:stretch/>
          </p:blipFill>
          <p:spPr>
            <a:xfrm>
              <a:off x="1987295" y="478535"/>
              <a:ext cx="2438400" cy="490727"/>
            </a:xfrm>
            <a:prstGeom prst="rect">
              <a:avLst/>
            </a:prstGeom>
            <a:noFill/>
            <a:ln>
              <a:noFill/>
            </a:ln>
          </p:spPr>
        </p:pic>
        <p:sp>
          <p:nvSpPr>
            <p:cNvPr id="1124" name="Google Shape;1124;p56"/>
            <p:cNvSpPr/>
            <p:nvPr/>
          </p:nvSpPr>
          <p:spPr>
            <a:xfrm>
              <a:off x="1718468" y="287338"/>
              <a:ext cx="2898775" cy="720725"/>
            </a:xfrm>
            <a:custGeom>
              <a:rect b="b" l="l" r="r" t="t"/>
              <a:pathLst>
                <a:path extrusionOk="0" h="720725" w="2898775">
                  <a:moveTo>
                    <a:pt x="2611992" y="0"/>
                  </a:moveTo>
                  <a:lnTo>
                    <a:pt x="0" y="0"/>
                  </a:lnTo>
                  <a:lnTo>
                    <a:pt x="0" y="720365"/>
                  </a:lnTo>
                  <a:lnTo>
                    <a:pt x="2611992" y="720365"/>
                  </a:lnTo>
                  <a:lnTo>
                    <a:pt x="2898415" y="360003"/>
                  </a:lnTo>
                  <a:lnTo>
                    <a:pt x="2611992"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5" name="Google Shape;1125;p56"/>
            <p:cNvSpPr/>
            <p:nvPr/>
          </p:nvSpPr>
          <p:spPr>
            <a:xfrm>
              <a:off x="1718468" y="287338"/>
              <a:ext cx="2898775" cy="720725"/>
            </a:xfrm>
            <a:custGeom>
              <a:rect b="b" l="l" r="r" t="t"/>
              <a:pathLst>
                <a:path extrusionOk="0" h="720725" w="2898775">
                  <a:moveTo>
                    <a:pt x="0" y="0"/>
                  </a:moveTo>
                  <a:lnTo>
                    <a:pt x="2611992" y="0"/>
                  </a:lnTo>
                  <a:lnTo>
                    <a:pt x="2898415" y="360002"/>
                  </a:lnTo>
                  <a:lnTo>
                    <a:pt x="261199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26" name="Google Shape;1126;p56"/>
          <p:cNvSpPr txBox="1"/>
          <p:nvPr/>
        </p:nvSpPr>
        <p:spPr>
          <a:xfrm>
            <a:off x="2077847" y="484123"/>
            <a:ext cx="218059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5: Risk Analysis</a:t>
            </a:r>
            <a:endParaRPr sz="1800">
              <a:solidFill>
                <a:schemeClr val="dk1"/>
              </a:solidFill>
              <a:latin typeface="Arial"/>
              <a:ea typeface="Arial"/>
              <a:cs typeface="Arial"/>
              <a:sym typeface="Arial"/>
            </a:endParaRPr>
          </a:p>
        </p:txBody>
      </p:sp>
      <p:grpSp>
        <p:nvGrpSpPr>
          <p:cNvPr id="1127" name="Google Shape;1127;p56"/>
          <p:cNvGrpSpPr/>
          <p:nvPr/>
        </p:nvGrpSpPr>
        <p:grpSpPr>
          <a:xfrm>
            <a:off x="4394993" y="287338"/>
            <a:ext cx="2956783" cy="767268"/>
            <a:chOff x="4394993" y="287338"/>
            <a:chExt cx="2956783" cy="767268"/>
          </a:xfrm>
        </p:grpSpPr>
        <p:pic>
          <p:nvPicPr>
            <p:cNvPr id="1128" name="Google Shape;1128;p56"/>
            <p:cNvPicPr preferRelativeResize="0"/>
            <p:nvPr/>
          </p:nvPicPr>
          <p:blipFill rotWithShape="1">
            <a:blip r:embed="rId5">
              <a:alphaModFix/>
            </a:blip>
            <a:srcRect b="0" l="0" r="0" t="0"/>
            <a:stretch/>
          </p:blipFill>
          <p:spPr>
            <a:xfrm>
              <a:off x="4419600" y="316991"/>
              <a:ext cx="2932176" cy="737615"/>
            </a:xfrm>
            <a:prstGeom prst="rect">
              <a:avLst/>
            </a:prstGeom>
            <a:noFill/>
            <a:ln>
              <a:noFill/>
            </a:ln>
          </p:spPr>
        </p:pic>
        <p:pic>
          <p:nvPicPr>
            <p:cNvPr id="1129" name="Google Shape;1129;p56"/>
            <p:cNvPicPr preferRelativeResize="0"/>
            <p:nvPr/>
          </p:nvPicPr>
          <p:blipFill rotWithShape="1">
            <a:blip r:embed="rId6">
              <a:alphaModFix/>
            </a:blip>
            <a:srcRect b="0" l="0" r="0" t="0"/>
            <a:stretch/>
          </p:blipFill>
          <p:spPr>
            <a:xfrm>
              <a:off x="4803648" y="478535"/>
              <a:ext cx="2410968" cy="490727"/>
            </a:xfrm>
            <a:prstGeom prst="rect">
              <a:avLst/>
            </a:prstGeom>
            <a:noFill/>
            <a:ln>
              <a:noFill/>
            </a:ln>
          </p:spPr>
        </p:pic>
        <p:sp>
          <p:nvSpPr>
            <p:cNvPr id="1130" name="Google Shape;1130;p56"/>
            <p:cNvSpPr/>
            <p:nvPr/>
          </p:nvSpPr>
          <p:spPr>
            <a:xfrm>
              <a:off x="4394993" y="287338"/>
              <a:ext cx="2908300" cy="720725"/>
            </a:xfrm>
            <a:custGeom>
              <a:rect b="b" l="l" r="r" t="t"/>
              <a:pathLst>
                <a:path extrusionOk="0" h="720725" w="2908300">
                  <a:moveTo>
                    <a:pt x="2622579" y="0"/>
                  </a:moveTo>
                  <a:lnTo>
                    <a:pt x="0" y="0"/>
                  </a:lnTo>
                  <a:lnTo>
                    <a:pt x="285000" y="360003"/>
                  </a:lnTo>
                  <a:lnTo>
                    <a:pt x="0" y="720365"/>
                  </a:lnTo>
                  <a:lnTo>
                    <a:pt x="2622579" y="720365"/>
                  </a:lnTo>
                  <a:lnTo>
                    <a:pt x="2907940" y="360003"/>
                  </a:lnTo>
                  <a:lnTo>
                    <a:pt x="2622579"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1" name="Google Shape;1131;p56"/>
            <p:cNvSpPr/>
            <p:nvPr/>
          </p:nvSpPr>
          <p:spPr>
            <a:xfrm>
              <a:off x="4394993" y="287338"/>
              <a:ext cx="2908300" cy="720725"/>
            </a:xfrm>
            <a:custGeom>
              <a:rect b="b" l="l" r="r" t="t"/>
              <a:pathLst>
                <a:path extrusionOk="0" h="720725" w="2908300">
                  <a:moveTo>
                    <a:pt x="0" y="0"/>
                  </a:moveTo>
                  <a:lnTo>
                    <a:pt x="2622580" y="0"/>
                  </a:lnTo>
                  <a:lnTo>
                    <a:pt x="2907940" y="360002"/>
                  </a:lnTo>
                  <a:lnTo>
                    <a:pt x="2622580" y="720365"/>
                  </a:lnTo>
                  <a:lnTo>
                    <a:pt x="0" y="720365"/>
                  </a:lnTo>
                  <a:lnTo>
                    <a:pt x="285000"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32" name="Google Shape;1132;p56"/>
          <p:cNvSpPr txBox="1"/>
          <p:nvPr/>
        </p:nvSpPr>
        <p:spPr>
          <a:xfrm>
            <a:off x="4893464" y="484123"/>
            <a:ext cx="215582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Risk Value Calculation</a:t>
            </a:r>
            <a:endParaRPr sz="1800">
              <a:solidFill>
                <a:schemeClr val="dk1"/>
              </a:solidFill>
              <a:latin typeface="Arial"/>
              <a:ea typeface="Arial"/>
              <a:cs typeface="Arial"/>
              <a:sym typeface="Arial"/>
            </a:endParaRPr>
          </a:p>
        </p:txBody>
      </p:sp>
      <p:grpSp>
        <p:nvGrpSpPr>
          <p:cNvPr id="1133" name="Google Shape;1133;p56"/>
          <p:cNvGrpSpPr/>
          <p:nvPr/>
        </p:nvGrpSpPr>
        <p:grpSpPr>
          <a:xfrm>
            <a:off x="7074694" y="287338"/>
            <a:ext cx="2947129" cy="767269"/>
            <a:chOff x="7074694" y="287338"/>
            <a:chExt cx="2947129" cy="767269"/>
          </a:xfrm>
        </p:grpSpPr>
        <p:pic>
          <p:nvPicPr>
            <p:cNvPr id="1134" name="Google Shape;1134;p56"/>
            <p:cNvPicPr preferRelativeResize="0"/>
            <p:nvPr/>
          </p:nvPicPr>
          <p:blipFill rotWithShape="1">
            <a:blip r:embed="rId7">
              <a:alphaModFix/>
            </a:blip>
            <a:srcRect b="0" l="0" r="0" t="0"/>
            <a:stretch/>
          </p:blipFill>
          <p:spPr>
            <a:xfrm>
              <a:off x="7098792" y="316992"/>
              <a:ext cx="2923031" cy="737615"/>
            </a:xfrm>
            <a:prstGeom prst="rect">
              <a:avLst/>
            </a:prstGeom>
            <a:noFill/>
            <a:ln>
              <a:noFill/>
            </a:ln>
          </p:spPr>
        </p:pic>
        <p:pic>
          <p:nvPicPr>
            <p:cNvPr id="1135" name="Google Shape;1135;p56"/>
            <p:cNvPicPr preferRelativeResize="0"/>
            <p:nvPr/>
          </p:nvPicPr>
          <p:blipFill rotWithShape="1">
            <a:blip r:embed="rId8">
              <a:alphaModFix/>
            </a:blip>
            <a:srcRect b="0" l="0" r="0" t="0"/>
            <a:stretch/>
          </p:blipFill>
          <p:spPr>
            <a:xfrm>
              <a:off x="7546848" y="478536"/>
              <a:ext cx="2273807" cy="490727"/>
            </a:xfrm>
            <a:prstGeom prst="rect">
              <a:avLst/>
            </a:prstGeom>
            <a:noFill/>
            <a:ln>
              <a:noFill/>
            </a:ln>
          </p:spPr>
        </p:pic>
        <p:sp>
          <p:nvSpPr>
            <p:cNvPr id="1136" name="Google Shape;1136;p56"/>
            <p:cNvSpPr/>
            <p:nvPr/>
          </p:nvSpPr>
          <p:spPr>
            <a:xfrm>
              <a:off x="7074694" y="287338"/>
              <a:ext cx="2898775" cy="720725"/>
            </a:xfrm>
            <a:custGeom>
              <a:rect b="b" l="l" r="r" t="t"/>
              <a:pathLst>
                <a:path extrusionOk="0" h="720725" w="2898775">
                  <a:moveTo>
                    <a:pt x="2613790" y="0"/>
                  </a:moveTo>
                  <a:lnTo>
                    <a:pt x="0" y="0"/>
                  </a:lnTo>
                  <a:lnTo>
                    <a:pt x="284264" y="360003"/>
                  </a:lnTo>
                  <a:lnTo>
                    <a:pt x="0" y="720365"/>
                  </a:lnTo>
                  <a:lnTo>
                    <a:pt x="2613790" y="720365"/>
                  </a:lnTo>
                  <a:lnTo>
                    <a:pt x="2898415" y="360003"/>
                  </a:lnTo>
                  <a:lnTo>
                    <a:pt x="2613790"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7" name="Google Shape;1137;p56"/>
            <p:cNvSpPr/>
            <p:nvPr/>
          </p:nvSpPr>
          <p:spPr>
            <a:xfrm>
              <a:off x="7074694" y="287338"/>
              <a:ext cx="2898775" cy="720725"/>
            </a:xfrm>
            <a:custGeom>
              <a:rect b="b" l="l" r="r" t="t"/>
              <a:pathLst>
                <a:path extrusionOk="0" h="720725" w="2898775">
                  <a:moveTo>
                    <a:pt x="0" y="0"/>
                  </a:moveTo>
                  <a:lnTo>
                    <a:pt x="2613791" y="0"/>
                  </a:lnTo>
                  <a:lnTo>
                    <a:pt x="2898415" y="360002"/>
                  </a:lnTo>
                  <a:lnTo>
                    <a:pt x="2613791" y="720365"/>
                  </a:lnTo>
                  <a:lnTo>
                    <a:pt x="0" y="720365"/>
                  </a:lnTo>
                  <a:lnTo>
                    <a:pt x="284264"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38" name="Google Shape;1138;p56"/>
          <p:cNvSpPr txBox="1"/>
          <p:nvPr/>
        </p:nvSpPr>
        <p:spPr>
          <a:xfrm>
            <a:off x="7636219" y="484123"/>
            <a:ext cx="202057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Risk Level Estimation</a:t>
            </a:r>
            <a:endParaRPr sz="1800">
              <a:solidFill>
                <a:schemeClr val="dk1"/>
              </a:solidFill>
              <a:latin typeface="Arial"/>
              <a:ea typeface="Arial"/>
              <a:cs typeface="Arial"/>
              <a:sym typeface="Arial"/>
            </a:endParaRPr>
          </a:p>
        </p:txBody>
      </p:sp>
      <p:pic>
        <p:nvPicPr>
          <p:cNvPr id="1139" name="Google Shape;1139;p56"/>
          <p:cNvPicPr preferRelativeResize="0"/>
          <p:nvPr/>
        </p:nvPicPr>
        <p:blipFill rotWithShape="1">
          <a:blip r:embed="rId9">
            <a:alphaModFix/>
          </a:blip>
          <a:srcRect b="0" l="0" r="0" t="0"/>
          <a:stretch/>
        </p:blipFill>
        <p:spPr>
          <a:xfrm>
            <a:off x="2558256" y="3959226"/>
            <a:ext cx="6719887" cy="20494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57"/>
          <p:cNvSpPr txBox="1"/>
          <p:nvPr/>
        </p:nvSpPr>
        <p:spPr>
          <a:xfrm>
            <a:off x="2128711" y="384555"/>
            <a:ext cx="45910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Verdana"/>
                <a:ea typeface="Verdana"/>
                <a:cs typeface="Verdana"/>
                <a:sym typeface="Verdana"/>
              </a:rPr>
              <a:t>SO</a:t>
            </a:r>
            <a:endParaRPr sz="2800">
              <a:solidFill>
                <a:schemeClr val="dk1"/>
              </a:solidFill>
              <a:latin typeface="Verdana"/>
              <a:ea typeface="Verdana"/>
              <a:cs typeface="Verdana"/>
              <a:sym typeface="Verdana"/>
            </a:endParaRPr>
          </a:p>
        </p:txBody>
      </p:sp>
      <p:sp>
        <p:nvSpPr>
          <p:cNvPr id="1145" name="Google Shape;1145;p57"/>
          <p:cNvSpPr txBox="1"/>
          <p:nvPr/>
        </p:nvSpPr>
        <p:spPr>
          <a:xfrm>
            <a:off x="8795543" y="1438276"/>
            <a:ext cx="1421130" cy="600075"/>
          </a:xfrm>
          <a:prstGeom prst="rect">
            <a:avLst/>
          </a:prstGeom>
          <a:solidFill>
            <a:srgbClr val="7E32B0"/>
          </a:solidFill>
          <a:ln>
            <a:noFill/>
          </a:ln>
        </p:spPr>
        <p:txBody>
          <a:bodyPr anchorCtr="0" anchor="t" bIns="0" lIns="0" spcFirstLastPara="1" rIns="0" wrap="square" tIns="94600">
            <a:spAutoFit/>
          </a:bodyPr>
          <a:lstStyle/>
          <a:p>
            <a:pPr indent="-156845" lvl="0" marL="373380" marR="209550" rtl="0" algn="l">
              <a:lnSpc>
                <a:spcPct val="105000"/>
              </a:lnSpc>
              <a:spcBef>
                <a:spcPts val="0"/>
              </a:spcBef>
              <a:spcAft>
                <a:spcPts val="0"/>
              </a:spcAft>
              <a:buNone/>
            </a:pPr>
            <a:r>
              <a:rPr b="1" lang="en-US" sz="1200">
                <a:solidFill>
                  <a:srgbClr val="FFFFFF"/>
                </a:solidFill>
                <a:latin typeface="Verdana"/>
                <a:ea typeface="Verdana"/>
                <a:cs typeface="Verdana"/>
                <a:sym typeface="Verdana"/>
              </a:rPr>
              <a:t>Adversary </a:t>
            </a:r>
            <a:r>
              <a:rPr b="1" lang="en-US" sz="1200">
                <a:solidFill>
                  <a:srgbClr val="FF0000"/>
                </a:solidFill>
                <a:latin typeface="Verdana"/>
                <a:ea typeface="Verdana"/>
                <a:cs typeface="Verdana"/>
                <a:sym typeface="Verdana"/>
              </a:rPr>
              <a:t>with  specific pp</a:t>
            </a:r>
            <a:endParaRPr sz="1200">
              <a:solidFill>
                <a:schemeClr val="dk1"/>
              </a:solidFill>
              <a:latin typeface="Verdana"/>
              <a:ea typeface="Verdana"/>
              <a:cs typeface="Verdana"/>
              <a:sym typeface="Verdana"/>
            </a:endParaRPr>
          </a:p>
        </p:txBody>
      </p:sp>
      <p:sp>
        <p:nvSpPr>
          <p:cNvPr id="1146" name="Google Shape;1146;p57"/>
          <p:cNvSpPr/>
          <p:nvPr/>
        </p:nvSpPr>
        <p:spPr>
          <a:xfrm>
            <a:off x="8570120" y="2509837"/>
            <a:ext cx="1965325" cy="711200"/>
          </a:xfrm>
          <a:custGeom>
            <a:rect b="b" l="l" r="r" t="t"/>
            <a:pathLst>
              <a:path extrusionOk="0" h="711200" w="1965325">
                <a:moveTo>
                  <a:pt x="1551555" y="0"/>
                </a:moveTo>
                <a:lnTo>
                  <a:pt x="413769" y="0"/>
                </a:lnTo>
                <a:lnTo>
                  <a:pt x="413769" y="423768"/>
                </a:lnTo>
                <a:lnTo>
                  <a:pt x="0" y="423768"/>
                </a:lnTo>
                <a:lnTo>
                  <a:pt x="982662" y="711200"/>
                </a:lnTo>
                <a:lnTo>
                  <a:pt x="1965325" y="423768"/>
                </a:lnTo>
                <a:lnTo>
                  <a:pt x="1551555" y="423768"/>
                </a:lnTo>
                <a:lnTo>
                  <a:pt x="1551555" y="0"/>
                </a:lnTo>
                <a:close/>
              </a:path>
            </a:pathLst>
          </a:custGeom>
          <a:solidFill>
            <a:srgbClr val="7E32B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7" name="Google Shape;1147;p57"/>
          <p:cNvSpPr txBox="1"/>
          <p:nvPr/>
        </p:nvSpPr>
        <p:spPr>
          <a:xfrm>
            <a:off x="9115521" y="2512059"/>
            <a:ext cx="875665" cy="510540"/>
          </a:xfrm>
          <a:prstGeom prst="rect">
            <a:avLst/>
          </a:prstGeom>
          <a:noFill/>
          <a:ln>
            <a:noFill/>
          </a:ln>
        </p:spPr>
        <p:txBody>
          <a:bodyPr anchorCtr="0" anchor="t" bIns="0" lIns="0" spcFirstLastPara="1" rIns="0" wrap="square" tIns="22850">
            <a:spAutoFit/>
          </a:bodyPr>
          <a:lstStyle/>
          <a:p>
            <a:pPr indent="158115" lvl="0" marL="12700" marR="5080" rtl="0" algn="l">
              <a:lnSpc>
                <a:spcPct val="118750"/>
              </a:lnSpc>
              <a:spcBef>
                <a:spcPts val="0"/>
              </a:spcBef>
              <a:spcAft>
                <a:spcPts val="0"/>
              </a:spcAft>
              <a:buNone/>
            </a:pPr>
            <a:r>
              <a:rPr b="1" lang="en-US" sz="1600">
                <a:solidFill>
                  <a:srgbClr val="FFFFFF"/>
                </a:solidFill>
                <a:latin typeface="Verdana"/>
                <a:ea typeface="Verdana"/>
                <a:cs typeface="Verdana"/>
                <a:sym typeface="Verdana"/>
              </a:rPr>
              <a:t>Attack  Technique</a:t>
            </a:r>
            <a:endParaRPr sz="1600">
              <a:solidFill>
                <a:schemeClr val="dk1"/>
              </a:solidFill>
              <a:latin typeface="Verdana"/>
              <a:ea typeface="Verdana"/>
              <a:cs typeface="Verdana"/>
              <a:sym typeface="Verdana"/>
            </a:endParaRPr>
          </a:p>
        </p:txBody>
      </p:sp>
      <p:sp>
        <p:nvSpPr>
          <p:cNvPr id="1148" name="Google Shape;1148;p57"/>
          <p:cNvSpPr/>
          <p:nvPr/>
        </p:nvSpPr>
        <p:spPr>
          <a:xfrm>
            <a:off x="8627263" y="3696768"/>
            <a:ext cx="1850389" cy="664845"/>
          </a:xfrm>
          <a:custGeom>
            <a:rect b="b" l="l" r="r" t="t"/>
            <a:pathLst>
              <a:path extrusionOk="0" h="664845" w="1850390">
                <a:moveTo>
                  <a:pt x="1418713" y="0"/>
                </a:moveTo>
                <a:lnTo>
                  <a:pt x="1366700" y="5410"/>
                </a:lnTo>
                <a:lnTo>
                  <a:pt x="1318593" y="17295"/>
                </a:lnTo>
                <a:lnTo>
                  <a:pt x="1277185" y="35543"/>
                </a:lnTo>
                <a:lnTo>
                  <a:pt x="1263288" y="27601"/>
                </a:lnTo>
                <a:lnTo>
                  <a:pt x="1247685" y="20510"/>
                </a:lnTo>
                <a:lnTo>
                  <a:pt x="1230537" y="14334"/>
                </a:lnTo>
                <a:lnTo>
                  <a:pt x="1212005" y="9138"/>
                </a:lnTo>
                <a:lnTo>
                  <a:pt x="1154899" y="399"/>
                </a:lnTo>
                <a:lnTo>
                  <a:pt x="1097154" y="810"/>
                </a:lnTo>
                <a:lnTo>
                  <a:pt x="1042899" y="9697"/>
                </a:lnTo>
                <a:lnTo>
                  <a:pt x="996261" y="26381"/>
                </a:lnTo>
                <a:lnTo>
                  <a:pt x="961371" y="50188"/>
                </a:lnTo>
                <a:lnTo>
                  <a:pt x="949190" y="44723"/>
                </a:lnTo>
                <a:lnTo>
                  <a:pt x="908314" y="31114"/>
                </a:lnTo>
                <a:lnTo>
                  <a:pt x="859253" y="21689"/>
                </a:lnTo>
                <a:lnTo>
                  <a:pt x="808756" y="18074"/>
                </a:lnTo>
                <a:lnTo>
                  <a:pt x="758675" y="19994"/>
                </a:lnTo>
                <a:lnTo>
                  <a:pt x="710864" y="27168"/>
                </a:lnTo>
                <a:lnTo>
                  <a:pt x="667176" y="39319"/>
                </a:lnTo>
                <a:lnTo>
                  <a:pt x="629464" y="56170"/>
                </a:lnTo>
                <a:lnTo>
                  <a:pt x="599581" y="77441"/>
                </a:lnTo>
                <a:lnTo>
                  <a:pt x="556121" y="67256"/>
                </a:lnTo>
                <a:lnTo>
                  <a:pt x="510131" y="60777"/>
                </a:lnTo>
                <a:lnTo>
                  <a:pt x="462587" y="58100"/>
                </a:lnTo>
                <a:lnTo>
                  <a:pt x="414468" y="59321"/>
                </a:lnTo>
                <a:lnTo>
                  <a:pt x="349813" y="67397"/>
                </a:lnTo>
                <a:lnTo>
                  <a:pt x="292449" y="81959"/>
                </a:lnTo>
                <a:lnTo>
                  <a:pt x="243859" y="102052"/>
                </a:lnTo>
                <a:lnTo>
                  <a:pt x="205531" y="126719"/>
                </a:lnTo>
                <a:lnTo>
                  <a:pt x="178950" y="155004"/>
                </a:lnTo>
                <a:lnTo>
                  <a:pt x="165600" y="185950"/>
                </a:lnTo>
                <a:lnTo>
                  <a:pt x="166969" y="218603"/>
                </a:lnTo>
                <a:lnTo>
                  <a:pt x="165411" y="220674"/>
                </a:lnTo>
                <a:lnTo>
                  <a:pt x="122652" y="225397"/>
                </a:lnTo>
                <a:lnTo>
                  <a:pt x="83817" y="234757"/>
                </a:lnTo>
                <a:lnTo>
                  <a:pt x="23975" y="265471"/>
                </a:lnTo>
                <a:lnTo>
                  <a:pt x="0" y="299852"/>
                </a:lnTo>
                <a:lnTo>
                  <a:pt x="4520" y="334873"/>
                </a:lnTo>
                <a:lnTo>
                  <a:pt x="35396" y="366504"/>
                </a:lnTo>
                <a:lnTo>
                  <a:pt x="90488" y="390717"/>
                </a:lnTo>
                <a:lnTo>
                  <a:pt x="66074" y="406622"/>
                </a:lnTo>
                <a:lnTo>
                  <a:pt x="49451" y="424516"/>
                </a:lnTo>
                <a:lnTo>
                  <a:pt x="41071" y="443733"/>
                </a:lnTo>
                <a:lnTo>
                  <a:pt x="41380" y="463607"/>
                </a:lnTo>
                <a:lnTo>
                  <a:pt x="89999" y="515006"/>
                </a:lnTo>
                <a:lnTo>
                  <a:pt x="134839" y="532297"/>
                </a:lnTo>
                <a:lnTo>
                  <a:pt x="188817" y="542229"/>
                </a:lnTo>
                <a:lnTo>
                  <a:pt x="248522" y="543485"/>
                </a:lnTo>
                <a:lnTo>
                  <a:pt x="250830" y="545440"/>
                </a:lnTo>
                <a:lnTo>
                  <a:pt x="283342" y="567882"/>
                </a:lnTo>
                <a:lnTo>
                  <a:pt x="320276" y="586121"/>
                </a:lnTo>
                <a:lnTo>
                  <a:pt x="361883" y="601013"/>
                </a:lnTo>
                <a:lnTo>
                  <a:pt x="407230" y="612441"/>
                </a:lnTo>
                <a:lnTo>
                  <a:pt x="455383" y="620293"/>
                </a:lnTo>
                <a:lnTo>
                  <a:pt x="505408" y="624455"/>
                </a:lnTo>
                <a:lnTo>
                  <a:pt x="556371" y="624811"/>
                </a:lnTo>
                <a:lnTo>
                  <a:pt x="607339" y="621247"/>
                </a:lnTo>
                <a:lnTo>
                  <a:pt x="657377" y="613650"/>
                </a:lnTo>
                <a:lnTo>
                  <a:pt x="705552" y="601905"/>
                </a:lnTo>
                <a:lnTo>
                  <a:pt x="736694" y="620982"/>
                </a:lnTo>
                <a:lnTo>
                  <a:pt x="773755" y="637046"/>
                </a:lnTo>
                <a:lnTo>
                  <a:pt x="815850" y="649776"/>
                </a:lnTo>
                <a:lnTo>
                  <a:pt x="862096" y="658850"/>
                </a:lnTo>
                <a:lnTo>
                  <a:pt x="919554" y="664377"/>
                </a:lnTo>
                <a:lnTo>
                  <a:pt x="976366" y="664182"/>
                </a:lnTo>
                <a:lnTo>
                  <a:pt x="1031083" y="658646"/>
                </a:lnTo>
                <a:lnTo>
                  <a:pt x="1082256" y="648149"/>
                </a:lnTo>
                <a:lnTo>
                  <a:pt x="1128436" y="633072"/>
                </a:lnTo>
                <a:lnTo>
                  <a:pt x="1168172" y="613796"/>
                </a:lnTo>
                <a:lnTo>
                  <a:pt x="1200016" y="590701"/>
                </a:lnTo>
                <a:lnTo>
                  <a:pt x="1222518" y="564169"/>
                </a:lnTo>
                <a:lnTo>
                  <a:pt x="1252629" y="572007"/>
                </a:lnTo>
                <a:lnTo>
                  <a:pt x="1284502" y="577727"/>
                </a:lnTo>
                <a:lnTo>
                  <a:pt x="1317675" y="581261"/>
                </a:lnTo>
                <a:lnTo>
                  <a:pt x="1351685" y="582543"/>
                </a:lnTo>
                <a:lnTo>
                  <a:pt x="1417592" y="578475"/>
                </a:lnTo>
                <a:lnTo>
                  <a:pt x="1476951" y="566496"/>
                </a:lnTo>
                <a:lnTo>
                  <a:pt x="1527384" y="547753"/>
                </a:lnTo>
                <a:lnTo>
                  <a:pt x="1566510" y="523390"/>
                </a:lnTo>
                <a:lnTo>
                  <a:pt x="1591950" y="494554"/>
                </a:lnTo>
                <a:lnTo>
                  <a:pt x="1601325" y="462388"/>
                </a:lnTo>
                <a:lnTo>
                  <a:pt x="1637779" y="458655"/>
                </a:lnTo>
                <a:lnTo>
                  <a:pt x="1706011" y="444595"/>
                </a:lnTo>
                <a:lnTo>
                  <a:pt x="1785020" y="411641"/>
                </a:lnTo>
                <a:lnTo>
                  <a:pt x="1820145" y="384969"/>
                </a:lnTo>
                <a:lnTo>
                  <a:pt x="1850262" y="324796"/>
                </a:lnTo>
                <a:lnTo>
                  <a:pt x="1844612" y="293684"/>
                </a:lnTo>
                <a:lnTo>
                  <a:pt x="1824729" y="263481"/>
                </a:lnTo>
                <a:lnTo>
                  <a:pt x="1790295" y="235382"/>
                </a:lnTo>
                <a:lnTo>
                  <a:pt x="1794473" y="230603"/>
                </a:lnTo>
                <a:lnTo>
                  <a:pt x="1797967" y="225687"/>
                </a:lnTo>
                <a:lnTo>
                  <a:pt x="1800752" y="220670"/>
                </a:lnTo>
                <a:lnTo>
                  <a:pt x="1808828" y="190895"/>
                </a:lnTo>
                <a:lnTo>
                  <a:pt x="1800950" y="162118"/>
                </a:lnTo>
                <a:lnTo>
                  <a:pt x="1778644" y="135650"/>
                </a:lnTo>
                <a:lnTo>
                  <a:pt x="1743439" y="112800"/>
                </a:lnTo>
                <a:lnTo>
                  <a:pt x="1696863" y="94880"/>
                </a:lnTo>
                <a:lnTo>
                  <a:pt x="1640443" y="83199"/>
                </a:lnTo>
                <a:lnTo>
                  <a:pt x="1631044" y="66265"/>
                </a:lnTo>
                <a:lnTo>
                  <a:pt x="1595549" y="36197"/>
                </a:lnTo>
                <a:lnTo>
                  <a:pt x="1523282" y="9051"/>
                </a:lnTo>
                <a:lnTo>
                  <a:pt x="1471838" y="1176"/>
                </a:lnTo>
                <a:lnTo>
                  <a:pt x="1418713" y="0"/>
                </a:lnTo>
                <a:close/>
              </a:path>
            </a:pathLst>
          </a:custGeom>
          <a:solidFill>
            <a:srgbClr val="7E32B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9" name="Google Shape;1149;p57"/>
          <p:cNvSpPr txBox="1"/>
          <p:nvPr/>
        </p:nvSpPr>
        <p:spPr>
          <a:xfrm>
            <a:off x="8930256" y="3865372"/>
            <a:ext cx="111252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Vulnerability</a:t>
            </a:r>
            <a:endParaRPr sz="1600">
              <a:solidFill>
                <a:schemeClr val="dk1"/>
              </a:solidFill>
              <a:latin typeface="Verdana"/>
              <a:ea typeface="Verdana"/>
              <a:cs typeface="Verdana"/>
              <a:sym typeface="Verdana"/>
            </a:endParaRPr>
          </a:p>
        </p:txBody>
      </p:sp>
      <p:sp>
        <p:nvSpPr>
          <p:cNvPr id="1150" name="Google Shape;1150;p57"/>
          <p:cNvSpPr txBox="1"/>
          <p:nvPr/>
        </p:nvSpPr>
        <p:spPr>
          <a:xfrm>
            <a:off x="8522495" y="2124076"/>
            <a:ext cx="2346325" cy="276225"/>
          </a:xfrm>
          <a:prstGeom prst="rect">
            <a:avLst/>
          </a:prstGeom>
          <a:solidFill>
            <a:srgbClr val="7E32B0"/>
          </a:solidFill>
          <a:ln>
            <a:noFill/>
          </a:ln>
        </p:spPr>
        <p:txBody>
          <a:bodyPr anchorCtr="0" anchor="t" bIns="0" lIns="0" spcFirstLastPara="1" rIns="0" wrap="square" tIns="33650">
            <a:spAutoFit/>
          </a:bodyPr>
          <a:lstStyle/>
          <a:p>
            <a:pPr indent="0" lvl="0" marL="91440" marR="0" rtl="0" algn="l">
              <a:lnSpc>
                <a:spcPct val="100000"/>
              </a:lnSpc>
              <a:spcBef>
                <a:spcPts val="0"/>
              </a:spcBef>
              <a:spcAft>
                <a:spcPts val="0"/>
              </a:spcAft>
              <a:buNone/>
            </a:pPr>
            <a:r>
              <a:rPr b="1" lang="en-US" sz="1200">
                <a:solidFill>
                  <a:srgbClr val="FF0000"/>
                </a:solidFill>
                <a:latin typeface="Verdana"/>
                <a:ea typeface="Verdana"/>
                <a:cs typeface="Verdana"/>
                <a:sym typeface="Verdana"/>
              </a:rPr>
              <a:t>Depending of his pp </a:t>
            </a:r>
            <a:r>
              <a:rPr b="1" lang="en-US" sz="1200">
                <a:solidFill>
                  <a:schemeClr val="dk1"/>
                </a:solidFill>
                <a:latin typeface="Verdana"/>
                <a:ea typeface="Verdana"/>
                <a:cs typeface="Verdana"/>
                <a:sym typeface="Verdana"/>
              </a:rPr>
              <a:t>he uses</a:t>
            </a:r>
            <a:endParaRPr sz="1200">
              <a:solidFill>
                <a:schemeClr val="dk1"/>
              </a:solidFill>
              <a:latin typeface="Verdana"/>
              <a:ea typeface="Verdana"/>
              <a:cs typeface="Verdana"/>
              <a:sym typeface="Verdana"/>
            </a:endParaRPr>
          </a:p>
        </p:txBody>
      </p:sp>
      <p:sp>
        <p:nvSpPr>
          <p:cNvPr id="1151" name="Google Shape;1151;p57"/>
          <p:cNvSpPr txBox="1"/>
          <p:nvPr/>
        </p:nvSpPr>
        <p:spPr>
          <a:xfrm>
            <a:off x="9020968" y="3317876"/>
            <a:ext cx="970280" cy="276225"/>
          </a:xfrm>
          <a:prstGeom prst="rect">
            <a:avLst/>
          </a:prstGeom>
          <a:solidFill>
            <a:srgbClr val="7E32B0"/>
          </a:solidFill>
          <a:ln>
            <a:noFill/>
          </a:ln>
        </p:spPr>
        <p:txBody>
          <a:bodyPr anchorCtr="0" anchor="t" bIns="0" lIns="0" spcFirstLastPara="1" rIns="0" wrap="square" tIns="31750">
            <a:spAutoFit/>
          </a:bodyPr>
          <a:lstStyle/>
          <a:p>
            <a:pPr indent="0" lvl="0" marL="91440" marR="0" rtl="0" algn="l">
              <a:lnSpc>
                <a:spcPct val="100000"/>
              </a:lnSpc>
              <a:spcBef>
                <a:spcPts val="0"/>
              </a:spcBef>
              <a:spcAft>
                <a:spcPts val="0"/>
              </a:spcAft>
              <a:buNone/>
            </a:pPr>
            <a:r>
              <a:rPr b="1" lang="en-US" sz="1200">
                <a:solidFill>
                  <a:srgbClr val="FFFFFF"/>
                </a:solidFill>
                <a:latin typeface="Verdana"/>
                <a:ea typeface="Verdana"/>
                <a:cs typeface="Verdana"/>
                <a:sym typeface="Verdana"/>
              </a:rPr>
              <a:t>To Exploit:</a:t>
            </a:r>
            <a:endParaRPr sz="1200">
              <a:solidFill>
                <a:schemeClr val="dk1"/>
              </a:solidFill>
              <a:latin typeface="Verdana"/>
              <a:ea typeface="Verdana"/>
              <a:cs typeface="Verdana"/>
              <a:sym typeface="Verdana"/>
            </a:endParaRPr>
          </a:p>
        </p:txBody>
      </p:sp>
      <p:sp>
        <p:nvSpPr>
          <p:cNvPr id="1152" name="Google Shape;1152;p57"/>
          <p:cNvSpPr/>
          <p:nvPr/>
        </p:nvSpPr>
        <p:spPr>
          <a:xfrm>
            <a:off x="8581231" y="4775201"/>
            <a:ext cx="1849755" cy="665480"/>
          </a:xfrm>
          <a:custGeom>
            <a:rect b="b" l="l" r="r" t="t"/>
            <a:pathLst>
              <a:path extrusionOk="0" h="665479" w="1849754">
                <a:moveTo>
                  <a:pt x="1243403" y="0"/>
                </a:moveTo>
                <a:lnTo>
                  <a:pt x="924718" y="178607"/>
                </a:lnTo>
                <a:lnTo>
                  <a:pt x="715115" y="70672"/>
                </a:lnTo>
                <a:lnTo>
                  <a:pt x="626068" y="194621"/>
                </a:lnTo>
                <a:lnTo>
                  <a:pt x="31680" y="70672"/>
                </a:lnTo>
                <a:lnTo>
                  <a:pt x="396172" y="234561"/>
                </a:lnTo>
                <a:lnTo>
                  <a:pt x="0" y="265295"/>
                </a:lnTo>
                <a:lnTo>
                  <a:pt x="318684" y="362605"/>
                </a:lnTo>
                <a:lnTo>
                  <a:pt x="11558" y="449200"/>
                </a:lnTo>
                <a:lnTo>
                  <a:pt x="485220" y="429183"/>
                </a:lnTo>
                <a:lnTo>
                  <a:pt x="407732" y="542507"/>
                </a:lnTo>
                <a:lnTo>
                  <a:pt x="660573" y="481227"/>
                </a:lnTo>
                <a:lnTo>
                  <a:pt x="726503" y="665162"/>
                </a:lnTo>
                <a:lnTo>
                  <a:pt x="901771" y="459916"/>
                </a:lnTo>
                <a:lnTo>
                  <a:pt x="1134235" y="607792"/>
                </a:lnTo>
                <a:lnTo>
                  <a:pt x="1200421" y="445197"/>
                </a:lnTo>
                <a:lnTo>
                  <a:pt x="1553612" y="557227"/>
                </a:lnTo>
                <a:lnTo>
                  <a:pt x="1441618" y="398542"/>
                </a:lnTo>
                <a:lnTo>
                  <a:pt x="1849437" y="409260"/>
                </a:lnTo>
                <a:lnTo>
                  <a:pt x="1507548" y="322572"/>
                </a:lnTo>
                <a:lnTo>
                  <a:pt x="1806369" y="250574"/>
                </a:lnTo>
                <a:lnTo>
                  <a:pt x="1430060" y="225262"/>
                </a:lnTo>
                <a:lnTo>
                  <a:pt x="1573734" y="137251"/>
                </a:lnTo>
                <a:lnTo>
                  <a:pt x="1211980" y="163981"/>
                </a:lnTo>
                <a:lnTo>
                  <a:pt x="1243403" y="0"/>
                </a:lnTo>
                <a:close/>
              </a:path>
            </a:pathLst>
          </a:custGeom>
          <a:solidFill>
            <a:srgbClr val="7E32B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3" name="Google Shape;1153;p57"/>
          <p:cNvSpPr txBox="1"/>
          <p:nvPr/>
        </p:nvSpPr>
        <p:spPr>
          <a:xfrm>
            <a:off x="9199867" y="4938267"/>
            <a:ext cx="58928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Impact</a:t>
            </a:r>
            <a:endParaRPr sz="1600">
              <a:solidFill>
                <a:schemeClr val="dk1"/>
              </a:solidFill>
              <a:latin typeface="Verdana"/>
              <a:ea typeface="Verdana"/>
              <a:cs typeface="Verdana"/>
              <a:sym typeface="Verdana"/>
            </a:endParaRPr>
          </a:p>
        </p:txBody>
      </p:sp>
      <p:sp>
        <p:nvSpPr>
          <p:cNvPr id="1154" name="Google Shape;1154;p57"/>
          <p:cNvSpPr/>
          <p:nvPr/>
        </p:nvSpPr>
        <p:spPr>
          <a:xfrm>
            <a:off x="8401845" y="5811839"/>
            <a:ext cx="2218055" cy="427355"/>
          </a:xfrm>
          <a:custGeom>
            <a:rect b="b" l="l" r="r" t="t"/>
            <a:pathLst>
              <a:path extrusionOk="0" h="427354" w="2218054">
                <a:moveTo>
                  <a:pt x="2146561" y="0"/>
                </a:moveTo>
                <a:lnTo>
                  <a:pt x="71173" y="0"/>
                </a:lnTo>
                <a:lnTo>
                  <a:pt x="43469" y="5593"/>
                </a:lnTo>
                <a:lnTo>
                  <a:pt x="20846" y="20846"/>
                </a:lnTo>
                <a:lnTo>
                  <a:pt x="5593" y="43470"/>
                </a:lnTo>
                <a:lnTo>
                  <a:pt x="0" y="71174"/>
                </a:lnTo>
                <a:lnTo>
                  <a:pt x="0" y="355862"/>
                </a:lnTo>
                <a:lnTo>
                  <a:pt x="5593" y="383566"/>
                </a:lnTo>
                <a:lnTo>
                  <a:pt x="20846" y="406190"/>
                </a:lnTo>
                <a:lnTo>
                  <a:pt x="43469" y="421443"/>
                </a:lnTo>
                <a:lnTo>
                  <a:pt x="71173" y="427036"/>
                </a:lnTo>
                <a:lnTo>
                  <a:pt x="2146561" y="427036"/>
                </a:lnTo>
                <a:lnTo>
                  <a:pt x="2174266" y="421443"/>
                </a:lnTo>
                <a:lnTo>
                  <a:pt x="2196889" y="406190"/>
                </a:lnTo>
                <a:lnTo>
                  <a:pt x="2212143" y="383566"/>
                </a:lnTo>
                <a:lnTo>
                  <a:pt x="2217736" y="355862"/>
                </a:lnTo>
                <a:lnTo>
                  <a:pt x="2217736" y="71174"/>
                </a:lnTo>
                <a:lnTo>
                  <a:pt x="2212143" y="43470"/>
                </a:lnTo>
                <a:lnTo>
                  <a:pt x="2196889" y="20846"/>
                </a:lnTo>
                <a:lnTo>
                  <a:pt x="2174266" y="5593"/>
                </a:lnTo>
                <a:lnTo>
                  <a:pt x="2146561" y="0"/>
                </a:lnTo>
                <a:close/>
              </a:path>
            </a:pathLst>
          </a:custGeom>
          <a:solidFill>
            <a:srgbClr val="7E32B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5" name="Google Shape;1155;p57"/>
          <p:cNvSpPr txBox="1"/>
          <p:nvPr/>
        </p:nvSpPr>
        <p:spPr>
          <a:xfrm>
            <a:off x="8602662" y="5755132"/>
            <a:ext cx="52641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Digita</a:t>
            </a:r>
            <a:endParaRPr sz="1600">
              <a:solidFill>
                <a:schemeClr val="dk1"/>
              </a:solidFill>
              <a:latin typeface="Verdana"/>
              <a:ea typeface="Verdana"/>
              <a:cs typeface="Verdana"/>
              <a:sym typeface="Verdana"/>
            </a:endParaRPr>
          </a:p>
        </p:txBody>
      </p:sp>
      <p:sp>
        <p:nvSpPr>
          <p:cNvPr id="1156" name="Google Shape;1156;p57"/>
          <p:cNvSpPr txBox="1"/>
          <p:nvPr/>
        </p:nvSpPr>
        <p:spPr>
          <a:xfrm>
            <a:off x="9116841" y="5797101"/>
            <a:ext cx="753110" cy="221615"/>
          </a:xfrm>
          <a:prstGeom prst="rect">
            <a:avLst/>
          </a:prstGeom>
          <a:noFill/>
          <a:ln>
            <a:noFill/>
          </a:ln>
        </p:spPr>
        <p:txBody>
          <a:bodyPr anchorCtr="0" anchor="t" bIns="0" lIns="0" spcFirstLastPara="1" rIns="0" wrap="square" tIns="0">
            <a:spAutoFit/>
          </a:bodyPr>
          <a:lstStyle/>
          <a:p>
            <a:pPr indent="0" lvl="0" marL="0" marR="0" rtl="0" algn="l">
              <a:lnSpc>
                <a:spcPct val="105562"/>
              </a:lnSpc>
              <a:spcBef>
                <a:spcPts val="0"/>
              </a:spcBef>
              <a:spcAft>
                <a:spcPts val="0"/>
              </a:spcAft>
              <a:buNone/>
            </a:pPr>
            <a:r>
              <a:rPr b="1" lang="en-US" sz="1600">
                <a:solidFill>
                  <a:srgbClr val="FFFFFF"/>
                </a:solidFill>
                <a:latin typeface="Verdana"/>
                <a:ea typeface="Verdana"/>
                <a:cs typeface="Verdana"/>
                <a:sym typeface="Verdana"/>
              </a:rPr>
              <a:t>l asset(s)</a:t>
            </a:r>
            <a:endParaRPr sz="1600">
              <a:solidFill>
                <a:schemeClr val="dk1"/>
              </a:solidFill>
              <a:latin typeface="Verdana"/>
              <a:ea typeface="Verdana"/>
              <a:cs typeface="Verdana"/>
              <a:sym typeface="Verdana"/>
            </a:endParaRPr>
          </a:p>
        </p:txBody>
      </p:sp>
      <p:sp>
        <p:nvSpPr>
          <p:cNvPr id="1157" name="Google Shape;1157;p57"/>
          <p:cNvSpPr txBox="1"/>
          <p:nvPr/>
        </p:nvSpPr>
        <p:spPr>
          <a:xfrm>
            <a:off x="9911004" y="5755132"/>
            <a:ext cx="508634"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or the</a:t>
            </a:r>
            <a:endParaRPr sz="1600">
              <a:solidFill>
                <a:schemeClr val="dk1"/>
              </a:solidFill>
              <a:latin typeface="Verdana"/>
              <a:ea typeface="Verdana"/>
              <a:cs typeface="Verdana"/>
              <a:sym typeface="Verdana"/>
            </a:endParaRPr>
          </a:p>
        </p:txBody>
      </p:sp>
      <p:sp>
        <p:nvSpPr>
          <p:cNvPr id="1158" name="Google Shape;1158;p57"/>
          <p:cNvSpPr txBox="1"/>
          <p:nvPr/>
        </p:nvSpPr>
        <p:spPr>
          <a:xfrm>
            <a:off x="8729218" y="5995923"/>
            <a:ext cx="156337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FFFFFF"/>
                </a:solidFill>
                <a:latin typeface="Verdana"/>
                <a:ea typeface="Verdana"/>
                <a:cs typeface="Verdana"/>
                <a:sym typeface="Verdana"/>
              </a:rPr>
              <a:t>entire IT system(s)</a:t>
            </a:r>
            <a:endParaRPr sz="1600">
              <a:solidFill>
                <a:schemeClr val="dk1"/>
              </a:solidFill>
              <a:latin typeface="Verdana"/>
              <a:ea typeface="Verdana"/>
              <a:cs typeface="Verdana"/>
              <a:sym typeface="Verdana"/>
            </a:endParaRPr>
          </a:p>
        </p:txBody>
      </p:sp>
      <p:sp>
        <p:nvSpPr>
          <p:cNvPr id="1159" name="Google Shape;1159;p57"/>
          <p:cNvSpPr txBox="1"/>
          <p:nvPr/>
        </p:nvSpPr>
        <p:spPr>
          <a:xfrm>
            <a:off x="9128920" y="5497512"/>
            <a:ext cx="752475" cy="584200"/>
          </a:xfrm>
          <a:prstGeom prst="rect">
            <a:avLst/>
          </a:prstGeom>
          <a:solidFill>
            <a:srgbClr val="7E32B0"/>
          </a:solidFill>
          <a:ln>
            <a:noFill/>
          </a:ln>
        </p:spPr>
        <p:txBody>
          <a:bodyPr anchorCtr="0" anchor="t" bIns="0" lIns="0" spcFirstLastPara="1" rIns="0" wrap="square" tIns="42525">
            <a:spAutoFit/>
          </a:bodyPr>
          <a:lstStyle/>
          <a:p>
            <a:pPr indent="0" lvl="0" marL="91440" marR="343535" rtl="0" algn="l">
              <a:lnSpc>
                <a:spcPct val="118750"/>
              </a:lnSpc>
              <a:spcBef>
                <a:spcPts val="0"/>
              </a:spcBef>
              <a:spcAft>
                <a:spcPts val="0"/>
              </a:spcAft>
              <a:buNone/>
            </a:pPr>
            <a:r>
              <a:rPr b="1" lang="en-US" sz="1600">
                <a:solidFill>
                  <a:srgbClr val="FFFFFF"/>
                </a:solidFill>
                <a:latin typeface="Verdana"/>
                <a:ea typeface="Verdana"/>
                <a:cs typeface="Verdana"/>
                <a:sym typeface="Verdana"/>
              </a:rPr>
              <a:t>On  the:</a:t>
            </a:r>
            <a:endParaRPr sz="1600">
              <a:solidFill>
                <a:schemeClr val="dk1"/>
              </a:solidFill>
              <a:latin typeface="Verdana"/>
              <a:ea typeface="Verdana"/>
              <a:cs typeface="Verdana"/>
              <a:sym typeface="Verdana"/>
            </a:endParaRPr>
          </a:p>
        </p:txBody>
      </p:sp>
      <p:sp>
        <p:nvSpPr>
          <p:cNvPr id="1160" name="Google Shape;1160;p57"/>
          <p:cNvSpPr txBox="1"/>
          <p:nvPr/>
        </p:nvSpPr>
        <p:spPr>
          <a:xfrm>
            <a:off x="8190706" y="4363720"/>
            <a:ext cx="2560955" cy="427990"/>
          </a:xfrm>
          <a:prstGeom prst="rect">
            <a:avLst/>
          </a:prstGeom>
          <a:noFill/>
          <a:ln>
            <a:noFill/>
          </a:ln>
        </p:spPr>
        <p:txBody>
          <a:bodyPr anchorCtr="0" anchor="t" bIns="0" lIns="0" spcFirstLastPara="1" rIns="0" wrap="square" tIns="6350">
            <a:spAutoFit/>
          </a:bodyPr>
          <a:lstStyle/>
          <a:p>
            <a:pPr indent="-611505" lvl="0" marL="623570" marR="5080" rtl="0" algn="l">
              <a:lnSpc>
                <a:spcPct val="103099"/>
              </a:lnSpc>
              <a:spcBef>
                <a:spcPts val="0"/>
              </a:spcBef>
              <a:spcAft>
                <a:spcPts val="0"/>
              </a:spcAft>
              <a:buNone/>
            </a:pPr>
            <a:r>
              <a:rPr lang="en-US" sz="1300">
                <a:solidFill>
                  <a:schemeClr val="dk1"/>
                </a:solidFill>
                <a:latin typeface="Arial"/>
                <a:ea typeface="Arial"/>
                <a:cs typeface="Arial"/>
                <a:sym typeface="Arial"/>
              </a:rPr>
              <a:t>Which has consequences </a:t>
            </a:r>
            <a:r>
              <a:rPr lang="en-US" sz="1300">
                <a:solidFill>
                  <a:srgbClr val="FF0000"/>
                </a:solidFill>
                <a:latin typeface="Arial"/>
                <a:ea typeface="Arial"/>
                <a:cs typeface="Arial"/>
                <a:sym typeface="Arial"/>
              </a:rPr>
              <a:t>that will  depend on the pp</a:t>
            </a:r>
            <a:endParaRPr sz="1300">
              <a:solidFill>
                <a:schemeClr val="dk1"/>
              </a:solidFill>
              <a:latin typeface="Arial"/>
              <a:ea typeface="Arial"/>
              <a:cs typeface="Arial"/>
              <a:sym typeface="Arial"/>
            </a:endParaRPr>
          </a:p>
        </p:txBody>
      </p:sp>
      <p:sp>
        <p:nvSpPr>
          <p:cNvPr id="1161" name="Google Shape;1161;p57"/>
          <p:cNvSpPr txBox="1"/>
          <p:nvPr/>
        </p:nvSpPr>
        <p:spPr>
          <a:xfrm>
            <a:off x="1403508" y="1859788"/>
            <a:ext cx="620903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355071"/>
                </a:solidFill>
                <a:latin typeface="Verdana"/>
                <a:ea typeface="Verdana"/>
                <a:cs typeface="Verdana"/>
                <a:sym typeface="Verdana"/>
              </a:rPr>
              <a:t>Risk= Threat x Vulnerability x Impact x </a:t>
            </a:r>
            <a:r>
              <a:rPr b="1" lang="en-US" sz="1600">
                <a:solidFill>
                  <a:srgbClr val="FF0000"/>
                </a:solidFill>
                <a:latin typeface="Verdana"/>
                <a:ea typeface="Verdana"/>
                <a:cs typeface="Verdana"/>
                <a:sym typeface="Verdana"/>
              </a:rPr>
              <a:t>Adversary’ psychological profile</a:t>
            </a:r>
            <a:endParaRPr sz="1600">
              <a:solidFill>
                <a:schemeClr val="dk1"/>
              </a:solidFill>
              <a:latin typeface="Verdana"/>
              <a:ea typeface="Verdana"/>
              <a:cs typeface="Verdana"/>
              <a:sym typeface="Verdana"/>
            </a:endParaRPr>
          </a:p>
        </p:txBody>
      </p:sp>
      <p:sp>
        <p:nvSpPr>
          <p:cNvPr id="1162" name="Google Shape;1162;p57"/>
          <p:cNvSpPr txBox="1"/>
          <p:nvPr/>
        </p:nvSpPr>
        <p:spPr>
          <a:xfrm>
            <a:off x="1403508" y="2341371"/>
            <a:ext cx="504380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a:solidFill>
                  <a:srgbClr val="355071"/>
                </a:solidFill>
                <a:latin typeface="Verdana"/>
                <a:ea typeface="Verdana"/>
                <a:cs typeface="Verdana"/>
                <a:sym typeface="Verdana"/>
              </a:rPr>
              <a:t>There are therefore </a:t>
            </a:r>
            <a:r>
              <a:rPr b="1" lang="en-US" sz="1600">
                <a:solidFill>
                  <a:srgbClr val="FF0000"/>
                </a:solidFill>
                <a:latin typeface="Verdana"/>
                <a:ea typeface="Verdana"/>
                <a:cs typeface="Verdana"/>
                <a:sym typeface="Verdana"/>
              </a:rPr>
              <a:t>5 </a:t>
            </a:r>
            <a:r>
              <a:rPr lang="en-US" sz="1600">
                <a:solidFill>
                  <a:srgbClr val="355071"/>
                </a:solidFill>
                <a:latin typeface="Verdana"/>
                <a:ea typeface="Verdana"/>
                <a:cs typeface="Verdana"/>
                <a:sym typeface="Verdana"/>
              </a:rPr>
              <a:t>essential components of a threat model:</a:t>
            </a:r>
            <a:endParaRPr sz="1600">
              <a:solidFill>
                <a:schemeClr val="dk1"/>
              </a:solidFill>
              <a:latin typeface="Verdana"/>
              <a:ea typeface="Verdana"/>
              <a:cs typeface="Verdana"/>
              <a:sym typeface="Verdana"/>
            </a:endParaRPr>
          </a:p>
        </p:txBody>
      </p:sp>
      <p:sp>
        <p:nvSpPr>
          <p:cNvPr id="1163" name="Google Shape;1163;p57"/>
          <p:cNvSpPr txBox="1"/>
          <p:nvPr/>
        </p:nvSpPr>
        <p:spPr>
          <a:xfrm>
            <a:off x="1403508" y="2838196"/>
            <a:ext cx="6550025" cy="1729739"/>
          </a:xfrm>
          <a:prstGeom prst="rect">
            <a:avLst/>
          </a:prstGeom>
          <a:noFill/>
          <a:ln>
            <a:noFill/>
          </a:ln>
        </p:spPr>
        <p:txBody>
          <a:bodyPr anchorCtr="0" anchor="t" bIns="0" lIns="0" spcFirstLastPara="1" rIns="0" wrap="square" tIns="12700">
            <a:spAutoFit/>
          </a:bodyPr>
          <a:lstStyle/>
          <a:p>
            <a:pPr indent="-457200" lvl="0" marL="469900" marR="0" rtl="0" algn="l">
              <a:lnSpc>
                <a:spcPct val="119375"/>
              </a:lnSpc>
              <a:spcBef>
                <a:spcPts val="0"/>
              </a:spcBef>
              <a:spcAft>
                <a:spcPts val="0"/>
              </a:spcAft>
              <a:buClr>
                <a:srgbClr val="FF0000"/>
              </a:buClr>
              <a:buSzPts val="1600"/>
              <a:buFont typeface="Verdana"/>
              <a:buAutoNum type="arabicPeriod"/>
            </a:pPr>
            <a:r>
              <a:rPr lang="en-US" sz="1600">
                <a:solidFill>
                  <a:srgbClr val="FF0000"/>
                </a:solidFill>
                <a:latin typeface="Verdana"/>
                <a:ea typeface="Verdana"/>
                <a:cs typeface="Verdana"/>
                <a:sym typeface="Verdana"/>
              </a:rPr>
              <a:t>Adversary (hacker)’s profile</a:t>
            </a:r>
            <a:endParaRPr sz="1600">
              <a:solidFill>
                <a:schemeClr val="dk1"/>
              </a:solidFill>
              <a:latin typeface="Verdana"/>
              <a:ea typeface="Verdana"/>
              <a:cs typeface="Verdana"/>
              <a:sym typeface="Verdana"/>
            </a:endParaRPr>
          </a:p>
          <a:p>
            <a:pPr indent="-457200" lvl="0" marL="469900" marR="0" rtl="0" algn="l">
              <a:lnSpc>
                <a:spcPct val="118437"/>
              </a:lnSpc>
              <a:spcBef>
                <a:spcPts val="0"/>
              </a:spcBef>
              <a:spcAft>
                <a:spcPts val="0"/>
              </a:spcAft>
              <a:buClr>
                <a:srgbClr val="355071"/>
              </a:buClr>
              <a:buSzPts val="1600"/>
              <a:buFont typeface="Verdana"/>
              <a:buAutoNum type="arabicPeriod"/>
            </a:pPr>
            <a:r>
              <a:rPr lang="en-US" sz="1600">
                <a:solidFill>
                  <a:srgbClr val="355071"/>
                </a:solidFill>
                <a:latin typeface="Verdana"/>
                <a:ea typeface="Verdana"/>
                <a:cs typeface="Verdana"/>
                <a:sym typeface="Verdana"/>
              </a:rPr>
              <a:t>Threat</a:t>
            </a:r>
            <a:endParaRPr sz="1600">
              <a:solidFill>
                <a:schemeClr val="dk1"/>
              </a:solidFill>
              <a:latin typeface="Verdana"/>
              <a:ea typeface="Verdana"/>
              <a:cs typeface="Verdana"/>
              <a:sym typeface="Verdana"/>
            </a:endParaRPr>
          </a:p>
          <a:p>
            <a:pPr indent="-457200" lvl="0" marL="469265" marR="5080" rtl="0" algn="l">
              <a:lnSpc>
                <a:spcPct val="118750"/>
              </a:lnSpc>
              <a:spcBef>
                <a:spcPts val="65"/>
              </a:spcBef>
              <a:spcAft>
                <a:spcPts val="0"/>
              </a:spcAft>
              <a:buClr>
                <a:srgbClr val="355071"/>
              </a:buClr>
              <a:buSzPts val="1600"/>
              <a:buFont typeface="Verdana"/>
              <a:buAutoNum type="arabicPeriod"/>
            </a:pPr>
            <a:r>
              <a:rPr lang="en-US" sz="1600">
                <a:solidFill>
                  <a:srgbClr val="355071"/>
                </a:solidFill>
                <a:latin typeface="Verdana"/>
                <a:ea typeface="Verdana"/>
                <a:cs typeface="Verdana"/>
                <a:sym typeface="Verdana"/>
              </a:rPr>
              <a:t>Attack technique (to exploit the threat) </a:t>
            </a:r>
            <a:r>
              <a:rPr lang="en-US" sz="1600">
                <a:solidFill>
                  <a:srgbClr val="FF0000"/>
                </a:solidFill>
                <a:latin typeface="Verdana"/>
                <a:ea typeface="Verdana"/>
                <a:cs typeface="Verdana"/>
                <a:sym typeface="Verdana"/>
              </a:rPr>
              <a:t>will depend on score of  psychological profile (pp) </a:t>
            </a:r>
            <a:r>
              <a:rPr lang="en-US" sz="1600">
                <a:solidFill>
                  <a:schemeClr val="dk1"/>
                </a:solidFill>
                <a:latin typeface="Verdana"/>
                <a:ea typeface="Verdana"/>
                <a:cs typeface="Verdana"/>
                <a:sym typeface="Verdana"/>
              </a:rPr>
              <a:t>(the one with higher pp score will be capable to</a:t>
            </a:r>
            <a:endParaRPr sz="1600">
              <a:solidFill>
                <a:schemeClr val="dk1"/>
              </a:solidFill>
              <a:latin typeface="Verdana"/>
              <a:ea typeface="Verdana"/>
              <a:cs typeface="Verdana"/>
              <a:sym typeface="Verdana"/>
            </a:endParaRPr>
          </a:p>
          <a:p>
            <a:pPr indent="0" lvl="0" marL="469265" marR="0" rtl="0" algn="l">
              <a:lnSpc>
                <a:spcPct val="119375"/>
              </a:lnSpc>
              <a:spcBef>
                <a:spcPts val="35"/>
              </a:spcBef>
              <a:spcAft>
                <a:spcPts val="0"/>
              </a:spcAft>
              <a:buNone/>
            </a:pPr>
            <a:r>
              <a:rPr lang="en-US" sz="1600">
                <a:solidFill>
                  <a:schemeClr val="dk1"/>
                </a:solidFill>
                <a:latin typeface="Verdana"/>
                <a:ea typeface="Verdana"/>
                <a:cs typeface="Verdana"/>
                <a:sym typeface="Verdana"/>
              </a:rPr>
              <a:t>select a sophisticated attack and</a:t>
            </a:r>
            <a:endParaRPr sz="1600">
              <a:solidFill>
                <a:schemeClr val="dk1"/>
              </a:solidFill>
              <a:latin typeface="Verdana"/>
              <a:ea typeface="Verdana"/>
              <a:cs typeface="Verdana"/>
              <a:sym typeface="Verdana"/>
            </a:endParaRPr>
          </a:p>
          <a:p>
            <a:pPr indent="-457200" lvl="0" marL="469900" marR="0" rtl="0" algn="l">
              <a:lnSpc>
                <a:spcPct val="118437"/>
              </a:lnSpc>
              <a:spcBef>
                <a:spcPts val="0"/>
              </a:spcBef>
              <a:spcAft>
                <a:spcPts val="0"/>
              </a:spcAft>
              <a:buClr>
                <a:srgbClr val="355071"/>
              </a:buClr>
              <a:buSzPts val="1600"/>
              <a:buFont typeface="Verdana"/>
              <a:buAutoNum type="arabicPeriod" startAt="4"/>
            </a:pPr>
            <a:r>
              <a:rPr lang="en-US" sz="1600">
                <a:solidFill>
                  <a:srgbClr val="355071"/>
                </a:solidFill>
                <a:latin typeface="Verdana"/>
                <a:ea typeface="Verdana"/>
                <a:cs typeface="Verdana"/>
                <a:sym typeface="Verdana"/>
              </a:rPr>
              <a:t>Vulnerability (Weakness) I</a:t>
            </a:r>
            <a:endParaRPr sz="1600">
              <a:solidFill>
                <a:schemeClr val="dk1"/>
              </a:solidFill>
              <a:latin typeface="Verdana"/>
              <a:ea typeface="Verdana"/>
              <a:cs typeface="Verdana"/>
              <a:sym typeface="Verdana"/>
            </a:endParaRPr>
          </a:p>
          <a:p>
            <a:pPr indent="-457200" lvl="0" marL="469900" marR="0" rtl="0" algn="l">
              <a:lnSpc>
                <a:spcPct val="119375"/>
              </a:lnSpc>
              <a:spcBef>
                <a:spcPts val="0"/>
              </a:spcBef>
              <a:spcAft>
                <a:spcPts val="0"/>
              </a:spcAft>
              <a:buClr>
                <a:srgbClr val="355071"/>
              </a:buClr>
              <a:buSzPts val="1600"/>
              <a:buFont typeface="Verdana"/>
              <a:buAutoNum type="arabicPeriod" startAt="4"/>
            </a:pPr>
            <a:r>
              <a:rPr lang="en-US" sz="1600">
                <a:solidFill>
                  <a:srgbClr val="355071"/>
                </a:solidFill>
                <a:latin typeface="Verdana"/>
                <a:ea typeface="Verdana"/>
                <a:cs typeface="Verdana"/>
                <a:sym typeface="Verdana"/>
              </a:rPr>
              <a:t>Impact (Consequences) (</a:t>
            </a:r>
            <a:r>
              <a:rPr lang="en-US" sz="1600">
                <a:solidFill>
                  <a:srgbClr val="FF0000"/>
                </a:solidFill>
                <a:latin typeface="Verdana"/>
                <a:ea typeface="Verdana"/>
                <a:cs typeface="Verdana"/>
                <a:sym typeface="Verdana"/>
              </a:rPr>
              <a:t>higher pp will imply higher impact</a:t>
            </a:r>
            <a:r>
              <a:rPr lang="en-US" sz="1600">
                <a:solidFill>
                  <a:srgbClr val="355071"/>
                </a:solidFill>
                <a:latin typeface="Verdana"/>
                <a:ea typeface="Verdana"/>
                <a:cs typeface="Verdana"/>
                <a:sym typeface="Verdana"/>
              </a:rPr>
              <a:t>)</a:t>
            </a:r>
            <a:endParaRPr sz="1600">
              <a:solidFill>
                <a:schemeClr val="dk1"/>
              </a:solidFill>
              <a:latin typeface="Verdana"/>
              <a:ea typeface="Verdana"/>
              <a:cs typeface="Verdana"/>
              <a:sym typeface="Verdana"/>
            </a:endParaRPr>
          </a:p>
        </p:txBody>
      </p:sp>
      <p:sp>
        <p:nvSpPr>
          <p:cNvPr id="1164" name="Google Shape;1164;p57"/>
          <p:cNvSpPr txBox="1"/>
          <p:nvPr/>
        </p:nvSpPr>
        <p:spPr>
          <a:xfrm>
            <a:off x="1403508" y="4779772"/>
            <a:ext cx="230314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a:solidFill>
                  <a:srgbClr val="355071"/>
                </a:solidFill>
                <a:latin typeface="Verdana"/>
                <a:ea typeface="Verdana"/>
                <a:cs typeface="Verdana"/>
                <a:sym typeface="Verdana"/>
              </a:rPr>
              <a:t>(Kioskli, K., Polemi N., 2020)</a:t>
            </a:r>
            <a:endParaRPr sz="1600">
              <a:solidFill>
                <a:schemeClr val="dk1"/>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pic>
        <p:nvPicPr>
          <p:cNvPr id="1169" name="Google Shape;1169;p58"/>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170" name="Google Shape;1170;p58"/>
          <p:cNvSpPr txBox="1"/>
          <p:nvPr/>
        </p:nvSpPr>
        <p:spPr>
          <a:xfrm>
            <a:off x="1522571" y="1769364"/>
            <a:ext cx="8949690" cy="240284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lang="en-US" sz="2600">
                <a:solidFill>
                  <a:schemeClr val="dk1"/>
                </a:solidFill>
                <a:latin typeface="Helvetica Neue"/>
                <a:ea typeface="Helvetica Neue"/>
                <a:cs typeface="Helvetica Neue"/>
                <a:sym typeface="Helvetica Neue"/>
              </a:rPr>
              <a:t>An RM methodology recommends a large number of appropriate  countermeasures for each asset that has been evaluated with Very  High (VH) risk in previous Phase 5 or those assets that the members  of the Security Team and the Governance decide to protect. The  proposed countermeasures are divided into groups according to the  type of threats and the assets they are able to protect.</a:t>
            </a:r>
            <a:endParaRPr sz="2600">
              <a:solidFill>
                <a:schemeClr val="dk1"/>
              </a:solidFill>
              <a:latin typeface="Helvetica Neue"/>
              <a:ea typeface="Helvetica Neue"/>
              <a:cs typeface="Helvetica Neue"/>
              <a:sym typeface="Helvetica Neue"/>
            </a:endParaRPr>
          </a:p>
        </p:txBody>
      </p:sp>
      <p:grpSp>
        <p:nvGrpSpPr>
          <p:cNvPr id="1171" name="Google Shape;1171;p58"/>
          <p:cNvGrpSpPr/>
          <p:nvPr/>
        </p:nvGrpSpPr>
        <p:grpSpPr>
          <a:xfrm>
            <a:off x="1574006" y="287338"/>
            <a:ext cx="3098578" cy="767268"/>
            <a:chOff x="1574006" y="287338"/>
            <a:chExt cx="3098578" cy="767268"/>
          </a:xfrm>
        </p:grpSpPr>
        <p:pic>
          <p:nvPicPr>
            <p:cNvPr id="1172" name="Google Shape;1172;p58"/>
            <p:cNvPicPr preferRelativeResize="0"/>
            <p:nvPr/>
          </p:nvPicPr>
          <p:blipFill rotWithShape="1">
            <a:blip r:embed="rId4">
              <a:alphaModFix/>
            </a:blip>
            <a:srcRect b="0" l="0" r="0" t="0"/>
            <a:stretch/>
          </p:blipFill>
          <p:spPr>
            <a:xfrm>
              <a:off x="1603248" y="316991"/>
              <a:ext cx="3069336" cy="737615"/>
            </a:xfrm>
            <a:prstGeom prst="rect">
              <a:avLst/>
            </a:prstGeom>
            <a:noFill/>
            <a:ln>
              <a:noFill/>
            </a:ln>
          </p:spPr>
        </p:pic>
        <p:pic>
          <p:nvPicPr>
            <p:cNvPr id="1173" name="Google Shape;1173;p58"/>
            <p:cNvPicPr preferRelativeResize="0"/>
            <p:nvPr/>
          </p:nvPicPr>
          <p:blipFill rotWithShape="1">
            <a:blip r:embed="rId5">
              <a:alphaModFix/>
            </a:blip>
            <a:srcRect b="0" l="0" r="0" t="0"/>
            <a:stretch/>
          </p:blipFill>
          <p:spPr>
            <a:xfrm>
              <a:off x="1737360" y="478535"/>
              <a:ext cx="2798064" cy="490727"/>
            </a:xfrm>
            <a:prstGeom prst="rect">
              <a:avLst/>
            </a:prstGeom>
            <a:noFill/>
            <a:ln>
              <a:noFill/>
            </a:ln>
          </p:spPr>
        </p:pic>
        <p:sp>
          <p:nvSpPr>
            <p:cNvPr id="1174" name="Google Shape;1174;p58"/>
            <p:cNvSpPr/>
            <p:nvPr/>
          </p:nvSpPr>
          <p:spPr>
            <a:xfrm>
              <a:off x="1574006" y="287338"/>
              <a:ext cx="3051175" cy="720725"/>
            </a:xfrm>
            <a:custGeom>
              <a:rect b="b" l="l" r="r" t="t"/>
              <a:pathLst>
                <a:path extrusionOk="0" h="720725" w="3051175">
                  <a:moveTo>
                    <a:pt x="2764665" y="0"/>
                  </a:moveTo>
                  <a:lnTo>
                    <a:pt x="0" y="0"/>
                  </a:lnTo>
                  <a:lnTo>
                    <a:pt x="0" y="720365"/>
                  </a:lnTo>
                  <a:lnTo>
                    <a:pt x="2764665" y="720365"/>
                  </a:lnTo>
                  <a:lnTo>
                    <a:pt x="3050814" y="360003"/>
                  </a:lnTo>
                  <a:lnTo>
                    <a:pt x="2764665"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5" name="Google Shape;1175;p58"/>
            <p:cNvSpPr/>
            <p:nvPr/>
          </p:nvSpPr>
          <p:spPr>
            <a:xfrm>
              <a:off x="1574006" y="287338"/>
              <a:ext cx="3051175" cy="720725"/>
            </a:xfrm>
            <a:custGeom>
              <a:rect b="b" l="l" r="r" t="t"/>
              <a:pathLst>
                <a:path extrusionOk="0" h="720725" w="3051175">
                  <a:moveTo>
                    <a:pt x="0" y="0"/>
                  </a:moveTo>
                  <a:lnTo>
                    <a:pt x="2764666" y="0"/>
                  </a:lnTo>
                  <a:lnTo>
                    <a:pt x="3050815" y="360002"/>
                  </a:lnTo>
                  <a:lnTo>
                    <a:pt x="2764666"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76" name="Google Shape;1176;p58"/>
          <p:cNvSpPr txBox="1"/>
          <p:nvPr/>
        </p:nvSpPr>
        <p:spPr>
          <a:xfrm>
            <a:off x="1828926" y="484123"/>
            <a:ext cx="25425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Arial"/>
                <a:ea typeface="Arial"/>
                <a:cs typeface="Arial"/>
                <a:sym typeface="Arial"/>
              </a:rPr>
              <a:t>Phase 6: Countermeasures</a:t>
            </a:r>
            <a:endParaRPr sz="1800">
              <a:solidFill>
                <a:schemeClr val="dk1"/>
              </a:solidFill>
              <a:latin typeface="Arial"/>
              <a:ea typeface="Arial"/>
              <a:cs typeface="Arial"/>
              <a:sym typeface="Arial"/>
            </a:endParaRPr>
          </a:p>
        </p:txBody>
      </p:sp>
      <p:grpSp>
        <p:nvGrpSpPr>
          <p:cNvPr id="1177" name="Google Shape;1177;p58"/>
          <p:cNvGrpSpPr/>
          <p:nvPr/>
        </p:nvGrpSpPr>
        <p:grpSpPr>
          <a:xfrm>
            <a:off x="4390231" y="287338"/>
            <a:ext cx="3107848" cy="825181"/>
            <a:chOff x="4390231" y="287338"/>
            <a:chExt cx="3107848" cy="825181"/>
          </a:xfrm>
        </p:grpSpPr>
        <p:pic>
          <p:nvPicPr>
            <p:cNvPr id="1178" name="Google Shape;1178;p58"/>
            <p:cNvPicPr preferRelativeResize="0"/>
            <p:nvPr/>
          </p:nvPicPr>
          <p:blipFill rotWithShape="1">
            <a:blip r:embed="rId6">
              <a:alphaModFix/>
            </a:blip>
            <a:srcRect b="0" l="0" r="0" t="0"/>
            <a:stretch/>
          </p:blipFill>
          <p:spPr>
            <a:xfrm>
              <a:off x="4413503" y="316991"/>
              <a:ext cx="3084576" cy="737615"/>
            </a:xfrm>
            <a:prstGeom prst="rect">
              <a:avLst/>
            </a:prstGeom>
            <a:noFill/>
            <a:ln>
              <a:noFill/>
            </a:ln>
          </p:spPr>
        </p:pic>
        <p:pic>
          <p:nvPicPr>
            <p:cNvPr id="1179" name="Google Shape;1179;p58"/>
            <p:cNvPicPr preferRelativeResize="0"/>
            <p:nvPr/>
          </p:nvPicPr>
          <p:blipFill rotWithShape="1">
            <a:blip r:embed="rId7">
              <a:alphaModFix/>
            </a:blip>
            <a:srcRect b="0" l="0" r="0" t="0"/>
            <a:stretch/>
          </p:blipFill>
          <p:spPr>
            <a:xfrm>
              <a:off x="5114544" y="341375"/>
              <a:ext cx="1932431" cy="771144"/>
            </a:xfrm>
            <a:prstGeom prst="rect">
              <a:avLst/>
            </a:prstGeom>
            <a:noFill/>
            <a:ln>
              <a:noFill/>
            </a:ln>
          </p:spPr>
        </p:pic>
        <p:sp>
          <p:nvSpPr>
            <p:cNvPr id="1180" name="Google Shape;1180;p58"/>
            <p:cNvSpPr/>
            <p:nvPr/>
          </p:nvSpPr>
          <p:spPr>
            <a:xfrm>
              <a:off x="4390231" y="287338"/>
              <a:ext cx="3060700" cy="720725"/>
            </a:xfrm>
            <a:custGeom>
              <a:rect b="b" l="l" r="r" t="t"/>
              <a:pathLst>
                <a:path extrusionOk="0" h="720725" w="3060700">
                  <a:moveTo>
                    <a:pt x="2775322" y="0"/>
                  </a:moveTo>
                  <a:lnTo>
                    <a:pt x="0" y="0"/>
                  </a:lnTo>
                  <a:lnTo>
                    <a:pt x="285017" y="360003"/>
                  </a:lnTo>
                  <a:lnTo>
                    <a:pt x="0" y="720365"/>
                  </a:lnTo>
                  <a:lnTo>
                    <a:pt x="2775322" y="720365"/>
                  </a:lnTo>
                  <a:lnTo>
                    <a:pt x="3060339" y="360003"/>
                  </a:lnTo>
                  <a:lnTo>
                    <a:pt x="2775322" y="0"/>
                  </a:lnTo>
                  <a:close/>
                </a:path>
              </a:pathLst>
            </a:custGeom>
            <a:solidFill>
              <a:srgbClr val="4C701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1" name="Google Shape;1181;p58"/>
            <p:cNvSpPr/>
            <p:nvPr/>
          </p:nvSpPr>
          <p:spPr>
            <a:xfrm>
              <a:off x="4390231" y="287338"/>
              <a:ext cx="3060700" cy="720725"/>
            </a:xfrm>
            <a:custGeom>
              <a:rect b="b" l="l" r="r" t="t"/>
              <a:pathLst>
                <a:path extrusionOk="0" h="720725" w="3060700">
                  <a:moveTo>
                    <a:pt x="0" y="0"/>
                  </a:moveTo>
                  <a:lnTo>
                    <a:pt x="2775323" y="0"/>
                  </a:lnTo>
                  <a:lnTo>
                    <a:pt x="3060340" y="360002"/>
                  </a:lnTo>
                  <a:lnTo>
                    <a:pt x="2775323" y="720365"/>
                  </a:lnTo>
                  <a:lnTo>
                    <a:pt x="0" y="720365"/>
                  </a:lnTo>
                  <a:lnTo>
                    <a:pt x="285017"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82" name="Google Shape;1182;p58"/>
          <p:cNvSpPr txBox="1"/>
          <p:nvPr>
            <p:ph type="title"/>
          </p:nvPr>
        </p:nvSpPr>
        <p:spPr>
          <a:xfrm>
            <a:off x="5205248" y="346963"/>
            <a:ext cx="1674495" cy="580390"/>
          </a:xfrm>
          <a:prstGeom prst="rect">
            <a:avLst/>
          </a:prstGeom>
          <a:noFill/>
          <a:ln>
            <a:noFill/>
          </a:ln>
        </p:spPr>
        <p:txBody>
          <a:bodyPr anchorCtr="0" anchor="ctr" bIns="0" lIns="0" spcFirstLastPara="1" rIns="0" wrap="square" tIns="6350">
            <a:spAutoFit/>
          </a:bodyPr>
          <a:lstStyle/>
          <a:p>
            <a:pPr indent="243840" lvl="0" marL="12700" marR="5080" rtl="0" algn="l">
              <a:lnSpc>
                <a:spcPct val="1022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Recommend  Countermeasures</a:t>
            </a:r>
            <a:endParaRPr sz="1800">
              <a:latin typeface="Arial"/>
              <a:ea typeface="Arial"/>
              <a:cs typeface="Arial"/>
              <a:sym typeface="Arial"/>
            </a:endParaRPr>
          </a:p>
        </p:txBody>
      </p:sp>
      <p:grpSp>
        <p:nvGrpSpPr>
          <p:cNvPr id="1183" name="Google Shape;1183;p58"/>
          <p:cNvGrpSpPr/>
          <p:nvPr/>
        </p:nvGrpSpPr>
        <p:grpSpPr>
          <a:xfrm>
            <a:off x="7209631" y="287338"/>
            <a:ext cx="3098704" cy="825182"/>
            <a:chOff x="7209631" y="287338"/>
            <a:chExt cx="3098704" cy="825182"/>
          </a:xfrm>
        </p:grpSpPr>
        <p:pic>
          <p:nvPicPr>
            <p:cNvPr id="1184" name="Google Shape;1184;p58"/>
            <p:cNvPicPr preferRelativeResize="0"/>
            <p:nvPr/>
          </p:nvPicPr>
          <p:blipFill rotWithShape="1">
            <a:blip r:embed="rId8">
              <a:alphaModFix/>
            </a:blip>
            <a:srcRect b="0" l="0" r="0" t="0"/>
            <a:stretch/>
          </p:blipFill>
          <p:spPr>
            <a:xfrm>
              <a:off x="7232904" y="316992"/>
              <a:ext cx="3075431" cy="737615"/>
            </a:xfrm>
            <a:prstGeom prst="rect">
              <a:avLst/>
            </a:prstGeom>
            <a:noFill/>
            <a:ln>
              <a:noFill/>
            </a:ln>
          </p:spPr>
        </p:pic>
        <p:pic>
          <p:nvPicPr>
            <p:cNvPr id="1185" name="Google Shape;1185;p58"/>
            <p:cNvPicPr preferRelativeResize="0"/>
            <p:nvPr/>
          </p:nvPicPr>
          <p:blipFill rotWithShape="1">
            <a:blip r:embed="rId9">
              <a:alphaModFix/>
            </a:blip>
            <a:srcRect b="0" l="0" r="0" t="0"/>
            <a:stretch/>
          </p:blipFill>
          <p:spPr>
            <a:xfrm>
              <a:off x="7930896" y="341376"/>
              <a:ext cx="1929383" cy="771144"/>
            </a:xfrm>
            <a:prstGeom prst="rect">
              <a:avLst/>
            </a:prstGeom>
            <a:noFill/>
            <a:ln>
              <a:noFill/>
            </a:ln>
          </p:spPr>
        </p:pic>
        <p:sp>
          <p:nvSpPr>
            <p:cNvPr id="1186" name="Google Shape;1186;p58"/>
            <p:cNvSpPr/>
            <p:nvPr/>
          </p:nvSpPr>
          <p:spPr>
            <a:xfrm>
              <a:off x="7209631" y="287338"/>
              <a:ext cx="3051175" cy="720725"/>
            </a:xfrm>
            <a:custGeom>
              <a:rect b="b" l="l" r="r" t="t"/>
              <a:pathLst>
                <a:path extrusionOk="0" h="720725" w="3051175">
                  <a:moveTo>
                    <a:pt x="2766465" y="0"/>
                  </a:moveTo>
                  <a:lnTo>
                    <a:pt x="0" y="0"/>
                  </a:lnTo>
                  <a:lnTo>
                    <a:pt x="283988" y="360003"/>
                  </a:lnTo>
                  <a:lnTo>
                    <a:pt x="0" y="720365"/>
                  </a:lnTo>
                  <a:lnTo>
                    <a:pt x="2766465" y="720365"/>
                  </a:lnTo>
                  <a:lnTo>
                    <a:pt x="3050814" y="360003"/>
                  </a:lnTo>
                  <a:lnTo>
                    <a:pt x="2766465" y="0"/>
                  </a:lnTo>
                  <a:close/>
                </a:path>
              </a:pathLst>
            </a:custGeom>
            <a:solidFill>
              <a:srgbClr val="6B9B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58"/>
            <p:cNvSpPr/>
            <p:nvPr/>
          </p:nvSpPr>
          <p:spPr>
            <a:xfrm>
              <a:off x="7209631" y="287338"/>
              <a:ext cx="3051175" cy="720725"/>
            </a:xfrm>
            <a:custGeom>
              <a:rect b="b" l="l" r="r" t="t"/>
              <a:pathLst>
                <a:path extrusionOk="0" h="720725" w="3051175">
                  <a:moveTo>
                    <a:pt x="0" y="0"/>
                  </a:moveTo>
                  <a:lnTo>
                    <a:pt x="2766466" y="0"/>
                  </a:lnTo>
                  <a:lnTo>
                    <a:pt x="3050815" y="360002"/>
                  </a:lnTo>
                  <a:lnTo>
                    <a:pt x="2766466" y="720365"/>
                  </a:lnTo>
                  <a:lnTo>
                    <a:pt x="0" y="720365"/>
                  </a:lnTo>
                  <a:lnTo>
                    <a:pt x="283989"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88" name="Google Shape;1188;p58"/>
          <p:cNvSpPr txBox="1"/>
          <p:nvPr/>
        </p:nvSpPr>
        <p:spPr>
          <a:xfrm>
            <a:off x="8019886" y="346963"/>
            <a:ext cx="1674495" cy="580390"/>
          </a:xfrm>
          <a:prstGeom prst="rect">
            <a:avLst/>
          </a:prstGeom>
          <a:noFill/>
          <a:ln>
            <a:noFill/>
          </a:ln>
        </p:spPr>
        <p:txBody>
          <a:bodyPr anchorCtr="0" anchor="t" bIns="0" lIns="0" spcFirstLastPara="1" rIns="0" wrap="square" tIns="6350">
            <a:spAutoFit/>
          </a:bodyPr>
          <a:lstStyle/>
          <a:p>
            <a:pPr indent="271780" lvl="0" marL="12700" marR="5080" rtl="0" algn="l">
              <a:lnSpc>
                <a:spcPct val="102200"/>
              </a:lnSpc>
              <a:spcBef>
                <a:spcPts val="0"/>
              </a:spcBef>
              <a:spcAft>
                <a:spcPts val="0"/>
              </a:spcAft>
              <a:buNone/>
            </a:pPr>
            <a:r>
              <a:rPr b="1" lang="en-US" sz="1800">
                <a:solidFill>
                  <a:srgbClr val="FFFFFF"/>
                </a:solidFill>
                <a:latin typeface="Arial"/>
                <a:ea typeface="Arial"/>
                <a:cs typeface="Arial"/>
                <a:sym typeface="Arial"/>
              </a:rPr>
              <a:t>Selection of  Countermeasures</a:t>
            </a:r>
            <a:endParaRPr sz="180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id="1193" name="Google Shape;1193;p59"/>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194" name="Google Shape;1194;p59"/>
          <p:cNvSpPr txBox="1"/>
          <p:nvPr/>
        </p:nvSpPr>
        <p:spPr>
          <a:xfrm>
            <a:off x="1522571" y="1769364"/>
            <a:ext cx="8949055" cy="3723004"/>
          </a:xfrm>
          <a:prstGeom prst="rect">
            <a:avLst/>
          </a:prstGeom>
          <a:noFill/>
          <a:ln>
            <a:noFill/>
          </a:ln>
        </p:spPr>
        <p:txBody>
          <a:bodyPr anchorCtr="0" anchor="t" bIns="0" lIns="0" spcFirstLastPara="1" rIns="0" wrap="square" tIns="27925">
            <a:spAutoFit/>
          </a:bodyPr>
          <a:lstStyle/>
          <a:p>
            <a:pPr indent="0" lvl="0" marL="12700" marR="5080" rtl="0" algn="l">
              <a:lnSpc>
                <a:spcPct val="119230"/>
              </a:lnSpc>
              <a:spcBef>
                <a:spcPts val="0"/>
              </a:spcBef>
              <a:spcAft>
                <a:spcPts val="0"/>
              </a:spcAft>
              <a:buNone/>
            </a:pPr>
            <a:r>
              <a:rPr lang="en-US" sz="2600">
                <a:solidFill>
                  <a:schemeClr val="dk1"/>
                </a:solidFill>
                <a:latin typeface="Helvetica Neue"/>
                <a:ea typeface="Helvetica Neue"/>
                <a:cs typeface="Helvetica Neue"/>
                <a:sym typeface="Helvetica Neue"/>
              </a:rPr>
              <a:t>At this final Phase the following security reports will be generated  using the results of all above Phases:</a:t>
            </a:r>
            <a:endParaRPr sz="2600">
              <a:solidFill>
                <a:schemeClr val="dk1"/>
              </a:solidFill>
              <a:latin typeface="Helvetica Neue"/>
              <a:ea typeface="Helvetica Neue"/>
              <a:cs typeface="Helvetica Neue"/>
              <a:sym typeface="Helvetica Neue"/>
            </a:endParaRPr>
          </a:p>
          <a:p>
            <a:pPr indent="-260350" lvl="0" marL="273050" marR="0" rtl="0" algn="l">
              <a:lnSpc>
                <a:spcPct val="100000"/>
              </a:lnSpc>
              <a:spcBef>
                <a:spcPts val="565"/>
              </a:spcBef>
              <a:spcAft>
                <a:spcPts val="0"/>
              </a:spcAft>
              <a:buClr>
                <a:srgbClr val="6B9B1A"/>
              </a:buClr>
              <a:buSzPts val="2600"/>
              <a:buFont typeface="Noto Sans Symbols"/>
              <a:buChar char="▪"/>
            </a:pPr>
            <a:r>
              <a:rPr lang="en-US" sz="2600">
                <a:solidFill>
                  <a:schemeClr val="dk1"/>
                </a:solidFill>
                <a:latin typeface="Helvetica Neue"/>
                <a:ea typeface="Helvetica Neue"/>
                <a:cs typeface="Helvetica Neue"/>
                <a:sym typeface="Helvetica Neue"/>
              </a:rPr>
              <a:t>Asset model report</a:t>
            </a:r>
            <a:endParaRPr sz="2600">
              <a:solidFill>
                <a:schemeClr val="dk1"/>
              </a:solidFill>
              <a:latin typeface="Helvetica Neue"/>
              <a:ea typeface="Helvetica Neue"/>
              <a:cs typeface="Helvetica Neue"/>
              <a:sym typeface="Helvetica Neue"/>
            </a:endParaRPr>
          </a:p>
          <a:p>
            <a:pPr indent="-260350" lvl="0" marL="273050" marR="0" rtl="0" algn="l">
              <a:lnSpc>
                <a:spcPct val="100000"/>
              </a:lnSpc>
              <a:spcBef>
                <a:spcPts val="675"/>
              </a:spcBef>
              <a:spcAft>
                <a:spcPts val="0"/>
              </a:spcAft>
              <a:buClr>
                <a:srgbClr val="6B9B1A"/>
              </a:buClr>
              <a:buSzPts val="2600"/>
              <a:buFont typeface="Noto Sans Symbols"/>
              <a:buChar char="▪"/>
            </a:pPr>
            <a:r>
              <a:rPr lang="en-US" sz="2600">
                <a:solidFill>
                  <a:schemeClr val="dk1"/>
                </a:solidFill>
                <a:latin typeface="Helvetica Neue"/>
                <a:ea typeface="Helvetica Neue"/>
                <a:cs typeface="Helvetica Neue"/>
                <a:sym typeface="Helvetica Neue"/>
              </a:rPr>
              <a:t>Impact assessment report</a:t>
            </a:r>
            <a:endParaRPr sz="2600">
              <a:solidFill>
                <a:schemeClr val="dk1"/>
              </a:solidFill>
              <a:latin typeface="Helvetica Neue"/>
              <a:ea typeface="Helvetica Neue"/>
              <a:cs typeface="Helvetica Neue"/>
              <a:sym typeface="Helvetica Neue"/>
            </a:endParaRPr>
          </a:p>
          <a:p>
            <a:pPr indent="-260350" lvl="0" marL="273050" marR="0" rtl="0" algn="l">
              <a:lnSpc>
                <a:spcPct val="100000"/>
              </a:lnSpc>
              <a:spcBef>
                <a:spcPts val="695"/>
              </a:spcBef>
              <a:spcAft>
                <a:spcPts val="0"/>
              </a:spcAft>
              <a:buClr>
                <a:srgbClr val="6B9B1A"/>
              </a:buClr>
              <a:buSzPts val="2600"/>
              <a:buFont typeface="Noto Sans Symbols"/>
              <a:buChar char="▪"/>
            </a:pPr>
            <a:r>
              <a:rPr lang="en-US" sz="2600">
                <a:solidFill>
                  <a:schemeClr val="dk1"/>
                </a:solidFill>
                <a:latin typeface="Helvetica Neue"/>
                <a:ea typeface="Helvetica Neue"/>
                <a:cs typeface="Helvetica Neue"/>
                <a:sym typeface="Helvetica Neue"/>
              </a:rPr>
              <a:t>Threat assessment report</a:t>
            </a:r>
            <a:endParaRPr sz="2600">
              <a:solidFill>
                <a:schemeClr val="dk1"/>
              </a:solidFill>
              <a:latin typeface="Helvetica Neue"/>
              <a:ea typeface="Helvetica Neue"/>
              <a:cs typeface="Helvetica Neue"/>
              <a:sym typeface="Helvetica Neue"/>
            </a:endParaRPr>
          </a:p>
          <a:p>
            <a:pPr indent="-260350" lvl="0" marL="273050" marR="0" rtl="0" algn="l">
              <a:lnSpc>
                <a:spcPct val="100000"/>
              </a:lnSpc>
              <a:spcBef>
                <a:spcPts val="765"/>
              </a:spcBef>
              <a:spcAft>
                <a:spcPts val="0"/>
              </a:spcAft>
              <a:buClr>
                <a:srgbClr val="6B9B1A"/>
              </a:buClr>
              <a:buSzPts val="2600"/>
              <a:buFont typeface="Noto Sans Symbols"/>
              <a:buChar char="▪"/>
            </a:pPr>
            <a:r>
              <a:rPr lang="en-US" sz="2600">
                <a:solidFill>
                  <a:schemeClr val="dk1"/>
                </a:solidFill>
                <a:latin typeface="Helvetica Neue"/>
                <a:ea typeface="Helvetica Neue"/>
                <a:cs typeface="Helvetica Neue"/>
                <a:sym typeface="Helvetica Neue"/>
              </a:rPr>
              <a:t>Vulnerability assessment report.</a:t>
            </a:r>
            <a:endParaRPr sz="2600">
              <a:solidFill>
                <a:schemeClr val="dk1"/>
              </a:solidFill>
              <a:latin typeface="Helvetica Neue"/>
              <a:ea typeface="Helvetica Neue"/>
              <a:cs typeface="Helvetica Neue"/>
              <a:sym typeface="Helvetica Neue"/>
            </a:endParaRPr>
          </a:p>
          <a:p>
            <a:pPr indent="-260350" lvl="0" marL="273050" marR="0" rtl="0" algn="l">
              <a:lnSpc>
                <a:spcPct val="100000"/>
              </a:lnSpc>
              <a:spcBef>
                <a:spcPts val="700"/>
              </a:spcBef>
              <a:spcAft>
                <a:spcPts val="0"/>
              </a:spcAft>
              <a:buClr>
                <a:srgbClr val="6B9B1A"/>
              </a:buClr>
              <a:buSzPts val="2600"/>
              <a:buFont typeface="Noto Sans Symbols"/>
              <a:buChar char="▪"/>
            </a:pPr>
            <a:r>
              <a:rPr lang="en-US" sz="2600">
                <a:solidFill>
                  <a:schemeClr val="dk1"/>
                </a:solidFill>
                <a:latin typeface="Helvetica Neue"/>
                <a:ea typeface="Helvetica Neue"/>
                <a:cs typeface="Helvetica Neue"/>
                <a:sym typeface="Helvetica Neue"/>
              </a:rPr>
              <a:t>Risk assessment report- Risk Treatment report</a:t>
            </a:r>
            <a:endParaRPr sz="2600">
              <a:solidFill>
                <a:schemeClr val="dk1"/>
              </a:solidFill>
              <a:latin typeface="Helvetica Neue"/>
              <a:ea typeface="Helvetica Neue"/>
              <a:cs typeface="Helvetica Neue"/>
              <a:sym typeface="Helvetica Neue"/>
            </a:endParaRPr>
          </a:p>
          <a:p>
            <a:pPr indent="-260350" lvl="0" marL="273050" marR="0" rtl="0" algn="l">
              <a:lnSpc>
                <a:spcPct val="100000"/>
              </a:lnSpc>
              <a:spcBef>
                <a:spcPts val="670"/>
              </a:spcBef>
              <a:spcAft>
                <a:spcPts val="0"/>
              </a:spcAft>
              <a:buClr>
                <a:srgbClr val="6B9B1A"/>
              </a:buClr>
              <a:buSzPts val="2600"/>
              <a:buFont typeface="Noto Sans Symbols"/>
              <a:buChar char="▪"/>
            </a:pPr>
            <a:r>
              <a:rPr b="1" lang="en-US" sz="2600">
                <a:solidFill>
                  <a:schemeClr val="dk1"/>
                </a:solidFill>
                <a:latin typeface="Verdana"/>
                <a:ea typeface="Verdana"/>
                <a:cs typeface="Verdana"/>
                <a:sym typeface="Verdana"/>
              </a:rPr>
              <a:t>Security Policy</a:t>
            </a:r>
            <a:endParaRPr sz="2600">
              <a:solidFill>
                <a:schemeClr val="dk1"/>
              </a:solidFill>
              <a:latin typeface="Verdana"/>
              <a:ea typeface="Verdana"/>
              <a:cs typeface="Verdana"/>
              <a:sym typeface="Verdana"/>
            </a:endParaRPr>
          </a:p>
        </p:txBody>
      </p:sp>
      <p:grpSp>
        <p:nvGrpSpPr>
          <p:cNvPr id="1195" name="Google Shape;1195;p59"/>
          <p:cNvGrpSpPr/>
          <p:nvPr/>
        </p:nvGrpSpPr>
        <p:grpSpPr>
          <a:xfrm>
            <a:off x="1645445" y="360362"/>
            <a:ext cx="3048475" cy="694244"/>
            <a:chOff x="1645445" y="360362"/>
            <a:chExt cx="3048475" cy="694244"/>
          </a:xfrm>
        </p:grpSpPr>
        <p:pic>
          <p:nvPicPr>
            <p:cNvPr id="1196" name="Google Shape;1196;p59"/>
            <p:cNvPicPr preferRelativeResize="0"/>
            <p:nvPr/>
          </p:nvPicPr>
          <p:blipFill rotWithShape="1">
            <a:blip r:embed="rId4">
              <a:alphaModFix/>
            </a:blip>
            <a:srcRect b="0" l="0" r="0" t="0"/>
            <a:stretch/>
          </p:blipFill>
          <p:spPr>
            <a:xfrm>
              <a:off x="1676400" y="390143"/>
              <a:ext cx="3017520" cy="664463"/>
            </a:xfrm>
            <a:prstGeom prst="rect">
              <a:avLst/>
            </a:prstGeom>
            <a:noFill/>
            <a:ln>
              <a:noFill/>
            </a:ln>
          </p:spPr>
        </p:pic>
        <p:pic>
          <p:nvPicPr>
            <p:cNvPr id="1197" name="Google Shape;1197;p59"/>
            <p:cNvPicPr preferRelativeResize="0"/>
            <p:nvPr/>
          </p:nvPicPr>
          <p:blipFill rotWithShape="1">
            <a:blip r:embed="rId5">
              <a:alphaModFix/>
            </a:blip>
            <a:srcRect b="0" l="0" r="0" t="0"/>
            <a:stretch/>
          </p:blipFill>
          <p:spPr>
            <a:xfrm>
              <a:off x="1749552" y="515111"/>
              <a:ext cx="2868168" cy="490727"/>
            </a:xfrm>
            <a:prstGeom prst="rect">
              <a:avLst/>
            </a:prstGeom>
            <a:noFill/>
            <a:ln>
              <a:noFill/>
            </a:ln>
          </p:spPr>
        </p:pic>
        <p:sp>
          <p:nvSpPr>
            <p:cNvPr id="1198" name="Google Shape;1198;p59"/>
            <p:cNvSpPr/>
            <p:nvPr/>
          </p:nvSpPr>
          <p:spPr>
            <a:xfrm>
              <a:off x="1645445" y="360362"/>
              <a:ext cx="3000375" cy="647700"/>
            </a:xfrm>
            <a:custGeom>
              <a:rect b="b" l="l" r="r" t="t"/>
              <a:pathLst>
                <a:path extrusionOk="0" h="647700" w="3000375">
                  <a:moveTo>
                    <a:pt x="2713047" y="0"/>
                  </a:moveTo>
                  <a:lnTo>
                    <a:pt x="0" y="0"/>
                  </a:lnTo>
                  <a:lnTo>
                    <a:pt x="0" y="647340"/>
                  </a:lnTo>
                  <a:lnTo>
                    <a:pt x="2713047" y="647340"/>
                  </a:lnTo>
                  <a:lnTo>
                    <a:pt x="3000014" y="323670"/>
                  </a:lnTo>
                  <a:lnTo>
                    <a:pt x="2713047" y="0"/>
                  </a:lnTo>
                  <a:close/>
                </a:path>
              </a:pathLst>
            </a:custGeom>
            <a:solidFill>
              <a:srgbClr val="3852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9" name="Google Shape;1199;p59"/>
            <p:cNvSpPr/>
            <p:nvPr/>
          </p:nvSpPr>
          <p:spPr>
            <a:xfrm>
              <a:off x="1645445" y="360362"/>
              <a:ext cx="3000375" cy="647700"/>
            </a:xfrm>
            <a:custGeom>
              <a:rect b="b" l="l" r="r" t="t"/>
              <a:pathLst>
                <a:path extrusionOk="0" h="647700" w="3000375">
                  <a:moveTo>
                    <a:pt x="0" y="0"/>
                  </a:moveTo>
                  <a:lnTo>
                    <a:pt x="2713048" y="0"/>
                  </a:lnTo>
                  <a:lnTo>
                    <a:pt x="3000015" y="323670"/>
                  </a:lnTo>
                  <a:lnTo>
                    <a:pt x="2713048"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200" name="Google Shape;1200;p59"/>
          <p:cNvSpPr txBox="1"/>
          <p:nvPr>
            <p:ph type="title"/>
          </p:nvPr>
        </p:nvSpPr>
        <p:spPr>
          <a:xfrm>
            <a:off x="1840135" y="520700"/>
            <a:ext cx="2611120" cy="29972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Phase 7: Security Reporting</a:t>
            </a:r>
            <a:endParaRPr sz="18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txBox="1"/>
          <p:nvPr>
            <p:ph idx="12" type="sldNum"/>
          </p:nvPr>
        </p:nvSpPr>
        <p:spPr>
          <a:xfrm>
            <a:off x="10768546" y="6290774"/>
            <a:ext cx="61791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2" name="Google Shape;202;p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Play"/>
              <a:buNone/>
            </a:pPr>
            <a:r>
              <a:rPr lang="en-US" sz="3600"/>
              <a:t>Background Knowledge and Prerequisites</a:t>
            </a:r>
            <a:endParaRPr/>
          </a:p>
        </p:txBody>
      </p:sp>
      <p:sp>
        <p:nvSpPr>
          <p:cNvPr id="203" name="Google Shape;203;p6"/>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Clr>
                <a:schemeClr val="dk2"/>
              </a:buClr>
              <a:buSzPts val="4400"/>
              <a:buNone/>
            </a:pPr>
            <a:r>
              <a:rPr lang="en-US"/>
              <a:t>Background knowledge:</a:t>
            </a:r>
            <a:endParaRPr/>
          </a:p>
        </p:txBody>
      </p:sp>
      <p:sp>
        <p:nvSpPr>
          <p:cNvPr id="204" name="Google Shape;204;p6"/>
          <p:cNvSpPr txBox="1"/>
          <p:nvPr>
            <p:ph idx="3" type="body"/>
          </p:nvPr>
        </p:nvSpPr>
        <p:spPr>
          <a:xfrm>
            <a:off x="893304" y="2342273"/>
            <a:ext cx="5885179" cy="1632299"/>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rgbClr val="7F7F7F"/>
              </a:buClr>
              <a:buSzPts val="1600"/>
              <a:buNone/>
            </a:pPr>
            <a:r>
              <a:rPr lang="en-US" sz="1600"/>
              <a:t>Basic understanding of computers systems </a:t>
            </a:r>
            <a:endParaRPr/>
          </a:p>
          <a:p>
            <a:pPr indent="0" lvl="0" marL="0" rtl="0" algn="l">
              <a:lnSpc>
                <a:spcPct val="90000"/>
              </a:lnSpc>
              <a:spcBef>
                <a:spcPts val="1000"/>
              </a:spcBef>
              <a:spcAft>
                <a:spcPts val="0"/>
              </a:spcAft>
              <a:buClr>
                <a:srgbClr val="7F7F7F"/>
              </a:buClr>
              <a:buSzPts val="1600"/>
              <a:buNone/>
            </a:pPr>
            <a:r>
              <a:rPr lang="en-US" sz="1600"/>
              <a:t>Familiarity with common vulnerability and security threats databases</a:t>
            </a:r>
            <a:endParaRPr/>
          </a:p>
          <a:p>
            <a:pPr indent="0" lvl="0" marL="0" rtl="0" algn="l">
              <a:lnSpc>
                <a:spcPct val="90000"/>
              </a:lnSpc>
              <a:spcBef>
                <a:spcPts val="1000"/>
              </a:spcBef>
              <a:spcAft>
                <a:spcPts val="0"/>
              </a:spcAft>
              <a:buClr>
                <a:srgbClr val="7F7F7F"/>
              </a:buClr>
              <a:buSzPts val="1600"/>
              <a:buNone/>
            </a:pPr>
            <a:r>
              <a:rPr lang="en-US" sz="1600"/>
              <a:t>Familiarity with cybersecurity certifications and critical sectors </a:t>
            </a:r>
            <a:endParaRPr/>
          </a:p>
          <a:p>
            <a:pPr indent="0" lvl="0" marL="0" rtl="0" algn="l">
              <a:lnSpc>
                <a:spcPct val="90000"/>
              </a:lnSpc>
              <a:spcBef>
                <a:spcPts val="1000"/>
              </a:spcBef>
              <a:spcAft>
                <a:spcPts val="0"/>
              </a:spcAft>
              <a:buClr>
                <a:srgbClr val="7F7F7F"/>
              </a:buClr>
              <a:buSzPts val="1600"/>
              <a:buNone/>
            </a:pPr>
            <a:r>
              <a:rPr lang="en-US" sz="1600"/>
              <a:t>Awareness of cybersecurity</a:t>
            </a:r>
            <a:endParaRPr/>
          </a:p>
        </p:txBody>
      </p:sp>
      <p:sp>
        <p:nvSpPr>
          <p:cNvPr id="205" name="Google Shape;205;p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06" name="Google Shape;206;p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07" name="Google Shape;207;p6"/>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Arial"/>
                <a:ea typeface="Arial"/>
                <a:cs typeface="Arial"/>
                <a:sym typeface="Arial"/>
              </a:rPr>
              <a:t>Prerequisites:</a:t>
            </a:r>
            <a:endParaRPr/>
          </a:p>
        </p:txBody>
      </p:sp>
      <p:sp>
        <p:nvSpPr>
          <p:cNvPr id="208" name="Google Shape;208;p6"/>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rgbClr val="7F7F7F"/>
                </a:solidFill>
                <a:latin typeface="Arial"/>
                <a:ea typeface="Arial"/>
                <a:cs typeface="Arial"/>
                <a:sym typeface="Arial"/>
              </a:rPr>
              <a:t>None</a:t>
            </a:r>
            <a:endParaRPr/>
          </a:p>
        </p:txBody>
      </p:sp>
      <p:pic>
        <p:nvPicPr>
          <p:cNvPr descr="A person holding books in a library&#10;&#10;Description automatically generated" id="209" name="Google Shape;209;p6"/>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
        <p:nvSpPr>
          <p:cNvPr id="210" name="Google Shape;210;p6"/>
          <p:cNvSpPr txBox="1"/>
          <p:nvPr>
            <p:ph idx="11" type="ftr"/>
          </p:nvPr>
        </p:nvSpPr>
        <p:spPr>
          <a:xfrm>
            <a:off x="824241" y="6290774"/>
            <a:ext cx="6637071"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CSP TRAINING MODULE NAME: PRESENTATION TEMPLATE CREATED BY PR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p60"/>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206" name="Google Shape;1206;p60"/>
          <p:cNvSpPr txBox="1"/>
          <p:nvPr/>
        </p:nvSpPr>
        <p:spPr>
          <a:xfrm>
            <a:off x="2166015" y="399795"/>
            <a:ext cx="494030"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Verdana"/>
                <a:ea typeface="Verdana"/>
                <a:cs typeface="Verdana"/>
                <a:sym typeface="Verdana"/>
              </a:rPr>
              <a:t>ma</a:t>
            </a:r>
            <a:endParaRPr sz="2800">
              <a:solidFill>
                <a:schemeClr val="dk1"/>
              </a:solidFill>
              <a:latin typeface="Verdana"/>
              <a:ea typeface="Verdana"/>
              <a:cs typeface="Verdana"/>
              <a:sym typeface="Verdana"/>
            </a:endParaRPr>
          </a:p>
        </p:txBody>
      </p:sp>
      <p:sp>
        <p:nvSpPr>
          <p:cNvPr id="1207" name="Google Shape;1207;p60"/>
          <p:cNvSpPr txBox="1"/>
          <p:nvPr>
            <p:ph type="title"/>
          </p:nvPr>
        </p:nvSpPr>
        <p:spPr>
          <a:xfrm>
            <a:off x="1522571" y="1373124"/>
            <a:ext cx="8948420" cy="4216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2600"/>
              <a:buFont typeface="Verdana"/>
              <a:buNone/>
            </a:pPr>
            <a:r>
              <a:rPr b="1" lang="en-US" sz="2600">
                <a:latin typeface="Verdana"/>
                <a:ea typeface="Verdana"/>
                <a:cs typeface="Verdana"/>
                <a:sym typeface="Verdana"/>
              </a:rPr>
              <a:t>ISMS:	</a:t>
            </a:r>
            <a:r>
              <a:rPr lang="en-US" sz="2600"/>
              <a:t>a	systematic	approach	for	establishing,	implementing,</a:t>
            </a:r>
            <a:endParaRPr sz="2600">
              <a:latin typeface="Verdana"/>
              <a:ea typeface="Verdana"/>
              <a:cs typeface="Verdana"/>
              <a:sym typeface="Verdana"/>
            </a:endParaRPr>
          </a:p>
        </p:txBody>
      </p:sp>
      <p:sp>
        <p:nvSpPr>
          <p:cNvPr id="1208" name="Google Shape;1208;p60"/>
          <p:cNvSpPr txBox="1"/>
          <p:nvPr/>
        </p:nvSpPr>
        <p:spPr>
          <a:xfrm>
            <a:off x="1522571" y="1769364"/>
            <a:ext cx="8950325" cy="240284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lang="en-US" sz="2600">
                <a:solidFill>
                  <a:schemeClr val="dk1"/>
                </a:solidFill>
                <a:latin typeface="Helvetica Neue"/>
                <a:ea typeface="Helvetica Neue"/>
                <a:cs typeface="Helvetica Neue"/>
                <a:sym typeface="Helvetica Neue"/>
              </a:rPr>
              <a:t>operating, monitoring, reviewing, maintaining and improving an  organization’s information security to achieve business objectives. It  is </a:t>
            </a:r>
            <a:r>
              <a:rPr b="1" lang="en-US" sz="2600">
                <a:solidFill>
                  <a:schemeClr val="dk1"/>
                </a:solidFill>
                <a:latin typeface="Verdana"/>
                <a:ea typeface="Verdana"/>
                <a:cs typeface="Verdana"/>
                <a:sym typeface="Verdana"/>
              </a:rPr>
              <a:t>based on a risk assessment </a:t>
            </a:r>
            <a:r>
              <a:rPr lang="en-US" sz="2600">
                <a:solidFill>
                  <a:schemeClr val="dk1"/>
                </a:solidFill>
                <a:latin typeface="Helvetica Neue"/>
                <a:ea typeface="Helvetica Neue"/>
                <a:cs typeface="Helvetica Neue"/>
                <a:sym typeface="Helvetica Neue"/>
              </a:rPr>
              <a:t>and the organization’s risk  acceptance levels designed to effectively treat and manage risks.  Analysing requirements for the protection of information assets and  applying appropriate controls (ISO2700X)</a:t>
            </a:r>
            <a:endParaRPr sz="2600">
              <a:solidFill>
                <a:schemeClr val="dk1"/>
              </a:solidFill>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61"/>
          <p:cNvSpPr txBox="1"/>
          <p:nvPr/>
        </p:nvSpPr>
        <p:spPr>
          <a:xfrm>
            <a:off x="2447132" y="384555"/>
            <a:ext cx="36639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Verdana"/>
                <a:ea typeface="Verdana"/>
                <a:cs typeface="Verdana"/>
                <a:sym typeface="Verdana"/>
              </a:rPr>
              <a:t>SE</a:t>
            </a:r>
            <a:endParaRPr sz="2800">
              <a:solidFill>
                <a:schemeClr val="dk1"/>
              </a:solidFill>
              <a:latin typeface="Verdana"/>
              <a:ea typeface="Verdana"/>
              <a:cs typeface="Verdana"/>
              <a:sym typeface="Verdana"/>
            </a:endParaRPr>
          </a:p>
        </p:txBody>
      </p:sp>
      <p:sp>
        <p:nvSpPr>
          <p:cNvPr id="1214" name="Google Shape;1214;p61"/>
          <p:cNvSpPr txBox="1"/>
          <p:nvPr/>
        </p:nvSpPr>
        <p:spPr>
          <a:xfrm>
            <a:off x="1524160" y="1235963"/>
            <a:ext cx="8063230" cy="2476500"/>
          </a:xfrm>
          <a:prstGeom prst="rect">
            <a:avLst/>
          </a:prstGeom>
          <a:noFill/>
          <a:ln>
            <a:noFill/>
          </a:ln>
        </p:spPr>
        <p:txBody>
          <a:bodyPr anchorCtr="0" anchor="t" bIns="0" lIns="0" spcFirstLastPara="1" rIns="0" wrap="square" tIns="189225">
            <a:spAutoFit/>
          </a:bodyPr>
          <a:lstStyle/>
          <a:p>
            <a:pPr indent="-228600" lvl="0" marL="241300" marR="0" rtl="0" algn="l">
              <a:lnSpc>
                <a:spcPct val="100000"/>
              </a:lnSpc>
              <a:spcBef>
                <a:spcPts val="0"/>
              </a:spcBef>
              <a:spcAft>
                <a:spcPts val="0"/>
              </a:spcAft>
              <a:buClr>
                <a:srgbClr val="000000"/>
              </a:buClr>
              <a:buSzPts val="2000"/>
              <a:buFont typeface="Arial"/>
              <a:buChar char="•"/>
            </a:pPr>
            <a:r>
              <a:rPr lang="en-US" sz="2000" u="sng">
                <a:solidFill>
                  <a:srgbClr val="56BCFE"/>
                </a:solidFill>
                <a:latin typeface="Helvetica Neue"/>
                <a:ea typeface="Helvetica Neue"/>
                <a:cs typeface="Helvetica Neue"/>
                <a:sym typeface="Helvetica Neue"/>
              </a:rPr>
              <a:t>ISO 27002 </a:t>
            </a:r>
            <a:r>
              <a:rPr lang="en-US" sz="2000">
                <a:solidFill>
                  <a:schemeClr val="dk1"/>
                </a:solidFill>
                <a:latin typeface="Helvetica Neue"/>
                <a:ea typeface="Helvetica Neue"/>
                <a:cs typeface="Helvetica Neue"/>
                <a:sym typeface="Helvetica Neue"/>
              </a:rPr>
              <a:t>FOR THE IMPLEMENTATION AND MANAGEMENT OF CONTROLS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395"/>
              </a:spcBef>
              <a:spcAft>
                <a:spcPts val="0"/>
              </a:spcAft>
              <a:buClr>
                <a:srgbClr val="000000"/>
              </a:buClr>
              <a:buSzPts val="2000"/>
              <a:buFont typeface="Arial"/>
              <a:buChar char="•"/>
            </a:pPr>
            <a:r>
              <a:rPr lang="en-US" sz="2000" u="sng">
                <a:solidFill>
                  <a:srgbClr val="56BCFE"/>
                </a:solidFill>
                <a:latin typeface="Helvetica Neue"/>
                <a:ea typeface="Helvetica Neue"/>
                <a:cs typeface="Helvetica Neue"/>
                <a:sym typeface="Helvetica Neue"/>
              </a:rPr>
              <a:t>NIST2020</a:t>
            </a:r>
            <a:r>
              <a:rPr lang="en-US" sz="2000">
                <a:solidFill>
                  <a:srgbClr val="56BCFE"/>
                </a:solidFill>
                <a:latin typeface="Helvetica Neue"/>
                <a:ea typeface="Helvetica Neue"/>
                <a:cs typeface="Helvetica Neue"/>
                <a:sym typeface="Helvetica Neue"/>
              </a:rPr>
              <a:t> </a:t>
            </a:r>
            <a:r>
              <a:rPr lang="en-US" sz="2000">
                <a:solidFill>
                  <a:schemeClr val="dk1"/>
                </a:solidFill>
                <a:latin typeface="Helvetica Neue"/>
                <a:ea typeface="Helvetica Neue"/>
                <a:cs typeface="Helvetica Neue"/>
                <a:sym typeface="Helvetica Neue"/>
              </a:rPr>
              <a:t>SECURITY AND PRIVACY CONTROLS FOR ICT SYSTEMS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rgbClr val="000000"/>
              </a:buClr>
              <a:buSzPts val="2000"/>
              <a:buFont typeface="Arial"/>
              <a:buChar char="•"/>
            </a:pPr>
            <a:r>
              <a:rPr lang="en-US" sz="2000" u="sng">
                <a:solidFill>
                  <a:srgbClr val="56BCFE"/>
                </a:solidFill>
                <a:latin typeface="Helvetica Neue"/>
                <a:ea typeface="Helvetica Neue"/>
                <a:cs typeface="Helvetica Neue"/>
                <a:sym typeface="Helvetica Neue"/>
              </a:rPr>
              <a:t>SANS TOP 20</a:t>
            </a:r>
            <a:r>
              <a:rPr lang="en-US" sz="2000">
                <a:solidFill>
                  <a:srgbClr val="56BCFE"/>
                </a:solidFill>
                <a:latin typeface="Helvetica Neue"/>
                <a:ea typeface="Helvetica Neue"/>
                <a:cs typeface="Helvetica Neue"/>
                <a:sym typeface="Helvetica Neue"/>
              </a:rPr>
              <a:t> </a:t>
            </a:r>
            <a:r>
              <a:rPr lang="en-US" sz="2000">
                <a:solidFill>
                  <a:schemeClr val="dk1"/>
                </a:solidFill>
                <a:latin typeface="Helvetica Neue"/>
                <a:ea typeface="Helvetica Neue"/>
                <a:cs typeface="Helvetica Neue"/>
                <a:sym typeface="Helvetica Neue"/>
              </a:rPr>
              <a:t>(20 MOST IMPORTANT CONTROLS)</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000000"/>
              </a:buClr>
              <a:buSzPts val="2000"/>
              <a:buFont typeface="Arial"/>
              <a:buChar char="•"/>
            </a:pPr>
            <a:r>
              <a:rPr lang="en-US" sz="2000" u="sng">
                <a:solidFill>
                  <a:srgbClr val="56BCFE"/>
                </a:solidFill>
                <a:latin typeface="Helvetica Neue"/>
                <a:ea typeface="Helvetica Neue"/>
                <a:cs typeface="Helvetica Neue"/>
                <a:sym typeface="Helvetica Neue"/>
              </a:rPr>
              <a:t>UCI</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rgbClr val="000000"/>
              </a:buClr>
              <a:buSzPts val="2000"/>
              <a:buFont typeface="Arial"/>
              <a:buChar char="•"/>
            </a:pPr>
            <a:r>
              <a:rPr lang="en-US" sz="2000" u="sng">
                <a:solidFill>
                  <a:srgbClr val="56BCFE"/>
                </a:solidFill>
                <a:latin typeface="Helvetica Neue"/>
                <a:ea typeface="Helvetica Neue"/>
                <a:cs typeface="Helvetica Neue"/>
                <a:sym typeface="Helvetica Neue"/>
              </a:rPr>
              <a:t>CIS CONTROL LIST</a:t>
            </a:r>
            <a:endParaRPr sz="2000">
              <a:solidFill>
                <a:schemeClr val="dk1"/>
              </a:solidFill>
              <a:latin typeface="Helvetica Neue"/>
              <a:ea typeface="Helvetica Neue"/>
              <a:cs typeface="Helvetica Neue"/>
              <a:sym typeface="Helvetica Neue"/>
            </a:endParaRPr>
          </a:p>
        </p:txBody>
      </p:sp>
      <p:pic>
        <p:nvPicPr>
          <p:cNvPr id="1215" name="Google Shape;1215;p61"/>
          <p:cNvPicPr preferRelativeResize="0"/>
          <p:nvPr/>
        </p:nvPicPr>
        <p:blipFill rotWithShape="1">
          <a:blip r:embed="rId3">
            <a:alphaModFix/>
          </a:blip>
          <a:srcRect b="0" l="0" r="0" t="0"/>
          <a:stretch/>
        </p:blipFill>
        <p:spPr>
          <a:xfrm>
            <a:off x="1640681" y="4983164"/>
            <a:ext cx="965200" cy="669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id="1220" name="Google Shape;1220;p62"/>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221" name="Google Shape;1221;p62"/>
          <p:cNvSpPr txBox="1"/>
          <p:nvPr/>
        </p:nvSpPr>
        <p:spPr>
          <a:xfrm>
            <a:off x="2252936" y="399795"/>
            <a:ext cx="39814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Verdana"/>
                <a:ea typeface="Verdana"/>
                <a:cs typeface="Verdana"/>
                <a:sym typeface="Verdana"/>
              </a:rPr>
              <a:t>ity</a:t>
            </a:r>
            <a:endParaRPr sz="2800">
              <a:solidFill>
                <a:schemeClr val="dk1"/>
              </a:solidFill>
              <a:latin typeface="Verdana"/>
              <a:ea typeface="Verdana"/>
              <a:cs typeface="Verdana"/>
              <a:sym typeface="Verdana"/>
            </a:endParaRPr>
          </a:p>
        </p:txBody>
      </p:sp>
      <p:sp>
        <p:nvSpPr>
          <p:cNvPr id="1222" name="Google Shape;1222;p62"/>
          <p:cNvSpPr txBox="1"/>
          <p:nvPr>
            <p:ph type="title"/>
          </p:nvPr>
        </p:nvSpPr>
        <p:spPr>
          <a:xfrm>
            <a:off x="1522571" y="1373124"/>
            <a:ext cx="8949690" cy="1211580"/>
          </a:xfrm>
          <a:prstGeom prst="rect">
            <a:avLst/>
          </a:prstGeom>
          <a:noFill/>
          <a:ln>
            <a:noFill/>
          </a:ln>
        </p:spPr>
        <p:txBody>
          <a:bodyPr anchorCtr="0" anchor="ctr" bIns="0" lIns="0" spcFirstLastPara="1" rIns="0" wrap="square" tIns="13950">
            <a:spAutoFit/>
          </a:bodyPr>
          <a:lstStyle/>
          <a:p>
            <a:pPr indent="0" lvl="0" marL="12700" marR="5080" rtl="0" algn="just">
              <a:lnSpc>
                <a:spcPct val="99600"/>
              </a:lnSpc>
              <a:spcBef>
                <a:spcPts val="0"/>
              </a:spcBef>
              <a:spcAft>
                <a:spcPts val="0"/>
              </a:spcAft>
              <a:buClr>
                <a:schemeClr val="dk1"/>
              </a:buClr>
              <a:buSzPts val="2600"/>
              <a:buFont typeface="Helvetica Neue"/>
              <a:buNone/>
            </a:pPr>
            <a:r>
              <a:rPr lang="en-US" sz="2600"/>
              <a:t>Rules, directives and practices that govern how assets, are  managed, protected and distributed within an organization and its  ICT systems. [ISO/IEC PDTR 13335-1 (11/2001)].</a:t>
            </a:r>
            <a:endParaRPr sz="2600"/>
          </a:p>
        </p:txBody>
      </p:sp>
      <p:pic>
        <p:nvPicPr>
          <p:cNvPr id="1223" name="Google Shape;1223;p62"/>
          <p:cNvPicPr preferRelativeResize="0"/>
          <p:nvPr/>
        </p:nvPicPr>
        <p:blipFill rotWithShape="1">
          <a:blip r:embed="rId4">
            <a:alphaModFix/>
          </a:blip>
          <a:srcRect b="0" l="0" r="0" t="0"/>
          <a:stretch/>
        </p:blipFill>
        <p:spPr>
          <a:xfrm>
            <a:off x="2944018" y="2663826"/>
            <a:ext cx="5181600" cy="399256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63"/>
          <p:cNvSpPr/>
          <p:nvPr/>
        </p:nvSpPr>
        <p:spPr>
          <a:xfrm>
            <a:off x="0" y="0"/>
            <a:ext cx="12192000" cy="861060"/>
          </a:xfrm>
          <a:custGeom>
            <a:rect b="b" l="l" r="r" t="t"/>
            <a:pathLst>
              <a:path extrusionOk="0" h="861060" w="12192000">
                <a:moveTo>
                  <a:pt x="12192000" y="0"/>
                </a:moveTo>
                <a:lnTo>
                  <a:pt x="0" y="0"/>
                </a:lnTo>
                <a:lnTo>
                  <a:pt x="0" y="860799"/>
                </a:lnTo>
                <a:lnTo>
                  <a:pt x="12192000" y="860799"/>
                </a:lnTo>
                <a:lnTo>
                  <a:pt x="12192000" y="0"/>
                </a:lnTo>
                <a:close/>
              </a:path>
            </a:pathLst>
          </a:custGeom>
          <a:solidFill>
            <a:srgbClr val="0C0CB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9" name="Google Shape;1229;p63"/>
          <p:cNvSpPr txBox="1"/>
          <p:nvPr>
            <p:ph type="title"/>
          </p:nvPr>
        </p:nvSpPr>
        <p:spPr>
          <a:xfrm>
            <a:off x="109199" y="44703"/>
            <a:ext cx="481711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COMMON	VULNERABILITIES</a:t>
            </a:r>
            <a:endParaRPr sz="3100">
              <a:latin typeface="Arial"/>
              <a:ea typeface="Arial"/>
              <a:cs typeface="Arial"/>
              <a:sym typeface="Arial"/>
            </a:endParaRPr>
          </a:p>
        </p:txBody>
      </p:sp>
      <p:pic>
        <p:nvPicPr>
          <p:cNvPr id="1230" name="Google Shape;1230;p63"/>
          <p:cNvPicPr preferRelativeResize="0"/>
          <p:nvPr/>
        </p:nvPicPr>
        <p:blipFill rotWithShape="1">
          <a:blip r:embed="rId3">
            <a:alphaModFix/>
          </a:blip>
          <a:srcRect b="0" l="0" r="0" t="0"/>
          <a:stretch/>
        </p:blipFill>
        <p:spPr>
          <a:xfrm>
            <a:off x="201168" y="859535"/>
            <a:ext cx="11789664" cy="54498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64"/>
          <p:cNvSpPr/>
          <p:nvPr/>
        </p:nvSpPr>
        <p:spPr>
          <a:xfrm>
            <a:off x="0" y="0"/>
            <a:ext cx="12192000" cy="861060"/>
          </a:xfrm>
          <a:custGeom>
            <a:rect b="b" l="l" r="r" t="t"/>
            <a:pathLst>
              <a:path extrusionOk="0" h="861060" w="12192000">
                <a:moveTo>
                  <a:pt x="12192000" y="0"/>
                </a:moveTo>
                <a:lnTo>
                  <a:pt x="0" y="0"/>
                </a:lnTo>
                <a:lnTo>
                  <a:pt x="0" y="860799"/>
                </a:lnTo>
                <a:lnTo>
                  <a:pt x="12192000" y="860799"/>
                </a:lnTo>
                <a:lnTo>
                  <a:pt x="12192000" y="0"/>
                </a:lnTo>
                <a:close/>
              </a:path>
            </a:pathLst>
          </a:custGeom>
          <a:solidFill>
            <a:srgbClr val="0C0CB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6" name="Google Shape;1236;p64"/>
          <p:cNvSpPr txBox="1"/>
          <p:nvPr>
            <p:ph type="title"/>
          </p:nvPr>
        </p:nvSpPr>
        <p:spPr>
          <a:xfrm>
            <a:off x="109199" y="44703"/>
            <a:ext cx="869950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OWASP TOP 10 SECURITY RISKS &amp; VULNERABILITIES</a:t>
            </a:r>
            <a:endParaRPr sz="3100">
              <a:latin typeface="Arial"/>
              <a:ea typeface="Arial"/>
              <a:cs typeface="Arial"/>
              <a:sym typeface="Arial"/>
            </a:endParaRPr>
          </a:p>
        </p:txBody>
      </p:sp>
      <p:sp>
        <p:nvSpPr>
          <p:cNvPr id="1237" name="Google Shape;1237;p64"/>
          <p:cNvSpPr/>
          <p:nvPr/>
        </p:nvSpPr>
        <p:spPr>
          <a:xfrm>
            <a:off x="1177033" y="1649200"/>
            <a:ext cx="2801620" cy="279400"/>
          </a:xfrm>
          <a:custGeom>
            <a:rect b="b" l="l" r="r" t="t"/>
            <a:pathLst>
              <a:path extrusionOk="0" h="279400" w="2801620">
                <a:moveTo>
                  <a:pt x="2801176" y="0"/>
                </a:moveTo>
                <a:lnTo>
                  <a:pt x="0" y="0"/>
                </a:lnTo>
                <a:lnTo>
                  <a:pt x="0" y="279400"/>
                </a:lnTo>
                <a:lnTo>
                  <a:pt x="2801176" y="279400"/>
                </a:lnTo>
                <a:lnTo>
                  <a:pt x="280117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8" name="Google Shape;1238;p64"/>
          <p:cNvSpPr/>
          <p:nvPr/>
        </p:nvSpPr>
        <p:spPr>
          <a:xfrm>
            <a:off x="1177033" y="3478000"/>
            <a:ext cx="5107305" cy="279400"/>
          </a:xfrm>
          <a:custGeom>
            <a:rect b="b" l="l" r="r" t="t"/>
            <a:pathLst>
              <a:path extrusionOk="0" h="279400" w="5107305">
                <a:moveTo>
                  <a:pt x="5106987" y="0"/>
                </a:moveTo>
                <a:lnTo>
                  <a:pt x="0" y="0"/>
                </a:lnTo>
                <a:lnTo>
                  <a:pt x="0" y="279400"/>
                </a:lnTo>
                <a:lnTo>
                  <a:pt x="5106987" y="279400"/>
                </a:lnTo>
                <a:lnTo>
                  <a:pt x="510698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9" name="Google Shape;1239;p64"/>
          <p:cNvSpPr txBox="1"/>
          <p:nvPr/>
        </p:nvSpPr>
        <p:spPr>
          <a:xfrm>
            <a:off x="1177033" y="1293600"/>
            <a:ext cx="2877820"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750"/>
              </a:lnSpc>
              <a:spcBef>
                <a:spcPts val="0"/>
              </a:spcBef>
              <a:spcAft>
                <a:spcPts val="0"/>
              </a:spcAft>
              <a:buNone/>
            </a:pPr>
            <a:r>
              <a:rPr lang="en-US" sz="2000">
                <a:solidFill>
                  <a:schemeClr val="dk1"/>
                </a:solidFill>
                <a:latin typeface="Helvetica Neue"/>
                <a:ea typeface="Helvetica Neue"/>
                <a:cs typeface="Helvetica Neue"/>
                <a:sym typeface="Helvetica Neue"/>
              </a:rPr>
              <a:t>BROKEN ACCESS CONTROL</a:t>
            </a:r>
            <a:endParaRPr sz="2000">
              <a:solidFill>
                <a:schemeClr val="dk1"/>
              </a:solidFill>
              <a:latin typeface="Helvetica Neue"/>
              <a:ea typeface="Helvetica Neue"/>
              <a:cs typeface="Helvetica Neue"/>
              <a:sym typeface="Helvetica Neue"/>
            </a:endParaRPr>
          </a:p>
        </p:txBody>
      </p:sp>
      <p:sp>
        <p:nvSpPr>
          <p:cNvPr id="1240" name="Google Shape;1240;p64"/>
          <p:cNvSpPr txBox="1"/>
          <p:nvPr/>
        </p:nvSpPr>
        <p:spPr>
          <a:xfrm>
            <a:off x="1177033" y="2017500"/>
            <a:ext cx="112077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250"/>
              </a:lnSpc>
              <a:spcBef>
                <a:spcPts val="0"/>
              </a:spcBef>
              <a:spcAft>
                <a:spcPts val="0"/>
              </a:spcAft>
              <a:buNone/>
            </a:pPr>
            <a:r>
              <a:rPr lang="en-US" sz="2000">
                <a:solidFill>
                  <a:schemeClr val="dk1"/>
                </a:solidFill>
                <a:latin typeface="Helvetica Neue"/>
                <a:ea typeface="Helvetica Neue"/>
                <a:cs typeface="Helvetica Neue"/>
                <a:sym typeface="Helvetica Neue"/>
              </a:rPr>
              <a:t>INJECTION</a:t>
            </a:r>
            <a:endParaRPr sz="2000">
              <a:solidFill>
                <a:schemeClr val="dk1"/>
              </a:solidFill>
              <a:latin typeface="Helvetica Neue"/>
              <a:ea typeface="Helvetica Neue"/>
              <a:cs typeface="Helvetica Neue"/>
              <a:sym typeface="Helvetica Neue"/>
            </a:endParaRPr>
          </a:p>
        </p:txBody>
      </p:sp>
      <p:sp>
        <p:nvSpPr>
          <p:cNvPr id="1241" name="Google Shape;1241;p64"/>
          <p:cNvSpPr txBox="1"/>
          <p:nvPr/>
        </p:nvSpPr>
        <p:spPr>
          <a:xfrm>
            <a:off x="1177033" y="2385800"/>
            <a:ext cx="1892300"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None/>
            </a:pPr>
            <a:r>
              <a:rPr lang="en-US" sz="2000">
                <a:solidFill>
                  <a:schemeClr val="dk1"/>
                </a:solidFill>
                <a:latin typeface="Helvetica Neue"/>
                <a:ea typeface="Helvetica Neue"/>
                <a:cs typeface="Helvetica Neue"/>
                <a:sym typeface="Helvetica Neue"/>
              </a:rPr>
              <a:t>INSECURE DESIGN</a:t>
            </a:r>
            <a:endParaRPr sz="2000">
              <a:solidFill>
                <a:schemeClr val="dk1"/>
              </a:solidFill>
              <a:latin typeface="Helvetica Neue"/>
              <a:ea typeface="Helvetica Neue"/>
              <a:cs typeface="Helvetica Neue"/>
              <a:sym typeface="Helvetica Neue"/>
            </a:endParaRPr>
          </a:p>
        </p:txBody>
      </p:sp>
      <p:sp>
        <p:nvSpPr>
          <p:cNvPr id="1242" name="Google Shape;1242;p64"/>
          <p:cNvSpPr txBox="1"/>
          <p:nvPr/>
        </p:nvSpPr>
        <p:spPr>
          <a:xfrm>
            <a:off x="1177033" y="2754100"/>
            <a:ext cx="3262629"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499"/>
              </a:lnSpc>
              <a:spcBef>
                <a:spcPts val="0"/>
              </a:spcBef>
              <a:spcAft>
                <a:spcPts val="0"/>
              </a:spcAft>
              <a:buNone/>
            </a:pPr>
            <a:r>
              <a:rPr lang="en-US" sz="2000">
                <a:solidFill>
                  <a:schemeClr val="dk1"/>
                </a:solidFill>
                <a:latin typeface="Helvetica Neue"/>
                <a:ea typeface="Helvetica Neue"/>
                <a:cs typeface="Helvetica Neue"/>
                <a:sym typeface="Helvetica Neue"/>
              </a:rPr>
              <a:t>SECURITY MISCONFIGURATION</a:t>
            </a:r>
            <a:endParaRPr sz="2000">
              <a:solidFill>
                <a:schemeClr val="dk1"/>
              </a:solidFill>
              <a:latin typeface="Helvetica Neue"/>
              <a:ea typeface="Helvetica Neue"/>
              <a:cs typeface="Helvetica Neue"/>
              <a:sym typeface="Helvetica Neue"/>
            </a:endParaRPr>
          </a:p>
        </p:txBody>
      </p:sp>
      <p:sp>
        <p:nvSpPr>
          <p:cNvPr id="1243" name="Google Shape;1243;p64"/>
          <p:cNvSpPr txBox="1"/>
          <p:nvPr/>
        </p:nvSpPr>
        <p:spPr>
          <a:xfrm>
            <a:off x="1177033" y="3122400"/>
            <a:ext cx="468820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750"/>
              </a:lnSpc>
              <a:spcBef>
                <a:spcPts val="0"/>
              </a:spcBef>
              <a:spcAft>
                <a:spcPts val="0"/>
              </a:spcAft>
              <a:buNone/>
            </a:pPr>
            <a:r>
              <a:rPr lang="en-US" sz="2000">
                <a:solidFill>
                  <a:schemeClr val="dk1"/>
                </a:solidFill>
                <a:latin typeface="Helvetica Neue"/>
                <a:ea typeface="Helvetica Neue"/>
                <a:cs typeface="Helvetica Neue"/>
                <a:sym typeface="Helvetica Neue"/>
              </a:rPr>
              <a:t>VULNERABLE AND OUTDATED COMPONENTS</a:t>
            </a:r>
            <a:endParaRPr sz="2000">
              <a:solidFill>
                <a:schemeClr val="dk1"/>
              </a:solidFill>
              <a:latin typeface="Helvetica Neue"/>
              <a:ea typeface="Helvetica Neue"/>
              <a:cs typeface="Helvetica Neue"/>
              <a:sym typeface="Helvetica Neue"/>
            </a:endParaRPr>
          </a:p>
        </p:txBody>
      </p:sp>
      <p:sp>
        <p:nvSpPr>
          <p:cNvPr id="1244" name="Google Shape;1244;p64"/>
          <p:cNvSpPr txBox="1"/>
          <p:nvPr/>
        </p:nvSpPr>
        <p:spPr>
          <a:xfrm>
            <a:off x="1177032" y="3846300"/>
            <a:ext cx="449770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250"/>
              </a:lnSpc>
              <a:spcBef>
                <a:spcPts val="0"/>
              </a:spcBef>
              <a:spcAft>
                <a:spcPts val="0"/>
              </a:spcAft>
              <a:buNone/>
            </a:pPr>
            <a:r>
              <a:rPr lang="en-US" sz="2000">
                <a:solidFill>
                  <a:schemeClr val="dk1"/>
                </a:solidFill>
                <a:latin typeface="Helvetica Neue"/>
                <a:ea typeface="Helvetica Neue"/>
                <a:cs typeface="Helvetica Neue"/>
                <a:sym typeface="Helvetica Neue"/>
              </a:rPr>
              <a:t>SOFTWARE AND DATA INTEGRITY FAILURES</a:t>
            </a:r>
            <a:endParaRPr sz="2000">
              <a:solidFill>
                <a:schemeClr val="dk1"/>
              </a:solidFill>
              <a:latin typeface="Helvetica Neue"/>
              <a:ea typeface="Helvetica Neue"/>
              <a:cs typeface="Helvetica Neue"/>
              <a:sym typeface="Helvetica Neue"/>
            </a:endParaRPr>
          </a:p>
        </p:txBody>
      </p:sp>
      <p:sp>
        <p:nvSpPr>
          <p:cNvPr id="1245" name="Google Shape;1245;p64"/>
          <p:cNvSpPr txBox="1"/>
          <p:nvPr>
            <p:ph idx="1" type="body"/>
          </p:nvPr>
        </p:nvSpPr>
        <p:spPr>
          <a:xfrm>
            <a:off x="838200" y="1825625"/>
            <a:ext cx="10515600" cy="4351200"/>
          </a:xfrm>
          <a:prstGeom prst="rect">
            <a:avLst/>
          </a:prstGeom>
          <a:noFill/>
          <a:ln>
            <a:noFill/>
          </a:ln>
        </p:spPr>
        <p:txBody>
          <a:bodyPr anchorCtr="0" anchor="t" bIns="0" lIns="0" spcFirstLastPara="1" rIns="0" wrap="square" tIns="60950">
            <a:spAutoFit/>
          </a:bodyPr>
          <a:lstStyle/>
          <a:p>
            <a:pPr indent="-12700" lvl="0" marL="12700" rtl="0" algn="l">
              <a:lnSpc>
                <a:spcPct val="100000"/>
              </a:lnSpc>
              <a:spcBef>
                <a:spcPts val="0"/>
              </a:spcBef>
              <a:spcAft>
                <a:spcPts val="0"/>
              </a:spcAft>
              <a:buClr>
                <a:schemeClr val="dk1"/>
              </a:buClr>
              <a:buSzPts val="2800"/>
              <a:buChar char="•"/>
            </a:pPr>
            <a:r>
              <a:rPr lang="en-US"/>
              <a:t>1.</a:t>
            </a:r>
            <a:endParaRPr/>
          </a:p>
          <a:p>
            <a:pPr indent="-12700" lvl="0" marL="12700" rtl="0" algn="l">
              <a:lnSpc>
                <a:spcPct val="100000"/>
              </a:lnSpc>
              <a:spcBef>
                <a:spcPts val="509"/>
              </a:spcBef>
              <a:spcAft>
                <a:spcPts val="0"/>
              </a:spcAft>
              <a:buClr>
                <a:schemeClr val="dk1"/>
              </a:buClr>
              <a:buSzPts val="2800"/>
              <a:buChar char="•"/>
            </a:pPr>
            <a:r>
              <a:rPr lang="en-US"/>
              <a:t>2.	</a:t>
            </a:r>
            <a:r>
              <a:rPr lang="en-US" sz="2000"/>
              <a:t>CRYPTOGRAPHIC FAILURES</a:t>
            </a:r>
            <a:endParaRPr sz="2000"/>
          </a:p>
          <a:p>
            <a:pPr indent="-12700" lvl="0" marL="12700" rtl="0" algn="l">
              <a:lnSpc>
                <a:spcPct val="100000"/>
              </a:lnSpc>
              <a:spcBef>
                <a:spcPts val="1000"/>
              </a:spcBef>
              <a:spcAft>
                <a:spcPts val="0"/>
              </a:spcAft>
              <a:buClr>
                <a:schemeClr val="dk1"/>
              </a:buClr>
              <a:buSzPts val="2800"/>
              <a:buChar char="•"/>
            </a:pPr>
            <a:r>
              <a:rPr lang="en-US"/>
              <a:t>3.</a:t>
            </a:r>
            <a:endParaRPr/>
          </a:p>
          <a:p>
            <a:pPr indent="-12700" lvl="0" marL="12700" rtl="0" algn="l">
              <a:lnSpc>
                <a:spcPct val="100000"/>
              </a:lnSpc>
              <a:spcBef>
                <a:spcPts val="1105"/>
              </a:spcBef>
              <a:spcAft>
                <a:spcPts val="0"/>
              </a:spcAft>
              <a:buClr>
                <a:schemeClr val="dk1"/>
              </a:buClr>
              <a:buSzPts val="2800"/>
              <a:buChar char="•"/>
            </a:pPr>
            <a:r>
              <a:rPr lang="en-US"/>
              <a:t>4.</a:t>
            </a:r>
            <a:endParaRPr/>
          </a:p>
          <a:p>
            <a:pPr indent="-12700" lvl="0" marL="12700" rtl="0" algn="l">
              <a:lnSpc>
                <a:spcPct val="100000"/>
              </a:lnSpc>
              <a:spcBef>
                <a:spcPts val="1080"/>
              </a:spcBef>
              <a:spcAft>
                <a:spcPts val="0"/>
              </a:spcAft>
              <a:buClr>
                <a:schemeClr val="dk1"/>
              </a:buClr>
              <a:buSzPts val="2800"/>
              <a:buChar char="•"/>
            </a:pPr>
            <a:r>
              <a:rPr lang="en-US"/>
              <a:t>5.</a:t>
            </a:r>
            <a:endParaRPr/>
          </a:p>
          <a:p>
            <a:pPr indent="-12700" lvl="0" marL="12700" rtl="0" algn="l">
              <a:lnSpc>
                <a:spcPct val="100000"/>
              </a:lnSpc>
              <a:spcBef>
                <a:spcPts val="1105"/>
              </a:spcBef>
              <a:spcAft>
                <a:spcPts val="0"/>
              </a:spcAft>
              <a:buClr>
                <a:schemeClr val="dk1"/>
              </a:buClr>
              <a:buSzPts val="2800"/>
              <a:buChar char="•"/>
            </a:pPr>
            <a:r>
              <a:rPr lang="en-US"/>
              <a:t>6.</a:t>
            </a:r>
            <a:endParaRPr/>
          </a:p>
          <a:p>
            <a:pPr indent="-12700" lvl="0" marL="12700" rtl="0" algn="l">
              <a:lnSpc>
                <a:spcPct val="100000"/>
              </a:lnSpc>
              <a:spcBef>
                <a:spcPts val="509"/>
              </a:spcBef>
              <a:spcAft>
                <a:spcPts val="0"/>
              </a:spcAft>
              <a:buClr>
                <a:schemeClr val="dk1"/>
              </a:buClr>
              <a:buSzPts val="2800"/>
              <a:buChar char="•"/>
            </a:pPr>
            <a:r>
              <a:rPr lang="en-US"/>
              <a:t>7.	</a:t>
            </a:r>
            <a:r>
              <a:rPr lang="en-US" sz="2000"/>
              <a:t>IDENTIFICATION AND AUTHENTICATION FAILURES</a:t>
            </a:r>
            <a:endParaRPr sz="2000"/>
          </a:p>
          <a:p>
            <a:pPr indent="-12700" lvl="0" marL="12700" rtl="0" algn="l">
              <a:lnSpc>
                <a:spcPct val="100000"/>
              </a:lnSpc>
              <a:spcBef>
                <a:spcPts val="1000"/>
              </a:spcBef>
              <a:spcAft>
                <a:spcPts val="0"/>
              </a:spcAft>
              <a:buClr>
                <a:schemeClr val="dk1"/>
              </a:buClr>
              <a:buSzPts val="2800"/>
              <a:buChar char="•"/>
            </a:pPr>
            <a:r>
              <a:rPr lang="en-US"/>
              <a:t>8.</a:t>
            </a:r>
            <a:endParaRPr/>
          </a:p>
          <a:p>
            <a:pPr indent="-12700" lvl="0" marL="12700" rtl="0" algn="l">
              <a:lnSpc>
                <a:spcPct val="100000"/>
              </a:lnSpc>
              <a:spcBef>
                <a:spcPts val="1105"/>
              </a:spcBef>
              <a:spcAft>
                <a:spcPts val="0"/>
              </a:spcAft>
              <a:buClr>
                <a:schemeClr val="dk1"/>
              </a:buClr>
              <a:buSzPts val="2800"/>
              <a:buChar char="•"/>
            </a:pPr>
            <a:r>
              <a:rPr lang="en-US"/>
              <a:t>9.</a:t>
            </a:r>
            <a:endParaRPr/>
          </a:p>
        </p:txBody>
      </p:sp>
      <p:sp>
        <p:nvSpPr>
          <p:cNvPr id="1246" name="Google Shape;1246;p64"/>
          <p:cNvSpPr txBox="1"/>
          <p:nvPr/>
        </p:nvSpPr>
        <p:spPr>
          <a:xfrm>
            <a:off x="1177033" y="4214600"/>
            <a:ext cx="430466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None/>
            </a:pPr>
            <a:r>
              <a:rPr lang="en-US" sz="2000">
                <a:solidFill>
                  <a:schemeClr val="dk1"/>
                </a:solidFill>
                <a:latin typeface="Helvetica Neue"/>
                <a:ea typeface="Helvetica Neue"/>
                <a:cs typeface="Helvetica Neue"/>
                <a:sym typeface="Helvetica Neue"/>
              </a:rPr>
              <a:t>SECURITY LOGGING AND MONITORING</a:t>
            </a:r>
            <a:endParaRPr sz="2000">
              <a:solidFill>
                <a:schemeClr val="dk1"/>
              </a:solidFill>
              <a:latin typeface="Helvetica Neue"/>
              <a:ea typeface="Helvetica Neue"/>
              <a:cs typeface="Helvetica Neue"/>
              <a:sym typeface="Helvetica Neue"/>
            </a:endParaRPr>
          </a:p>
        </p:txBody>
      </p:sp>
      <p:sp>
        <p:nvSpPr>
          <p:cNvPr id="1247" name="Google Shape;1247;p64"/>
          <p:cNvSpPr txBox="1"/>
          <p:nvPr/>
        </p:nvSpPr>
        <p:spPr>
          <a:xfrm>
            <a:off x="1177033" y="4582900"/>
            <a:ext cx="928369"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499"/>
              </a:lnSpc>
              <a:spcBef>
                <a:spcPts val="0"/>
              </a:spcBef>
              <a:spcAft>
                <a:spcPts val="0"/>
              </a:spcAft>
              <a:buNone/>
            </a:pPr>
            <a:r>
              <a:rPr lang="en-US" sz="2000">
                <a:solidFill>
                  <a:schemeClr val="dk1"/>
                </a:solidFill>
                <a:latin typeface="Helvetica Neue"/>
                <a:ea typeface="Helvetica Neue"/>
                <a:cs typeface="Helvetica Neue"/>
                <a:sym typeface="Helvetica Neue"/>
              </a:rPr>
              <a:t>FAILURES</a:t>
            </a:r>
            <a:endParaRPr sz="2000">
              <a:solidFill>
                <a:schemeClr val="dk1"/>
              </a:solidFill>
              <a:latin typeface="Helvetica Neue"/>
              <a:ea typeface="Helvetica Neue"/>
              <a:cs typeface="Helvetica Neue"/>
              <a:sym typeface="Helvetica Neue"/>
            </a:endParaRPr>
          </a:p>
        </p:txBody>
      </p:sp>
      <p:sp>
        <p:nvSpPr>
          <p:cNvPr id="1248" name="Google Shape;1248;p64"/>
          <p:cNvSpPr txBox="1"/>
          <p:nvPr/>
        </p:nvSpPr>
        <p:spPr>
          <a:xfrm>
            <a:off x="732532" y="4963159"/>
            <a:ext cx="276860" cy="254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500">
                <a:solidFill>
                  <a:schemeClr val="dk1"/>
                </a:solidFill>
                <a:latin typeface="Helvetica Neue"/>
                <a:ea typeface="Helvetica Neue"/>
                <a:cs typeface="Helvetica Neue"/>
                <a:sym typeface="Helvetica Neue"/>
              </a:rPr>
              <a:t>10.</a:t>
            </a:r>
            <a:endParaRPr sz="1500">
              <a:solidFill>
                <a:schemeClr val="dk1"/>
              </a:solidFill>
              <a:latin typeface="Helvetica Neue"/>
              <a:ea typeface="Helvetica Neue"/>
              <a:cs typeface="Helvetica Neue"/>
              <a:sym typeface="Helvetica Neue"/>
            </a:endParaRPr>
          </a:p>
        </p:txBody>
      </p:sp>
      <p:sp>
        <p:nvSpPr>
          <p:cNvPr id="1249" name="Google Shape;1249;p64"/>
          <p:cNvSpPr txBox="1"/>
          <p:nvPr/>
        </p:nvSpPr>
        <p:spPr>
          <a:xfrm>
            <a:off x="1177033" y="4951200"/>
            <a:ext cx="3367404"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750"/>
              </a:lnSpc>
              <a:spcBef>
                <a:spcPts val="0"/>
              </a:spcBef>
              <a:spcAft>
                <a:spcPts val="0"/>
              </a:spcAft>
              <a:buNone/>
            </a:pPr>
            <a:r>
              <a:rPr lang="en-US" sz="2000">
                <a:solidFill>
                  <a:schemeClr val="dk1"/>
                </a:solidFill>
                <a:latin typeface="Helvetica Neue"/>
                <a:ea typeface="Helvetica Neue"/>
                <a:cs typeface="Helvetica Neue"/>
                <a:sym typeface="Helvetica Neue"/>
              </a:rPr>
              <a:t>SERVER-SIDE REQUEST FORGERY</a:t>
            </a:r>
            <a:endParaRPr sz="2000">
              <a:solidFill>
                <a:schemeClr val="dk1"/>
              </a:solidFill>
              <a:latin typeface="Helvetica Neue"/>
              <a:ea typeface="Helvetica Neue"/>
              <a:cs typeface="Helvetica Neue"/>
              <a:sym typeface="Helvetica Neue"/>
            </a:endParaRPr>
          </a:p>
        </p:txBody>
      </p:sp>
      <p:sp>
        <p:nvSpPr>
          <p:cNvPr id="1250" name="Google Shape;1250;p64"/>
          <p:cNvSpPr txBox="1"/>
          <p:nvPr/>
        </p:nvSpPr>
        <p:spPr>
          <a:xfrm>
            <a:off x="554732" y="5165852"/>
            <a:ext cx="5548630" cy="1482725"/>
          </a:xfrm>
          <a:prstGeom prst="rect">
            <a:avLst/>
          </a:prstGeom>
          <a:noFill/>
          <a:ln>
            <a:noFill/>
          </a:ln>
        </p:spPr>
        <p:txBody>
          <a:bodyPr anchorCtr="0" anchor="t" bIns="0" lIns="0" spcFirstLastPara="1" rIns="0" wrap="square" tIns="12700">
            <a:spAutoFit/>
          </a:bodyPr>
          <a:lstStyle/>
          <a:p>
            <a:pPr indent="0" lvl="0" marL="12700" marR="0" rtl="0" algn="l">
              <a:lnSpc>
                <a:spcPct val="118541"/>
              </a:lnSpc>
              <a:spcBef>
                <a:spcPts val="0"/>
              </a:spcBef>
              <a:spcAft>
                <a:spcPts val="0"/>
              </a:spcAft>
              <a:buNone/>
            </a:pPr>
            <a:r>
              <a:rPr b="1" lang="en-US" sz="2400">
                <a:solidFill>
                  <a:srgbClr val="08083B"/>
                </a:solidFill>
                <a:latin typeface="Verdana"/>
                <a:ea typeface="Verdana"/>
                <a:cs typeface="Verdana"/>
                <a:sym typeface="Verdana"/>
              </a:rPr>
              <a:t>Last Update September 2021:</a:t>
            </a:r>
            <a:r>
              <a:rPr lang="en-US" sz="2400" u="sng">
                <a:solidFill>
                  <a:srgbClr val="56BCFE"/>
                </a:solidFill>
                <a:latin typeface="Helvetica Neue"/>
                <a:ea typeface="Helvetica Neue"/>
                <a:cs typeface="Helvetica Neue"/>
                <a:sym typeface="Helvetica Neue"/>
              </a:rPr>
              <a:t>Details</a:t>
            </a:r>
            <a:endParaRPr sz="2400">
              <a:solidFill>
                <a:schemeClr val="dk1"/>
              </a:solidFill>
              <a:latin typeface="Helvetica Neue"/>
              <a:ea typeface="Helvetica Neue"/>
              <a:cs typeface="Helvetica Neue"/>
              <a:sym typeface="Helvetica Neue"/>
            </a:endParaRPr>
          </a:p>
          <a:p>
            <a:pPr indent="0" lvl="0" marL="12700" marR="5080" rtl="0" algn="l">
              <a:lnSpc>
                <a:spcPct val="120000"/>
              </a:lnSpc>
              <a:spcBef>
                <a:spcPts val="60"/>
              </a:spcBef>
              <a:spcAft>
                <a:spcPts val="0"/>
              </a:spcAft>
              <a:buNone/>
            </a:pPr>
            <a:r>
              <a:rPr lang="en-US" sz="2400" u="sng">
                <a:solidFill>
                  <a:srgbClr val="56BCFE"/>
                </a:solidFill>
                <a:latin typeface="Helvetica Neue"/>
                <a:ea typeface="Helvetica Neue"/>
                <a:cs typeface="Helvetica Neue"/>
                <a:sym typeface="Helvetica Neue"/>
              </a:rPr>
              <a:t>2022 CWE Top 25 Most Dangerous Software </a:t>
            </a:r>
            <a:r>
              <a:rPr lang="en-US" sz="2400">
                <a:solidFill>
                  <a:srgbClr val="56BCFE"/>
                </a:solidFill>
                <a:latin typeface="Helvetica Neue"/>
                <a:ea typeface="Helvetica Neue"/>
                <a:cs typeface="Helvetica Neue"/>
                <a:sym typeface="Helvetica Neue"/>
              </a:rPr>
              <a:t> </a:t>
            </a:r>
            <a:r>
              <a:rPr lang="en-US" sz="2400" u="sng">
                <a:solidFill>
                  <a:srgbClr val="56BCFE"/>
                </a:solidFill>
                <a:latin typeface="Helvetica Neue"/>
                <a:ea typeface="Helvetica Neue"/>
                <a:cs typeface="Helvetica Neue"/>
                <a:sym typeface="Helvetica Neue"/>
              </a:rPr>
              <a:t>Weaknesses</a:t>
            </a:r>
            <a:endParaRPr sz="2400">
              <a:solidFill>
                <a:schemeClr val="dk1"/>
              </a:solidFill>
              <a:latin typeface="Helvetica Neue"/>
              <a:ea typeface="Helvetica Neue"/>
              <a:cs typeface="Helvetica Neue"/>
              <a:sym typeface="Helvetica Neue"/>
            </a:endParaRPr>
          </a:p>
          <a:p>
            <a:pPr indent="0" lvl="0" marL="12700" marR="0" rtl="0" algn="l">
              <a:lnSpc>
                <a:spcPct val="117083"/>
              </a:lnSpc>
              <a:spcBef>
                <a:spcPts val="0"/>
              </a:spcBef>
              <a:spcAft>
                <a:spcPts val="0"/>
              </a:spcAft>
              <a:buNone/>
            </a:pPr>
            <a:r>
              <a:rPr lang="en-US" sz="2400" u="sng">
                <a:solidFill>
                  <a:srgbClr val="56BCFE"/>
                </a:solidFill>
                <a:latin typeface="Helvetica Neue"/>
                <a:ea typeface="Helvetica Neue"/>
                <a:cs typeface="Helvetica Neue"/>
                <a:sym typeface="Helvetica Neue"/>
              </a:rPr>
              <a:t>OWASP top 10 PDF detailed</a:t>
            </a:r>
            <a:endParaRPr sz="2400">
              <a:solidFill>
                <a:schemeClr val="dk1"/>
              </a:solidFill>
              <a:latin typeface="Helvetica Neue"/>
              <a:ea typeface="Helvetica Neue"/>
              <a:cs typeface="Helvetica Neue"/>
              <a:sym typeface="Helvetica Neue"/>
            </a:endParaRPr>
          </a:p>
        </p:txBody>
      </p:sp>
      <p:grpSp>
        <p:nvGrpSpPr>
          <p:cNvPr id="1251" name="Google Shape;1251;p64"/>
          <p:cNvGrpSpPr/>
          <p:nvPr/>
        </p:nvGrpSpPr>
        <p:grpSpPr>
          <a:xfrm>
            <a:off x="5974079" y="1310639"/>
            <a:ext cx="6028944" cy="3934968"/>
            <a:chOff x="5974079" y="1310639"/>
            <a:chExt cx="6028944" cy="3934968"/>
          </a:xfrm>
        </p:grpSpPr>
        <p:pic>
          <p:nvPicPr>
            <p:cNvPr id="1252" name="Google Shape;1252;p64"/>
            <p:cNvPicPr preferRelativeResize="0"/>
            <p:nvPr/>
          </p:nvPicPr>
          <p:blipFill rotWithShape="1">
            <a:blip r:embed="rId3">
              <a:alphaModFix/>
            </a:blip>
            <a:srcRect b="0" l="0" r="0" t="0"/>
            <a:stretch/>
          </p:blipFill>
          <p:spPr>
            <a:xfrm>
              <a:off x="6589775" y="1310639"/>
              <a:ext cx="4797552" cy="1670303"/>
            </a:xfrm>
            <a:prstGeom prst="rect">
              <a:avLst/>
            </a:prstGeom>
            <a:noFill/>
            <a:ln>
              <a:noFill/>
            </a:ln>
          </p:spPr>
        </p:pic>
        <p:pic>
          <p:nvPicPr>
            <p:cNvPr id="1253" name="Google Shape;1253;p64"/>
            <p:cNvPicPr preferRelativeResize="0"/>
            <p:nvPr/>
          </p:nvPicPr>
          <p:blipFill rotWithShape="1">
            <a:blip r:embed="rId4">
              <a:alphaModFix/>
            </a:blip>
            <a:srcRect b="0" l="0" r="0" t="0"/>
            <a:stretch/>
          </p:blipFill>
          <p:spPr>
            <a:xfrm>
              <a:off x="5974079" y="2977895"/>
              <a:ext cx="6028944" cy="2267712"/>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65"/>
          <p:cNvSpPr/>
          <p:nvPr/>
        </p:nvSpPr>
        <p:spPr>
          <a:xfrm>
            <a:off x="0" y="0"/>
            <a:ext cx="12192000" cy="861060"/>
          </a:xfrm>
          <a:custGeom>
            <a:rect b="b" l="l" r="r" t="t"/>
            <a:pathLst>
              <a:path extrusionOk="0" h="861060" w="12192000">
                <a:moveTo>
                  <a:pt x="12192000" y="0"/>
                </a:moveTo>
                <a:lnTo>
                  <a:pt x="0" y="0"/>
                </a:lnTo>
                <a:lnTo>
                  <a:pt x="0" y="860799"/>
                </a:lnTo>
                <a:lnTo>
                  <a:pt x="12192000" y="860799"/>
                </a:lnTo>
                <a:lnTo>
                  <a:pt x="12192000" y="0"/>
                </a:lnTo>
                <a:close/>
              </a:path>
            </a:pathLst>
          </a:custGeom>
          <a:solidFill>
            <a:srgbClr val="0C0CB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9" name="Google Shape;1259;p65"/>
          <p:cNvSpPr txBox="1"/>
          <p:nvPr>
            <p:ph type="title"/>
          </p:nvPr>
        </p:nvSpPr>
        <p:spPr>
          <a:xfrm>
            <a:off x="109199" y="44703"/>
            <a:ext cx="677799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VULNERABILITIES DATABASES AND LISTS</a:t>
            </a:r>
            <a:endParaRPr sz="3100">
              <a:latin typeface="Arial"/>
              <a:ea typeface="Arial"/>
              <a:cs typeface="Arial"/>
              <a:sym typeface="Arial"/>
            </a:endParaRPr>
          </a:p>
        </p:txBody>
      </p:sp>
      <p:sp>
        <p:nvSpPr>
          <p:cNvPr id="1260" name="Google Shape;1260;p65"/>
          <p:cNvSpPr txBox="1"/>
          <p:nvPr/>
        </p:nvSpPr>
        <p:spPr>
          <a:xfrm>
            <a:off x="351032" y="956055"/>
            <a:ext cx="6433185" cy="5344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900" u="sng">
                <a:solidFill>
                  <a:srgbClr val="56BCFE"/>
                </a:solidFill>
                <a:latin typeface="Helvetica Neue"/>
                <a:ea typeface="Helvetica Neue"/>
                <a:cs typeface="Helvetica Neue"/>
                <a:sym typeface="Helvetica Neue"/>
              </a:rPr>
              <a:t>CWE</a:t>
            </a:r>
            <a:r>
              <a:rPr lang="en-US" sz="1900">
                <a:solidFill>
                  <a:srgbClr val="56BCFE"/>
                </a:solidFill>
                <a:latin typeface="Helvetica Neue"/>
                <a:ea typeface="Helvetica Neue"/>
                <a:cs typeface="Helvetica Neue"/>
                <a:sym typeface="Helvetica Neue"/>
              </a:rPr>
              <a:t> </a:t>
            </a:r>
            <a:r>
              <a:rPr lang="en-US" sz="1900">
                <a:solidFill>
                  <a:schemeClr val="dk1"/>
                </a:solidFill>
                <a:latin typeface="Helvetica Neue"/>
                <a:ea typeface="Helvetica Neue"/>
                <a:cs typeface="Helvetica Neue"/>
                <a:sym typeface="Helvetica Neue"/>
              </a:rPr>
              <a:t>: COMMON WEAKNESS ENUMERATION</a:t>
            </a:r>
            <a:endParaRPr sz="1900">
              <a:solidFill>
                <a:schemeClr val="dk1"/>
              </a:solidFill>
              <a:latin typeface="Helvetica Neue"/>
              <a:ea typeface="Helvetica Neue"/>
              <a:cs typeface="Helvetica Neue"/>
              <a:sym typeface="Helvetica Neue"/>
            </a:endParaRPr>
          </a:p>
          <a:p>
            <a:pPr indent="0" lvl="0" marL="12700" marR="376555" rtl="0" algn="l">
              <a:lnSpc>
                <a:spcPct val="114736"/>
              </a:lnSpc>
              <a:spcBef>
                <a:spcPts val="1689"/>
              </a:spcBef>
              <a:spcAft>
                <a:spcPts val="0"/>
              </a:spcAft>
              <a:buNone/>
            </a:pPr>
            <a:r>
              <a:rPr lang="en-US" sz="1900">
                <a:solidFill>
                  <a:schemeClr val="dk1"/>
                </a:solidFill>
                <a:latin typeface="Helvetica Neue"/>
                <a:ea typeface="Helvetica Neue"/>
                <a:cs typeface="Helvetica Neue"/>
                <a:sym typeface="Helvetica Neue"/>
              </a:rPr>
              <a:t>A COMMUNITY-DEVELOPED LIST OF SOFTWARE &amp; HARDWARE  WEAKNESS TYPES</a:t>
            </a:r>
            <a:endParaRPr sz="1900">
              <a:solidFill>
                <a:schemeClr val="dk1"/>
              </a:solidFill>
              <a:latin typeface="Helvetica Neue"/>
              <a:ea typeface="Helvetica Neue"/>
              <a:cs typeface="Helvetica Neue"/>
              <a:sym typeface="Helvetica Neue"/>
            </a:endParaRPr>
          </a:p>
          <a:p>
            <a:pPr indent="0" lvl="0" marL="12700" marR="1764030" rtl="0" algn="l">
              <a:lnSpc>
                <a:spcPct val="166300"/>
              </a:lnSpc>
              <a:spcBef>
                <a:spcPts val="70"/>
              </a:spcBef>
              <a:spcAft>
                <a:spcPts val="0"/>
              </a:spcAft>
              <a:buNone/>
            </a:pPr>
            <a:r>
              <a:rPr lang="en-US" sz="1900" u="sng">
                <a:solidFill>
                  <a:srgbClr val="56BCFE"/>
                </a:solidFill>
                <a:latin typeface="Helvetica Neue"/>
                <a:ea typeface="Helvetica Neue"/>
                <a:cs typeface="Helvetica Neue"/>
                <a:sym typeface="Helvetica Neue"/>
              </a:rPr>
              <a:t>CVE</a:t>
            </a:r>
            <a:r>
              <a:rPr lang="en-US" sz="1900">
                <a:solidFill>
                  <a:srgbClr val="56BCFE"/>
                </a:solidFill>
                <a:latin typeface="Helvetica Neue"/>
                <a:ea typeface="Helvetica Neue"/>
                <a:cs typeface="Helvetica Neue"/>
                <a:sym typeface="Helvetica Neue"/>
              </a:rPr>
              <a:t> </a:t>
            </a:r>
            <a:r>
              <a:rPr lang="en-US" sz="1900">
                <a:solidFill>
                  <a:schemeClr val="dk1"/>
                </a:solidFill>
                <a:latin typeface="Helvetica Neue"/>
                <a:ea typeface="Helvetica Neue"/>
                <a:cs typeface="Helvetica Neue"/>
                <a:sym typeface="Helvetica Neue"/>
              </a:rPr>
              <a:t>COMMON VULNERABILITIES ENUMERATION  </a:t>
            </a:r>
            <a:r>
              <a:rPr lang="en-US" sz="1900" u="sng">
                <a:solidFill>
                  <a:srgbClr val="56BCFE"/>
                </a:solidFill>
                <a:latin typeface="Helvetica Neue"/>
                <a:ea typeface="Helvetica Neue"/>
                <a:cs typeface="Helvetica Neue"/>
                <a:sym typeface="Helvetica Neue"/>
              </a:rPr>
              <a:t>NVD</a:t>
            </a:r>
            <a:r>
              <a:rPr lang="en-US" sz="1900">
                <a:solidFill>
                  <a:srgbClr val="56BCFE"/>
                </a:solidFill>
                <a:latin typeface="Helvetica Neue"/>
                <a:ea typeface="Helvetica Neue"/>
                <a:cs typeface="Helvetica Neue"/>
                <a:sym typeface="Helvetica Neue"/>
              </a:rPr>
              <a:t> </a:t>
            </a:r>
            <a:r>
              <a:rPr lang="en-US" sz="1900">
                <a:solidFill>
                  <a:schemeClr val="dk1"/>
                </a:solidFill>
                <a:latin typeface="Helvetica Neue"/>
                <a:ea typeface="Helvetica Neue"/>
                <a:cs typeface="Helvetica Neue"/>
                <a:sym typeface="Helvetica Neue"/>
              </a:rPr>
              <a:t>NATIONAL VULNERABILITY DATABASE</a:t>
            </a:r>
            <a:endParaRPr sz="1900">
              <a:solidFill>
                <a:schemeClr val="dk1"/>
              </a:solidFill>
              <a:latin typeface="Helvetica Neue"/>
              <a:ea typeface="Helvetica Neue"/>
              <a:cs typeface="Helvetica Neue"/>
              <a:sym typeface="Helvetica Neue"/>
            </a:endParaRPr>
          </a:p>
          <a:p>
            <a:pPr indent="0" lvl="0" marL="12700" marR="5080" rtl="0" algn="l">
              <a:lnSpc>
                <a:spcPct val="97900"/>
              </a:lnSpc>
              <a:spcBef>
                <a:spcPts val="1680"/>
              </a:spcBef>
              <a:spcAft>
                <a:spcPts val="0"/>
              </a:spcAft>
              <a:buNone/>
            </a:pPr>
            <a:r>
              <a:rPr lang="en-US" sz="1900" u="sng">
                <a:solidFill>
                  <a:srgbClr val="56BCFE"/>
                </a:solidFill>
                <a:latin typeface="Helvetica Neue"/>
                <a:ea typeface="Helvetica Neue"/>
                <a:cs typeface="Helvetica Neue"/>
                <a:sym typeface="Helvetica Neue"/>
              </a:rPr>
              <a:t>OSWAP</a:t>
            </a:r>
            <a:r>
              <a:rPr lang="en-US" sz="1900">
                <a:solidFill>
                  <a:srgbClr val="56BCFE"/>
                </a:solidFill>
                <a:latin typeface="Helvetica Neue"/>
                <a:ea typeface="Helvetica Neue"/>
                <a:cs typeface="Helvetica Neue"/>
                <a:sym typeface="Helvetica Neue"/>
              </a:rPr>
              <a:t> </a:t>
            </a:r>
            <a:r>
              <a:rPr lang="en-US" sz="1900">
                <a:solidFill>
                  <a:schemeClr val="dk1"/>
                </a:solidFill>
                <a:latin typeface="Helvetica Neue"/>
                <a:ea typeface="Helvetica Neue"/>
                <a:cs typeface="Helvetica Neue"/>
                <a:sym typeface="Helvetica Neue"/>
              </a:rPr>
              <a:t>: THE OWASP TOP 10 IS A STANDARD AWARENESS  DOCUMENT FOR DEVELOPERS AND WEB APPLICATION SECURITY.  IT REPRESENTS A BROAD CONSENSUS ABOUT THE MOST CRITICAL  SECURITY RISKS TO WEB APPLICATIONS.</a:t>
            </a:r>
            <a:endParaRPr sz="1900">
              <a:solidFill>
                <a:schemeClr val="dk1"/>
              </a:solidFill>
              <a:latin typeface="Helvetica Neue"/>
              <a:ea typeface="Helvetica Neue"/>
              <a:cs typeface="Helvetica Neue"/>
              <a:sym typeface="Helvetica Neue"/>
            </a:endParaRPr>
          </a:p>
          <a:p>
            <a:pPr indent="0" lvl="0" marL="12700" marR="1781810" rtl="0" algn="l">
              <a:lnSpc>
                <a:spcPct val="205789"/>
              </a:lnSpc>
              <a:spcBef>
                <a:spcPts val="284"/>
              </a:spcBef>
              <a:spcAft>
                <a:spcPts val="0"/>
              </a:spcAft>
              <a:buNone/>
            </a:pPr>
            <a:r>
              <a:rPr lang="en-US" sz="1900" u="sng">
                <a:solidFill>
                  <a:srgbClr val="56BCFE"/>
                </a:solidFill>
                <a:latin typeface="Helvetica Neue"/>
                <a:ea typeface="Helvetica Neue"/>
                <a:cs typeface="Helvetica Neue"/>
                <a:sym typeface="Helvetica Neue"/>
              </a:rPr>
              <a:t>SECLISTS.ORG SECURITY MAILING LIST ARCHIVE </a:t>
            </a:r>
            <a:r>
              <a:rPr lang="en-US" sz="1900">
                <a:solidFill>
                  <a:srgbClr val="56BCFE"/>
                </a:solidFill>
                <a:latin typeface="Helvetica Neue"/>
                <a:ea typeface="Helvetica Neue"/>
                <a:cs typeface="Helvetica Neue"/>
                <a:sym typeface="Helvetica Neue"/>
              </a:rPr>
              <a:t> </a:t>
            </a:r>
            <a:r>
              <a:rPr lang="en-US" sz="1900" u="sng">
                <a:solidFill>
                  <a:srgbClr val="56BCFE"/>
                </a:solidFill>
                <a:latin typeface="Helvetica Neue"/>
                <a:ea typeface="Helvetica Neue"/>
                <a:cs typeface="Helvetica Neue"/>
                <a:sym typeface="Helvetica Neue"/>
              </a:rPr>
              <a:t>GITHUB SECURITY LAB</a:t>
            </a:r>
            <a:endParaRPr sz="1900">
              <a:solidFill>
                <a:schemeClr val="dk1"/>
              </a:solidFill>
              <a:latin typeface="Helvetica Neue"/>
              <a:ea typeface="Helvetica Neue"/>
              <a:cs typeface="Helvetica Neue"/>
              <a:sym typeface="Helvetica Neue"/>
            </a:endParaRPr>
          </a:p>
          <a:p>
            <a:pPr indent="0" lvl="0" marL="12700" marR="0" rtl="0" algn="l">
              <a:lnSpc>
                <a:spcPct val="100000"/>
              </a:lnSpc>
              <a:spcBef>
                <a:spcPts val="1110"/>
              </a:spcBef>
              <a:spcAft>
                <a:spcPts val="0"/>
              </a:spcAft>
              <a:buNone/>
            </a:pPr>
            <a:r>
              <a:rPr lang="en-US" sz="1900" u="sng">
                <a:solidFill>
                  <a:srgbClr val="56BCFE"/>
                </a:solidFill>
                <a:latin typeface="Helvetica Neue"/>
                <a:ea typeface="Helvetica Neue"/>
                <a:cs typeface="Helvetica Neue"/>
                <a:sym typeface="Helvetica Neue"/>
              </a:rPr>
              <a:t>DEBIAN</a:t>
            </a:r>
            <a:endParaRPr sz="1900">
              <a:solidFill>
                <a:schemeClr val="dk1"/>
              </a:solidFill>
              <a:latin typeface="Helvetica Neue"/>
              <a:ea typeface="Helvetica Neue"/>
              <a:cs typeface="Helvetica Neue"/>
              <a:sym typeface="Helvetica Neue"/>
            </a:endParaRPr>
          </a:p>
          <a:p>
            <a:pPr indent="0" lvl="0" marL="12700" marR="0" rtl="0" algn="l">
              <a:lnSpc>
                <a:spcPct val="100000"/>
              </a:lnSpc>
              <a:spcBef>
                <a:spcPts val="1510"/>
              </a:spcBef>
              <a:spcAft>
                <a:spcPts val="0"/>
              </a:spcAft>
              <a:buNone/>
            </a:pPr>
            <a:r>
              <a:rPr lang="en-US" sz="1900" u="sng">
                <a:solidFill>
                  <a:srgbClr val="56BCFE"/>
                </a:solidFill>
                <a:latin typeface="Helvetica Neue"/>
                <a:ea typeface="Helvetica Neue"/>
                <a:cs typeface="Helvetica Neue"/>
                <a:sym typeface="Helvetica Neue"/>
              </a:rPr>
              <a:t>REDHAT RHSA</a:t>
            </a:r>
            <a:endParaRPr sz="1900">
              <a:solidFill>
                <a:schemeClr val="dk1"/>
              </a:solidFill>
              <a:latin typeface="Helvetica Neue"/>
              <a:ea typeface="Helvetica Neue"/>
              <a:cs typeface="Helvetica Neue"/>
              <a:sym typeface="Helvetica Neue"/>
            </a:endParaRPr>
          </a:p>
        </p:txBody>
      </p:sp>
      <p:pic>
        <p:nvPicPr>
          <p:cNvPr id="1261" name="Google Shape;1261;p65"/>
          <p:cNvPicPr preferRelativeResize="0"/>
          <p:nvPr/>
        </p:nvPicPr>
        <p:blipFill rotWithShape="1">
          <a:blip r:embed="rId3">
            <a:alphaModFix/>
          </a:blip>
          <a:srcRect b="0" l="0" r="0" t="0"/>
          <a:stretch/>
        </p:blipFill>
        <p:spPr>
          <a:xfrm>
            <a:off x="6477000" y="2325623"/>
            <a:ext cx="5370576" cy="3358896"/>
          </a:xfrm>
          <a:prstGeom prst="rect">
            <a:avLst/>
          </a:prstGeom>
          <a:noFill/>
          <a:ln>
            <a:noFill/>
          </a:ln>
        </p:spPr>
      </p:pic>
      <p:pic>
        <p:nvPicPr>
          <p:cNvPr id="1262" name="Google Shape;1262;p65"/>
          <p:cNvPicPr preferRelativeResize="0"/>
          <p:nvPr/>
        </p:nvPicPr>
        <p:blipFill rotWithShape="1">
          <a:blip r:embed="rId4">
            <a:alphaModFix/>
          </a:blip>
          <a:srcRect b="0" l="0" r="0" t="0"/>
          <a:stretch/>
        </p:blipFill>
        <p:spPr>
          <a:xfrm>
            <a:off x="7138416" y="1161288"/>
            <a:ext cx="2371344" cy="865631"/>
          </a:xfrm>
          <a:prstGeom prst="rect">
            <a:avLst/>
          </a:prstGeom>
          <a:noFill/>
          <a:ln>
            <a:noFill/>
          </a:ln>
        </p:spPr>
      </p:pic>
      <p:pic>
        <p:nvPicPr>
          <p:cNvPr id="1263" name="Google Shape;1263;p65"/>
          <p:cNvPicPr preferRelativeResize="0"/>
          <p:nvPr/>
        </p:nvPicPr>
        <p:blipFill rotWithShape="1">
          <a:blip r:embed="rId5">
            <a:alphaModFix/>
          </a:blip>
          <a:srcRect b="0" l="0" r="0" t="0"/>
          <a:stretch/>
        </p:blipFill>
        <p:spPr>
          <a:xfrm>
            <a:off x="9906000" y="1036319"/>
            <a:ext cx="1255776" cy="111861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66"/>
          <p:cNvSpPr txBox="1"/>
          <p:nvPr/>
        </p:nvSpPr>
        <p:spPr>
          <a:xfrm>
            <a:off x="2449595" y="3830320"/>
            <a:ext cx="2976880" cy="22840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900">
                <a:solidFill>
                  <a:srgbClr val="0B5484"/>
                </a:solidFill>
                <a:latin typeface="Arial"/>
                <a:ea typeface="Arial"/>
                <a:cs typeface="Arial"/>
                <a:sym typeface="Arial"/>
              </a:rPr>
              <a:t>PROFESSOR NINETA POLEMI</a:t>
            </a:r>
            <a:endParaRPr sz="19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2000">
              <a:solidFill>
                <a:schemeClr val="dk1"/>
              </a:solidFill>
              <a:latin typeface="Arial"/>
              <a:ea typeface="Arial"/>
              <a:cs typeface="Arial"/>
              <a:sym typeface="Arial"/>
            </a:endParaRPr>
          </a:p>
          <a:p>
            <a:pPr indent="0" lvl="0" marL="0" marR="0" rtl="0" algn="l">
              <a:lnSpc>
                <a:spcPct val="100000"/>
              </a:lnSpc>
              <a:spcBef>
                <a:spcPts val="45"/>
              </a:spcBef>
              <a:spcAft>
                <a:spcPts val="0"/>
              </a:spcAft>
              <a:buNone/>
            </a:pPr>
            <a:r>
              <a:t/>
            </a:r>
            <a:endParaRPr sz="2300">
              <a:solidFill>
                <a:schemeClr val="dk1"/>
              </a:solidFill>
              <a:latin typeface="Arial"/>
              <a:ea typeface="Arial"/>
              <a:cs typeface="Arial"/>
              <a:sym typeface="Arial"/>
            </a:endParaRPr>
          </a:p>
          <a:p>
            <a:pPr indent="0" lvl="0" marL="12700" marR="5080" rtl="0" algn="l">
              <a:lnSpc>
                <a:spcPct val="153700"/>
              </a:lnSpc>
              <a:spcBef>
                <a:spcPts val="0"/>
              </a:spcBef>
              <a:spcAft>
                <a:spcPts val="0"/>
              </a:spcAft>
              <a:buNone/>
            </a:pPr>
            <a:r>
              <a:rPr i="1" lang="en-US" sz="1900" u="sng">
                <a:solidFill>
                  <a:srgbClr val="56BCFE"/>
                </a:solidFill>
                <a:latin typeface="Trebuchet MS"/>
                <a:ea typeface="Trebuchet MS"/>
                <a:cs typeface="Trebuchet MS"/>
                <a:sym typeface="Trebuchet MS"/>
                <a:hlinkClick r:id="rId3">
                  <a:extLst>
                    <a:ext uri="{A12FA001-AC4F-418D-AE19-62706E023703}">
                      <ahyp:hlinkClr val="tx"/>
                    </a:ext>
                  </a:extLst>
                </a:hlinkClick>
              </a:rPr>
              <a:t>DPOLEMI@GMAIL.COM </a:t>
            </a:r>
            <a:r>
              <a:rPr i="1" lang="en-US" sz="1900">
                <a:solidFill>
                  <a:srgbClr val="56BCFE"/>
                </a:solidFill>
                <a:latin typeface="Trebuchet MS"/>
                <a:ea typeface="Trebuchet MS"/>
                <a:cs typeface="Trebuchet MS"/>
                <a:sym typeface="Trebuchet MS"/>
              </a:rPr>
              <a:t> </a:t>
            </a:r>
            <a:r>
              <a:rPr i="1" lang="en-US" sz="1900">
                <a:solidFill>
                  <a:srgbClr val="0B5484"/>
                </a:solidFill>
                <a:latin typeface="Trebuchet MS"/>
                <a:ea typeface="Trebuchet MS"/>
                <a:cs typeface="Trebuchet MS"/>
                <a:sym typeface="Trebuchet MS"/>
              </a:rPr>
              <a:t>SKYPE: NINETA.POLEMI  LINKEDIN: DR NINETA POLEMI</a:t>
            </a:r>
            <a:endParaRPr sz="1900">
              <a:solidFill>
                <a:schemeClr val="dk1"/>
              </a:solidFill>
              <a:latin typeface="Trebuchet MS"/>
              <a:ea typeface="Trebuchet MS"/>
              <a:cs typeface="Trebuchet MS"/>
              <a:sym typeface="Trebuchet MS"/>
            </a:endParaRPr>
          </a:p>
        </p:txBody>
      </p:sp>
      <p:sp>
        <p:nvSpPr>
          <p:cNvPr id="1269" name="Google Shape;1269;p66"/>
          <p:cNvSpPr txBox="1"/>
          <p:nvPr>
            <p:ph type="title"/>
          </p:nvPr>
        </p:nvSpPr>
        <p:spPr>
          <a:xfrm>
            <a:off x="3044055" y="35051"/>
            <a:ext cx="595249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THANK YOU FOR YOUR ATTENTION</a:t>
            </a:r>
            <a:endParaRPr sz="3200"/>
          </a:p>
        </p:txBody>
      </p:sp>
      <p:pic>
        <p:nvPicPr>
          <p:cNvPr id="1270" name="Google Shape;1270;p66"/>
          <p:cNvPicPr preferRelativeResize="0"/>
          <p:nvPr/>
        </p:nvPicPr>
        <p:blipFill rotWithShape="1">
          <a:blip r:embed="rId4">
            <a:alphaModFix/>
          </a:blip>
          <a:srcRect b="0" l="0" r="0" t="0"/>
          <a:stretch/>
        </p:blipFill>
        <p:spPr>
          <a:xfrm>
            <a:off x="3934837" y="748630"/>
            <a:ext cx="3718885" cy="27143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7"/>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16" name="Google Shape;216;p7"/>
          <p:cNvSpPr txBox="1"/>
          <p:nvPr>
            <p:ph type="title"/>
          </p:nvPr>
        </p:nvSpPr>
        <p:spPr>
          <a:xfrm>
            <a:off x="838200" y="365125"/>
            <a:ext cx="10515600" cy="1325563"/>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4400"/>
              <a:buFont typeface="Play"/>
              <a:buNone/>
            </a:pPr>
            <a:r>
              <a:rPr lang="en-US"/>
              <a:t>TOPICS</a:t>
            </a:r>
            <a:endParaRPr/>
          </a:p>
        </p:txBody>
      </p:sp>
      <p:sp>
        <p:nvSpPr>
          <p:cNvPr id="217" name="Google Shape;217;p7"/>
          <p:cNvSpPr txBox="1"/>
          <p:nvPr/>
        </p:nvSpPr>
        <p:spPr>
          <a:xfrm>
            <a:off x="992514" y="2244852"/>
            <a:ext cx="3935729" cy="1985645"/>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MARITIME ECOSYSTEM</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MARITIME	ASSETS –CLASIFICATION</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BASIC CONCEPTS OF SECURITY</a:t>
            </a:r>
            <a:endParaRPr sz="2000">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chemeClr val="dk1"/>
              </a:buClr>
              <a:buSzPts val="2000"/>
              <a:buFont typeface="Arial"/>
              <a:buChar char="•"/>
            </a:pPr>
            <a:r>
              <a:rPr lang="en-US" sz="2000">
                <a:solidFill>
                  <a:schemeClr val="dk1"/>
                </a:solidFill>
                <a:latin typeface="Helvetica Neue"/>
                <a:ea typeface="Helvetica Neue"/>
                <a:cs typeface="Helvetica Neue"/>
                <a:sym typeface="Helvetica Neue"/>
              </a:rPr>
              <a:t>CYBER HYGIENE</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8"/>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223" name="Google Shape;223;p8"/>
          <p:cNvPicPr preferRelativeResize="0"/>
          <p:nvPr/>
        </p:nvPicPr>
        <p:blipFill rotWithShape="1">
          <a:blip r:embed="rId4">
            <a:alphaModFix/>
          </a:blip>
          <a:srcRect b="0" l="0" r="0" t="0"/>
          <a:stretch/>
        </p:blipFill>
        <p:spPr>
          <a:xfrm>
            <a:off x="2335236" y="1097280"/>
            <a:ext cx="7202657" cy="5760718"/>
          </a:xfrm>
          <a:prstGeom prst="rect">
            <a:avLst/>
          </a:prstGeom>
          <a:noFill/>
          <a:ln>
            <a:noFill/>
          </a:ln>
        </p:spPr>
      </p:pic>
      <p:sp>
        <p:nvSpPr>
          <p:cNvPr id="224" name="Google Shape;224;p8"/>
          <p:cNvSpPr txBox="1"/>
          <p:nvPr>
            <p:ph type="title"/>
          </p:nvPr>
        </p:nvSpPr>
        <p:spPr>
          <a:xfrm>
            <a:off x="3159503" y="462788"/>
            <a:ext cx="6210935"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Helvetica Neue"/>
              <a:buNone/>
            </a:pPr>
            <a:r>
              <a:rPr lang="en-US"/>
              <a:t>MARITIME COMPLEX ECOSYSTEM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230" name="Google Shape;230;p9"/>
          <p:cNvPicPr preferRelativeResize="0"/>
          <p:nvPr/>
        </p:nvPicPr>
        <p:blipFill rotWithShape="1">
          <a:blip r:embed="rId4">
            <a:alphaModFix/>
          </a:blip>
          <a:srcRect b="0" l="0" r="0" t="0"/>
          <a:stretch/>
        </p:blipFill>
        <p:spPr>
          <a:xfrm>
            <a:off x="4899559" y="2060849"/>
            <a:ext cx="5416815" cy="4391636"/>
          </a:xfrm>
          <a:prstGeom prst="rect">
            <a:avLst/>
          </a:prstGeom>
          <a:noFill/>
          <a:ln>
            <a:noFill/>
          </a:ln>
        </p:spPr>
      </p:pic>
      <p:sp>
        <p:nvSpPr>
          <p:cNvPr id="231" name="Google Shape;231;p9"/>
          <p:cNvSpPr txBox="1"/>
          <p:nvPr/>
        </p:nvSpPr>
        <p:spPr>
          <a:xfrm>
            <a:off x="1420413" y="878331"/>
            <a:ext cx="2244090" cy="2966720"/>
          </a:xfrm>
          <a:prstGeom prst="rect">
            <a:avLst/>
          </a:prstGeom>
          <a:noFill/>
          <a:ln>
            <a:noFill/>
          </a:ln>
        </p:spPr>
        <p:txBody>
          <a:bodyPr anchorCtr="0" anchor="t" bIns="0" lIns="0" spcFirstLastPara="1" rIns="0" wrap="square" tIns="12700">
            <a:spAutoFit/>
          </a:bodyPr>
          <a:lstStyle/>
          <a:p>
            <a:pPr indent="0" lvl="0" marL="12700" marR="0" rtl="0" algn="l">
              <a:lnSpc>
                <a:spcPct val="118750"/>
              </a:lnSpc>
              <a:spcBef>
                <a:spcPts val="0"/>
              </a:spcBef>
              <a:spcAft>
                <a:spcPts val="0"/>
              </a:spcAft>
              <a:buNone/>
            </a:pPr>
            <a:r>
              <a:rPr b="1" lang="en-US" sz="2800">
                <a:solidFill>
                  <a:schemeClr val="dk1"/>
                </a:solidFill>
                <a:latin typeface="Trebuchet MS"/>
                <a:ea typeface="Trebuchet MS"/>
                <a:cs typeface="Trebuchet MS"/>
                <a:sym typeface="Trebuchet MS"/>
              </a:rPr>
              <a:t>Port</a:t>
            </a:r>
            <a:r>
              <a:rPr lang="en-US" sz="2800">
                <a:solidFill>
                  <a:schemeClr val="dk1"/>
                </a:solidFill>
                <a:latin typeface="Trebuchet MS"/>
                <a:ea typeface="Trebuchet MS"/>
                <a:cs typeface="Trebuchet MS"/>
                <a:sym typeface="Trebuchet MS"/>
              </a:rPr>
              <a:t>:</a:t>
            </a:r>
            <a:endParaRPr sz="2800">
              <a:solidFill>
                <a:schemeClr val="dk1"/>
              </a:solidFill>
              <a:latin typeface="Trebuchet MS"/>
              <a:ea typeface="Trebuchet MS"/>
              <a:cs typeface="Trebuchet MS"/>
              <a:sym typeface="Trebuchet MS"/>
            </a:endParaRPr>
          </a:p>
          <a:p>
            <a:pPr indent="0" lvl="0" marL="12700" marR="5080" rtl="0" algn="l">
              <a:lnSpc>
                <a:spcPct val="121785"/>
              </a:lnSpc>
              <a:spcBef>
                <a:spcPts val="35"/>
              </a:spcBef>
              <a:spcAft>
                <a:spcPts val="0"/>
              </a:spcAft>
              <a:buNone/>
            </a:pPr>
            <a:r>
              <a:rPr lang="en-US" sz="2800">
                <a:solidFill>
                  <a:schemeClr val="dk1"/>
                </a:solidFill>
                <a:latin typeface="Trebuchet MS"/>
                <a:ea typeface="Trebuchet MS"/>
                <a:cs typeface="Trebuchet MS"/>
                <a:sym typeface="Trebuchet MS"/>
              </a:rPr>
              <a:t>A very complex  environment</a:t>
            </a:r>
            <a:endParaRPr sz="2800">
              <a:solidFill>
                <a:schemeClr val="dk1"/>
              </a:solidFill>
              <a:latin typeface="Trebuchet MS"/>
              <a:ea typeface="Trebuchet MS"/>
              <a:cs typeface="Trebuchet MS"/>
              <a:sym typeface="Trebuchet MS"/>
            </a:endParaRPr>
          </a:p>
          <a:p>
            <a:pPr indent="0" lvl="0" marL="0" marR="0" rtl="0" algn="l">
              <a:lnSpc>
                <a:spcPct val="100000"/>
              </a:lnSpc>
              <a:spcBef>
                <a:spcPts val="35"/>
              </a:spcBef>
              <a:spcAft>
                <a:spcPts val="0"/>
              </a:spcAft>
              <a:buNone/>
            </a:pPr>
            <a:r>
              <a:t/>
            </a:r>
            <a:endParaRPr sz="2500">
              <a:solidFill>
                <a:schemeClr val="dk1"/>
              </a:solidFill>
              <a:latin typeface="Trebuchet MS"/>
              <a:ea typeface="Trebuchet MS"/>
              <a:cs typeface="Trebuchet MS"/>
              <a:sym typeface="Trebuchet MS"/>
            </a:endParaRPr>
          </a:p>
          <a:p>
            <a:pPr indent="0" lvl="0" marL="12700" marR="30480" rtl="0" algn="just">
              <a:lnSpc>
                <a:spcPct val="99600"/>
              </a:lnSpc>
              <a:spcBef>
                <a:spcPts val="0"/>
              </a:spcBef>
              <a:spcAft>
                <a:spcPts val="0"/>
              </a:spcAft>
              <a:buNone/>
            </a:pPr>
            <a:r>
              <a:rPr b="1" lang="en-US" sz="2800">
                <a:solidFill>
                  <a:schemeClr val="dk1"/>
                </a:solidFill>
                <a:latin typeface="Trebuchet MS"/>
                <a:ea typeface="Trebuchet MS"/>
                <a:cs typeface="Trebuchet MS"/>
                <a:sym typeface="Trebuchet MS"/>
              </a:rPr>
              <a:t>Port security</a:t>
            </a:r>
            <a:r>
              <a:rPr lang="en-US" sz="2800">
                <a:solidFill>
                  <a:schemeClr val="dk1"/>
                </a:solidFill>
                <a:latin typeface="Trebuchet MS"/>
                <a:ea typeface="Trebuchet MS"/>
                <a:cs typeface="Trebuchet MS"/>
                <a:sym typeface="Trebuchet MS"/>
              </a:rPr>
              <a:t>:  Extremely port  specific</a:t>
            </a:r>
            <a:endParaRPr sz="2800">
              <a:solidFill>
                <a:schemeClr val="dk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2024-05-27T13:27:57Z</dcterms:created>
  <dc:creator>b2690</dc:creator>
</cp:coreProperties>
</file>