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73" r:id="rId44"/>
    <p:sldId id="374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1" r:id="rId83"/>
    <p:sldId id="342" r:id="rId84"/>
    <p:sldId id="343" r:id="rId85"/>
    <p:sldId id="344" r:id="rId86"/>
    <p:sldId id="345" r:id="rId87"/>
    <p:sldId id="347" r:id="rId88"/>
    <p:sldId id="348" r:id="rId89"/>
    <p:sldId id="349" r:id="rId90"/>
    <p:sldId id="350" r:id="rId91"/>
    <p:sldId id="351" r:id="rId92"/>
    <p:sldId id="352" r:id="rId93"/>
    <p:sldId id="353" r:id="rId94"/>
    <p:sldId id="354" r:id="rId95"/>
    <p:sldId id="355" r:id="rId96"/>
    <p:sldId id="356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4" r:id="rId105"/>
    <p:sldId id="365" r:id="rId106"/>
    <p:sldId id="366" r:id="rId107"/>
    <p:sldId id="367" r:id="rId108"/>
    <p:sldId id="368" r:id="rId109"/>
    <p:sldId id="369" r:id="rId110"/>
    <p:sldId id="370" r:id="rId111"/>
    <p:sldId id="371" r:id="rId112"/>
    <p:sldId id="372" r:id="rId113"/>
  </p:sldIdLst>
  <p:sldSz cx="14630400" cy="8229600"/>
  <p:notesSz cx="14630400" cy="82296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52" y="30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40320" y="2240"/>
            <a:ext cx="8185279" cy="799875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82562" y="5060314"/>
            <a:ext cx="927942" cy="1797684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443577" y="5028"/>
            <a:ext cx="2545080" cy="6837680"/>
          </a:xfrm>
          <a:custGeom>
            <a:avLst/>
            <a:gdLst/>
            <a:ahLst/>
            <a:cxnLst/>
            <a:rect l="l" t="t" r="r" b="b"/>
            <a:pathLst>
              <a:path w="2545079" h="6837680">
                <a:moveTo>
                  <a:pt x="2544991" y="0"/>
                </a:moveTo>
                <a:lnTo>
                  <a:pt x="2518448" y="0"/>
                </a:lnTo>
                <a:lnTo>
                  <a:pt x="1939404" y="2100922"/>
                </a:lnTo>
                <a:lnTo>
                  <a:pt x="1547482" y="3546183"/>
                </a:lnTo>
                <a:lnTo>
                  <a:pt x="1526628" y="3591941"/>
                </a:lnTo>
                <a:lnTo>
                  <a:pt x="1493583" y="3627882"/>
                </a:lnTo>
                <a:lnTo>
                  <a:pt x="1451622" y="3652062"/>
                </a:lnTo>
                <a:lnTo>
                  <a:pt x="1404010" y="3662527"/>
                </a:lnTo>
                <a:lnTo>
                  <a:pt x="1325003" y="3646259"/>
                </a:lnTo>
                <a:lnTo>
                  <a:pt x="1276883" y="3609390"/>
                </a:lnTo>
                <a:lnTo>
                  <a:pt x="1246187" y="3555733"/>
                </a:lnTo>
                <a:lnTo>
                  <a:pt x="1238592" y="3495256"/>
                </a:lnTo>
                <a:lnTo>
                  <a:pt x="1244053" y="3464064"/>
                </a:lnTo>
                <a:lnTo>
                  <a:pt x="1501965" y="2512771"/>
                </a:lnTo>
                <a:lnTo>
                  <a:pt x="1508391" y="2464181"/>
                </a:lnTo>
                <a:lnTo>
                  <a:pt x="1501965" y="2417178"/>
                </a:lnTo>
                <a:lnTo>
                  <a:pt x="1483944" y="2373960"/>
                </a:lnTo>
                <a:lnTo>
                  <a:pt x="1455610" y="2336749"/>
                </a:lnTo>
                <a:lnTo>
                  <a:pt x="1417701" y="2307539"/>
                </a:lnTo>
                <a:lnTo>
                  <a:pt x="1373009" y="2289162"/>
                </a:lnTo>
                <a:lnTo>
                  <a:pt x="1321409" y="2283041"/>
                </a:lnTo>
                <a:lnTo>
                  <a:pt x="1271574" y="2291181"/>
                </a:lnTo>
                <a:lnTo>
                  <a:pt x="1226172" y="2312352"/>
                </a:lnTo>
                <a:lnTo>
                  <a:pt x="1187869" y="2345359"/>
                </a:lnTo>
                <a:lnTo>
                  <a:pt x="1159344" y="2388959"/>
                </a:lnTo>
                <a:lnTo>
                  <a:pt x="1159344" y="2390229"/>
                </a:lnTo>
                <a:lnTo>
                  <a:pt x="819251" y="3658616"/>
                </a:lnTo>
                <a:lnTo>
                  <a:pt x="0" y="6835902"/>
                </a:lnTo>
                <a:lnTo>
                  <a:pt x="6629" y="6836638"/>
                </a:lnTo>
                <a:lnTo>
                  <a:pt x="13271" y="6837007"/>
                </a:lnTo>
                <a:lnTo>
                  <a:pt x="19900" y="6837146"/>
                </a:lnTo>
                <a:lnTo>
                  <a:pt x="26555" y="6837146"/>
                </a:lnTo>
                <a:lnTo>
                  <a:pt x="843356" y="3664623"/>
                </a:lnTo>
                <a:lnTo>
                  <a:pt x="1183360" y="2397810"/>
                </a:lnTo>
                <a:lnTo>
                  <a:pt x="1208011" y="2360384"/>
                </a:lnTo>
                <a:lnTo>
                  <a:pt x="1240980" y="2332177"/>
                </a:lnTo>
                <a:lnTo>
                  <a:pt x="1279944" y="2314219"/>
                </a:lnTo>
                <a:lnTo>
                  <a:pt x="1322616" y="2307539"/>
                </a:lnTo>
                <a:lnTo>
                  <a:pt x="1366685" y="2313165"/>
                </a:lnTo>
                <a:lnTo>
                  <a:pt x="1412481" y="2333993"/>
                </a:lnTo>
                <a:lnTo>
                  <a:pt x="1448447" y="2367013"/>
                </a:lnTo>
                <a:lnTo>
                  <a:pt x="1472641" y="2408948"/>
                </a:lnTo>
                <a:lnTo>
                  <a:pt x="1483118" y="2456523"/>
                </a:lnTo>
                <a:lnTo>
                  <a:pt x="1477937" y="2506459"/>
                </a:lnTo>
                <a:lnTo>
                  <a:pt x="1220025" y="3457752"/>
                </a:lnTo>
                <a:lnTo>
                  <a:pt x="1214081" y="3493135"/>
                </a:lnTo>
                <a:lnTo>
                  <a:pt x="1237729" y="3596716"/>
                </a:lnTo>
                <a:lnTo>
                  <a:pt x="1284351" y="3651034"/>
                </a:lnTo>
                <a:lnTo>
                  <a:pt x="1348981" y="3682619"/>
                </a:lnTo>
                <a:lnTo>
                  <a:pt x="1397609" y="3689045"/>
                </a:lnTo>
                <a:lnTo>
                  <a:pt x="1444650" y="3682619"/>
                </a:lnTo>
                <a:lnTo>
                  <a:pt x="1487893" y="3664623"/>
                </a:lnTo>
                <a:lnTo>
                  <a:pt x="1490649" y="3662527"/>
                </a:lnTo>
                <a:lnTo>
                  <a:pt x="1525143" y="3636302"/>
                </a:lnTo>
                <a:lnTo>
                  <a:pt x="1554162" y="3598926"/>
                </a:lnTo>
                <a:lnTo>
                  <a:pt x="1572768" y="3553764"/>
                </a:lnTo>
                <a:lnTo>
                  <a:pt x="1964690" y="2108504"/>
                </a:lnTo>
                <a:lnTo>
                  <a:pt x="2539936" y="16421"/>
                </a:lnTo>
                <a:lnTo>
                  <a:pt x="2543733" y="3784"/>
                </a:lnTo>
                <a:lnTo>
                  <a:pt x="2544991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4063199" y="0"/>
            <a:ext cx="1818639" cy="6858000"/>
          </a:xfrm>
          <a:custGeom>
            <a:avLst/>
            <a:gdLst/>
            <a:ahLst/>
            <a:cxnLst/>
            <a:rect l="l" t="t" r="r" b="b"/>
            <a:pathLst>
              <a:path w="1818639" h="6858000">
                <a:moveTo>
                  <a:pt x="1818620" y="0"/>
                </a:moveTo>
                <a:lnTo>
                  <a:pt x="0" y="6857999"/>
                </a:lnTo>
              </a:path>
            </a:pathLst>
          </a:custGeom>
          <a:ln w="22224">
            <a:solidFill>
              <a:srgbClr val="D879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84000" y="7425902"/>
            <a:ext cx="3294000" cy="611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3040" y="2229700"/>
            <a:ext cx="11805919" cy="7645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rgbClr val="FFBA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38275" y="3562375"/>
            <a:ext cx="9315449" cy="864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53615" y="454774"/>
            <a:ext cx="7684769" cy="4673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54019" y="2418931"/>
            <a:ext cx="6283960" cy="312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rxb.seriousgames.net/pre-evaluat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23348675/4077776bdb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g"/><Relationship Id="rId4" Type="http://schemas.openxmlformats.org/officeDocument/2006/relationships/image" Target="../media/image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hyperlink" Target="http://rxp-game.seriousgames.net/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xb.seriousgames.net/post-evaluation" TargetMode="External"/><Relationship Id="rId4" Type="http://schemas.openxmlformats.org/officeDocument/2006/relationships/image" Target="../media/image3.jp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mailto:lp@seriousgames.net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rxb.seriousgames.net/pre-evaluat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g"/><Relationship Id="rId4" Type="http://schemas.openxmlformats.org/officeDocument/2006/relationships/image" Target="../media/image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23348675/4077776bdb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hyperlink" Target="http://rxp-game.seriousgames.net/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xb.seriousgames.net/post-evaluation" TargetMode="External"/><Relationship Id="rId4" Type="http://schemas.openxmlformats.org/officeDocument/2006/relationships/image" Target="../media/image3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hyperlink" Target="mailto:lp@seriousgames.net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3.jpg"/><Relationship Id="rId16" Type="http://schemas.openxmlformats.org/officeDocument/2006/relationships/image" Target="../media/image5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DPOLEMI@gmail.com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DPOLEMI@gmail.com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nkedin.com/IN/NINETAPOLEMI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68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image" Target="../media/image67.png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78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1.png"/><Relationship Id="rId7" Type="http://schemas.openxmlformats.org/officeDocument/2006/relationships/image" Target="../media/image115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9.jpg"/><Relationship Id="rId4" Type="http://schemas.openxmlformats.org/officeDocument/2006/relationships/image" Target="../media/image13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DPOLEMI@gmail.com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hyperlink" Target="http://www.cybersecpro-project.eu/" TargetMode="Externa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68.jpg"/><Relationship Id="rId4" Type="http://schemas.openxmlformats.org/officeDocument/2006/relationships/image" Target="../media/image16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5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CyberSecPro_eu" TargetMode="External"/><Relationship Id="rId3" Type="http://schemas.openxmlformats.org/officeDocument/2006/relationships/image" Target="../media/image181.png"/><Relationship Id="rId7" Type="http://schemas.openxmlformats.org/officeDocument/2006/relationships/hyperlink" Target="http://www.cybersecpro-project.eu/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g"/><Relationship Id="rId5" Type="http://schemas.openxmlformats.org/officeDocument/2006/relationships/image" Target="../media/image183.png"/><Relationship Id="rId4" Type="http://schemas.openxmlformats.org/officeDocument/2006/relationships/image" Target="../media/image182.jpg"/><Relationship Id="rId9" Type="http://schemas.openxmlformats.org/officeDocument/2006/relationships/hyperlink" Target="https://www.linkedin.com/company/cybersecpro-euproject/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paresh.rathod@laurea.fi" TargetMode="External"/><Relationship Id="rId5" Type="http://schemas.openxmlformats.org/officeDocument/2006/relationships/image" Target="../media/image155.png"/><Relationship Id="rId4" Type="http://schemas.openxmlformats.org/officeDocument/2006/relationships/image" Target="../media/image186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401800" cy="8229600"/>
            <a:chOff x="0" y="0"/>
            <a:chExt cx="12044045" cy="6883400"/>
          </a:xfrm>
        </p:grpSpPr>
        <p:sp>
          <p:nvSpPr>
            <p:cNvPr id="3" name="object 3"/>
            <p:cNvSpPr/>
            <p:nvPr/>
          </p:nvSpPr>
          <p:spPr>
            <a:xfrm>
              <a:off x="5386289" y="1867"/>
              <a:ext cx="5361305" cy="6837045"/>
            </a:xfrm>
            <a:custGeom>
              <a:avLst/>
              <a:gdLst/>
              <a:ahLst/>
              <a:cxnLst/>
              <a:rect l="l" t="t" r="r" b="b"/>
              <a:pathLst>
                <a:path w="5361305" h="6837045">
                  <a:moveTo>
                    <a:pt x="3438914" y="6836695"/>
                  </a:moveTo>
                  <a:lnTo>
                    <a:pt x="0" y="6836695"/>
                  </a:lnTo>
                  <a:lnTo>
                    <a:pt x="1922232" y="0"/>
                  </a:lnTo>
                  <a:lnTo>
                    <a:pt x="5361147" y="0"/>
                  </a:lnTo>
                  <a:lnTo>
                    <a:pt x="3438914" y="6836695"/>
                  </a:lnTo>
                  <a:close/>
                </a:path>
              </a:pathLst>
            </a:custGeom>
            <a:solidFill>
              <a:srgbClr val="135F81">
                <a:alpha val="2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61974" y="0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4730" y="0"/>
                  </a:moveTo>
                  <a:lnTo>
                    <a:pt x="0" y="6858000"/>
                  </a:lnTo>
                </a:path>
              </a:pathLst>
            </a:custGeom>
            <a:ln w="25399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40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507" y="3662943"/>
                  </a:moveTo>
                  <a:lnTo>
                    <a:pt x="1408517" y="3662943"/>
                  </a:lnTo>
                  <a:lnTo>
                    <a:pt x="1456270" y="3652454"/>
                  </a:lnTo>
                  <a:lnTo>
                    <a:pt x="1498368" y="3628209"/>
                  </a:lnTo>
                  <a:lnTo>
                    <a:pt x="1531522" y="3592150"/>
                  </a:lnTo>
                  <a:lnTo>
                    <a:pt x="1552448" y="3546221"/>
                  </a:lnTo>
                  <a:lnTo>
                    <a:pt x="1945638" y="2096389"/>
                  </a:lnTo>
                  <a:lnTo>
                    <a:pt x="2523331" y="0"/>
                  </a:lnTo>
                  <a:lnTo>
                    <a:pt x="2549600" y="0"/>
                  </a:lnTo>
                  <a:lnTo>
                    <a:pt x="2548001" y="5333"/>
                  </a:lnTo>
                  <a:lnTo>
                    <a:pt x="1970913" y="2104008"/>
                  </a:lnTo>
                  <a:lnTo>
                    <a:pt x="1577721" y="3553841"/>
                  </a:lnTo>
                  <a:lnTo>
                    <a:pt x="1559104" y="3599179"/>
                  </a:lnTo>
                  <a:lnTo>
                    <a:pt x="1530011" y="3636691"/>
                  </a:lnTo>
                  <a:lnTo>
                    <a:pt x="1495507" y="3662943"/>
                  </a:lnTo>
                  <a:close/>
                </a:path>
                <a:path w="2550160" h="6847840">
                  <a:moveTo>
                    <a:pt x="26670" y="6847680"/>
                  </a:moveTo>
                  <a:lnTo>
                    <a:pt x="20002" y="6847660"/>
                  </a:lnTo>
                  <a:lnTo>
                    <a:pt x="6667" y="6847144"/>
                  </a:lnTo>
                  <a:lnTo>
                    <a:pt x="0" y="6846413"/>
                  </a:lnTo>
                  <a:lnTo>
                    <a:pt x="821816" y="3658997"/>
                  </a:lnTo>
                  <a:lnTo>
                    <a:pt x="1163065" y="2386583"/>
                  </a:lnTo>
                  <a:lnTo>
                    <a:pt x="1163065" y="2385314"/>
                  </a:lnTo>
                  <a:lnTo>
                    <a:pt x="1191651" y="2341609"/>
                  </a:lnTo>
                  <a:lnTo>
                    <a:pt x="1230059" y="2308536"/>
                  </a:lnTo>
                  <a:lnTo>
                    <a:pt x="1275610" y="2287308"/>
                  </a:lnTo>
                  <a:lnTo>
                    <a:pt x="1325630" y="2279137"/>
                  </a:lnTo>
                  <a:lnTo>
                    <a:pt x="1377441" y="2285238"/>
                  </a:lnTo>
                  <a:lnTo>
                    <a:pt x="1422317" y="2303706"/>
                  </a:lnTo>
                  <a:lnTo>
                    <a:pt x="1326838" y="2303706"/>
                  </a:lnTo>
                  <a:lnTo>
                    <a:pt x="1284012" y="2310408"/>
                  </a:lnTo>
                  <a:lnTo>
                    <a:pt x="1244923" y="2328423"/>
                  </a:lnTo>
                  <a:lnTo>
                    <a:pt x="1211880" y="2356704"/>
                  </a:lnTo>
                  <a:lnTo>
                    <a:pt x="1187196" y="2394204"/>
                  </a:lnTo>
                  <a:lnTo>
                    <a:pt x="845947" y="3665347"/>
                  </a:lnTo>
                  <a:lnTo>
                    <a:pt x="26670" y="6847680"/>
                  </a:lnTo>
                  <a:close/>
                </a:path>
                <a:path w="2550160" h="6847840">
                  <a:moveTo>
                    <a:pt x="1402089" y="3689592"/>
                  </a:moveTo>
                  <a:lnTo>
                    <a:pt x="1318902" y="3670367"/>
                  </a:lnTo>
                  <a:lnTo>
                    <a:pt x="1262514" y="3626798"/>
                  </a:lnTo>
                  <a:lnTo>
                    <a:pt x="1226934" y="3563551"/>
                  </a:lnTo>
                  <a:lnTo>
                    <a:pt x="1217926" y="3493058"/>
                  </a:lnTo>
                  <a:lnTo>
                    <a:pt x="1223899" y="3457575"/>
                  </a:lnTo>
                  <a:lnTo>
                    <a:pt x="1482598" y="2503297"/>
                  </a:lnTo>
                  <a:lnTo>
                    <a:pt x="1487814" y="2453171"/>
                  </a:lnTo>
                  <a:lnTo>
                    <a:pt x="1477326" y="2405425"/>
                  </a:lnTo>
                  <a:lnTo>
                    <a:pt x="1453080" y="2363347"/>
                  </a:lnTo>
                  <a:lnTo>
                    <a:pt x="1417021" y="2330231"/>
                  </a:lnTo>
                  <a:lnTo>
                    <a:pt x="1371091" y="2309366"/>
                  </a:lnTo>
                  <a:lnTo>
                    <a:pt x="1326838" y="2303706"/>
                  </a:lnTo>
                  <a:lnTo>
                    <a:pt x="1422317" y="2303706"/>
                  </a:lnTo>
                  <a:lnTo>
                    <a:pt x="1460293" y="2332999"/>
                  </a:lnTo>
                  <a:lnTo>
                    <a:pt x="1488709" y="2370327"/>
                  </a:lnTo>
                  <a:lnTo>
                    <a:pt x="1506765" y="2413667"/>
                  </a:lnTo>
                  <a:lnTo>
                    <a:pt x="1513193" y="2460803"/>
                  </a:lnTo>
                  <a:lnTo>
                    <a:pt x="1506727" y="2509520"/>
                  </a:lnTo>
                  <a:lnTo>
                    <a:pt x="1248029" y="3463925"/>
                  </a:lnTo>
                  <a:lnTo>
                    <a:pt x="1242552" y="3495183"/>
                  </a:lnTo>
                  <a:lnTo>
                    <a:pt x="1263269" y="3584321"/>
                  </a:lnTo>
                  <a:lnTo>
                    <a:pt x="1303209" y="3630548"/>
                  </a:lnTo>
                  <a:lnTo>
                    <a:pt x="1358391" y="3657727"/>
                  </a:lnTo>
                  <a:lnTo>
                    <a:pt x="1408517" y="3662943"/>
                  </a:lnTo>
                  <a:lnTo>
                    <a:pt x="1495507" y="3662943"/>
                  </a:lnTo>
                  <a:lnTo>
                    <a:pt x="1492661" y="3665108"/>
                  </a:lnTo>
                  <a:lnTo>
                    <a:pt x="1449281" y="3683163"/>
                  </a:lnTo>
                  <a:lnTo>
                    <a:pt x="1402089" y="3689592"/>
                  </a:lnTo>
                  <a:close/>
                </a:path>
              </a:pathLst>
            </a:custGeom>
            <a:solidFill>
              <a:srgbClr val="14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90709" y="6305148"/>
              <a:ext cx="2553080" cy="47224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0" y="990600"/>
            <a:ext cx="4601845" cy="3461385"/>
          </a:xfrm>
          <a:prstGeom prst="rect">
            <a:avLst/>
          </a:prstGeom>
        </p:spPr>
        <p:txBody>
          <a:bodyPr vert="horz" wrap="square" lIns="0" tIns="107314" rIns="0" bIns="0" rtlCol="0">
            <a:spAutoFit/>
          </a:bodyPr>
          <a:lstStyle/>
          <a:p>
            <a:pPr marL="312420" marR="5080">
              <a:lnSpc>
                <a:spcPts val="3940"/>
              </a:lnSpc>
              <a:spcBef>
                <a:spcPts val="844"/>
              </a:spcBef>
            </a:pP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Βασικές </a:t>
            </a:r>
            <a:r>
              <a:rPr sz="3900" spc="-5" dirty="0">
                <a:solidFill>
                  <a:srgbClr val="000000"/>
                </a:solidFill>
                <a:latin typeface="Arial"/>
                <a:cs typeface="Arial"/>
              </a:rPr>
              <a:t>αρχές 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και </a:t>
            </a:r>
            <a:r>
              <a:rPr sz="390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900" spc="-155" dirty="0">
                <a:solidFill>
                  <a:srgbClr val="000000"/>
                </a:solidFill>
                <a:latin typeface="Arial"/>
                <a:cs typeface="Arial"/>
              </a:rPr>
              <a:t>δ</a:t>
            </a:r>
            <a:r>
              <a:rPr sz="3900" spc="-150" dirty="0">
                <a:solidFill>
                  <a:srgbClr val="000000"/>
                </a:solidFill>
                <a:latin typeface="Arial"/>
                <a:cs typeface="Arial"/>
              </a:rPr>
              <a:t>ια</a:t>
            </a:r>
            <a:r>
              <a:rPr sz="3900" spc="-155" dirty="0">
                <a:solidFill>
                  <a:srgbClr val="000000"/>
                </a:solidFill>
                <a:latin typeface="Arial"/>
                <a:cs typeface="Arial"/>
              </a:rPr>
              <a:t>χε</a:t>
            </a:r>
            <a:r>
              <a:rPr sz="3900" spc="-150" dirty="0">
                <a:solidFill>
                  <a:srgbClr val="000000"/>
                </a:solidFill>
                <a:latin typeface="Arial"/>
                <a:cs typeface="Arial"/>
              </a:rPr>
              <a:t>ί</a:t>
            </a:r>
            <a:r>
              <a:rPr sz="3900" spc="-155" dirty="0">
                <a:solidFill>
                  <a:srgbClr val="000000"/>
                </a:solidFill>
                <a:latin typeface="Arial"/>
                <a:cs typeface="Arial"/>
              </a:rPr>
              <a:t>ρ</a:t>
            </a:r>
            <a:r>
              <a:rPr sz="3900" spc="-150" dirty="0">
                <a:solidFill>
                  <a:srgbClr val="000000"/>
                </a:solidFill>
                <a:latin typeface="Arial"/>
                <a:cs typeface="Arial"/>
              </a:rPr>
              <a:t>ισ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η</a:t>
            </a:r>
            <a:r>
              <a:rPr sz="3900" spc="-5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η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ς  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ασφάλειας 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στον </a:t>
            </a:r>
            <a:r>
              <a:rPr sz="39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κ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υ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β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ε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ρν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ο</a:t>
            </a:r>
            <a:r>
              <a:rPr sz="3900" spc="-15" dirty="0">
                <a:solidFill>
                  <a:srgbClr val="000000"/>
                </a:solidFill>
                <a:latin typeface="Arial"/>
                <a:cs typeface="Arial"/>
              </a:rPr>
              <a:t>χώ</a:t>
            </a:r>
            <a:r>
              <a:rPr sz="3900" spc="-10" dirty="0">
                <a:solidFill>
                  <a:srgbClr val="000000"/>
                </a:solidFill>
                <a:latin typeface="Arial"/>
                <a:cs typeface="Arial"/>
              </a:rPr>
              <a:t>ρ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ο</a:t>
            </a:r>
            <a:r>
              <a:rPr sz="3900" spc="-2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900" spc="-155" dirty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sz="3900" spc="-150" dirty="0">
                <a:solidFill>
                  <a:srgbClr val="000000"/>
                </a:solidFill>
                <a:latin typeface="Arial"/>
                <a:cs typeface="Arial"/>
              </a:rPr>
              <a:t>ι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3900" spc="-5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900" spc="-40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3900" dirty="0">
                <a:solidFill>
                  <a:srgbClr val="000000"/>
                </a:solidFill>
                <a:latin typeface="Arial"/>
                <a:cs typeface="Arial"/>
              </a:rPr>
              <a:t>η  </a:t>
            </a:r>
            <a:r>
              <a:rPr sz="3900" spc="-40" dirty="0">
                <a:solidFill>
                  <a:srgbClr val="000000"/>
                </a:solidFill>
                <a:latin typeface="Arial"/>
                <a:cs typeface="Arial"/>
              </a:rPr>
              <a:t>ναυτιλία</a:t>
            </a:r>
            <a:endParaRPr sz="39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4850" b="1" spc="130" dirty="0">
                <a:solidFill>
                  <a:srgbClr val="0C2841"/>
                </a:solidFill>
                <a:latin typeface="Calibri"/>
                <a:cs typeface="Calibri"/>
              </a:rPr>
              <a:t>CSP001_W_M</a:t>
            </a:r>
            <a:endParaRPr sz="48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28781" y="5552832"/>
            <a:ext cx="2458419" cy="7362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8105" marR="5080" indent="-66040">
              <a:lnSpc>
                <a:spcPct val="115399"/>
              </a:lnSpc>
              <a:spcBef>
                <a:spcPts val="105"/>
              </a:spcBef>
            </a:pPr>
            <a:r>
              <a:rPr sz="1300" spc="105" dirty="0">
                <a:latin typeface="Arial"/>
                <a:cs typeface="Arial"/>
              </a:rPr>
              <a:t>ΠΑΡΟΥΣ</a:t>
            </a:r>
            <a:r>
              <a:rPr lang="en-US" sz="1300" spc="105" dirty="0">
                <a:latin typeface="Arial"/>
                <a:cs typeface="Arial"/>
              </a:rPr>
              <a:t>I</a:t>
            </a:r>
            <a:r>
              <a:rPr sz="1300" spc="105" dirty="0">
                <a:latin typeface="Arial"/>
                <a:cs typeface="Arial"/>
              </a:rPr>
              <a:t>ΑΣΗ</a:t>
            </a:r>
            <a:r>
              <a:rPr sz="1300" spc="35" dirty="0">
                <a:latin typeface="Calibri"/>
                <a:cs typeface="Calibri"/>
              </a:rPr>
              <a:t>: </a:t>
            </a:r>
            <a:r>
              <a:rPr sz="1300" spc="-285" dirty="0">
                <a:latin typeface="Calibri"/>
                <a:cs typeface="Calibri"/>
              </a:rPr>
              <a:t> </a:t>
            </a:r>
            <a:br>
              <a:rPr lang="en-US" sz="1300" spc="-285" dirty="0">
                <a:latin typeface="Calibri"/>
                <a:cs typeface="Calibri"/>
              </a:rPr>
            </a:br>
            <a:r>
              <a:rPr sz="1450" spc="85" dirty="0">
                <a:latin typeface="Times New Roman"/>
                <a:cs typeface="Times New Roman"/>
              </a:rPr>
              <a:t>NINETA </a:t>
            </a:r>
            <a:r>
              <a:rPr sz="1450" spc="105" dirty="0">
                <a:latin typeface="Times New Roman"/>
                <a:cs typeface="Times New Roman"/>
              </a:rPr>
              <a:t>POLEMI </a:t>
            </a:r>
            <a:r>
              <a:rPr sz="1450" spc="-350" dirty="0">
                <a:latin typeface="Times New Roman"/>
                <a:cs typeface="Times New Roman"/>
              </a:rPr>
              <a:t> </a:t>
            </a:r>
            <a:br>
              <a:rPr lang="en-US" sz="1450" spc="-350" dirty="0">
                <a:latin typeface="Times New Roman"/>
                <a:cs typeface="Times New Roman"/>
              </a:rPr>
            </a:br>
            <a:r>
              <a:rPr sz="1450" spc="35" dirty="0">
                <a:latin typeface="Times New Roman"/>
                <a:cs typeface="Times New Roman"/>
              </a:rPr>
              <a:t>PARESH</a:t>
            </a:r>
            <a:r>
              <a:rPr sz="1450" spc="40" dirty="0">
                <a:latin typeface="Times New Roman"/>
                <a:cs typeface="Times New Roman"/>
              </a:rPr>
              <a:t> </a:t>
            </a:r>
            <a:r>
              <a:rPr sz="1450" dirty="0">
                <a:latin typeface="Times New Roman"/>
                <a:cs typeface="Times New Roman"/>
              </a:rPr>
              <a:t>RATHOD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5275" y="0"/>
            <a:ext cx="11644630" cy="6343650"/>
            <a:chOff x="295275" y="0"/>
            <a:chExt cx="11644630" cy="6343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275" y="0"/>
              <a:ext cx="11644312" cy="6343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11602" y="1806955"/>
              <a:ext cx="3223641" cy="12946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7089" y="1144231"/>
              <a:ext cx="4909947" cy="10631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57089" y="2054542"/>
              <a:ext cx="4322698" cy="9237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1057" y="3506978"/>
              <a:ext cx="3253613" cy="180124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3685" y="2649258"/>
              <a:ext cx="2770251" cy="9462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8961" y="3286468"/>
              <a:ext cx="3556000" cy="28275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5757" y="5158840"/>
              <a:ext cx="3574034" cy="10981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65350" y="144398"/>
              <a:ext cx="114300" cy="114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97223" y="144398"/>
              <a:ext cx="114298" cy="114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51323" y="144398"/>
              <a:ext cx="114298" cy="1143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26125" y="144398"/>
              <a:ext cx="114298" cy="1143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72300" y="144398"/>
              <a:ext cx="114298" cy="114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71549" y="303149"/>
              <a:ext cx="114300" cy="1143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79750" y="303149"/>
              <a:ext cx="114300" cy="1143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88403" y="6059385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23"/>
                  </a:lnTo>
                </a:path>
              </a:pathLst>
            </a:custGeom>
            <a:ln w="12700">
              <a:solidFill>
                <a:srgbClr val="85C1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35000" y="616546"/>
            <a:ext cx="645033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Ο</a:t>
            </a:r>
            <a:r>
              <a:rPr sz="2500" b="1" spc="-32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5" dirty="0">
                <a:solidFill>
                  <a:srgbClr val="D99C3E"/>
                </a:solidFill>
                <a:latin typeface="Arial"/>
                <a:cs typeface="Arial"/>
              </a:rPr>
              <a:t>Τ</a:t>
            </a:r>
            <a:r>
              <a:rPr sz="2500" b="1" spc="-20" dirty="0">
                <a:solidFill>
                  <a:srgbClr val="D99C3E"/>
                </a:solidFill>
                <a:latin typeface="Arial"/>
                <a:cs typeface="Arial"/>
              </a:rPr>
              <a:t>Ο</a:t>
            </a:r>
            <a:r>
              <a:rPr sz="2500" b="1" spc="-15" dirty="0">
                <a:solidFill>
                  <a:srgbClr val="D99C3E"/>
                </a:solidFill>
                <a:latin typeface="Arial"/>
                <a:cs typeface="Arial"/>
              </a:rPr>
              <a:t>Μ</a:t>
            </a:r>
            <a:r>
              <a:rPr lang="el-GR" sz="2500" b="1" spc="-20" dirty="0">
                <a:solidFill>
                  <a:srgbClr val="D99C3E"/>
                </a:solidFill>
                <a:latin typeface="Arial"/>
                <a:cs typeface="Arial"/>
              </a:rPr>
              <a:t>Ε</a:t>
            </a:r>
            <a:r>
              <a:rPr sz="2500" b="1" spc="-15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sz="2500" b="1" spc="-18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60" dirty="0">
                <a:solidFill>
                  <a:srgbClr val="D99C3E"/>
                </a:solidFill>
                <a:latin typeface="Arial"/>
                <a:cs typeface="Arial"/>
              </a:rPr>
              <a:t>ΤΩ</a:t>
            </a: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sz="2500" b="1" spc="-32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60" dirty="0">
                <a:solidFill>
                  <a:srgbClr val="D99C3E"/>
                </a:solidFill>
                <a:latin typeface="Arial"/>
                <a:cs typeface="Arial"/>
              </a:rPr>
              <a:t>ΛΙΜ</a:t>
            </a:r>
            <a:r>
              <a:rPr lang="el-GR" sz="2500" b="1" spc="-165" dirty="0">
                <a:solidFill>
                  <a:srgbClr val="D99C3E"/>
                </a:solidFill>
                <a:latin typeface="Arial"/>
                <a:cs typeface="Arial"/>
              </a:rPr>
              <a:t>Ε</a:t>
            </a:r>
            <a:r>
              <a:rPr sz="2500" b="1" spc="-165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sz="2500" b="1" spc="-160" dirty="0">
                <a:solidFill>
                  <a:srgbClr val="D99C3E"/>
                </a:solidFill>
                <a:latin typeface="Arial"/>
                <a:cs typeface="Arial"/>
              </a:rPr>
              <a:t>Ω</a:t>
            </a: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sz="2500" b="1" spc="-32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254" dirty="0">
                <a:solidFill>
                  <a:srgbClr val="D99C3E"/>
                </a:solidFill>
                <a:latin typeface="Arial"/>
                <a:cs typeface="Arial"/>
              </a:rPr>
              <a:t>Δ</a:t>
            </a:r>
            <a:r>
              <a:rPr lang="el-GR" sz="2500" b="1" spc="-260" dirty="0">
                <a:solidFill>
                  <a:srgbClr val="D99C3E"/>
                </a:solidFill>
                <a:latin typeface="Arial"/>
                <a:cs typeface="Arial"/>
              </a:rPr>
              <a:t>Ε</a:t>
            </a:r>
            <a:r>
              <a:rPr sz="2500" b="1" spc="-254" dirty="0">
                <a:solidFill>
                  <a:srgbClr val="D99C3E"/>
                </a:solidFill>
                <a:latin typeface="Arial"/>
                <a:cs typeface="Arial"/>
              </a:rPr>
              <a:t>ΧΕ</a:t>
            </a:r>
            <a:r>
              <a:rPr sz="2500" b="1" spc="-260" dirty="0">
                <a:solidFill>
                  <a:srgbClr val="D99C3E"/>
                </a:solidFill>
                <a:latin typeface="Arial"/>
                <a:cs typeface="Arial"/>
              </a:rPr>
              <a:t>Τ</a:t>
            </a:r>
            <a:r>
              <a:rPr sz="2500" b="1" spc="-254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sz="2500" b="1" spc="180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-360" dirty="0">
                <a:solidFill>
                  <a:srgbClr val="D99C3E"/>
                </a:solidFill>
                <a:latin typeface="Arial"/>
                <a:cs typeface="Arial"/>
              </a:rPr>
              <a:t>Ε</a:t>
            </a:r>
            <a:r>
              <a:rPr sz="2500" b="1" spc="-365" dirty="0">
                <a:solidFill>
                  <a:srgbClr val="D99C3E"/>
                </a:solidFill>
                <a:latin typeface="Arial"/>
                <a:cs typeface="Arial"/>
              </a:rPr>
              <a:t>Π</a:t>
            </a:r>
            <a:r>
              <a:rPr sz="2500" b="1" spc="-360" dirty="0">
                <a:solidFill>
                  <a:srgbClr val="D99C3E"/>
                </a:solidFill>
                <a:latin typeface="Arial"/>
                <a:cs typeface="Arial"/>
              </a:rPr>
              <a:t>ΊΘΕ</a:t>
            </a:r>
            <a:r>
              <a:rPr sz="2500" b="1" spc="-365" dirty="0">
                <a:solidFill>
                  <a:srgbClr val="D99C3E"/>
                </a:solidFill>
                <a:latin typeface="Arial"/>
                <a:cs typeface="Arial"/>
              </a:rPr>
              <a:t>ΣΗ</a:t>
            </a: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!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47933" y="2176144"/>
            <a:ext cx="3340100" cy="556260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0"/>
              </a:spcBef>
            </a:pPr>
            <a:r>
              <a:rPr sz="1450" dirty="0">
                <a:latin typeface="Arial"/>
                <a:cs typeface="Arial"/>
              </a:rPr>
              <a:t>Μεσογειακή</a:t>
            </a:r>
            <a:r>
              <a:rPr sz="1450" spc="-9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Ναυτιλιακή</a:t>
            </a:r>
            <a:r>
              <a:rPr sz="1450" spc="-9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Εταιρεία</a:t>
            </a:r>
            <a:r>
              <a:rPr sz="1450" spc="-90" dirty="0">
                <a:latin typeface="Arial"/>
                <a:cs typeface="Arial"/>
              </a:rPr>
              <a:t> </a:t>
            </a:r>
            <a:r>
              <a:rPr sz="1450" spc="-15" dirty="0">
                <a:latin typeface="Calibri"/>
                <a:cs typeface="Calibri"/>
              </a:rPr>
              <a:t>(</a:t>
            </a:r>
            <a:r>
              <a:rPr sz="1450" b="1" spc="-15" dirty="0">
                <a:latin typeface="Calibri"/>
                <a:cs typeface="Calibri"/>
              </a:rPr>
              <a:t>MSC</a:t>
            </a:r>
            <a:r>
              <a:rPr sz="1450" spc="-15" dirty="0">
                <a:latin typeface="Calibri"/>
                <a:cs typeface="Calibri"/>
              </a:rPr>
              <a:t>)</a:t>
            </a:r>
            <a:endParaRPr sz="1450" dirty="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350"/>
              </a:spcBef>
            </a:pPr>
            <a:r>
              <a:rPr sz="1450" b="1" spc="-10" dirty="0">
                <a:latin typeface="Calibri"/>
                <a:cs typeface="Calibri"/>
              </a:rPr>
              <a:t>2020</a:t>
            </a:r>
            <a:r>
              <a:rPr sz="1450" b="1" dirty="0">
                <a:latin typeface="Calibri"/>
                <a:cs typeface="Calibri"/>
              </a:rPr>
              <a:t>-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Arial"/>
                <a:cs typeface="Arial"/>
              </a:rPr>
              <a:t>επί</a:t>
            </a:r>
            <a:r>
              <a:rPr sz="1450" b="1" spc="-15" dirty="0">
                <a:latin typeface="Arial"/>
                <a:cs typeface="Arial"/>
              </a:rPr>
              <a:t>θ</a:t>
            </a:r>
            <a:r>
              <a:rPr sz="1450" b="1" spc="-10" dirty="0">
                <a:latin typeface="Arial"/>
                <a:cs typeface="Arial"/>
              </a:rPr>
              <a:t>ε</a:t>
            </a:r>
            <a:r>
              <a:rPr sz="1450" b="1" spc="-15" dirty="0">
                <a:latin typeface="Arial"/>
                <a:cs typeface="Arial"/>
              </a:rPr>
              <a:t>σ</a:t>
            </a:r>
            <a:r>
              <a:rPr sz="1450" b="1" dirty="0">
                <a:latin typeface="Arial"/>
                <a:cs typeface="Arial"/>
              </a:rPr>
              <a:t>η</a:t>
            </a:r>
            <a:r>
              <a:rPr sz="1450" b="1" spc="-10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κακ</a:t>
            </a:r>
            <a:r>
              <a:rPr sz="1450" b="1" spc="-15" dirty="0">
                <a:latin typeface="Arial"/>
                <a:cs typeface="Arial"/>
              </a:rPr>
              <a:t>ό</a:t>
            </a:r>
            <a:r>
              <a:rPr sz="1450" b="1" spc="-10" dirty="0">
                <a:latin typeface="Arial"/>
                <a:cs typeface="Arial"/>
              </a:rPr>
              <a:t>βο</a:t>
            </a:r>
            <a:r>
              <a:rPr sz="1450" b="1" spc="-15" dirty="0">
                <a:latin typeface="Arial"/>
                <a:cs typeface="Arial"/>
              </a:rPr>
              <a:t>υλ</a:t>
            </a:r>
            <a:r>
              <a:rPr sz="1450" b="1" spc="-10" dirty="0">
                <a:latin typeface="Arial"/>
                <a:cs typeface="Arial"/>
              </a:rPr>
              <a:t>ο</a:t>
            </a:r>
            <a:r>
              <a:rPr sz="1450" b="1" dirty="0">
                <a:latin typeface="Arial"/>
                <a:cs typeface="Arial"/>
              </a:rPr>
              <a:t>υ</a:t>
            </a:r>
            <a:r>
              <a:rPr sz="1450" b="1" spc="-100" dirty="0">
                <a:latin typeface="Arial"/>
                <a:cs typeface="Arial"/>
              </a:rPr>
              <a:t> </a:t>
            </a:r>
            <a:r>
              <a:rPr sz="1450" b="1" spc="-10" dirty="0">
                <a:latin typeface="Arial"/>
                <a:cs typeface="Arial"/>
              </a:rPr>
              <a:t>λο</a:t>
            </a:r>
            <a:r>
              <a:rPr sz="1450" b="1" spc="-15" dirty="0">
                <a:latin typeface="Arial"/>
                <a:cs typeface="Arial"/>
              </a:rPr>
              <a:t>γ</a:t>
            </a:r>
            <a:r>
              <a:rPr sz="1450" b="1" spc="-10" dirty="0">
                <a:latin typeface="Arial"/>
                <a:cs typeface="Arial"/>
              </a:rPr>
              <a:t>ι</a:t>
            </a:r>
            <a:r>
              <a:rPr sz="1450" b="1" spc="-15" dirty="0">
                <a:latin typeface="Arial"/>
                <a:cs typeface="Arial"/>
              </a:rPr>
              <a:t>σ</a:t>
            </a:r>
            <a:r>
              <a:rPr sz="1450" b="1" spc="-10" dirty="0">
                <a:latin typeface="Arial"/>
                <a:cs typeface="Arial"/>
              </a:rPr>
              <a:t>μικο</a:t>
            </a:r>
            <a:r>
              <a:rPr sz="1450" b="1" dirty="0">
                <a:latin typeface="Arial"/>
                <a:cs typeface="Arial"/>
              </a:rPr>
              <a:t>ύ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79905" y="2632963"/>
            <a:ext cx="1414780" cy="468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Calibri"/>
                <a:cs typeface="Calibri"/>
              </a:rPr>
              <a:t>Maersk</a:t>
            </a:r>
            <a:r>
              <a:rPr sz="1450" spc="-35" dirty="0">
                <a:latin typeface="Calibri"/>
                <a:cs typeface="Calibri"/>
              </a:rPr>
              <a:t> </a:t>
            </a:r>
            <a:r>
              <a:rPr sz="1450" b="1" spc="-5" dirty="0">
                <a:latin typeface="Calibri"/>
                <a:cs typeface="Calibri"/>
              </a:rPr>
              <a:t>Petya</a:t>
            </a:r>
            <a:endParaRPr sz="1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50" spc="-15" dirty="0">
                <a:latin typeface="Calibri"/>
                <a:cs typeface="Calibri"/>
              </a:rPr>
              <a:t>Ransomware-2017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558655" y="3560686"/>
            <a:ext cx="2286000" cy="476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45" dirty="0">
                <a:latin typeface="Arial"/>
                <a:cs typeface="Arial"/>
              </a:rPr>
              <a:t>J</a:t>
            </a:r>
            <a:r>
              <a:rPr sz="1450" spc="-140" dirty="0">
                <a:latin typeface="Arial"/>
                <a:cs typeface="Arial"/>
              </a:rPr>
              <a:t>am</a:t>
            </a:r>
            <a:r>
              <a:rPr sz="1450" spc="-145" dirty="0">
                <a:latin typeface="Arial"/>
                <a:cs typeface="Arial"/>
              </a:rPr>
              <a:t>e</a:t>
            </a:r>
            <a:r>
              <a:rPr sz="1450" dirty="0">
                <a:latin typeface="Arial"/>
                <a:cs typeface="Arial"/>
              </a:rPr>
              <a:t>s</a:t>
            </a:r>
            <a:r>
              <a:rPr sz="1450" spc="-280" dirty="0">
                <a:latin typeface="Arial"/>
                <a:cs typeface="Arial"/>
              </a:rPr>
              <a:t> </a:t>
            </a:r>
            <a:r>
              <a:rPr sz="1450" spc="-145" dirty="0">
                <a:latin typeface="Arial"/>
                <a:cs typeface="Arial"/>
              </a:rPr>
              <a:t>F</a:t>
            </a:r>
            <a:r>
              <a:rPr sz="1450" spc="-140" dirty="0">
                <a:latin typeface="Arial"/>
                <a:cs typeface="Arial"/>
              </a:rPr>
              <a:t>i</a:t>
            </a:r>
            <a:r>
              <a:rPr sz="1450" spc="-145" dirty="0">
                <a:latin typeface="Arial"/>
                <a:cs typeface="Arial"/>
              </a:rPr>
              <a:t>s</a:t>
            </a:r>
            <a:r>
              <a:rPr sz="1450" spc="-140" dirty="0">
                <a:latin typeface="Arial"/>
                <a:cs typeface="Arial"/>
              </a:rPr>
              <a:t>h</a:t>
            </a:r>
            <a:r>
              <a:rPr sz="1450" spc="-145" dirty="0">
                <a:latin typeface="Arial"/>
                <a:cs typeface="Arial"/>
              </a:rPr>
              <a:t>e</a:t>
            </a:r>
            <a:r>
              <a:rPr sz="1450" dirty="0">
                <a:latin typeface="Arial"/>
                <a:cs typeface="Arial"/>
              </a:rPr>
              <a:t>r</a:t>
            </a:r>
            <a:r>
              <a:rPr sz="1450" spc="-280" dirty="0">
                <a:latin typeface="Arial"/>
                <a:cs typeface="Arial"/>
              </a:rPr>
              <a:t> </a:t>
            </a:r>
            <a:r>
              <a:rPr sz="1450" spc="-140" dirty="0">
                <a:latin typeface="Arial"/>
                <a:cs typeface="Arial"/>
              </a:rPr>
              <a:t>a</a:t>
            </a:r>
            <a:r>
              <a:rPr sz="1450" spc="-145" dirty="0">
                <a:latin typeface="Arial"/>
                <a:cs typeface="Arial"/>
              </a:rPr>
              <a:t>n</a:t>
            </a:r>
            <a:r>
              <a:rPr sz="1450" dirty="0">
                <a:latin typeface="Arial"/>
                <a:cs typeface="Arial"/>
              </a:rPr>
              <a:t>d</a:t>
            </a:r>
            <a:r>
              <a:rPr sz="1450" spc="-280" dirty="0">
                <a:latin typeface="Arial"/>
                <a:cs typeface="Arial"/>
              </a:rPr>
              <a:t> </a:t>
            </a:r>
            <a:r>
              <a:rPr sz="1450" spc="-140" dirty="0">
                <a:latin typeface="Arial"/>
                <a:cs typeface="Arial"/>
              </a:rPr>
              <a:t>S</a:t>
            </a:r>
            <a:r>
              <a:rPr sz="1450" spc="-145" dirty="0">
                <a:latin typeface="Arial"/>
                <a:cs typeface="Arial"/>
              </a:rPr>
              <a:t>o</a:t>
            </a:r>
            <a:r>
              <a:rPr sz="1450" spc="-140" dirty="0">
                <a:latin typeface="Arial"/>
                <a:cs typeface="Arial"/>
              </a:rPr>
              <a:t>n</a:t>
            </a:r>
            <a:r>
              <a:rPr sz="1450" dirty="0">
                <a:latin typeface="Arial"/>
                <a:cs typeface="Arial"/>
              </a:rPr>
              <a:t>s</a:t>
            </a:r>
            <a:r>
              <a:rPr sz="1450" spc="-280" dirty="0">
                <a:latin typeface="Arial"/>
                <a:cs typeface="Arial"/>
              </a:rPr>
              <a:t> </a:t>
            </a:r>
            <a:r>
              <a:rPr sz="1450" spc="-145" dirty="0">
                <a:latin typeface="Arial"/>
                <a:cs typeface="Arial"/>
              </a:rPr>
              <a:t>P</a:t>
            </a:r>
            <a:r>
              <a:rPr sz="1450" spc="-140" dirty="0">
                <a:latin typeface="Arial"/>
                <a:cs typeface="Arial"/>
              </a:rPr>
              <a:t>l</a:t>
            </a:r>
            <a:r>
              <a:rPr sz="1450" dirty="0">
                <a:latin typeface="Arial"/>
                <a:cs typeface="Arial"/>
              </a:rPr>
              <a:t>s</a:t>
            </a:r>
            <a:r>
              <a:rPr sz="1450" spc="-280" dirty="0">
                <a:latin typeface="Arial"/>
                <a:cs typeface="Arial"/>
              </a:rPr>
              <a:t> </a:t>
            </a:r>
            <a:r>
              <a:rPr sz="1450" dirty="0">
                <a:latin typeface="Arial"/>
                <a:cs typeface="Arial"/>
              </a:rPr>
              <a:t>(UK )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  <a:tabLst>
                <a:tab pos="1767839" algn="l"/>
              </a:tabLst>
            </a:pPr>
            <a:r>
              <a:rPr sz="1450" b="1" spc="-10" dirty="0">
                <a:latin typeface="Calibri"/>
                <a:cs typeface="Calibri"/>
              </a:rPr>
              <a:t>Phishing</a:t>
            </a:r>
            <a:r>
              <a:rPr sz="1450" b="1" spc="-25" dirty="0">
                <a:latin typeface="Calibri"/>
                <a:cs typeface="Calibri"/>
              </a:rPr>
              <a:t> </a:t>
            </a:r>
            <a:r>
              <a:rPr sz="1450" b="1" spc="-10" dirty="0">
                <a:latin typeface="Calibri"/>
                <a:cs typeface="Calibri"/>
              </a:rPr>
              <a:t>attack	</a:t>
            </a:r>
            <a:r>
              <a:rPr sz="1450" b="1" spc="-20" dirty="0">
                <a:latin typeface="Calibri"/>
                <a:cs typeface="Calibri"/>
              </a:rPr>
              <a:t>2019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1790" y="6008306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4AC9AC"/>
                </a:solidFill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816225" y="5925756"/>
            <a:ext cx="5537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75" dirty="0">
                <a:solidFill>
                  <a:srgbClr val="4AC9AC"/>
                </a:solidFill>
                <a:latin typeface="Arial"/>
                <a:cs typeface="Arial"/>
              </a:rPr>
              <a:t>Πηγές:ENISA,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57295" y="6100546"/>
            <a:ext cx="6402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Ασφάλεια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στον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κυβερνοχώρο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στη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ναυτιλιακή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βιομηχανία</a:t>
            </a:r>
            <a:r>
              <a:rPr sz="800" spc="-5" dirty="0">
                <a:solidFill>
                  <a:srgbClr val="4AC9AC"/>
                </a:solidFill>
                <a:latin typeface="Calibri"/>
                <a:cs typeface="Calibri"/>
              </a:rPr>
              <a:t>:</a:t>
            </a:r>
            <a:r>
              <a:rPr sz="800" spc="5" dirty="0">
                <a:solidFill>
                  <a:srgbClr val="4AC9AC"/>
                </a:solidFill>
                <a:latin typeface="Calibri"/>
                <a:cs typeface="Calibri"/>
              </a:rPr>
              <a:t> 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Μια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συστηματική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επισκόπηση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των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πρόσφατων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εξελίξεων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και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των</a:t>
            </a:r>
            <a:r>
              <a:rPr sz="800" spc="-3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4AC9AC"/>
                </a:solidFill>
                <a:latin typeface="Arial"/>
                <a:cs typeface="Arial"/>
              </a:rPr>
              <a:t>μελλοντικών</a:t>
            </a:r>
            <a:r>
              <a:rPr sz="800" spc="-4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4AC9AC"/>
                </a:solidFill>
                <a:latin typeface="Arial"/>
                <a:cs typeface="Arial"/>
              </a:rPr>
              <a:t>τάσεων</a:t>
            </a:r>
            <a:endParaRPr sz="8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413261" y="5918543"/>
            <a:ext cx="562893" cy="38879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375" y="5664936"/>
            <a:ext cx="3294412" cy="6120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308927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1.</a:t>
            </a:r>
            <a:r>
              <a:rPr sz="3600" spc="-90" dirty="0"/>
              <a:t> </a:t>
            </a:r>
            <a:r>
              <a:rPr spc="135" dirty="0"/>
              <a:t>Προαξιολόγηση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591684" y="1121917"/>
            <a:ext cx="51371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Κάντε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προ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εδώ</a:t>
            </a:r>
            <a:r>
              <a:rPr sz="1300" spc="-7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50" b="1" u="heavy" spc="-7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"/>
                <a:cs typeface="Arial"/>
                <a:hlinkClick r:id="rId3"/>
              </a:rPr>
              <a:t>https://rxb.seriousgames.net/pre-evaluation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7454" y="2151494"/>
            <a:ext cx="6448425" cy="157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Αυτή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βοηθήσει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μετρήσετε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Arial"/>
                <a:cs typeface="Arial"/>
              </a:rPr>
              <a:t>τις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προκαταρκτικές</a:t>
            </a:r>
            <a:endParaRPr sz="1450">
              <a:latin typeface="Arial"/>
              <a:cs typeface="Arial"/>
            </a:endParaRPr>
          </a:p>
          <a:p>
            <a:pPr marL="12700" marR="5080" algn="just">
              <a:lnSpc>
                <a:spcPct val="200000"/>
              </a:lnSpc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γνώσεις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συγκεκριμένο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θέμα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της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ασφάλειας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κυβερνοχώρο.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Δεν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βαθμολογηθείτε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δεν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αναμένεται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γνωρίζετε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Arial"/>
                <a:cs typeface="Arial"/>
              </a:rPr>
              <a:t>τις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απαντήσεις,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οπότε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δώστε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τον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καλύτερό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εαυτό!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6661" y="4987340"/>
            <a:ext cx="927942" cy="17976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74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375" y="5763348"/>
            <a:ext cx="3294412" cy="6120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552450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2.</a:t>
            </a:r>
            <a:r>
              <a:rPr sz="3600" spc="-20" dirty="0"/>
              <a:t> </a:t>
            </a:r>
            <a:r>
              <a:rPr spc="135" dirty="0"/>
              <a:t>Παρακολουθήστε</a:t>
            </a:r>
            <a:r>
              <a:rPr spc="35" dirty="0"/>
              <a:t> </a:t>
            </a:r>
            <a:r>
              <a:rPr spc="125" dirty="0"/>
              <a:t>το</a:t>
            </a:r>
            <a:r>
              <a:rPr spc="30" dirty="0"/>
              <a:t> </a:t>
            </a:r>
            <a:r>
              <a:rPr spc="120" dirty="0"/>
              <a:t>σεμινάριο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729479" y="1337183"/>
            <a:ext cx="22034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30" dirty="0">
                <a:solidFill>
                  <a:srgbClr val="FFFFFF"/>
                </a:solidFill>
                <a:latin typeface="Arial"/>
                <a:cs typeface="Arial"/>
              </a:rPr>
              <a:t>Παρακολ</a:t>
            </a:r>
            <a:r>
              <a:rPr sz="1450" spc="-125" dirty="0">
                <a:solidFill>
                  <a:srgbClr val="FFFFFF"/>
                </a:solidFill>
                <a:latin typeface="Arial"/>
                <a:cs typeface="Arial"/>
              </a:rPr>
              <a:t>ουθ</a:t>
            </a:r>
            <a:r>
              <a:rPr sz="1450" spc="-120" dirty="0">
                <a:solidFill>
                  <a:srgbClr val="FFFFFF"/>
                </a:solidFill>
                <a:latin typeface="Arial"/>
                <a:cs typeface="Arial"/>
              </a:rPr>
              <a:t>ήστ</a:t>
            </a:r>
            <a:r>
              <a:rPr sz="1450" spc="-10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10" dirty="0">
                <a:solidFill>
                  <a:srgbClr val="FFFFFF"/>
                </a:solidFill>
                <a:latin typeface="Arial"/>
                <a:cs typeface="Arial"/>
              </a:rPr>
              <a:t>σεμινάρι</a:t>
            </a:r>
            <a:r>
              <a:rPr sz="1450" spc="-12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spc="-75" dirty="0">
                <a:solidFill>
                  <a:srgbClr val="FFBA00"/>
                </a:solidFill>
                <a:latin typeface="Arial Black"/>
                <a:cs typeface="Arial Black"/>
              </a:rPr>
              <a:t>: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4268" y="1337183"/>
            <a:ext cx="36131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u="heavy" spc="-8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3"/>
              </a:rPr>
              <a:t> </a:t>
            </a:r>
            <a:r>
              <a:rPr sz="1450" u="heavy" spc="-1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3"/>
              </a:rPr>
              <a:t>https://vimeo.com/923348675/4077776bdb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7454" y="2467559"/>
            <a:ext cx="6917690" cy="1130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βίντεο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με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φροντιστήριο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περιγράφει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τους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κανόνες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του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παιχνιδιού,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Arial"/>
                <a:cs typeface="Arial"/>
              </a:rPr>
              <a:t>οπότε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</a:pP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φροντίστε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δώσετε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προσοχή,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καθώς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βοηθήσει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κατά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διάρκεια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του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Arial"/>
                <a:cs typeface="Arial"/>
              </a:rPr>
              <a:t>παιχνιδιού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σας.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6661" y="4978400"/>
            <a:ext cx="927942" cy="17976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83410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305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55" y="0"/>
            <a:ext cx="5444490" cy="6858000"/>
            <a:chOff x="2755" y="0"/>
            <a:chExt cx="544449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61" y="5060315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7" y="4663499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5" y="0"/>
              <a:ext cx="4015740" cy="685586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474" y="2012733"/>
            <a:ext cx="2898140" cy="751205"/>
          </a:xfrm>
          <a:prstGeom prst="rect">
            <a:avLst/>
          </a:prstGeom>
          <a:solidFill>
            <a:srgbClr val="000000"/>
          </a:solidFill>
          <a:ln w="28574">
            <a:solidFill>
              <a:srgbClr val="FF99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450" spc="-85" dirty="0">
                <a:solidFill>
                  <a:srgbClr val="FFFFFF"/>
                </a:solidFill>
                <a:latin typeface="Arial"/>
                <a:cs typeface="Arial"/>
              </a:rPr>
              <a:t>Συνδεθ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ίτ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 dirty="0">
                <a:solidFill>
                  <a:srgbClr val="FFFFFF"/>
                </a:solidFill>
                <a:latin typeface="Arial"/>
                <a:cs typeface="Arial"/>
              </a:rPr>
              <a:t>cs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Arial"/>
              <a:cs typeface="Arial"/>
            </a:endParaRPr>
          </a:p>
          <a:p>
            <a:pPr marR="3175" algn="ctr">
              <a:lnSpc>
                <a:spcPct val="100000"/>
              </a:lnSpc>
            </a:pPr>
            <a:r>
              <a:rPr sz="1450" spc="-160" dirty="0">
                <a:solidFill>
                  <a:srgbClr val="FFFFFF"/>
                </a:solidFill>
                <a:latin typeface="Arial"/>
                <a:cs typeface="Arial"/>
              </a:rPr>
              <a:t>Κω</a:t>
            </a:r>
            <a:r>
              <a:rPr sz="1450" spc="-130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450" spc="-100" dirty="0">
                <a:solidFill>
                  <a:srgbClr val="FFFFFF"/>
                </a:solidFill>
                <a:latin typeface="Arial"/>
                <a:cs typeface="Arial"/>
              </a:rPr>
              <a:t>ικός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35" dirty="0">
                <a:solidFill>
                  <a:srgbClr val="FFFFFF"/>
                </a:solidFill>
                <a:latin typeface="Arial"/>
                <a:cs typeface="Arial"/>
              </a:rPr>
              <a:t>πρόσβασ</a:t>
            </a:r>
            <a:r>
              <a:rPr sz="1450" spc="-120" dirty="0">
                <a:solidFill>
                  <a:srgbClr val="FFFFFF"/>
                </a:solidFill>
                <a:latin typeface="Arial"/>
                <a:cs typeface="Arial"/>
              </a:rPr>
              <a:t>ης</a:t>
            </a:r>
            <a:r>
              <a:rPr sz="1450" spc="-6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450" spc="-15" dirty="0">
                <a:solidFill>
                  <a:srgbClr val="FFFFFF"/>
                </a:solidFill>
                <a:latin typeface="Arial"/>
                <a:cs typeface="Arial"/>
              </a:rPr>
              <a:t>sg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50" spc="-15" dirty="0">
                <a:solidFill>
                  <a:srgbClr val="FFFFFF"/>
                </a:solidFill>
                <a:latin typeface="Arial"/>
                <a:cs typeface="Arial"/>
              </a:rPr>
              <a:t>rxb2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360045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3.</a:t>
            </a:r>
            <a:r>
              <a:rPr sz="3600" spc="-35" dirty="0"/>
              <a:t> </a:t>
            </a:r>
            <a:r>
              <a:rPr spc="130" dirty="0"/>
              <a:t>Παίξτε</a:t>
            </a:r>
            <a:r>
              <a:rPr spc="45" dirty="0"/>
              <a:t> </a:t>
            </a:r>
            <a:r>
              <a:rPr spc="130" dirty="0"/>
              <a:t>το</a:t>
            </a:r>
            <a:r>
              <a:rPr spc="40" dirty="0"/>
              <a:t> </a:t>
            </a:r>
            <a:r>
              <a:rPr spc="105" dirty="0"/>
              <a:t>παιχνίδι!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5318759" y="1354328"/>
            <a:ext cx="447865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2580" algn="l"/>
              </a:tabLst>
            </a:pP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Ανοίξτε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65" dirty="0">
                <a:solidFill>
                  <a:srgbClr val="FFFFFF"/>
                </a:solidFill>
                <a:latin typeface="Arial"/>
                <a:cs typeface="Arial"/>
              </a:rPr>
              <a:t>παιχνίδι</a:t>
            </a:r>
            <a:r>
              <a:rPr sz="1450" spc="-65" dirty="0">
                <a:solidFill>
                  <a:srgbClr val="FFFFFF"/>
                </a:solidFill>
                <a:latin typeface="Arial Black"/>
                <a:cs typeface="Arial Black"/>
              </a:rPr>
              <a:t>:	</a:t>
            </a:r>
            <a:r>
              <a:rPr sz="1350" u="heavy" spc="-9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4"/>
              </a:rPr>
              <a:t>http://rxp-game.seriousgames.net/</a:t>
            </a:r>
            <a:endParaRPr sz="13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7454" y="3355200"/>
            <a:ext cx="410082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Μόλις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μπείτε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παιχνίδι,</a:t>
            </a:r>
            <a:r>
              <a:rPr sz="1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πατήστε</a:t>
            </a:r>
            <a:r>
              <a:rPr sz="1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κουμπί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76876" y="3355200"/>
            <a:ext cx="28892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37454" y="3760787"/>
            <a:ext cx="45783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στη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συνέχεια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επιλέξτε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τον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τομέα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Energy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Καλή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τύχη!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74890" y="5522518"/>
            <a:ext cx="4497070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©2024,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Serious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Games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Interactive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ApS. Όλα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τα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δικαιώματα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διατηρούνται. </a:t>
            </a:r>
            <a:r>
              <a:rPr sz="1100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Αδειοδότηση στην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υπό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όρους.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5128" y="3221215"/>
            <a:ext cx="1908661" cy="490139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066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6666" y="5060316"/>
            <a:ext cx="927942" cy="17976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0828"/>
            <a:ext cx="4528820" cy="6837680"/>
            <a:chOff x="0" y="20828"/>
            <a:chExt cx="4528820" cy="6837680"/>
          </a:xfrm>
        </p:grpSpPr>
        <p:sp>
          <p:nvSpPr>
            <p:cNvPr id="5" name="object 5"/>
            <p:cNvSpPr/>
            <p:nvPr/>
          </p:nvSpPr>
          <p:spPr>
            <a:xfrm>
              <a:off x="1983320" y="20840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5003" y="0"/>
                  </a:moveTo>
                  <a:lnTo>
                    <a:pt x="2518448" y="0"/>
                  </a:lnTo>
                  <a:lnTo>
                    <a:pt x="1939404" y="2100922"/>
                  </a:lnTo>
                  <a:lnTo>
                    <a:pt x="1547482" y="3546170"/>
                  </a:lnTo>
                  <a:lnTo>
                    <a:pt x="1526641" y="3591941"/>
                  </a:lnTo>
                  <a:lnTo>
                    <a:pt x="1493596" y="3627882"/>
                  </a:lnTo>
                  <a:lnTo>
                    <a:pt x="1451635" y="3652050"/>
                  </a:lnTo>
                  <a:lnTo>
                    <a:pt x="1404023" y="3662527"/>
                  </a:lnTo>
                  <a:lnTo>
                    <a:pt x="1325003" y="3646259"/>
                  </a:lnTo>
                  <a:lnTo>
                    <a:pt x="1276883" y="3609378"/>
                  </a:lnTo>
                  <a:lnTo>
                    <a:pt x="1246187" y="3555733"/>
                  </a:lnTo>
                  <a:lnTo>
                    <a:pt x="1238605" y="3495243"/>
                  </a:lnTo>
                  <a:lnTo>
                    <a:pt x="1244053" y="3464064"/>
                  </a:lnTo>
                  <a:lnTo>
                    <a:pt x="1501965" y="2512771"/>
                  </a:lnTo>
                  <a:lnTo>
                    <a:pt x="1508391" y="2464181"/>
                  </a:lnTo>
                  <a:lnTo>
                    <a:pt x="1501965" y="2417178"/>
                  </a:lnTo>
                  <a:lnTo>
                    <a:pt x="1483956" y="2373960"/>
                  </a:lnTo>
                  <a:lnTo>
                    <a:pt x="1455610" y="2336749"/>
                  </a:lnTo>
                  <a:lnTo>
                    <a:pt x="1417701" y="2307526"/>
                  </a:lnTo>
                  <a:lnTo>
                    <a:pt x="1373009" y="2289162"/>
                  </a:lnTo>
                  <a:lnTo>
                    <a:pt x="1321422" y="2283041"/>
                  </a:lnTo>
                  <a:lnTo>
                    <a:pt x="1271587" y="2291181"/>
                  </a:lnTo>
                  <a:lnTo>
                    <a:pt x="1226185" y="2312352"/>
                  </a:lnTo>
                  <a:lnTo>
                    <a:pt x="1187881" y="2345347"/>
                  </a:lnTo>
                  <a:lnTo>
                    <a:pt x="1159344" y="2388959"/>
                  </a:lnTo>
                  <a:lnTo>
                    <a:pt x="1159344" y="2390229"/>
                  </a:lnTo>
                  <a:lnTo>
                    <a:pt x="819251" y="3658616"/>
                  </a:lnTo>
                  <a:lnTo>
                    <a:pt x="0" y="6835902"/>
                  </a:lnTo>
                  <a:lnTo>
                    <a:pt x="6642" y="6836638"/>
                  </a:lnTo>
                  <a:lnTo>
                    <a:pt x="13271" y="6837007"/>
                  </a:lnTo>
                  <a:lnTo>
                    <a:pt x="19913" y="6837146"/>
                  </a:lnTo>
                  <a:lnTo>
                    <a:pt x="26555" y="6837146"/>
                  </a:lnTo>
                  <a:lnTo>
                    <a:pt x="843356" y="3664610"/>
                  </a:lnTo>
                  <a:lnTo>
                    <a:pt x="1183373" y="2397798"/>
                  </a:lnTo>
                  <a:lnTo>
                    <a:pt x="1208011" y="2360384"/>
                  </a:lnTo>
                  <a:lnTo>
                    <a:pt x="1240980" y="2332177"/>
                  </a:lnTo>
                  <a:lnTo>
                    <a:pt x="1279944" y="2314206"/>
                  </a:lnTo>
                  <a:lnTo>
                    <a:pt x="1322616" y="2307526"/>
                  </a:lnTo>
                  <a:lnTo>
                    <a:pt x="1366685" y="2313165"/>
                  </a:lnTo>
                  <a:lnTo>
                    <a:pt x="1412481" y="2333993"/>
                  </a:lnTo>
                  <a:lnTo>
                    <a:pt x="1448447" y="2367013"/>
                  </a:lnTo>
                  <a:lnTo>
                    <a:pt x="1472641" y="2408936"/>
                  </a:lnTo>
                  <a:lnTo>
                    <a:pt x="1483118" y="2456510"/>
                  </a:lnTo>
                  <a:lnTo>
                    <a:pt x="1477949" y="2506446"/>
                  </a:lnTo>
                  <a:lnTo>
                    <a:pt x="1220025" y="3457740"/>
                  </a:lnTo>
                  <a:lnTo>
                    <a:pt x="1214081" y="3493135"/>
                  </a:lnTo>
                  <a:lnTo>
                    <a:pt x="1237729" y="3596716"/>
                  </a:lnTo>
                  <a:lnTo>
                    <a:pt x="1284351" y="3651034"/>
                  </a:lnTo>
                  <a:lnTo>
                    <a:pt x="1348994" y="3682619"/>
                  </a:lnTo>
                  <a:lnTo>
                    <a:pt x="1397609" y="3689032"/>
                  </a:lnTo>
                  <a:lnTo>
                    <a:pt x="1444650" y="3682619"/>
                  </a:lnTo>
                  <a:lnTo>
                    <a:pt x="1487906" y="3664610"/>
                  </a:lnTo>
                  <a:lnTo>
                    <a:pt x="1525143" y="3636289"/>
                  </a:lnTo>
                  <a:lnTo>
                    <a:pt x="1554175" y="3598926"/>
                  </a:lnTo>
                  <a:lnTo>
                    <a:pt x="1572768" y="3553752"/>
                  </a:lnTo>
                  <a:lnTo>
                    <a:pt x="1964690" y="2108504"/>
                  </a:lnTo>
                  <a:lnTo>
                    <a:pt x="2539949" y="16421"/>
                  </a:lnTo>
                  <a:lnTo>
                    <a:pt x="2543733" y="3784"/>
                  </a:lnTo>
                  <a:lnTo>
                    <a:pt x="2545003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829"/>
              <a:ext cx="3800924" cy="683717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375" y="5901334"/>
            <a:ext cx="3242120" cy="60236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8985">
              <a:lnSpc>
                <a:spcPts val="3679"/>
              </a:lnSpc>
            </a:pPr>
            <a:r>
              <a:rPr sz="3600" dirty="0"/>
              <a:t>4.</a:t>
            </a:r>
            <a:r>
              <a:rPr sz="3600" spc="-25" dirty="0"/>
              <a:t> </a:t>
            </a:r>
            <a:r>
              <a:rPr spc="145" dirty="0"/>
              <a:t>Ολοκληρώστε</a:t>
            </a:r>
            <a:r>
              <a:rPr spc="60" dirty="0"/>
              <a:t> </a:t>
            </a:r>
            <a:r>
              <a:rPr spc="130" dirty="0"/>
              <a:t>το</a:t>
            </a:r>
            <a:r>
              <a:rPr spc="50" dirty="0"/>
              <a:t> </a:t>
            </a:r>
            <a:r>
              <a:rPr spc="110" dirty="0"/>
              <a:t>κουίζ!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5061584" y="1347978"/>
            <a:ext cx="46666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Κάντε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3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450" spc="-45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145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b="1" u="heavy" spc="-5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  <a:hlinkClick r:id="rId5"/>
              </a:rPr>
              <a:t>http://rxb.seriousgames.net/post-evaluation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509" y="2390990"/>
            <a:ext cx="670496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χρησιμοποιηθεί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για</a:t>
            </a:r>
            <a:r>
              <a:rPr sz="13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των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προσωπικών</a:t>
            </a:r>
            <a:r>
              <a:rPr sz="13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μαθησιακών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αποτελεσμάτων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από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παιχνίδι.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61809">
              <a:lnSpc>
                <a:spcPct val="100000"/>
              </a:lnSpc>
              <a:spcBef>
                <a:spcPts val="100"/>
              </a:spcBef>
            </a:pPr>
            <a:r>
              <a:rPr spc="225" dirty="0"/>
              <a:t>Σας</a:t>
            </a:r>
            <a:r>
              <a:rPr spc="25" dirty="0"/>
              <a:t> </a:t>
            </a:r>
            <a:r>
              <a:rPr spc="220" dirty="0"/>
              <a:t>ευχαριστούμε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6575">
              <a:lnSpc>
                <a:spcPct val="100000"/>
              </a:lnSpc>
              <a:spcBef>
                <a:spcPts val="100"/>
              </a:spcBef>
            </a:pPr>
            <a:r>
              <a:rPr dirty="0"/>
              <a:t>Εκπαιδευτής:</a:t>
            </a:r>
            <a:r>
              <a:rPr spc="-15" dirty="0"/>
              <a:t> </a:t>
            </a:r>
            <a:r>
              <a:rPr spc="-5" dirty="0"/>
              <a:t>Louise</a:t>
            </a:r>
            <a:r>
              <a:rPr spc="-15" dirty="0"/>
              <a:t> </a:t>
            </a:r>
            <a:r>
              <a:rPr dirty="0"/>
              <a:t>Præstiin</a:t>
            </a:r>
            <a:r>
              <a:rPr spc="-5" dirty="0"/>
              <a:t> </a:t>
            </a:r>
            <a:r>
              <a:rPr dirty="0"/>
              <a:t>Jepsen</a:t>
            </a:r>
            <a:r>
              <a:rPr spc="-10" dirty="0"/>
              <a:t> </a:t>
            </a:r>
            <a:r>
              <a:rPr spc="-5" dirty="0"/>
              <a:t>(SGI,</a:t>
            </a:r>
            <a:r>
              <a:rPr spc="-10" dirty="0"/>
              <a:t> </a:t>
            </a:r>
            <a:r>
              <a:rPr spc="-15" dirty="0"/>
              <a:t>Δανία)</a:t>
            </a:r>
          </a:p>
          <a:p>
            <a:pPr marL="5603875">
              <a:lnSpc>
                <a:spcPct val="100000"/>
              </a:lnSpc>
              <a:spcBef>
                <a:spcPts val="35"/>
              </a:spcBef>
            </a:pPr>
            <a:endParaRPr sz="1650"/>
          </a:p>
          <a:p>
            <a:pPr marL="5616575" marR="278130">
              <a:lnSpc>
                <a:spcPct val="100000"/>
              </a:lnSpc>
            </a:pPr>
            <a:r>
              <a:rPr spc="25" dirty="0"/>
              <a:t>Παρακαλείστε </a:t>
            </a:r>
            <a:r>
              <a:rPr spc="35" dirty="0"/>
              <a:t>να</a:t>
            </a:r>
            <a:r>
              <a:rPr spc="25" dirty="0"/>
              <a:t> </a:t>
            </a:r>
            <a:r>
              <a:rPr spc="20" dirty="0"/>
              <a:t>στείλετε</a:t>
            </a:r>
            <a:r>
              <a:rPr spc="25" dirty="0"/>
              <a:t> όλες </a:t>
            </a:r>
            <a:r>
              <a:rPr spc="20" dirty="0"/>
              <a:t>τις</a:t>
            </a:r>
            <a:r>
              <a:rPr spc="25" dirty="0"/>
              <a:t> ερωτήσεις </a:t>
            </a:r>
            <a:r>
              <a:rPr spc="-350" dirty="0"/>
              <a:t> </a:t>
            </a:r>
            <a:r>
              <a:rPr spc="30" dirty="0"/>
              <a:t>στη</a:t>
            </a:r>
            <a:r>
              <a:rPr spc="10" dirty="0"/>
              <a:t> </a:t>
            </a:r>
            <a:r>
              <a:rPr spc="30" dirty="0"/>
              <a:t>διεύθυνση:</a:t>
            </a:r>
            <a:r>
              <a:rPr spc="15" dirty="0"/>
              <a:t> </a:t>
            </a:r>
            <a:r>
              <a:rPr u="heavy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hlinkClick r:id="rId2"/>
              </a:rPr>
              <a:t>lp@seriousgames.net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401800" cy="8077200"/>
            <a:chOff x="0" y="0"/>
            <a:chExt cx="1109662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2130" y="0"/>
              <a:ext cx="6064493" cy="68498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976" y="0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4729" y="0"/>
                  </a:moveTo>
                  <a:lnTo>
                    <a:pt x="0" y="6857999"/>
                  </a:lnTo>
                </a:path>
              </a:pathLst>
            </a:custGeom>
            <a:ln w="25399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54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383" y="3662977"/>
                  </a:moveTo>
                  <a:lnTo>
                    <a:pt x="1408479" y="3662977"/>
                  </a:lnTo>
                  <a:lnTo>
                    <a:pt x="1456238" y="3652473"/>
                  </a:lnTo>
                  <a:lnTo>
                    <a:pt x="1498334" y="3628221"/>
                  </a:lnTo>
                  <a:lnTo>
                    <a:pt x="1531483" y="3592169"/>
                  </a:lnTo>
                  <a:lnTo>
                    <a:pt x="1552395" y="3546259"/>
                  </a:lnTo>
                  <a:lnTo>
                    <a:pt x="1945567" y="2096423"/>
                  </a:lnTo>
                  <a:lnTo>
                    <a:pt x="2523370" y="0"/>
                  </a:lnTo>
                  <a:lnTo>
                    <a:pt x="2549603" y="0"/>
                  </a:lnTo>
                  <a:lnTo>
                    <a:pt x="2548008" y="5313"/>
                  </a:lnTo>
                  <a:lnTo>
                    <a:pt x="1970932" y="2104027"/>
                  </a:lnTo>
                  <a:lnTo>
                    <a:pt x="1577761" y="3553864"/>
                  </a:lnTo>
                  <a:lnTo>
                    <a:pt x="1559105" y="3599172"/>
                  </a:lnTo>
                  <a:lnTo>
                    <a:pt x="1529988" y="3636665"/>
                  </a:lnTo>
                  <a:lnTo>
                    <a:pt x="1495383" y="3662977"/>
                  </a:lnTo>
                  <a:close/>
                </a:path>
                <a:path w="2550160" h="6847840">
                  <a:moveTo>
                    <a:pt x="26634" y="6847681"/>
                  </a:moveTo>
                  <a:lnTo>
                    <a:pt x="19976" y="6847661"/>
                  </a:lnTo>
                  <a:lnTo>
                    <a:pt x="13316" y="6847522"/>
                  </a:lnTo>
                  <a:lnTo>
                    <a:pt x="6658" y="6847146"/>
                  </a:lnTo>
                  <a:lnTo>
                    <a:pt x="0" y="6846413"/>
                  </a:lnTo>
                  <a:lnTo>
                    <a:pt x="821856" y="3659053"/>
                  </a:lnTo>
                  <a:lnTo>
                    <a:pt x="1163028" y="2386645"/>
                  </a:lnTo>
                  <a:lnTo>
                    <a:pt x="1163028" y="2385377"/>
                  </a:lnTo>
                  <a:lnTo>
                    <a:pt x="1191651" y="2341628"/>
                  </a:lnTo>
                  <a:lnTo>
                    <a:pt x="1230075" y="2308525"/>
                  </a:lnTo>
                  <a:lnTo>
                    <a:pt x="1275622" y="2287284"/>
                  </a:lnTo>
                  <a:lnTo>
                    <a:pt x="1325612" y="2279124"/>
                  </a:lnTo>
                  <a:lnTo>
                    <a:pt x="1377369" y="2285257"/>
                  </a:lnTo>
                  <a:lnTo>
                    <a:pt x="1422206" y="2303690"/>
                  </a:lnTo>
                  <a:lnTo>
                    <a:pt x="1326821" y="2303690"/>
                  </a:lnTo>
                  <a:lnTo>
                    <a:pt x="1284013" y="2310392"/>
                  </a:lnTo>
                  <a:lnTo>
                    <a:pt x="1244918" y="2328408"/>
                  </a:lnTo>
                  <a:lnTo>
                    <a:pt x="1211851" y="2356705"/>
                  </a:lnTo>
                  <a:lnTo>
                    <a:pt x="1187125" y="2394249"/>
                  </a:lnTo>
                  <a:lnTo>
                    <a:pt x="845953" y="3665390"/>
                  </a:lnTo>
                  <a:lnTo>
                    <a:pt x="26634" y="6847681"/>
                  </a:lnTo>
                  <a:close/>
                </a:path>
                <a:path w="2550160" h="6847840">
                  <a:moveTo>
                    <a:pt x="1402049" y="3689575"/>
                  </a:moveTo>
                  <a:lnTo>
                    <a:pt x="1353273" y="3683132"/>
                  </a:lnTo>
                  <a:lnTo>
                    <a:pt x="1288431" y="3651449"/>
                  </a:lnTo>
                  <a:lnTo>
                    <a:pt x="1241662" y="3596954"/>
                  </a:lnTo>
                  <a:lnTo>
                    <a:pt x="1218991" y="3528676"/>
                  </a:lnTo>
                  <a:lnTo>
                    <a:pt x="1217941" y="3493051"/>
                  </a:lnTo>
                  <a:lnTo>
                    <a:pt x="1223906" y="3457547"/>
                  </a:lnTo>
                  <a:lnTo>
                    <a:pt x="1482639" y="2503240"/>
                  </a:lnTo>
                  <a:lnTo>
                    <a:pt x="1487833" y="2453145"/>
                  </a:lnTo>
                  <a:lnTo>
                    <a:pt x="1477322" y="2405421"/>
                  </a:lnTo>
                  <a:lnTo>
                    <a:pt x="1453052" y="2363356"/>
                  </a:lnTo>
                  <a:lnTo>
                    <a:pt x="1416971" y="2330232"/>
                  </a:lnTo>
                  <a:lnTo>
                    <a:pt x="1371029" y="2309336"/>
                  </a:lnTo>
                  <a:lnTo>
                    <a:pt x="1326821" y="2303690"/>
                  </a:lnTo>
                  <a:lnTo>
                    <a:pt x="1422206" y="2303690"/>
                  </a:lnTo>
                  <a:lnTo>
                    <a:pt x="1460231" y="2332994"/>
                  </a:lnTo>
                  <a:lnTo>
                    <a:pt x="1488663" y="2370327"/>
                  </a:lnTo>
                  <a:lnTo>
                    <a:pt x="1506736" y="2413682"/>
                  </a:lnTo>
                  <a:lnTo>
                    <a:pt x="1513183" y="2460837"/>
                  </a:lnTo>
                  <a:lnTo>
                    <a:pt x="1506736" y="2509577"/>
                  </a:lnTo>
                  <a:lnTo>
                    <a:pt x="1248004" y="3463883"/>
                  </a:lnTo>
                  <a:lnTo>
                    <a:pt x="1242534" y="3495171"/>
                  </a:lnTo>
                  <a:lnTo>
                    <a:pt x="1250144" y="3555844"/>
                  </a:lnTo>
                  <a:lnTo>
                    <a:pt x="1280940" y="3609666"/>
                  </a:lnTo>
                  <a:lnTo>
                    <a:pt x="1329214" y="3646658"/>
                  </a:lnTo>
                  <a:lnTo>
                    <a:pt x="1408479" y="3662977"/>
                  </a:lnTo>
                  <a:lnTo>
                    <a:pt x="1495383" y="3662977"/>
                  </a:lnTo>
                  <a:lnTo>
                    <a:pt x="1492626" y="3665073"/>
                  </a:lnTo>
                  <a:lnTo>
                    <a:pt x="1449240" y="3683134"/>
                  </a:lnTo>
                  <a:lnTo>
                    <a:pt x="1402049" y="3689575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377" y="6167336"/>
              <a:ext cx="3294000" cy="611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875366" y="628316"/>
            <a:ext cx="3074035" cy="1658620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495"/>
              </a:spcBef>
            </a:pPr>
            <a:r>
              <a:rPr sz="2900" dirty="0">
                <a:latin typeface="Times New Roman"/>
                <a:cs typeface="Times New Roman"/>
              </a:rPr>
              <a:t>RxB Cyber </a:t>
            </a:r>
            <a:r>
              <a:rPr sz="2900" spc="-5" dirty="0">
                <a:latin typeface="Times New Roman"/>
                <a:cs typeface="Times New Roman"/>
              </a:rPr>
              <a:t>security </a:t>
            </a:r>
            <a:r>
              <a:rPr sz="2900" dirty="0">
                <a:latin typeface="Times New Roman"/>
                <a:cs typeface="Times New Roman"/>
              </a:rPr>
              <a:t> </a:t>
            </a:r>
            <a:r>
              <a:rPr sz="2900" spc="145" dirty="0">
                <a:latin typeface="Times New Roman"/>
                <a:cs typeface="Times New Roman"/>
              </a:rPr>
              <a:t>management</a:t>
            </a:r>
            <a:r>
              <a:rPr sz="2900" spc="5" dirty="0">
                <a:latin typeface="Times New Roman"/>
                <a:cs typeface="Times New Roman"/>
              </a:rPr>
              <a:t> </a:t>
            </a:r>
            <a:r>
              <a:rPr sz="2900" spc="155" dirty="0">
                <a:latin typeface="Times New Roman"/>
                <a:cs typeface="Times New Roman"/>
              </a:rPr>
              <a:t>game </a:t>
            </a:r>
            <a:r>
              <a:rPr sz="2900" spc="-710" dirty="0">
                <a:latin typeface="Times New Roman"/>
                <a:cs typeface="Times New Roman"/>
              </a:rPr>
              <a:t> </a:t>
            </a:r>
            <a:r>
              <a:rPr sz="2900" spc="114" dirty="0">
                <a:latin typeface="Times New Roman"/>
                <a:cs typeface="Times New Roman"/>
              </a:rPr>
              <a:t>(Health, </a:t>
            </a:r>
            <a:r>
              <a:rPr sz="2900" spc="135" dirty="0">
                <a:latin typeface="Times New Roman"/>
                <a:cs typeface="Times New Roman"/>
              </a:rPr>
              <a:t>Energy </a:t>
            </a:r>
            <a:r>
              <a:rPr sz="2900" spc="225" dirty="0">
                <a:latin typeface="Times New Roman"/>
                <a:cs typeface="Times New Roman"/>
              </a:rPr>
              <a:t>&amp; </a:t>
            </a:r>
            <a:r>
              <a:rPr sz="2900" spc="-710" dirty="0">
                <a:latin typeface="Times New Roman"/>
                <a:cs typeface="Times New Roman"/>
              </a:rPr>
              <a:t> </a:t>
            </a:r>
            <a:r>
              <a:rPr sz="2900" spc="120" dirty="0">
                <a:latin typeface="Times New Roman"/>
                <a:cs typeface="Times New Roman"/>
              </a:rPr>
              <a:t>Maritime)</a:t>
            </a:r>
            <a:endParaRPr sz="2900" dirty="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01200" y="2890031"/>
            <a:ext cx="300037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120" dirty="0">
                <a:solidFill>
                  <a:srgbClr val="D8791A"/>
                </a:solidFill>
                <a:latin typeface="Arial Black"/>
                <a:cs typeface="Arial Black"/>
              </a:rPr>
              <a:t>CSP001_CS-E_</a:t>
            </a:r>
            <a:r>
              <a:rPr sz="2900" spc="-125" dirty="0">
                <a:solidFill>
                  <a:srgbClr val="D8791A"/>
                </a:solidFill>
                <a:latin typeface="Arial Black"/>
                <a:cs typeface="Arial Black"/>
              </a:rPr>
              <a:t>H</a:t>
            </a:r>
            <a:endParaRPr sz="29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9409" y="4969827"/>
            <a:ext cx="2296160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7655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Arial"/>
                <a:cs typeface="Arial"/>
              </a:rPr>
              <a:t>Π</a:t>
            </a:r>
            <a:r>
              <a:rPr sz="1300" spc="-55" dirty="0">
                <a:latin typeface="Arial"/>
                <a:cs typeface="Arial"/>
              </a:rPr>
              <a:t>Α</a:t>
            </a:r>
            <a:r>
              <a:rPr sz="1300" spc="-50" dirty="0">
                <a:latin typeface="Arial"/>
                <a:cs typeface="Arial"/>
              </a:rPr>
              <a:t>Ρ</a:t>
            </a:r>
            <a:r>
              <a:rPr sz="1300" spc="-55" dirty="0">
                <a:latin typeface="Arial"/>
                <a:cs typeface="Arial"/>
              </a:rPr>
              <a:t>Ο</a:t>
            </a:r>
            <a:r>
              <a:rPr sz="1300" spc="-50" dirty="0">
                <a:latin typeface="Arial"/>
                <a:cs typeface="Arial"/>
              </a:rPr>
              <a:t>Υ</a:t>
            </a:r>
            <a:r>
              <a:rPr sz="1300" spc="-55" dirty="0">
                <a:latin typeface="Arial"/>
                <a:cs typeface="Arial"/>
              </a:rPr>
              <a:t>Σ</a:t>
            </a:r>
            <a:r>
              <a:rPr sz="1300" spc="-50" dirty="0">
                <a:latin typeface="Arial"/>
                <a:cs typeface="Arial"/>
              </a:rPr>
              <a:t>Ί</a:t>
            </a:r>
            <a:r>
              <a:rPr sz="1300" spc="-55" dirty="0">
                <a:latin typeface="Arial"/>
                <a:cs typeface="Arial"/>
              </a:rPr>
              <a:t>Α</a:t>
            </a:r>
            <a:r>
              <a:rPr sz="1300" spc="-50" dirty="0">
                <a:latin typeface="Arial"/>
                <a:cs typeface="Arial"/>
              </a:rPr>
              <a:t>Σ</a:t>
            </a:r>
            <a:r>
              <a:rPr sz="1300" dirty="0">
                <a:latin typeface="Arial"/>
                <a:cs typeface="Arial"/>
              </a:rPr>
              <a:t>Η</a:t>
            </a:r>
            <a:r>
              <a:rPr sz="1300" spc="-10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:</a:t>
            </a:r>
            <a:r>
              <a:rPr sz="1300" spc="-100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LOUISE  </a:t>
            </a:r>
            <a:r>
              <a:rPr sz="1300" spc="-125" dirty="0">
                <a:latin typeface="Arial"/>
                <a:cs typeface="Arial"/>
              </a:rPr>
              <a:t>PRÆSTIIN</a:t>
            </a:r>
            <a:r>
              <a:rPr sz="1300" spc="-55" dirty="0">
                <a:latin typeface="Arial"/>
                <a:cs typeface="Arial"/>
              </a:rPr>
              <a:t> </a:t>
            </a:r>
            <a:r>
              <a:rPr sz="1300" spc="-130" dirty="0">
                <a:latin typeface="Arial"/>
                <a:cs typeface="Arial"/>
              </a:rPr>
              <a:t>JEPSEN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37545" y="4346981"/>
            <a:ext cx="1409700" cy="2194560"/>
            <a:chOff x="4037545" y="4346981"/>
            <a:chExt cx="1409700" cy="2194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59" y="4743796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5" y="4346981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75" y="5807735"/>
            <a:ext cx="3242120" cy="60236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65220" y="489255"/>
            <a:ext cx="43891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Μαθησιακά</a:t>
            </a:r>
            <a:r>
              <a:rPr spc="25" dirty="0"/>
              <a:t> </a:t>
            </a:r>
            <a:r>
              <a:rPr spc="130" dirty="0"/>
              <a:t>αποτελέσματα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63315" y="1403286"/>
            <a:ext cx="597344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ολοκλήρωση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αυτού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του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εκπαιδευτικού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υλικού, θα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πρέπει να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παρέχει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στους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εκπαιδευόμενους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μια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καλύτερη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κατανόηση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διαφόρων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εννοιών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στους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ακόλουθους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τομείς: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199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Γνώσεις:</a:t>
            </a:r>
          </a:p>
          <a:p>
            <a:pPr marL="709295">
              <a:lnSpc>
                <a:spcPct val="100000"/>
              </a:lnSpc>
              <a:spcBef>
                <a:spcPts val="40"/>
              </a:spcBef>
            </a:pPr>
            <a:endParaRPr sz="1500"/>
          </a:p>
          <a:p>
            <a:pPr marL="1178560" indent="-344170">
              <a:lnSpc>
                <a:spcPct val="100000"/>
              </a:lnSpc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spc="-15" dirty="0">
                <a:latin typeface="Arial"/>
                <a:cs typeface="Arial"/>
              </a:rPr>
              <a:t>Διαχείριση: </a:t>
            </a:r>
            <a:r>
              <a:rPr b="0" spc="-5" dirty="0">
                <a:latin typeface="Arial"/>
                <a:cs typeface="Arial"/>
              </a:rPr>
              <a:t>Βασικές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αρχές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διαχείριση </a:t>
            </a:r>
            <a:r>
              <a:rPr b="0" dirty="0">
                <a:latin typeface="Arial"/>
                <a:cs typeface="Arial"/>
              </a:rPr>
              <a:t>της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ασφάλειας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στον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κυβερνοχώρο.</a:t>
            </a:r>
          </a:p>
          <a:p>
            <a:pPr marL="709295">
              <a:lnSpc>
                <a:spcPct val="100000"/>
              </a:lnSpc>
              <a:buChar char="●"/>
            </a:pPr>
            <a:endParaRPr sz="1700">
              <a:latin typeface="Arial"/>
              <a:cs typeface="Arial"/>
            </a:endParaRPr>
          </a:p>
          <a:p>
            <a:pPr marL="709295">
              <a:lnSpc>
                <a:spcPct val="100000"/>
              </a:lnSpc>
              <a:spcBef>
                <a:spcPts val="45"/>
              </a:spcBef>
              <a:buChar char="●"/>
            </a:pPr>
            <a:endParaRPr sz="1350">
              <a:latin typeface="Arial"/>
              <a:cs typeface="Arial"/>
            </a:endParaRPr>
          </a:p>
          <a:p>
            <a:pPr marL="721995">
              <a:lnSpc>
                <a:spcPct val="100000"/>
              </a:lnSpc>
            </a:pPr>
            <a:r>
              <a:rPr spc="-5" dirty="0"/>
              <a:t>Δεξιότητες</a:t>
            </a:r>
            <a:r>
              <a:rPr spc="-10" dirty="0"/>
              <a:t> </a:t>
            </a:r>
            <a:r>
              <a:rPr dirty="0"/>
              <a:t>και</a:t>
            </a:r>
            <a:r>
              <a:rPr spc="-15" dirty="0"/>
              <a:t> ικανότητες:</a:t>
            </a:r>
          </a:p>
          <a:p>
            <a:pPr marL="709295">
              <a:lnSpc>
                <a:spcPct val="100000"/>
              </a:lnSpc>
              <a:spcBef>
                <a:spcPts val="5"/>
              </a:spcBef>
            </a:pPr>
            <a:endParaRPr sz="1700"/>
          </a:p>
          <a:p>
            <a:pPr marL="1178560" indent="-358775">
              <a:lnSpc>
                <a:spcPct val="100000"/>
              </a:lnSpc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Ιεράρχηση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προτεραιοτήτων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διαχείριση</a:t>
            </a:r>
            <a:r>
              <a:rPr b="0" spc="-3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πόρων.</a:t>
            </a:r>
          </a:p>
          <a:p>
            <a:pPr marL="1178560" indent="-358775">
              <a:lnSpc>
                <a:spcPct val="100000"/>
              </a:lnSpc>
              <a:spcBef>
                <a:spcPts val="1515"/>
              </a:spcBef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spc="-5" dirty="0">
                <a:latin typeface="Arial"/>
                <a:cs typeface="Arial"/>
              </a:rPr>
              <a:t>Αναγνώριση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διαφορετικών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τύπων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ευπαθειών.</a:t>
            </a:r>
          </a:p>
          <a:p>
            <a:pPr marL="1178560" indent="-358775">
              <a:lnSpc>
                <a:spcPct val="100000"/>
              </a:lnSpc>
              <a:spcBef>
                <a:spcPts val="1515"/>
              </a:spcBef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spc="-5" dirty="0">
                <a:latin typeface="Arial"/>
                <a:cs typeface="Arial"/>
              </a:rPr>
              <a:t>Μάθετε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 </a:t>
            </a:r>
            <a:r>
              <a:rPr b="0" spc="-5" dirty="0">
                <a:latin typeface="Arial"/>
                <a:cs typeface="Arial"/>
              </a:rPr>
              <a:t>διάφορους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φορείς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 </a:t>
            </a:r>
            <a:r>
              <a:rPr b="0" spc="-15" dirty="0">
                <a:latin typeface="Arial"/>
                <a:cs typeface="Arial"/>
              </a:rPr>
              <a:t>στρατηγικές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επίθεσης.</a:t>
            </a:r>
          </a:p>
          <a:p>
            <a:pPr marL="1178560" indent="-344170">
              <a:lnSpc>
                <a:spcPct val="100000"/>
              </a:lnSpc>
              <a:spcBef>
                <a:spcPts val="1320"/>
              </a:spcBef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Μάθετε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διάφορους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αμυντικούς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μετριασμούς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στρατηγικές.</a:t>
            </a:r>
          </a:p>
          <a:p>
            <a:pPr marL="1178560" indent="-344170">
              <a:lnSpc>
                <a:spcPct val="100000"/>
              </a:lnSpc>
              <a:spcBef>
                <a:spcPts val="1195"/>
              </a:spcBef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Μάθετε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τα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πρωτόκολλα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από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το</a:t>
            </a:r>
            <a:r>
              <a:rPr b="0" spc="-10" dirty="0">
                <a:latin typeface="Arial"/>
                <a:cs typeface="Arial"/>
              </a:rPr>
              <a:t> πλαίσιο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NIST.</a:t>
            </a:r>
          </a:p>
        </p:txBody>
      </p:sp>
      <p:sp>
        <p:nvSpPr>
          <p:cNvPr id="10" name="object 10"/>
          <p:cNvSpPr/>
          <p:nvPr/>
        </p:nvSpPr>
        <p:spPr>
          <a:xfrm>
            <a:off x="299008" y="10426"/>
            <a:ext cx="2545080" cy="6837680"/>
          </a:xfrm>
          <a:custGeom>
            <a:avLst/>
            <a:gdLst/>
            <a:ahLst/>
            <a:cxnLst/>
            <a:rect l="l" t="t" r="r" b="b"/>
            <a:pathLst>
              <a:path w="2545080" h="6837680">
                <a:moveTo>
                  <a:pt x="2544991" y="0"/>
                </a:moveTo>
                <a:lnTo>
                  <a:pt x="2518448" y="0"/>
                </a:lnTo>
                <a:lnTo>
                  <a:pt x="1939404" y="2100922"/>
                </a:lnTo>
                <a:lnTo>
                  <a:pt x="1547469" y="3546170"/>
                </a:lnTo>
                <a:lnTo>
                  <a:pt x="1526628" y="3591941"/>
                </a:lnTo>
                <a:lnTo>
                  <a:pt x="1493583" y="3627882"/>
                </a:lnTo>
                <a:lnTo>
                  <a:pt x="1451622" y="3652050"/>
                </a:lnTo>
                <a:lnTo>
                  <a:pt x="1404010" y="3662527"/>
                </a:lnTo>
                <a:lnTo>
                  <a:pt x="1325003" y="3646259"/>
                </a:lnTo>
                <a:lnTo>
                  <a:pt x="1276883" y="3609378"/>
                </a:lnTo>
                <a:lnTo>
                  <a:pt x="1246187" y="3555733"/>
                </a:lnTo>
                <a:lnTo>
                  <a:pt x="1238592" y="3495243"/>
                </a:lnTo>
                <a:lnTo>
                  <a:pt x="1244053" y="3464064"/>
                </a:lnTo>
                <a:lnTo>
                  <a:pt x="1501965" y="2512771"/>
                </a:lnTo>
                <a:lnTo>
                  <a:pt x="1508391" y="2464181"/>
                </a:lnTo>
                <a:lnTo>
                  <a:pt x="1501965" y="2417178"/>
                </a:lnTo>
                <a:lnTo>
                  <a:pt x="1483944" y="2373960"/>
                </a:lnTo>
                <a:lnTo>
                  <a:pt x="1455610" y="2336736"/>
                </a:lnTo>
                <a:lnTo>
                  <a:pt x="1417701" y="2307526"/>
                </a:lnTo>
                <a:lnTo>
                  <a:pt x="1373009" y="2289162"/>
                </a:lnTo>
                <a:lnTo>
                  <a:pt x="1321409" y="2283041"/>
                </a:lnTo>
                <a:lnTo>
                  <a:pt x="1271574" y="2291181"/>
                </a:lnTo>
                <a:lnTo>
                  <a:pt x="1226172" y="2312352"/>
                </a:lnTo>
                <a:lnTo>
                  <a:pt x="1187869" y="2345347"/>
                </a:lnTo>
                <a:lnTo>
                  <a:pt x="1159344" y="2388959"/>
                </a:lnTo>
                <a:lnTo>
                  <a:pt x="1159344" y="2390229"/>
                </a:lnTo>
                <a:lnTo>
                  <a:pt x="819251" y="3658616"/>
                </a:lnTo>
                <a:lnTo>
                  <a:pt x="0" y="6835902"/>
                </a:lnTo>
                <a:lnTo>
                  <a:pt x="6629" y="6836638"/>
                </a:lnTo>
                <a:lnTo>
                  <a:pt x="13271" y="6837007"/>
                </a:lnTo>
                <a:lnTo>
                  <a:pt x="19900" y="6837146"/>
                </a:lnTo>
                <a:lnTo>
                  <a:pt x="26543" y="6837146"/>
                </a:lnTo>
                <a:lnTo>
                  <a:pt x="843356" y="3664610"/>
                </a:lnTo>
                <a:lnTo>
                  <a:pt x="1183360" y="2397798"/>
                </a:lnTo>
                <a:lnTo>
                  <a:pt x="1208011" y="2360384"/>
                </a:lnTo>
                <a:lnTo>
                  <a:pt x="1240967" y="2332177"/>
                </a:lnTo>
                <a:lnTo>
                  <a:pt x="1279944" y="2314206"/>
                </a:lnTo>
                <a:lnTo>
                  <a:pt x="1322616" y="2307526"/>
                </a:lnTo>
                <a:lnTo>
                  <a:pt x="1366685" y="2313165"/>
                </a:lnTo>
                <a:lnTo>
                  <a:pt x="1412481" y="2333993"/>
                </a:lnTo>
                <a:lnTo>
                  <a:pt x="1448447" y="2367013"/>
                </a:lnTo>
                <a:lnTo>
                  <a:pt x="1472641" y="2408936"/>
                </a:lnTo>
                <a:lnTo>
                  <a:pt x="1483118" y="2456510"/>
                </a:lnTo>
                <a:lnTo>
                  <a:pt x="1477937" y="2506446"/>
                </a:lnTo>
                <a:lnTo>
                  <a:pt x="1220025" y="3457740"/>
                </a:lnTo>
                <a:lnTo>
                  <a:pt x="1214081" y="3493135"/>
                </a:lnTo>
                <a:lnTo>
                  <a:pt x="1237729" y="3596716"/>
                </a:lnTo>
                <a:lnTo>
                  <a:pt x="1284351" y="3651034"/>
                </a:lnTo>
                <a:lnTo>
                  <a:pt x="1348981" y="3682619"/>
                </a:lnTo>
                <a:lnTo>
                  <a:pt x="1397609" y="3689032"/>
                </a:lnTo>
                <a:lnTo>
                  <a:pt x="1444650" y="3682619"/>
                </a:lnTo>
                <a:lnTo>
                  <a:pt x="1487893" y="3664610"/>
                </a:lnTo>
                <a:lnTo>
                  <a:pt x="1525143" y="3636289"/>
                </a:lnTo>
                <a:lnTo>
                  <a:pt x="1554162" y="3598926"/>
                </a:lnTo>
                <a:lnTo>
                  <a:pt x="1572768" y="3553752"/>
                </a:lnTo>
                <a:lnTo>
                  <a:pt x="1964690" y="2108504"/>
                </a:lnTo>
                <a:lnTo>
                  <a:pt x="2539936" y="16421"/>
                </a:lnTo>
                <a:lnTo>
                  <a:pt x="2543733" y="3784"/>
                </a:lnTo>
                <a:lnTo>
                  <a:pt x="2544991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37545" y="4326179"/>
            <a:ext cx="1409700" cy="2194560"/>
            <a:chOff x="4037545" y="4326179"/>
            <a:chExt cx="1409700" cy="2194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59" y="4722994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5" y="4326179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75" y="5758395"/>
            <a:ext cx="3242120" cy="60236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49270" y="1010920"/>
            <a:ext cx="60909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45" dirty="0">
                <a:latin typeface="Calibri"/>
                <a:cs typeface="Calibri"/>
              </a:rPr>
              <a:t>Πώς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spc="130" dirty="0">
                <a:latin typeface="Calibri"/>
                <a:cs typeface="Calibri"/>
              </a:rPr>
              <a:t>να</a:t>
            </a:r>
            <a:r>
              <a:rPr sz="2600" spc="125" dirty="0">
                <a:latin typeface="Calibri"/>
                <a:cs typeface="Calibri"/>
              </a:rPr>
              <a:t> ολοκληρώσετε αυτή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spc="114" dirty="0">
                <a:latin typeface="Calibri"/>
                <a:cs typeface="Calibri"/>
              </a:rPr>
              <a:t>την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spc="110" dirty="0">
                <a:latin typeface="Calibri"/>
                <a:cs typeface="Calibri"/>
              </a:rPr>
              <a:t>ενότητα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5375" y="1695500"/>
            <a:ext cx="3586479" cy="304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 indent="-291465">
              <a:lnSpc>
                <a:spcPts val="2100"/>
              </a:lnSpc>
              <a:buClr>
                <a:srgbClr val="FFBA00"/>
              </a:buClr>
              <a:buSzPct val="125000"/>
              <a:buFont typeface="Times New Roman"/>
              <a:buAutoNum type="arabicPeriod"/>
              <a:tabLst>
                <a:tab pos="418465" algn="l"/>
              </a:tabLst>
            </a:pP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Πραγματ</a:t>
            </a:r>
            <a:r>
              <a:rPr sz="1600" spc="-125" dirty="0">
                <a:solidFill>
                  <a:srgbClr val="FFFFFF"/>
                </a:solidFill>
                <a:latin typeface="Arial"/>
                <a:cs typeface="Arial"/>
              </a:rPr>
              <a:t>οποιήστε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FFFFFF"/>
                </a:solidFill>
                <a:latin typeface="Arial"/>
                <a:cs typeface="Arial"/>
              </a:rPr>
              <a:t>προαξιολόγησ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AutoNum type="arabicPeriod"/>
            </a:pPr>
            <a:endParaRPr sz="210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Παρακολ</a:t>
            </a:r>
            <a:r>
              <a:rPr sz="1600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600" spc="-135" dirty="0">
                <a:solidFill>
                  <a:srgbClr val="FFFFFF"/>
                </a:solidFill>
                <a:latin typeface="Arial"/>
                <a:cs typeface="Arial"/>
              </a:rPr>
              <a:t>θήστ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εκπαιδ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υτικό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βίντε</a:t>
            </a:r>
            <a:r>
              <a:rPr sz="1600" spc="-15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Παίξτ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παιχνίδι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00" dirty="0">
                <a:solidFill>
                  <a:srgbClr val="FFFFFF"/>
                </a:solidFill>
                <a:latin typeface="Arial"/>
                <a:cs typeface="Arial"/>
              </a:rPr>
              <a:t>Συμπληρώστε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05" dirty="0">
                <a:solidFill>
                  <a:srgbClr val="FFFFFF"/>
                </a:solidFill>
                <a:latin typeface="Arial"/>
                <a:cs typeface="Arial"/>
              </a:rPr>
              <a:t>Δείτε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αποτελέσματά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0" dirty="0">
                <a:solidFill>
                  <a:srgbClr val="FFFFFF"/>
                </a:solidFill>
                <a:latin typeface="Arial"/>
                <a:cs typeface="Arial"/>
              </a:rPr>
              <a:t>σα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2494915" cy="6656705"/>
          </a:xfrm>
          <a:custGeom>
            <a:avLst/>
            <a:gdLst/>
            <a:ahLst/>
            <a:cxnLst/>
            <a:rect l="l" t="t" r="r" b="b"/>
            <a:pathLst>
              <a:path w="2494915" h="6656705">
                <a:moveTo>
                  <a:pt x="1490650" y="3481561"/>
                </a:moveTo>
                <a:lnTo>
                  <a:pt x="1404020" y="3481561"/>
                </a:lnTo>
                <a:lnTo>
                  <a:pt x="1451629" y="3471092"/>
                </a:lnTo>
                <a:lnTo>
                  <a:pt x="1493593" y="3446915"/>
                </a:lnTo>
                <a:lnTo>
                  <a:pt x="1526635" y="3410977"/>
                </a:lnTo>
                <a:lnTo>
                  <a:pt x="1547481" y="3365213"/>
                </a:lnTo>
                <a:lnTo>
                  <a:pt x="1939408" y="1919957"/>
                </a:lnTo>
                <a:lnTo>
                  <a:pt x="2468572" y="0"/>
                </a:lnTo>
                <a:lnTo>
                  <a:pt x="2494699" y="0"/>
                </a:lnTo>
                <a:lnTo>
                  <a:pt x="1964694" y="1927536"/>
                </a:lnTo>
                <a:lnTo>
                  <a:pt x="1572766" y="3372794"/>
                </a:lnTo>
                <a:lnTo>
                  <a:pt x="1554171" y="3417958"/>
                </a:lnTo>
                <a:lnTo>
                  <a:pt x="1525146" y="3455332"/>
                </a:lnTo>
                <a:lnTo>
                  <a:pt x="1490650" y="3481561"/>
                </a:lnTo>
                <a:close/>
              </a:path>
              <a:path w="2494915" h="6656705">
                <a:moveTo>
                  <a:pt x="26548" y="6656203"/>
                </a:moveTo>
                <a:lnTo>
                  <a:pt x="19911" y="6656184"/>
                </a:lnTo>
                <a:lnTo>
                  <a:pt x="13274" y="6656046"/>
                </a:lnTo>
                <a:lnTo>
                  <a:pt x="6636" y="6655669"/>
                </a:lnTo>
                <a:lnTo>
                  <a:pt x="0" y="6654940"/>
                </a:lnTo>
                <a:lnTo>
                  <a:pt x="819253" y="3477650"/>
                </a:lnTo>
                <a:lnTo>
                  <a:pt x="1159345" y="2209261"/>
                </a:lnTo>
                <a:lnTo>
                  <a:pt x="1159345" y="2207997"/>
                </a:lnTo>
                <a:lnTo>
                  <a:pt x="1187879" y="2164388"/>
                </a:lnTo>
                <a:lnTo>
                  <a:pt x="1226182" y="2131389"/>
                </a:lnTo>
                <a:lnTo>
                  <a:pt x="1271584" y="2110215"/>
                </a:lnTo>
                <a:lnTo>
                  <a:pt x="1321417" y="2102080"/>
                </a:lnTo>
                <a:lnTo>
                  <a:pt x="1373009" y="2108193"/>
                </a:lnTo>
                <a:lnTo>
                  <a:pt x="1417705" y="2126569"/>
                </a:lnTo>
                <a:lnTo>
                  <a:pt x="1322621" y="2126569"/>
                </a:lnTo>
                <a:lnTo>
                  <a:pt x="1279949" y="2133249"/>
                </a:lnTo>
                <a:lnTo>
                  <a:pt x="1240979" y="2151209"/>
                </a:lnTo>
                <a:lnTo>
                  <a:pt x="1208015" y="2179416"/>
                </a:lnTo>
                <a:lnTo>
                  <a:pt x="1183367" y="2216841"/>
                </a:lnTo>
                <a:lnTo>
                  <a:pt x="843274" y="3483967"/>
                </a:lnTo>
                <a:lnTo>
                  <a:pt x="26548" y="6656203"/>
                </a:lnTo>
                <a:close/>
              </a:path>
              <a:path w="2494915" h="6656705">
                <a:moveTo>
                  <a:pt x="1397611" y="3508076"/>
                </a:moveTo>
                <a:lnTo>
                  <a:pt x="1348988" y="3501654"/>
                </a:lnTo>
                <a:lnTo>
                  <a:pt x="1284352" y="3470071"/>
                </a:lnTo>
                <a:lnTo>
                  <a:pt x="1237732" y="3415746"/>
                </a:lnTo>
                <a:lnTo>
                  <a:pt x="1215133" y="3347685"/>
                </a:lnTo>
                <a:lnTo>
                  <a:pt x="1214085" y="3312174"/>
                </a:lnTo>
                <a:lnTo>
                  <a:pt x="1220031" y="3276780"/>
                </a:lnTo>
                <a:lnTo>
                  <a:pt x="1477945" y="2325488"/>
                </a:lnTo>
                <a:lnTo>
                  <a:pt x="1483124" y="2275551"/>
                </a:lnTo>
                <a:lnTo>
                  <a:pt x="1472646" y="2227979"/>
                </a:lnTo>
                <a:lnTo>
                  <a:pt x="1448451" y="2186046"/>
                </a:lnTo>
                <a:lnTo>
                  <a:pt x="1412485" y="2153028"/>
                </a:lnTo>
                <a:lnTo>
                  <a:pt x="1366687" y="2132197"/>
                </a:lnTo>
                <a:lnTo>
                  <a:pt x="1322621" y="2126569"/>
                </a:lnTo>
                <a:lnTo>
                  <a:pt x="1417705" y="2126569"/>
                </a:lnTo>
                <a:lnTo>
                  <a:pt x="1455609" y="2155780"/>
                </a:lnTo>
                <a:lnTo>
                  <a:pt x="1483950" y="2192995"/>
                </a:lnTo>
                <a:lnTo>
                  <a:pt x="1501968" y="2236213"/>
                </a:lnTo>
                <a:lnTo>
                  <a:pt x="1508393" y="2283219"/>
                </a:lnTo>
                <a:lnTo>
                  <a:pt x="1501967" y="2331804"/>
                </a:lnTo>
                <a:lnTo>
                  <a:pt x="1244053" y="3283096"/>
                </a:lnTo>
                <a:lnTo>
                  <a:pt x="1238601" y="3314286"/>
                </a:lnTo>
                <a:lnTo>
                  <a:pt x="1246187" y="3374768"/>
                </a:lnTo>
                <a:lnTo>
                  <a:pt x="1276885" y="3428420"/>
                </a:lnTo>
                <a:lnTo>
                  <a:pt x="1325007" y="3465293"/>
                </a:lnTo>
                <a:lnTo>
                  <a:pt x="1404020" y="3481561"/>
                </a:lnTo>
                <a:lnTo>
                  <a:pt x="1490650" y="3481561"/>
                </a:lnTo>
                <a:lnTo>
                  <a:pt x="1487902" y="3483652"/>
                </a:lnTo>
                <a:lnTo>
                  <a:pt x="1444653" y="3501654"/>
                </a:lnTo>
                <a:lnTo>
                  <a:pt x="1397611" y="3508076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375" y="5664936"/>
            <a:ext cx="3294412" cy="6120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3089275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1.</a:t>
            </a:r>
            <a:r>
              <a:rPr sz="3600" spc="-90" dirty="0"/>
              <a:t> </a:t>
            </a:r>
            <a:r>
              <a:rPr spc="135" dirty="0"/>
              <a:t>Προαξιολόγηση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591684" y="1121917"/>
            <a:ext cx="51371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Κάντε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65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3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προ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-</a:t>
            </a:r>
            <a:r>
              <a:rPr sz="1300" spc="-75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70" dirty="0">
                <a:solidFill>
                  <a:srgbClr val="FFFFFF"/>
                </a:solidFill>
                <a:latin typeface="Arial"/>
                <a:cs typeface="Arial"/>
              </a:rPr>
              <a:t>εδώ</a:t>
            </a:r>
            <a:r>
              <a:rPr sz="1300" spc="-70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13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50" b="1" u="heavy" spc="-7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"/>
                <a:cs typeface="Arial"/>
                <a:hlinkClick r:id="rId3"/>
              </a:rPr>
              <a:t>https://rxb.seriousgames.net/pre-evaluation</a:t>
            </a:r>
            <a:endParaRPr sz="1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37454" y="2151494"/>
            <a:ext cx="6448425" cy="1572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Αυτή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βοηθήσει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μετρήσετε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Arial"/>
                <a:cs typeface="Arial"/>
              </a:rPr>
              <a:t>τις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προκαταρκτικές</a:t>
            </a:r>
            <a:endParaRPr sz="1450">
              <a:latin typeface="Arial"/>
              <a:cs typeface="Arial"/>
            </a:endParaRPr>
          </a:p>
          <a:p>
            <a:pPr marL="12700" marR="5080" algn="just">
              <a:lnSpc>
                <a:spcPct val="200000"/>
              </a:lnSpc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γνώσεις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συγκεκριμένο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θέμα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της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ασφάλειας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κυβερνοχώρο.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Δεν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βαθμολογηθείτε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δεν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αναμένεται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γνωρίζετε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FFFFFF"/>
                </a:solidFill>
                <a:latin typeface="Arial"/>
                <a:cs typeface="Arial"/>
              </a:rPr>
              <a:t>τις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απαντήσεις,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οπότε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δώστε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τον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καλύτερό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εαυτό!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6661" y="4987340"/>
            <a:ext cx="927942" cy="179768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074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9375" y="5763348"/>
            <a:ext cx="3294412" cy="6120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552450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2.</a:t>
            </a:r>
            <a:r>
              <a:rPr sz="3600" spc="-20" dirty="0"/>
              <a:t> </a:t>
            </a:r>
            <a:r>
              <a:rPr spc="135" dirty="0"/>
              <a:t>Παρακολουθήστε</a:t>
            </a:r>
            <a:r>
              <a:rPr spc="35" dirty="0"/>
              <a:t> </a:t>
            </a:r>
            <a:r>
              <a:rPr spc="125" dirty="0"/>
              <a:t>το</a:t>
            </a:r>
            <a:r>
              <a:rPr spc="30" dirty="0"/>
              <a:t> </a:t>
            </a:r>
            <a:r>
              <a:rPr spc="120" dirty="0"/>
              <a:t>σεμινάριο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4729479" y="1337183"/>
            <a:ext cx="22034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30" dirty="0">
                <a:solidFill>
                  <a:srgbClr val="FFFFFF"/>
                </a:solidFill>
                <a:latin typeface="Arial"/>
                <a:cs typeface="Arial"/>
              </a:rPr>
              <a:t>Παρακολ</a:t>
            </a:r>
            <a:r>
              <a:rPr sz="1450" spc="-125" dirty="0">
                <a:solidFill>
                  <a:srgbClr val="FFFFFF"/>
                </a:solidFill>
                <a:latin typeface="Arial"/>
                <a:cs typeface="Arial"/>
              </a:rPr>
              <a:t>ουθ</a:t>
            </a:r>
            <a:r>
              <a:rPr sz="1450" spc="-120" dirty="0">
                <a:solidFill>
                  <a:srgbClr val="FFFFFF"/>
                </a:solidFill>
                <a:latin typeface="Arial"/>
                <a:cs typeface="Arial"/>
              </a:rPr>
              <a:t>ήστ</a:t>
            </a:r>
            <a:r>
              <a:rPr sz="1450" spc="-10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10" dirty="0">
                <a:solidFill>
                  <a:srgbClr val="FFFFFF"/>
                </a:solidFill>
                <a:latin typeface="Arial"/>
                <a:cs typeface="Arial"/>
              </a:rPr>
              <a:t>σεμινάρι</a:t>
            </a:r>
            <a:r>
              <a:rPr sz="1450" spc="-12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spc="-75" dirty="0">
                <a:solidFill>
                  <a:srgbClr val="FFBA00"/>
                </a:solidFill>
                <a:latin typeface="Arial Black"/>
                <a:cs typeface="Arial Black"/>
              </a:rPr>
              <a:t>: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24268" y="1337183"/>
            <a:ext cx="36131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u="heavy" spc="-8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3"/>
              </a:rPr>
              <a:t> </a:t>
            </a:r>
            <a:r>
              <a:rPr sz="1450" u="heavy" spc="-145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3"/>
              </a:rPr>
              <a:t>https://vimeo.com/923348675/4077776bdb</a:t>
            </a:r>
            <a:endParaRPr sz="145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37454" y="2467559"/>
            <a:ext cx="6917690" cy="1130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βίντεο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με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φροντιστήριο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περιγράφει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τους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κανόνες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του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παιχνιδιού,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Arial"/>
                <a:cs typeface="Arial"/>
              </a:rPr>
              <a:t>οπότε</a:t>
            </a:r>
            <a:endParaRPr sz="1450">
              <a:latin typeface="Arial"/>
              <a:cs typeface="Arial"/>
            </a:endParaRPr>
          </a:p>
          <a:p>
            <a:pPr marL="12700" marR="5080">
              <a:lnSpc>
                <a:spcPct val="200000"/>
              </a:lnSpc>
            </a:pP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φροντίστε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δώσετε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προσοχή,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80" dirty="0">
                <a:solidFill>
                  <a:srgbClr val="FFFFFF"/>
                </a:solidFill>
                <a:latin typeface="Arial"/>
                <a:cs typeface="Arial"/>
              </a:rPr>
              <a:t>καθώς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βοηθήσει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κατά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διάρκεια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του </a:t>
            </a:r>
            <a:r>
              <a:rPr sz="1450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FFFFFF"/>
                </a:solidFill>
                <a:latin typeface="Arial"/>
                <a:cs typeface="Arial"/>
              </a:rPr>
              <a:t>παιχνιδιού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σας.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26661" y="4978400"/>
            <a:ext cx="927942" cy="17976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3834101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09058" y="702386"/>
            <a:ext cx="3972941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2600" spc="204" dirty="0">
                <a:solidFill>
                  <a:srgbClr val="3E6BB4"/>
                </a:solidFill>
                <a:latin typeface="Calibri"/>
                <a:cs typeface="Calibri"/>
              </a:rPr>
              <a:t>ΣΥΜΒΑΝΤΑ ΤΑ ΤΕΛΕΥΤΑΙΑ ΧΡΟΝΙΑ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1869" y="2777286"/>
            <a:ext cx="9644380" cy="369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14300" indent="-2286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Παραδείγματα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Κυβερνοεπιθέσεων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στον Ναυτιλιακό Τομέα</a:t>
            </a:r>
          </a:p>
          <a:p>
            <a:pPr marL="241300" marR="114300" indent="-2286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buFont typeface="Arial"/>
              <a:buChar char="•"/>
              <a:tabLst>
                <a:tab pos="241300" algn="l"/>
                <a:tab pos="241935" algn="l"/>
              </a:tabLst>
            </a:pPr>
            <a:endParaRPr lang="el-GR" sz="1600" b="1" spc="-140" dirty="0">
              <a:solidFill>
                <a:srgbClr val="0A5384"/>
              </a:solidFill>
              <a:latin typeface="Arial"/>
              <a:cs typeface="Arial"/>
            </a:endParaRPr>
          </a:p>
          <a:p>
            <a:pPr marL="12700" marR="1143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2017 – Επίθεση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Petya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στη MAERSK</a:t>
            </a:r>
          </a:p>
          <a:p>
            <a:pPr marL="12700" marR="1143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endParaRPr lang="el-GR" sz="1600" b="1" spc="-140" dirty="0">
              <a:solidFill>
                <a:srgbClr val="0A5384"/>
              </a:solidFill>
              <a:latin typeface="Arial"/>
              <a:cs typeface="Arial"/>
            </a:endParaRPr>
          </a:p>
          <a:p>
            <a:pPr marL="12700" marR="1143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Κακόβουλο λογισμικό που φέρεται να εξαπέλυσε ο ρωσικός στρατός στην Ουκρανία εξαπλώθηκε παγκοσμίως και διέκοψε τη λειτουργία του ναυτιλιακού κολοσσού MAERSK, προκαλώντας ζημία ύψους περίπου 300 εκατομμυρίων δολαρίων.</a:t>
            </a:r>
          </a:p>
          <a:p>
            <a:pPr marL="12700" marR="114300">
              <a:lnSpc>
                <a:spcPct val="120600"/>
              </a:lnSpc>
              <a:spcBef>
                <a:spcPts val="100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Η MAERSK επλήγη στο πλαίσιο της παγκόσμιας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κυβερνοεπίθεσης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Petya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.</a:t>
            </a:r>
            <a:r>
              <a:rPr lang="el-GR" sz="1600" spc="-260" dirty="0">
                <a:solidFill>
                  <a:srgbClr val="0A5384"/>
                </a:solidFill>
                <a:latin typeface="Arial"/>
                <a:cs typeface="Arial"/>
              </a:rPr>
              <a:t>.</a:t>
            </a:r>
            <a:endParaRPr lang="el-GR" sz="1600" dirty="0">
              <a:latin typeface="Arial"/>
              <a:cs typeface="Arial"/>
            </a:endParaRPr>
          </a:p>
          <a:p>
            <a:pPr marL="12700" marR="5080">
              <a:lnSpc>
                <a:spcPct val="118600"/>
              </a:lnSpc>
              <a:spcBef>
                <a:spcPts val="1495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2023 – Επίθεση στο λιμάνι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Nagoya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, Ιαπωνία</a:t>
            </a:r>
          </a:p>
          <a:p>
            <a:pPr marL="12700" marR="5080">
              <a:lnSpc>
                <a:spcPct val="118600"/>
              </a:lnSpc>
              <a:spcBef>
                <a:spcPts val="1495"/>
              </a:spcBef>
              <a:buClr>
                <a:srgbClr val="2EA2ED"/>
              </a:buClr>
              <a:buSzPct val="125000"/>
              <a:tabLst>
                <a:tab pos="241300" algn="l"/>
                <a:tab pos="241935" algn="l"/>
              </a:tabLst>
            </a:pP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Το λιμάνι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Nagoya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στην κεντρική Ιαπωνία (νομός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Aichi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), αδυνατούσε να φορτώσει ή να εκφορτώσει εμπορευματοκιβώτια μετά από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κυβερνοεπίθεση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Ρώσων </a:t>
            </a:r>
            <a:r>
              <a:rPr lang="el-GR" sz="1600" b="1" spc="-140" dirty="0" err="1">
                <a:solidFill>
                  <a:srgbClr val="0A5384"/>
                </a:solidFill>
                <a:latin typeface="Arial"/>
                <a:cs typeface="Arial"/>
              </a:rPr>
              <a:t>χάκερς</a:t>
            </a:r>
            <a:r>
              <a:rPr lang="el-GR" sz="1600" b="1" spc="-140" dirty="0">
                <a:solidFill>
                  <a:srgbClr val="0A5384"/>
                </a:solidFill>
                <a:latin typeface="Arial"/>
                <a:cs typeface="Arial"/>
              </a:rPr>
              <a:t> στο σύστημα υπολογιστών του.</a:t>
            </a:r>
            <a:endParaRPr lang="el-GR"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706600" cy="8305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755" y="0"/>
            <a:ext cx="5444490" cy="6858000"/>
            <a:chOff x="2755" y="0"/>
            <a:chExt cx="544449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61" y="5060315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7" y="4663499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5" y="0"/>
              <a:ext cx="4015740" cy="685586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902474" y="2012733"/>
            <a:ext cx="2898140" cy="751205"/>
          </a:xfrm>
          <a:prstGeom prst="rect">
            <a:avLst/>
          </a:prstGeom>
          <a:solidFill>
            <a:srgbClr val="000000"/>
          </a:solidFill>
          <a:ln w="28574">
            <a:solidFill>
              <a:srgbClr val="FF99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1450" spc="-85" dirty="0">
                <a:solidFill>
                  <a:srgbClr val="FFFFFF"/>
                </a:solidFill>
                <a:latin typeface="Arial"/>
                <a:cs typeface="Arial"/>
              </a:rPr>
              <a:t>Συνδεθ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ίτ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25" dirty="0">
                <a:solidFill>
                  <a:srgbClr val="FFFFFF"/>
                </a:solidFill>
                <a:latin typeface="Arial"/>
                <a:cs typeface="Arial"/>
              </a:rPr>
              <a:t>cs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4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50">
              <a:latin typeface="Arial"/>
              <a:cs typeface="Arial"/>
            </a:endParaRPr>
          </a:p>
          <a:p>
            <a:pPr marR="3175" algn="ctr">
              <a:lnSpc>
                <a:spcPct val="100000"/>
              </a:lnSpc>
            </a:pPr>
            <a:r>
              <a:rPr sz="1450" spc="-160" dirty="0">
                <a:solidFill>
                  <a:srgbClr val="FFFFFF"/>
                </a:solidFill>
                <a:latin typeface="Arial"/>
                <a:cs typeface="Arial"/>
              </a:rPr>
              <a:t>Κω</a:t>
            </a:r>
            <a:r>
              <a:rPr sz="1450" spc="-130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450" spc="-100" dirty="0">
                <a:solidFill>
                  <a:srgbClr val="FFFFFF"/>
                </a:solidFill>
                <a:latin typeface="Arial"/>
                <a:cs typeface="Arial"/>
              </a:rPr>
              <a:t>ικός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35" dirty="0">
                <a:solidFill>
                  <a:srgbClr val="FFFFFF"/>
                </a:solidFill>
                <a:latin typeface="Arial"/>
                <a:cs typeface="Arial"/>
              </a:rPr>
              <a:t>πρόσβασ</a:t>
            </a:r>
            <a:r>
              <a:rPr sz="1450" spc="-120" dirty="0">
                <a:solidFill>
                  <a:srgbClr val="FFFFFF"/>
                </a:solidFill>
                <a:latin typeface="Arial"/>
                <a:cs typeface="Arial"/>
              </a:rPr>
              <a:t>ης</a:t>
            </a:r>
            <a:r>
              <a:rPr sz="1450" spc="-6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450" spc="-15" dirty="0">
                <a:solidFill>
                  <a:srgbClr val="FFFFFF"/>
                </a:solidFill>
                <a:latin typeface="Arial"/>
                <a:cs typeface="Arial"/>
              </a:rPr>
              <a:t>sg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50" spc="-15" dirty="0">
                <a:solidFill>
                  <a:srgbClr val="FFFFFF"/>
                </a:solidFill>
                <a:latin typeface="Arial"/>
                <a:cs typeface="Arial"/>
              </a:rPr>
              <a:t>rxb2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115684" y="447789"/>
            <a:ext cx="3600450" cy="4673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679"/>
              </a:lnSpc>
            </a:pPr>
            <a:r>
              <a:rPr sz="3600" dirty="0"/>
              <a:t>3.</a:t>
            </a:r>
            <a:r>
              <a:rPr sz="3600" spc="-35" dirty="0"/>
              <a:t> </a:t>
            </a:r>
            <a:r>
              <a:rPr spc="130" dirty="0"/>
              <a:t>Παίξτε</a:t>
            </a:r>
            <a:r>
              <a:rPr spc="45" dirty="0"/>
              <a:t> </a:t>
            </a:r>
            <a:r>
              <a:rPr spc="130" dirty="0"/>
              <a:t>το</a:t>
            </a:r>
            <a:r>
              <a:rPr spc="40" dirty="0"/>
              <a:t> </a:t>
            </a:r>
            <a:r>
              <a:rPr spc="105" dirty="0"/>
              <a:t>παιχνίδι!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5318759" y="1354328"/>
            <a:ext cx="447865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92580" algn="l"/>
              </a:tabLst>
            </a:pP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Ανοίξτε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7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65" dirty="0">
                <a:solidFill>
                  <a:srgbClr val="FFFFFF"/>
                </a:solidFill>
                <a:latin typeface="Arial"/>
                <a:cs typeface="Arial"/>
              </a:rPr>
              <a:t>παιχνίδι</a:t>
            </a:r>
            <a:r>
              <a:rPr sz="1450" spc="-65" dirty="0">
                <a:solidFill>
                  <a:srgbClr val="FFFFFF"/>
                </a:solidFill>
                <a:latin typeface="Arial Black"/>
                <a:cs typeface="Arial Black"/>
              </a:rPr>
              <a:t>:	</a:t>
            </a:r>
            <a:r>
              <a:rPr sz="1350" u="heavy" spc="-9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latin typeface="Arial Black"/>
                <a:cs typeface="Arial Black"/>
                <a:hlinkClick r:id="rId4"/>
              </a:rPr>
              <a:t>http://rxp-game.seriousgames.net/</a:t>
            </a:r>
            <a:endParaRPr sz="135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37454" y="3355200"/>
            <a:ext cx="410082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Μόλις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μπείτε</a:t>
            </a:r>
            <a:r>
              <a:rPr sz="145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παιχνίδι,</a:t>
            </a:r>
            <a:r>
              <a:rPr sz="1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5" dirty="0">
                <a:solidFill>
                  <a:srgbClr val="FFFFFF"/>
                </a:solidFill>
                <a:latin typeface="Arial"/>
                <a:cs typeface="Arial"/>
              </a:rPr>
              <a:t>πατήστε</a:t>
            </a:r>
            <a:r>
              <a:rPr sz="14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κουμπί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76876" y="3355200"/>
            <a:ext cx="28892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και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037454" y="3760787"/>
            <a:ext cx="45218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στη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5" dirty="0">
                <a:solidFill>
                  <a:srgbClr val="FFFFFF"/>
                </a:solidFill>
                <a:latin typeface="Arial"/>
                <a:cs typeface="Arial"/>
              </a:rPr>
              <a:t>συνέχεια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επιλέξτε</a:t>
            </a:r>
            <a:r>
              <a:rPr sz="14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τον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70" dirty="0">
                <a:solidFill>
                  <a:srgbClr val="FFFFFF"/>
                </a:solidFill>
                <a:latin typeface="Arial"/>
                <a:cs typeface="Arial"/>
              </a:rPr>
              <a:t>τομέα</a:t>
            </a:r>
            <a:r>
              <a:rPr sz="14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FFFFFF"/>
                </a:solidFill>
                <a:latin typeface="Arial"/>
                <a:cs typeface="Arial"/>
              </a:rPr>
              <a:t>Health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Καλή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τύχη!</a:t>
            </a:r>
            <a:endParaRPr sz="13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74890" y="5522518"/>
            <a:ext cx="4497070" cy="360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©2024,</a:t>
            </a:r>
            <a:r>
              <a:rPr sz="11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Serious 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Games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Interactive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ApS. Όλα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τα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δικαιώματα</a:t>
            </a: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FFFFFF"/>
                </a:solidFill>
                <a:latin typeface="Arial"/>
                <a:cs typeface="Arial"/>
              </a:rPr>
              <a:t>διατηρούνται. </a:t>
            </a:r>
            <a:r>
              <a:rPr sz="1100" spc="-2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Αδειοδότηση στην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CyberSecPro</a:t>
            </a: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 υπό </a:t>
            </a: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όρους.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25128" y="3221215"/>
            <a:ext cx="1908661" cy="490139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0876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26666" y="5060316"/>
            <a:ext cx="927942" cy="179768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20828"/>
            <a:ext cx="4528820" cy="6837680"/>
            <a:chOff x="0" y="20828"/>
            <a:chExt cx="4528820" cy="6837680"/>
          </a:xfrm>
        </p:grpSpPr>
        <p:sp>
          <p:nvSpPr>
            <p:cNvPr id="5" name="object 5"/>
            <p:cNvSpPr/>
            <p:nvPr/>
          </p:nvSpPr>
          <p:spPr>
            <a:xfrm>
              <a:off x="1983320" y="20840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5003" y="0"/>
                  </a:moveTo>
                  <a:lnTo>
                    <a:pt x="2518448" y="0"/>
                  </a:lnTo>
                  <a:lnTo>
                    <a:pt x="1939404" y="2100922"/>
                  </a:lnTo>
                  <a:lnTo>
                    <a:pt x="1547482" y="3546170"/>
                  </a:lnTo>
                  <a:lnTo>
                    <a:pt x="1526641" y="3591941"/>
                  </a:lnTo>
                  <a:lnTo>
                    <a:pt x="1493596" y="3627882"/>
                  </a:lnTo>
                  <a:lnTo>
                    <a:pt x="1451635" y="3652050"/>
                  </a:lnTo>
                  <a:lnTo>
                    <a:pt x="1404023" y="3662527"/>
                  </a:lnTo>
                  <a:lnTo>
                    <a:pt x="1325003" y="3646259"/>
                  </a:lnTo>
                  <a:lnTo>
                    <a:pt x="1276883" y="3609378"/>
                  </a:lnTo>
                  <a:lnTo>
                    <a:pt x="1246187" y="3555733"/>
                  </a:lnTo>
                  <a:lnTo>
                    <a:pt x="1238605" y="3495243"/>
                  </a:lnTo>
                  <a:lnTo>
                    <a:pt x="1244053" y="3464064"/>
                  </a:lnTo>
                  <a:lnTo>
                    <a:pt x="1501965" y="2512771"/>
                  </a:lnTo>
                  <a:lnTo>
                    <a:pt x="1508391" y="2464181"/>
                  </a:lnTo>
                  <a:lnTo>
                    <a:pt x="1501965" y="2417178"/>
                  </a:lnTo>
                  <a:lnTo>
                    <a:pt x="1483956" y="2373960"/>
                  </a:lnTo>
                  <a:lnTo>
                    <a:pt x="1455610" y="2336749"/>
                  </a:lnTo>
                  <a:lnTo>
                    <a:pt x="1417701" y="2307526"/>
                  </a:lnTo>
                  <a:lnTo>
                    <a:pt x="1373009" y="2289162"/>
                  </a:lnTo>
                  <a:lnTo>
                    <a:pt x="1321422" y="2283041"/>
                  </a:lnTo>
                  <a:lnTo>
                    <a:pt x="1271587" y="2291181"/>
                  </a:lnTo>
                  <a:lnTo>
                    <a:pt x="1226185" y="2312352"/>
                  </a:lnTo>
                  <a:lnTo>
                    <a:pt x="1187881" y="2345347"/>
                  </a:lnTo>
                  <a:lnTo>
                    <a:pt x="1159344" y="2388959"/>
                  </a:lnTo>
                  <a:lnTo>
                    <a:pt x="1159344" y="2390229"/>
                  </a:lnTo>
                  <a:lnTo>
                    <a:pt x="819251" y="3658616"/>
                  </a:lnTo>
                  <a:lnTo>
                    <a:pt x="0" y="6835902"/>
                  </a:lnTo>
                  <a:lnTo>
                    <a:pt x="6642" y="6836638"/>
                  </a:lnTo>
                  <a:lnTo>
                    <a:pt x="13271" y="6837007"/>
                  </a:lnTo>
                  <a:lnTo>
                    <a:pt x="19913" y="6837146"/>
                  </a:lnTo>
                  <a:lnTo>
                    <a:pt x="26555" y="6837146"/>
                  </a:lnTo>
                  <a:lnTo>
                    <a:pt x="843356" y="3664610"/>
                  </a:lnTo>
                  <a:lnTo>
                    <a:pt x="1183373" y="2397798"/>
                  </a:lnTo>
                  <a:lnTo>
                    <a:pt x="1208011" y="2360384"/>
                  </a:lnTo>
                  <a:lnTo>
                    <a:pt x="1240980" y="2332177"/>
                  </a:lnTo>
                  <a:lnTo>
                    <a:pt x="1279944" y="2314206"/>
                  </a:lnTo>
                  <a:lnTo>
                    <a:pt x="1322616" y="2307526"/>
                  </a:lnTo>
                  <a:lnTo>
                    <a:pt x="1366685" y="2313165"/>
                  </a:lnTo>
                  <a:lnTo>
                    <a:pt x="1412481" y="2333993"/>
                  </a:lnTo>
                  <a:lnTo>
                    <a:pt x="1448447" y="2367013"/>
                  </a:lnTo>
                  <a:lnTo>
                    <a:pt x="1472641" y="2408936"/>
                  </a:lnTo>
                  <a:lnTo>
                    <a:pt x="1483118" y="2456510"/>
                  </a:lnTo>
                  <a:lnTo>
                    <a:pt x="1477949" y="2506446"/>
                  </a:lnTo>
                  <a:lnTo>
                    <a:pt x="1220025" y="3457740"/>
                  </a:lnTo>
                  <a:lnTo>
                    <a:pt x="1214081" y="3493135"/>
                  </a:lnTo>
                  <a:lnTo>
                    <a:pt x="1237729" y="3596716"/>
                  </a:lnTo>
                  <a:lnTo>
                    <a:pt x="1284351" y="3651034"/>
                  </a:lnTo>
                  <a:lnTo>
                    <a:pt x="1348994" y="3682619"/>
                  </a:lnTo>
                  <a:lnTo>
                    <a:pt x="1397609" y="3689032"/>
                  </a:lnTo>
                  <a:lnTo>
                    <a:pt x="1444650" y="3682619"/>
                  </a:lnTo>
                  <a:lnTo>
                    <a:pt x="1487906" y="3664610"/>
                  </a:lnTo>
                  <a:lnTo>
                    <a:pt x="1525143" y="3636289"/>
                  </a:lnTo>
                  <a:lnTo>
                    <a:pt x="1554175" y="3598926"/>
                  </a:lnTo>
                  <a:lnTo>
                    <a:pt x="1572768" y="3553752"/>
                  </a:lnTo>
                  <a:lnTo>
                    <a:pt x="1964690" y="2108504"/>
                  </a:lnTo>
                  <a:lnTo>
                    <a:pt x="2539949" y="16421"/>
                  </a:lnTo>
                  <a:lnTo>
                    <a:pt x="2543733" y="3784"/>
                  </a:lnTo>
                  <a:lnTo>
                    <a:pt x="2545003" y="0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0829"/>
              <a:ext cx="3800924" cy="683717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9375" y="5901334"/>
            <a:ext cx="3242120" cy="60236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8985">
              <a:lnSpc>
                <a:spcPts val="3679"/>
              </a:lnSpc>
            </a:pPr>
            <a:r>
              <a:rPr sz="3600" dirty="0"/>
              <a:t>4.</a:t>
            </a:r>
            <a:r>
              <a:rPr sz="3600" spc="-25" dirty="0"/>
              <a:t> </a:t>
            </a:r>
            <a:r>
              <a:rPr spc="145" dirty="0"/>
              <a:t>Ολοκληρώστε</a:t>
            </a:r>
            <a:r>
              <a:rPr spc="60" dirty="0"/>
              <a:t> </a:t>
            </a:r>
            <a:r>
              <a:rPr spc="130" dirty="0"/>
              <a:t>το</a:t>
            </a:r>
            <a:r>
              <a:rPr spc="50" dirty="0"/>
              <a:t> </a:t>
            </a:r>
            <a:r>
              <a:rPr spc="110" dirty="0"/>
              <a:t>κουίζ!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5061584" y="1347978"/>
            <a:ext cx="46666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Κάντε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3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45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450" spc="-45" dirty="0">
                <a:solidFill>
                  <a:srgbClr val="FFFFFF"/>
                </a:solidFill>
                <a:latin typeface="Arial Black"/>
                <a:cs typeface="Arial Black"/>
              </a:rPr>
              <a:t>:</a:t>
            </a:r>
            <a:r>
              <a:rPr sz="1450" spc="-9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400" b="1" u="heavy" spc="-55" dirty="0">
                <a:solidFill>
                  <a:srgbClr val="FFC000"/>
                </a:solidFill>
                <a:uFill>
                  <a:solidFill>
                    <a:srgbClr val="FFC000"/>
                  </a:solidFill>
                </a:uFill>
                <a:latin typeface="Arial"/>
                <a:cs typeface="Arial"/>
                <a:hlinkClick r:id="rId5"/>
              </a:rPr>
              <a:t>http://rxb.seriousgames.net/post-evaluation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5509" y="2390990"/>
            <a:ext cx="6704965" cy="620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θα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χρησιμοποιηθεί</a:t>
            </a:r>
            <a:r>
              <a:rPr sz="13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FFFFFF"/>
                </a:solidFill>
                <a:latin typeface="Arial"/>
                <a:cs typeface="Arial"/>
              </a:rPr>
              <a:t>για</a:t>
            </a:r>
            <a:r>
              <a:rPr sz="13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αξιολόγηση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0" dirty="0">
                <a:solidFill>
                  <a:srgbClr val="FFFFFF"/>
                </a:solidFill>
                <a:latin typeface="Arial"/>
                <a:cs typeface="Arial"/>
              </a:rPr>
              <a:t>των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προσωπικών</a:t>
            </a:r>
            <a:r>
              <a:rPr sz="13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3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μαθησιακών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spc="65" dirty="0">
                <a:solidFill>
                  <a:srgbClr val="FFFFFF"/>
                </a:solidFill>
                <a:latin typeface="Arial"/>
                <a:cs typeface="Arial"/>
              </a:rPr>
              <a:t>αποτελεσμάτων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75" dirty="0">
                <a:solidFill>
                  <a:srgbClr val="FFFFFF"/>
                </a:solidFill>
                <a:latin typeface="Arial"/>
                <a:cs typeface="Arial"/>
              </a:rPr>
              <a:t>από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3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50" dirty="0">
                <a:solidFill>
                  <a:srgbClr val="FFFFFF"/>
                </a:solidFill>
                <a:latin typeface="Arial"/>
                <a:cs typeface="Arial"/>
              </a:rPr>
              <a:t>παιχνίδι.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61809">
              <a:lnSpc>
                <a:spcPct val="100000"/>
              </a:lnSpc>
              <a:spcBef>
                <a:spcPts val="100"/>
              </a:spcBef>
            </a:pPr>
            <a:r>
              <a:rPr spc="225" dirty="0"/>
              <a:t>Σας</a:t>
            </a:r>
            <a:r>
              <a:rPr spc="25" dirty="0"/>
              <a:t> </a:t>
            </a:r>
            <a:r>
              <a:rPr spc="220" dirty="0"/>
              <a:t>ευχαριστούμε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6575">
              <a:lnSpc>
                <a:spcPct val="100000"/>
              </a:lnSpc>
              <a:spcBef>
                <a:spcPts val="100"/>
              </a:spcBef>
            </a:pPr>
            <a:r>
              <a:rPr dirty="0"/>
              <a:t>Εκπαιδευτής:</a:t>
            </a:r>
            <a:r>
              <a:rPr spc="-15" dirty="0"/>
              <a:t> </a:t>
            </a:r>
            <a:r>
              <a:rPr spc="-5" dirty="0"/>
              <a:t>Louise</a:t>
            </a:r>
            <a:r>
              <a:rPr spc="-15" dirty="0"/>
              <a:t> </a:t>
            </a:r>
            <a:r>
              <a:rPr dirty="0"/>
              <a:t>Præstiin</a:t>
            </a:r>
            <a:r>
              <a:rPr spc="-5" dirty="0"/>
              <a:t> </a:t>
            </a:r>
            <a:r>
              <a:rPr dirty="0"/>
              <a:t>Jepsen</a:t>
            </a:r>
            <a:r>
              <a:rPr spc="-10" dirty="0"/>
              <a:t> </a:t>
            </a:r>
            <a:r>
              <a:rPr spc="-5" dirty="0"/>
              <a:t>(SGI,</a:t>
            </a:r>
            <a:r>
              <a:rPr spc="-10" dirty="0"/>
              <a:t> </a:t>
            </a:r>
            <a:r>
              <a:rPr spc="-15" dirty="0"/>
              <a:t>Δανία)</a:t>
            </a:r>
          </a:p>
          <a:p>
            <a:pPr marL="5603875">
              <a:lnSpc>
                <a:spcPct val="100000"/>
              </a:lnSpc>
              <a:spcBef>
                <a:spcPts val="35"/>
              </a:spcBef>
            </a:pPr>
            <a:endParaRPr sz="1650"/>
          </a:p>
          <a:p>
            <a:pPr marL="5616575" marR="278130">
              <a:lnSpc>
                <a:spcPct val="100000"/>
              </a:lnSpc>
            </a:pPr>
            <a:r>
              <a:rPr spc="25" dirty="0"/>
              <a:t>Παρακαλείστε </a:t>
            </a:r>
            <a:r>
              <a:rPr spc="35" dirty="0"/>
              <a:t>να</a:t>
            </a:r>
            <a:r>
              <a:rPr spc="25" dirty="0"/>
              <a:t> </a:t>
            </a:r>
            <a:r>
              <a:rPr spc="20" dirty="0"/>
              <a:t>στείλετε</a:t>
            </a:r>
            <a:r>
              <a:rPr spc="25" dirty="0"/>
              <a:t> όλες </a:t>
            </a:r>
            <a:r>
              <a:rPr spc="20" dirty="0"/>
              <a:t>τις</a:t>
            </a:r>
            <a:r>
              <a:rPr spc="25" dirty="0"/>
              <a:t> ερωτήσεις </a:t>
            </a:r>
            <a:r>
              <a:rPr spc="-350" dirty="0"/>
              <a:t> </a:t>
            </a:r>
            <a:r>
              <a:rPr spc="30" dirty="0"/>
              <a:t>στη</a:t>
            </a:r>
            <a:r>
              <a:rPr spc="10" dirty="0"/>
              <a:t> </a:t>
            </a:r>
            <a:r>
              <a:rPr spc="30" dirty="0"/>
              <a:t>διεύθυνση:</a:t>
            </a:r>
            <a:r>
              <a:rPr spc="15" dirty="0"/>
              <a:t> </a:t>
            </a:r>
            <a:r>
              <a:rPr u="heavy" spc="20" dirty="0">
                <a:solidFill>
                  <a:srgbClr val="FFBA00"/>
                </a:solidFill>
                <a:uFill>
                  <a:solidFill>
                    <a:srgbClr val="FFBA00"/>
                  </a:solidFill>
                </a:uFill>
                <a:hlinkClick r:id="rId2"/>
              </a:rPr>
              <a:t>lp@seriousgames.net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4175" y="555320"/>
            <a:ext cx="7690625" cy="462628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02162" y="21031"/>
            <a:ext cx="2765438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315" dirty="0">
                <a:solidFill>
                  <a:srgbClr val="3E6BB4"/>
                </a:solidFill>
                <a:latin typeface="Calibri"/>
                <a:cs typeface="Calibri"/>
              </a:rPr>
              <a:t>ΤΕΧΝΟΛΟΓ</a:t>
            </a:r>
            <a:r>
              <a:rPr lang="el-GR" sz="2600" spc="-315" dirty="0">
                <a:solidFill>
                  <a:srgbClr val="3E6BB4"/>
                </a:solidFill>
                <a:latin typeface="Calibri"/>
                <a:cs typeface="Calibri"/>
              </a:rPr>
              <a:t>Ι</a:t>
            </a:r>
            <a:r>
              <a:rPr sz="2600" spc="-315" dirty="0">
                <a:solidFill>
                  <a:srgbClr val="3E6BB4"/>
                </a:solidFill>
                <a:latin typeface="Calibri"/>
                <a:cs typeface="Calibri"/>
              </a:rPr>
              <a:t>ΕΣ</a:t>
            </a:r>
            <a:r>
              <a:rPr lang="el-GR" sz="2600" spc="-315" dirty="0">
                <a:solidFill>
                  <a:srgbClr val="3E6BB4"/>
                </a:solidFill>
                <a:latin typeface="Calibri"/>
                <a:cs typeface="Calibri"/>
              </a:rPr>
              <a:t>   </a:t>
            </a:r>
            <a:r>
              <a:rPr sz="2600" spc="-315" dirty="0">
                <a:solidFill>
                  <a:srgbClr val="3E6BB4"/>
                </a:solidFill>
                <a:latin typeface="Calibri"/>
                <a:cs typeface="Calibri"/>
              </a:rPr>
              <a:t>ΠΛΟ</a:t>
            </a:r>
            <a:r>
              <a:rPr lang="el-GR" sz="2600" spc="-315" dirty="0">
                <a:solidFill>
                  <a:srgbClr val="3E6BB4"/>
                </a:solidFill>
                <a:latin typeface="Calibri"/>
                <a:cs typeface="Calibri"/>
              </a:rPr>
              <a:t>Ι</a:t>
            </a:r>
            <a:r>
              <a:rPr sz="2600" spc="-315" dirty="0">
                <a:solidFill>
                  <a:srgbClr val="3E6BB4"/>
                </a:solidFill>
                <a:latin typeface="Calibri"/>
                <a:cs typeface="Calibri"/>
              </a:rPr>
              <a:t>ΟΥ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64104" y="6442417"/>
            <a:ext cx="156019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105" dirty="0">
                <a:latin typeface="Arial"/>
                <a:cs typeface="Arial"/>
              </a:rPr>
              <a:t>Πη</a:t>
            </a:r>
            <a:r>
              <a:rPr sz="1450" spc="-100" dirty="0">
                <a:latin typeface="Arial"/>
                <a:cs typeface="Arial"/>
              </a:rPr>
              <a:t>γή</a:t>
            </a:r>
            <a:r>
              <a:rPr sz="1450" dirty="0">
                <a:latin typeface="Arial"/>
                <a:cs typeface="Arial"/>
              </a:rPr>
              <a:t>:</a:t>
            </a:r>
            <a:r>
              <a:rPr sz="1450" spc="-204" dirty="0">
                <a:latin typeface="Arial"/>
                <a:cs typeface="Arial"/>
              </a:rPr>
              <a:t> </a:t>
            </a:r>
            <a:r>
              <a:rPr sz="1450" spc="-100" dirty="0">
                <a:solidFill>
                  <a:srgbClr val="57585B"/>
                </a:solidFill>
                <a:latin typeface="Arial"/>
                <a:cs typeface="Arial"/>
              </a:rPr>
              <a:t>At</a:t>
            </a:r>
            <a:r>
              <a:rPr sz="1450" spc="-105" dirty="0">
                <a:solidFill>
                  <a:srgbClr val="57585B"/>
                </a:solidFill>
                <a:latin typeface="Arial"/>
                <a:cs typeface="Arial"/>
              </a:rPr>
              <a:t>l</a:t>
            </a:r>
            <a:r>
              <a:rPr sz="1450" spc="-100" dirty="0">
                <a:solidFill>
                  <a:srgbClr val="57585B"/>
                </a:solidFill>
                <a:latin typeface="Arial"/>
                <a:cs typeface="Arial"/>
              </a:rPr>
              <a:t>a</a:t>
            </a:r>
            <a:r>
              <a:rPr sz="1450" spc="-105" dirty="0">
                <a:solidFill>
                  <a:srgbClr val="57585B"/>
                </a:solidFill>
                <a:latin typeface="Arial"/>
                <a:cs typeface="Arial"/>
              </a:rPr>
              <a:t>n</a:t>
            </a:r>
            <a:r>
              <a:rPr sz="1450" spc="-100" dirty="0">
                <a:solidFill>
                  <a:srgbClr val="57585B"/>
                </a:solidFill>
                <a:latin typeface="Arial"/>
                <a:cs typeface="Arial"/>
              </a:rPr>
              <a:t>t</a:t>
            </a:r>
            <a:r>
              <a:rPr sz="1450" spc="-105" dirty="0">
                <a:solidFill>
                  <a:srgbClr val="57585B"/>
                </a:solidFill>
                <a:latin typeface="Arial"/>
                <a:cs typeface="Arial"/>
              </a:rPr>
              <a:t>i</a:t>
            </a:r>
            <a:r>
              <a:rPr sz="1450" dirty="0">
                <a:solidFill>
                  <a:srgbClr val="57585B"/>
                </a:solidFill>
                <a:latin typeface="Arial"/>
                <a:cs typeface="Arial"/>
              </a:rPr>
              <a:t>c</a:t>
            </a:r>
            <a:r>
              <a:rPr sz="1450" spc="-200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1450" spc="-105" dirty="0">
                <a:solidFill>
                  <a:srgbClr val="57585B"/>
                </a:solidFill>
                <a:latin typeface="Arial"/>
                <a:cs typeface="Arial"/>
              </a:rPr>
              <a:t>Cou</a:t>
            </a:r>
            <a:r>
              <a:rPr sz="1450" spc="-100" dirty="0">
                <a:solidFill>
                  <a:srgbClr val="57585B"/>
                </a:solidFill>
                <a:latin typeface="Arial"/>
                <a:cs typeface="Arial"/>
              </a:rPr>
              <a:t>n</a:t>
            </a:r>
            <a:r>
              <a:rPr sz="1450" spc="-105" dirty="0">
                <a:solidFill>
                  <a:srgbClr val="57585B"/>
                </a:solidFill>
                <a:latin typeface="Arial"/>
                <a:cs typeface="Arial"/>
              </a:rPr>
              <a:t>ci</a:t>
            </a:r>
            <a:r>
              <a:rPr sz="1450" dirty="0">
                <a:solidFill>
                  <a:srgbClr val="57585B"/>
                </a:solidFill>
                <a:latin typeface="Arial"/>
                <a:cs typeface="Arial"/>
              </a:rPr>
              <a:t>l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57F2CE-234F-E550-6B04-7D6F4915A300}"/>
              </a:ext>
            </a:extLst>
          </p:cNvPr>
          <p:cNvSpPr txBox="1"/>
          <p:nvPr/>
        </p:nvSpPr>
        <p:spPr>
          <a:xfrm>
            <a:off x="8153400" y="21031"/>
            <a:ext cx="6042038" cy="8494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400" b="1" dirty="0"/>
              <a:t>Δίκτυο Πλοίου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Τελωνεία/Μετανάστευση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Ηλεκτρονικό ταχυδρομείο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Καταγραφή χρόνου</a:t>
            </a:r>
          </a:p>
          <a:p>
            <a:pPr>
              <a:buNone/>
            </a:pPr>
            <a:r>
              <a:rPr lang="el-GR" sz="1400" b="1" dirty="0"/>
              <a:t>Δίκτυο Πληρώματος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Ηλεκτρονικό ταχυδρομείο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Ψυχαγωγία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WiFi/Ενσύρματη σύνδεση</a:t>
            </a:r>
          </a:p>
          <a:p>
            <a:pPr>
              <a:buNone/>
            </a:pPr>
            <a:r>
              <a:rPr lang="el-GR" sz="1400" b="1" dirty="0"/>
              <a:t>Κορμός Δικτύου (</a:t>
            </a:r>
            <a:r>
              <a:rPr lang="el-GR" sz="1400" b="1" dirty="0" err="1"/>
              <a:t>Network</a:t>
            </a:r>
            <a:r>
              <a:rPr lang="el-GR" sz="1400" b="1" dirty="0"/>
              <a:t> </a:t>
            </a:r>
            <a:r>
              <a:rPr lang="el-GR" sz="1400" b="1" dirty="0" err="1"/>
              <a:t>Backbone</a:t>
            </a:r>
            <a:r>
              <a:rPr lang="el-GR" sz="1400" b="1" dirty="0"/>
              <a:t>)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Κλειστό Κύκλωμα Τηλεόρασης (CCTV)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Τείχος προστασίας/Διαδίκτυο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Διασυνδετικοί Σταθμοί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Κεντρικό ρολόι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Αναγγελίες/Συναγερμοί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Απομακρυσμένη διαχείριση συστημάτων πλοίου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 err="1"/>
              <a:t>Τμηματοποίηση</a:t>
            </a:r>
            <a:r>
              <a:rPr lang="el-GR" sz="1400" dirty="0"/>
              <a:t> συσκευών</a:t>
            </a:r>
          </a:p>
          <a:p>
            <a:pPr>
              <a:buNone/>
            </a:pPr>
            <a:r>
              <a:rPr lang="el-GR" sz="1400" b="1" dirty="0"/>
              <a:t>Συστήματα Ελέγχου Βιομηχανίας (Industrial </a:t>
            </a:r>
            <a:r>
              <a:rPr lang="el-GR" sz="1400" b="1" dirty="0" err="1"/>
              <a:t>Control</a:t>
            </a:r>
            <a:r>
              <a:rPr lang="el-GR" sz="1400" b="1" dirty="0"/>
              <a:t> Systems)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Διαχείριση Φορτίου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 err="1"/>
              <a:t>Διεπαφή</a:t>
            </a:r>
            <a:r>
              <a:rPr lang="el-GR" sz="1400" dirty="0"/>
              <a:t> Ανθρώπου-Μηχανής (HMI)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Λειτουργική Τεχνολογία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Πρόωση/Πηδάλιο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Αισθητήρες</a:t>
            </a:r>
          </a:p>
          <a:p>
            <a:pPr>
              <a:buNone/>
            </a:pPr>
            <a:r>
              <a:rPr lang="el-GR" sz="1400" b="1" dirty="0"/>
              <a:t>Φόρτωση και Σταθερότητα (</a:t>
            </a:r>
            <a:r>
              <a:rPr lang="el-GR" sz="1400" b="1" dirty="0" err="1"/>
              <a:t>Loading</a:t>
            </a:r>
            <a:r>
              <a:rPr lang="el-GR" sz="1400" b="1" dirty="0"/>
              <a:t> and </a:t>
            </a:r>
            <a:r>
              <a:rPr lang="el-GR" sz="1400" b="1" dirty="0" err="1"/>
              <a:t>Stability</a:t>
            </a:r>
            <a:r>
              <a:rPr lang="el-GR" sz="1400" b="1" dirty="0"/>
              <a:t>)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Σχεδιασμός διαμερισμάτων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EDIFACT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Σύστημα κύτους/εξισορρόπησης</a:t>
            </a:r>
          </a:p>
          <a:p>
            <a:pPr>
              <a:buNone/>
            </a:pPr>
            <a:r>
              <a:rPr lang="el-GR" sz="1400" b="1" dirty="0"/>
              <a:t>Πλοήγηση (Navigation)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Χάρτες/ECIDS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GNSS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Ραντάρ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Καιρός</a:t>
            </a:r>
          </a:p>
          <a:p>
            <a:pPr>
              <a:buNone/>
            </a:pPr>
            <a:r>
              <a:rPr lang="el-GR" sz="1400" b="1" dirty="0"/>
              <a:t>Ενημερώσεις και Απομακρυσμένη Πρόσβαση</a:t>
            </a:r>
            <a:endParaRPr lang="el-GR" sz="1400" dirty="0"/>
          </a:p>
          <a:p>
            <a:pPr>
              <a:buNone/>
            </a:pPr>
            <a:r>
              <a:rPr lang="el-GR" sz="1400" b="1" dirty="0"/>
              <a:t>Επικοινωνίες (Communications)</a:t>
            </a:r>
            <a:endParaRPr lang="el-G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AIS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GSM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Ραδιόφωνο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Δορυφορική σύνδεση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400" dirty="0"/>
              <a:t>Επικοινωνία πλοίο-πλοίο/πλοίο-ξηρά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947573"/>
            <a:ext cx="7239000" cy="50722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36695" y="81991"/>
            <a:ext cx="49504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ΒΑΣΙΚ</a:t>
            </a:r>
            <a:r>
              <a:rPr lang="el-GR" sz="2600" dirty="0">
                <a:solidFill>
                  <a:srgbClr val="3E6BB4"/>
                </a:solidFill>
                <a:latin typeface="Calibri"/>
                <a:cs typeface="Calibri"/>
              </a:rPr>
              <a:t>Ε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sz="2600" spc="12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5" dirty="0">
                <a:solidFill>
                  <a:srgbClr val="3E6BB4"/>
                </a:solidFill>
                <a:latin typeface="Calibri"/>
                <a:cs typeface="Calibri"/>
              </a:rPr>
              <a:t>ΛΙΜΕΝΙΚ</a:t>
            </a:r>
            <a:r>
              <a:rPr lang="el-GR" sz="2600" spc="-15" dirty="0">
                <a:solidFill>
                  <a:srgbClr val="3E6BB4"/>
                </a:solidFill>
                <a:latin typeface="Calibri"/>
                <a:cs typeface="Calibri"/>
              </a:rPr>
              <a:t>Ε</a:t>
            </a:r>
            <a:r>
              <a:rPr sz="2600" spc="-15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sz="2600" spc="32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190" dirty="0">
                <a:solidFill>
                  <a:srgbClr val="3E6BB4"/>
                </a:solidFill>
                <a:latin typeface="Calibri"/>
                <a:cs typeface="Calibri"/>
              </a:rPr>
              <a:t>ΤΕΧΝΟΛΟΓ</a:t>
            </a:r>
            <a:r>
              <a:rPr lang="el-GR" sz="2600" spc="190" dirty="0">
                <a:solidFill>
                  <a:srgbClr val="3E6BB4"/>
                </a:solidFill>
                <a:latin typeface="Calibri"/>
                <a:cs typeface="Calibri"/>
              </a:rPr>
              <a:t>Ι</a:t>
            </a:r>
            <a:r>
              <a:rPr sz="2600" spc="190" dirty="0">
                <a:solidFill>
                  <a:srgbClr val="3E6BB4"/>
                </a:solidFill>
                <a:latin typeface="Calibri"/>
                <a:cs typeface="Calibri"/>
              </a:rPr>
              <a:t>ΕΣ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81479" y="6514896"/>
            <a:ext cx="1317625" cy="124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Δημιου</a:t>
            </a:r>
            <a:r>
              <a:rPr sz="650" spc="-35" dirty="0">
                <a:solidFill>
                  <a:srgbClr val="57585B"/>
                </a:solidFill>
                <a:latin typeface="Arial"/>
                <a:cs typeface="Arial"/>
              </a:rPr>
              <a:t>ρ</a:t>
            </a: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γήθηκ</a:t>
            </a:r>
            <a:r>
              <a:rPr sz="650" dirty="0">
                <a:solidFill>
                  <a:srgbClr val="57585B"/>
                </a:solidFill>
                <a:latin typeface="Arial"/>
                <a:cs typeface="Arial"/>
              </a:rPr>
              <a:t>ε</a:t>
            </a:r>
            <a:r>
              <a:rPr sz="650" spc="-6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απ</a:t>
            </a:r>
            <a:r>
              <a:rPr sz="650" dirty="0">
                <a:solidFill>
                  <a:srgbClr val="57585B"/>
                </a:solidFill>
                <a:latin typeface="Arial"/>
                <a:cs typeface="Arial"/>
              </a:rPr>
              <a:t>ό</a:t>
            </a:r>
            <a:r>
              <a:rPr sz="650" spc="-60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τ</a:t>
            </a:r>
            <a:r>
              <a:rPr sz="650" dirty="0">
                <a:solidFill>
                  <a:srgbClr val="57585B"/>
                </a:solidFill>
                <a:latin typeface="Arial"/>
                <a:cs typeface="Arial"/>
              </a:rPr>
              <a:t>ο</a:t>
            </a:r>
            <a:r>
              <a:rPr sz="650" spc="-6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Atlanti</a:t>
            </a:r>
            <a:r>
              <a:rPr sz="650" dirty="0">
                <a:solidFill>
                  <a:srgbClr val="57585B"/>
                </a:solidFill>
                <a:latin typeface="Arial"/>
                <a:cs typeface="Arial"/>
              </a:rPr>
              <a:t>c</a:t>
            </a:r>
            <a:r>
              <a:rPr sz="650" spc="-65" dirty="0">
                <a:solidFill>
                  <a:srgbClr val="57585B"/>
                </a:solidFill>
                <a:latin typeface="Arial"/>
                <a:cs typeface="Arial"/>
              </a:rPr>
              <a:t> </a:t>
            </a:r>
            <a:r>
              <a:rPr sz="650" spc="-30" dirty="0">
                <a:solidFill>
                  <a:srgbClr val="57585B"/>
                </a:solidFill>
                <a:latin typeface="Arial"/>
                <a:cs typeface="Arial"/>
              </a:rPr>
              <a:t>Counci</a:t>
            </a:r>
            <a:r>
              <a:rPr sz="650" dirty="0">
                <a:solidFill>
                  <a:srgbClr val="57585B"/>
                </a:solidFill>
                <a:latin typeface="Arial"/>
                <a:cs typeface="Arial"/>
              </a:rPr>
              <a:t>l</a:t>
            </a:r>
            <a:endParaRPr sz="650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C1A7A-D5FA-DE91-8FA1-7755CA16D359}"/>
              </a:ext>
            </a:extLst>
          </p:cNvPr>
          <p:cNvSpPr txBox="1"/>
          <p:nvPr/>
        </p:nvSpPr>
        <p:spPr>
          <a:xfrm>
            <a:off x="8153400" y="762000"/>
            <a:ext cx="583333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SCADA and PLC Systems = </a:t>
            </a:r>
            <a:r>
              <a:rPr lang="el-GR" dirty="0"/>
              <a:t>Συστήματα </a:t>
            </a:r>
            <a:r>
              <a:rPr lang="en-US" dirty="0"/>
              <a:t>SCADA </a:t>
            </a:r>
            <a:r>
              <a:rPr lang="el-GR" dirty="0"/>
              <a:t>και Προγραμματιζόμενοι Λογικοί Ελεγκτές (</a:t>
            </a:r>
            <a:r>
              <a:rPr lang="en-US" dirty="0"/>
              <a:t>PLC)</a:t>
            </a:r>
            <a:endParaRPr lang="el-GR" dirty="0"/>
          </a:p>
          <a:p>
            <a:br>
              <a:rPr lang="en-US" dirty="0"/>
            </a:br>
            <a:r>
              <a:rPr lang="en-US" dirty="0"/>
              <a:t>ICS = </a:t>
            </a:r>
            <a:r>
              <a:rPr lang="el-GR" dirty="0"/>
              <a:t>Βιομηχανικά Συστήματα Ελέγχου</a:t>
            </a:r>
          </a:p>
          <a:p>
            <a:br>
              <a:rPr lang="el-GR" dirty="0"/>
            </a:br>
            <a:r>
              <a:rPr lang="en-US" dirty="0"/>
              <a:t>Gantry Controls = </a:t>
            </a:r>
            <a:r>
              <a:rPr lang="el-GR" dirty="0"/>
              <a:t>Έλεγχος Γερανογεφυρών</a:t>
            </a:r>
          </a:p>
          <a:p>
            <a:br>
              <a:rPr lang="el-GR" dirty="0"/>
            </a:br>
            <a:r>
              <a:rPr lang="en-US" dirty="0"/>
              <a:t>Gate Access = </a:t>
            </a:r>
            <a:r>
              <a:rPr lang="el-GR" dirty="0"/>
              <a:t>Πρόσβαση Πύλης</a:t>
            </a:r>
          </a:p>
          <a:p>
            <a:br>
              <a:rPr lang="el-GR" dirty="0"/>
            </a:br>
            <a:r>
              <a:rPr lang="en-US" dirty="0"/>
              <a:t>Onsite Offices = </a:t>
            </a:r>
            <a:r>
              <a:rPr lang="el-GR" dirty="0"/>
              <a:t>Εγκαταστάσεις Γραφείων στον Χώρο</a:t>
            </a:r>
          </a:p>
          <a:p>
            <a:br>
              <a:rPr lang="el-GR" dirty="0"/>
            </a:br>
            <a:r>
              <a:rPr lang="en-US" dirty="0"/>
              <a:t>Information and Communications Technology Offsite Servers = </a:t>
            </a:r>
            <a:r>
              <a:rPr lang="el-GR" dirty="0"/>
              <a:t>Διακομιστές Τεχνολογιών Πληροφορικής και Επικοινωνιών (εκτός εγκατάστασης)</a:t>
            </a:r>
          </a:p>
          <a:p>
            <a:br>
              <a:rPr lang="el-GR" dirty="0"/>
            </a:br>
            <a:r>
              <a:rPr lang="en-US" dirty="0"/>
              <a:t>Position, Navigation and Timing = </a:t>
            </a:r>
            <a:r>
              <a:rPr lang="el-GR" dirty="0"/>
              <a:t>Θέση, Πλοήγηση και Συγχρονισμός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7679058" cy="6227165"/>
            <a:chOff x="0" y="0"/>
            <a:chExt cx="11939905" cy="6501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5274" y="0"/>
              <a:ext cx="11644312" cy="634364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3538"/>
              <a:ext cx="9018268" cy="555091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9528" y="1866276"/>
              <a:ext cx="928306" cy="4750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88985" y="2401061"/>
              <a:ext cx="0" cy="1008380"/>
            </a:xfrm>
            <a:custGeom>
              <a:avLst/>
              <a:gdLst/>
              <a:ahLst/>
              <a:cxnLst/>
              <a:rect l="l" t="t" r="r" b="b"/>
              <a:pathLst>
                <a:path h="1008379">
                  <a:moveTo>
                    <a:pt x="0" y="1007999"/>
                  </a:move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8403" y="6368008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23"/>
                  </a:lnTo>
                </a:path>
              </a:pathLst>
            </a:custGeom>
            <a:ln w="12700">
              <a:solidFill>
                <a:srgbClr val="85C1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38575" y="5080"/>
            <a:ext cx="7592059" cy="4103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2870"/>
              </a:lnSpc>
              <a:spcBef>
                <a:spcPts val="300"/>
              </a:spcBef>
              <a:tabLst>
                <a:tab pos="5570220" algn="l"/>
                <a:tab pos="5821045" algn="l"/>
              </a:tabLst>
            </a:pPr>
            <a:r>
              <a:rPr lang="el-GR" sz="2500" b="1" spc="-260" dirty="0">
                <a:solidFill>
                  <a:srgbClr val="D99C3E"/>
                </a:solidFill>
                <a:latin typeface="Arial"/>
                <a:cs typeface="Arial"/>
              </a:rPr>
              <a:t>Θαλάσσια Περιουσιακά Στοιχεία – Επιφάνεια Επίθεσης</a:t>
            </a:r>
            <a:endParaRPr lang="el-GR" sz="25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790" y="6322224"/>
            <a:ext cx="81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4AC9AC"/>
                </a:solidFill>
                <a:latin typeface="Arial"/>
                <a:cs typeface="Arial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9130" y="6322224"/>
            <a:ext cx="2008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λ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ί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β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ερ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ασφ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ά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λ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ε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: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έρ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γ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E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N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I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S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16830" y="6072659"/>
            <a:ext cx="562893" cy="3887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3FE7C2-C7A5-4E75-4654-15D2487D49E5}"/>
              </a:ext>
            </a:extLst>
          </p:cNvPr>
          <p:cNvSpPr txBox="1"/>
          <p:nvPr/>
        </p:nvSpPr>
        <p:spPr>
          <a:xfrm>
            <a:off x="5486927" y="741068"/>
            <a:ext cx="3987818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/>
              <a:t>1. Κινητή Υποδομή (Mobile Infrastructure)</a:t>
            </a:r>
            <a:br>
              <a:rPr lang="el-GR" sz="1600"/>
            </a:br>
            <a:r>
              <a:rPr lang="el-GR" sz="1600"/>
              <a:t>• Πλοία λιμενικής υπηρεσίας</a:t>
            </a:r>
            <a:br>
              <a:rPr lang="el-GR" sz="1600"/>
            </a:br>
            <a:r>
              <a:rPr lang="el-GR" sz="1600"/>
              <a:t>• Ειδικά οχήματα</a:t>
            </a:r>
            <a:br>
              <a:rPr lang="el-GR" sz="1600"/>
            </a:br>
            <a:r>
              <a:rPr lang="el-GR" sz="1600"/>
              <a:t>• Πλωτά φυσικά εμπόδια</a:t>
            </a:r>
          </a:p>
          <a:p>
            <a:pPr>
              <a:buNone/>
            </a:pPr>
            <a:r>
              <a:rPr lang="el-GR" sz="1600" b="1"/>
              <a:t>2. Σταθερή Υποδομή (Fixed Infrastructure)</a:t>
            </a:r>
            <a:br>
              <a:rPr lang="el-GR" sz="1600"/>
            </a:br>
            <a:r>
              <a:rPr lang="el-GR" sz="1600"/>
              <a:t>• Σύνδεση με τη θάλασσα</a:t>
            </a:r>
            <a:br>
              <a:rPr lang="el-GR" sz="1600"/>
            </a:br>
            <a:r>
              <a:rPr lang="el-GR" sz="1600"/>
              <a:t>• Λιμενικές υποδομές</a:t>
            </a:r>
            <a:br>
              <a:rPr lang="el-GR" sz="1600"/>
            </a:br>
            <a:r>
              <a:rPr lang="el-GR" sz="1600"/>
              <a:t>• Κτήρια</a:t>
            </a:r>
            <a:br>
              <a:rPr lang="el-GR" sz="1600"/>
            </a:br>
            <a:r>
              <a:rPr lang="el-GR" sz="1600"/>
              <a:t>• Ενέργεια</a:t>
            </a:r>
            <a:br>
              <a:rPr lang="el-GR" sz="1600"/>
            </a:br>
            <a:r>
              <a:rPr lang="el-GR" sz="1600"/>
              <a:t>• Συστήματα επεξεργασίας αποβλήτων</a:t>
            </a:r>
            <a:br>
              <a:rPr lang="el-GR" sz="1600"/>
            </a:br>
            <a:r>
              <a:rPr lang="el-GR" sz="1600"/>
              <a:t>• Σύνδεση με την ενδοχώρα</a:t>
            </a:r>
            <a:br>
              <a:rPr lang="el-GR" sz="1600"/>
            </a:br>
            <a:r>
              <a:rPr lang="el-GR" sz="1600"/>
              <a:t>• Ασφάλεια και προστασία</a:t>
            </a:r>
          </a:p>
          <a:p>
            <a:pPr>
              <a:buNone/>
            </a:pPr>
            <a:r>
              <a:rPr lang="el-GR" sz="1600" b="1"/>
              <a:t>3. Συστήματα &amp; Δίκτυα OT</a:t>
            </a:r>
            <a:br>
              <a:rPr lang="el-GR" sz="1600"/>
            </a:br>
            <a:r>
              <a:rPr lang="el-GR" sz="1600"/>
              <a:t>• Βιομηχανικά συστήματα ελέγχου (ICS)</a:t>
            </a:r>
            <a:br>
              <a:rPr lang="el-GR" sz="1600"/>
            </a:br>
            <a:r>
              <a:rPr lang="el-GR" sz="1600"/>
              <a:t>• Δίκτυα επικοινωνίας ICS &amp; εξαρτήματα</a:t>
            </a:r>
          </a:p>
          <a:p>
            <a:pPr>
              <a:buNone/>
            </a:pPr>
            <a:r>
              <a:rPr lang="el-GR" sz="1600" b="1"/>
              <a:t>4. Τερματικές Συσκευές OT</a:t>
            </a:r>
            <a:br>
              <a:rPr lang="el-GR" sz="1600"/>
            </a:br>
            <a:r>
              <a:rPr lang="el-GR" sz="1600"/>
              <a:t>• Διάταξη λιμενικής εγκατάστασης</a:t>
            </a:r>
            <a:br>
              <a:rPr lang="el-GR" sz="1600"/>
            </a:br>
            <a:r>
              <a:rPr lang="el-GR" sz="1600"/>
              <a:t>• Ελλιμενισμός πλοίων</a:t>
            </a:r>
            <a:br>
              <a:rPr lang="el-GR" sz="1600"/>
            </a:br>
            <a:r>
              <a:rPr lang="el-GR" sz="1600"/>
              <a:t>• Φόρτωση και εκφόρτωση πλοίων</a:t>
            </a:r>
            <a:br>
              <a:rPr lang="el-GR" sz="1600"/>
            </a:br>
            <a:r>
              <a:rPr lang="el-GR" sz="1600"/>
              <a:t>• Προσωρινή αποθήκευση</a:t>
            </a:r>
            <a:br>
              <a:rPr lang="el-GR" sz="1600"/>
            </a:br>
            <a:r>
              <a:rPr lang="el-GR" sz="1600"/>
              <a:t>• Σύνδεση με την ενδοχώρα</a:t>
            </a:r>
          </a:p>
          <a:p>
            <a:r>
              <a:rPr lang="el-GR" sz="1600" b="1"/>
              <a:t>5. Συστήματα IT</a:t>
            </a:r>
            <a:br>
              <a:rPr lang="el-GR" sz="1600"/>
            </a:br>
            <a:r>
              <a:rPr lang="el-GR" sz="1600"/>
              <a:t>• Συστήματα κοινότητας λιμένα</a:t>
            </a:r>
            <a:br>
              <a:rPr lang="el-GR" sz="1600"/>
            </a:br>
            <a:r>
              <a:rPr lang="el-GR" sz="1600"/>
              <a:t>• Συστήματα διαχείρισης φορτίου</a:t>
            </a:r>
            <a:br>
              <a:rPr lang="el-GR" sz="1600"/>
            </a:br>
            <a:r>
              <a:rPr lang="el-GR" sz="1600"/>
              <a:t>• Συστήματα διαχείρισης αλιείας</a:t>
            </a:r>
            <a:br>
              <a:rPr lang="el-GR" sz="1600"/>
            </a:br>
            <a:r>
              <a:rPr lang="el-GR" sz="1600"/>
              <a:t>• Ιδιόκτητα συστήματα</a:t>
            </a:r>
            <a:br>
              <a:rPr lang="el-GR" sz="1600"/>
            </a:br>
            <a:r>
              <a:rPr lang="el-GR" sz="1600"/>
              <a:t>• VIS/VTMIS</a:t>
            </a:r>
            <a:br>
              <a:rPr lang="el-GR" sz="1600"/>
            </a:br>
            <a:r>
              <a:rPr lang="el-GR" sz="1600"/>
              <a:t>• Διαχείριση θέσεων ελλιμενισμού</a:t>
            </a:r>
            <a:br>
              <a:rPr lang="el-GR" sz="1600"/>
            </a:br>
            <a:r>
              <a:rPr lang="el-GR" sz="1600"/>
              <a:t>• Εταιρικά συστήματα λιμένα</a:t>
            </a:r>
            <a:br>
              <a:rPr lang="el-GR" sz="1600"/>
            </a:br>
            <a:r>
              <a:rPr lang="el-GR" sz="1600"/>
              <a:t>• Διαχείριση λειτουργιών τερματικού</a:t>
            </a:r>
            <a:endParaRPr lang="el-GR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56F35C-B564-4371-5457-A01521F394BF}"/>
              </a:ext>
            </a:extLst>
          </p:cNvPr>
          <p:cNvSpPr txBox="1"/>
          <p:nvPr/>
        </p:nvSpPr>
        <p:spPr>
          <a:xfrm>
            <a:off x="10445064" y="76200"/>
            <a:ext cx="4485491" cy="806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400" b="1" dirty="0"/>
              <a:t>6. Τερματικές Συσκευές IT</a:t>
            </a:r>
            <a:br>
              <a:rPr lang="el-GR" sz="1400" dirty="0"/>
            </a:br>
            <a:r>
              <a:rPr lang="el-GR" sz="1400" dirty="0"/>
              <a:t>• Σταθμοί εργασίας</a:t>
            </a:r>
            <a:br>
              <a:rPr lang="el-GR" sz="1400" dirty="0"/>
            </a:br>
            <a:r>
              <a:rPr lang="el-GR" sz="1400" dirty="0"/>
              <a:t>• Οθόνες τοίχου</a:t>
            </a:r>
            <a:br>
              <a:rPr lang="el-GR" sz="1400" dirty="0"/>
            </a:br>
            <a:r>
              <a:rPr lang="el-GR" sz="1400" dirty="0"/>
              <a:t>• Κινητές συσκευές</a:t>
            </a:r>
          </a:p>
          <a:p>
            <a:pPr>
              <a:buNone/>
            </a:pPr>
            <a:r>
              <a:rPr lang="el-GR" sz="1400" b="1" dirty="0"/>
              <a:t>7. Δικτυακά &amp; Επικοινωνιακά Στοιχεία</a:t>
            </a:r>
            <a:br>
              <a:rPr lang="el-GR" sz="1400" dirty="0"/>
            </a:br>
            <a:r>
              <a:rPr lang="el-GR" sz="1400" dirty="0"/>
              <a:t>• Ραδιόφωνα</a:t>
            </a:r>
            <a:br>
              <a:rPr lang="el-GR" sz="1400" dirty="0"/>
            </a:br>
            <a:r>
              <a:rPr lang="el-GR" sz="1400" dirty="0"/>
              <a:t>• Πρωτόκολλα</a:t>
            </a:r>
            <a:br>
              <a:rPr lang="el-GR" sz="1400" dirty="0"/>
            </a:br>
            <a:r>
              <a:rPr lang="el-GR" sz="1400" dirty="0"/>
              <a:t>• Διακομιστές</a:t>
            </a:r>
            <a:br>
              <a:rPr lang="el-GR" sz="1400" dirty="0"/>
            </a:br>
            <a:r>
              <a:rPr lang="el-GR" sz="1400" dirty="0"/>
              <a:t>• Δίκτυα</a:t>
            </a:r>
            <a:br>
              <a:rPr lang="el-GR" sz="1400" dirty="0"/>
            </a:br>
            <a:r>
              <a:rPr lang="el-GR" sz="1400" dirty="0"/>
              <a:t>• Διακόπτες</a:t>
            </a:r>
            <a:br>
              <a:rPr lang="el-GR" sz="1400" dirty="0"/>
            </a:br>
            <a:r>
              <a:rPr lang="el-GR" sz="1400" dirty="0"/>
              <a:t>• Δρομολογητές</a:t>
            </a:r>
            <a:br>
              <a:rPr lang="el-GR" sz="1400" dirty="0"/>
            </a:br>
            <a:r>
              <a:rPr lang="el-GR" sz="1400" dirty="0"/>
              <a:t>• Καλώδια</a:t>
            </a:r>
            <a:br>
              <a:rPr lang="el-GR" sz="1400" dirty="0"/>
            </a:br>
            <a:r>
              <a:rPr lang="el-GR" sz="1400" dirty="0"/>
              <a:t>• LAN, VLAN</a:t>
            </a:r>
            <a:br>
              <a:rPr lang="el-GR" sz="1400" dirty="0"/>
            </a:br>
            <a:r>
              <a:rPr lang="el-GR" sz="1400" dirty="0"/>
              <a:t>• Ασφάλεια δικτύου</a:t>
            </a:r>
          </a:p>
          <a:p>
            <a:pPr>
              <a:buNone/>
            </a:pPr>
            <a:r>
              <a:rPr lang="el-GR" sz="1400" b="1" dirty="0"/>
              <a:t>8. Συστήματα Ασφάλειας &amp; Προστασίας</a:t>
            </a:r>
            <a:br>
              <a:rPr lang="el-GR" sz="1400" dirty="0"/>
            </a:br>
            <a:r>
              <a:rPr lang="el-GR" sz="1400" dirty="0"/>
              <a:t>• Συστήματα ανίχνευσης</a:t>
            </a:r>
            <a:br>
              <a:rPr lang="el-GR" sz="1400" dirty="0"/>
            </a:br>
            <a:r>
              <a:rPr lang="el-GR" sz="1400" dirty="0"/>
              <a:t>• Συστήματα επείγουσας επικοινωνίας</a:t>
            </a:r>
            <a:br>
              <a:rPr lang="el-GR" sz="1400" dirty="0"/>
            </a:br>
            <a:r>
              <a:rPr lang="el-GR" sz="1400" dirty="0"/>
              <a:t>• Συστήματα ελέγχου πρόσβασης</a:t>
            </a:r>
            <a:br>
              <a:rPr lang="el-GR" sz="1400" dirty="0"/>
            </a:br>
            <a:r>
              <a:rPr lang="el-GR" sz="1400" dirty="0"/>
              <a:t>• Συστήματα παρακολούθησης κυκλοφορίας</a:t>
            </a:r>
            <a:br>
              <a:rPr lang="el-GR" sz="1400" dirty="0"/>
            </a:br>
            <a:r>
              <a:rPr lang="el-GR" sz="1400" dirty="0"/>
              <a:t>• Συστήματα επιτήρησης &amp; επιθεώρησης</a:t>
            </a:r>
            <a:br>
              <a:rPr lang="el-GR" sz="1400" dirty="0"/>
            </a:br>
            <a:r>
              <a:rPr lang="el-GR" sz="1400" dirty="0"/>
              <a:t>• Συστήματα εκκένωσης</a:t>
            </a:r>
            <a:br>
              <a:rPr lang="el-GR" sz="1400" dirty="0"/>
            </a:br>
            <a:r>
              <a:rPr lang="el-GR" sz="1400" dirty="0"/>
              <a:t>• Συστήματα ταυτοποίησης</a:t>
            </a:r>
            <a:br>
              <a:rPr lang="el-GR" sz="1400" dirty="0"/>
            </a:br>
            <a:r>
              <a:rPr lang="el-GR" sz="1400" dirty="0"/>
              <a:t>• Συστήματα ειδοποίησης</a:t>
            </a:r>
          </a:p>
          <a:p>
            <a:pPr>
              <a:buNone/>
            </a:pPr>
            <a:r>
              <a:rPr lang="el-GR" sz="1400" b="1" dirty="0"/>
              <a:t>9. Πληροφορίες &amp; Δεδομένα</a:t>
            </a:r>
            <a:br>
              <a:rPr lang="el-GR" sz="1400" dirty="0"/>
            </a:br>
            <a:r>
              <a:rPr lang="el-GR" sz="1400" dirty="0"/>
              <a:t>• Υποχρεωτικές δηλώσεις</a:t>
            </a:r>
            <a:br>
              <a:rPr lang="el-GR" sz="1400" dirty="0"/>
            </a:br>
            <a:r>
              <a:rPr lang="el-GR" sz="1400" dirty="0"/>
              <a:t>• Εμπορικά και οικονομικά δεδομένα</a:t>
            </a:r>
            <a:br>
              <a:rPr lang="el-GR" sz="1400" dirty="0"/>
            </a:br>
            <a:r>
              <a:rPr lang="el-GR" sz="1400" dirty="0"/>
              <a:t>• Δεδομένα πλοήγησης</a:t>
            </a:r>
            <a:br>
              <a:rPr lang="el-GR" sz="1400" dirty="0"/>
            </a:br>
            <a:r>
              <a:rPr lang="el-GR" sz="1400" dirty="0"/>
              <a:t>• Έλεγχος και εξουσιοδότηση</a:t>
            </a:r>
            <a:br>
              <a:rPr lang="el-GR" sz="1400" dirty="0"/>
            </a:br>
            <a:r>
              <a:rPr lang="el-GR" sz="1400" dirty="0"/>
              <a:t>• Λειτουργικά δεδομένα</a:t>
            </a:r>
          </a:p>
          <a:p>
            <a:r>
              <a:rPr lang="el-GR" sz="1400" b="1" dirty="0"/>
              <a:t>10. Ανθρώπινο Δυναμικό (</a:t>
            </a:r>
            <a:r>
              <a:rPr lang="el-GR" sz="1400" b="1" dirty="0" err="1"/>
              <a:t>People</a:t>
            </a:r>
            <a:r>
              <a:rPr lang="el-GR" sz="1400" b="1" dirty="0"/>
              <a:t>)</a:t>
            </a:r>
            <a:br>
              <a:rPr lang="el-GR" sz="1400" dirty="0"/>
            </a:br>
            <a:r>
              <a:rPr lang="el-GR" sz="1400" dirty="0"/>
              <a:t>• Προσωπικό λιμενικής αρχής</a:t>
            </a:r>
            <a:br>
              <a:rPr lang="el-GR" sz="1400" dirty="0"/>
            </a:br>
            <a:r>
              <a:rPr lang="el-GR" sz="1400" dirty="0"/>
              <a:t>• Μόνιμο εμπορικό προσωπικό</a:t>
            </a:r>
            <a:br>
              <a:rPr lang="el-GR" sz="1400" dirty="0"/>
            </a:br>
            <a:r>
              <a:rPr lang="el-GR" sz="1400" dirty="0"/>
              <a:t>• Προσωπικό IT/OT</a:t>
            </a:r>
            <a:br>
              <a:rPr lang="el-GR" sz="1400" dirty="0"/>
            </a:br>
            <a:r>
              <a:rPr lang="el-GR" sz="1400" dirty="0"/>
              <a:t>• Εξωτερικό προσωπικό</a:t>
            </a:r>
            <a:br>
              <a:rPr lang="el-GR" sz="1400" dirty="0"/>
            </a:br>
            <a:r>
              <a:rPr lang="el-GR" sz="1400" dirty="0"/>
              <a:t>• Πληρώματα πλοίων</a:t>
            </a:r>
            <a:br>
              <a:rPr lang="el-GR" sz="1400" dirty="0"/>
            </a:br>
            <a:r>
              <a:rPr lang="el-GR" sz="1400" dirty="0"/>
              <a:t>• Επιβάτες</a:t>
            </a:r>
            <a:br>
              <a:rPr lang="el-GR" sz="1400" dirty="0"/>
            </a:br>
            <a:r>
              <a:rPr lang="el-GR" sz="1400" dirty="0"/>
              <a:t>• Γενικό κοινό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63662" y="2775686"/>
            <a:ext cx="9426575" cy="1600835"/>
            <a:chOff x="1363662" y="2775686"/>
            <a:chExt cx="9426575" cy="1600835"/>
          </a:xfrm>
        </p:grpSpPr>
        <p:sp>
          <p:nvSpPr>
            <p:cNvPr id="3" name="object 3"/>
            <p:cNvSpPr/>
            <p:nvPr/>
          </p:nvSpPr>
          <p:spPr>
            <a:xfrm>
              <a:off x="4759451" y="2942119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5811647" y="1267586"/>
                  </a:moveTo>
                  <a:lnTo>
                    <a:pt x="0" y="1267586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60033" y="5587"/>
                  </a:lnTo>
                  <a:lnTo>
                    <a:pt x="5904483" y="21462"/>
                  </a:lnTo>
                  <a:lnTo>
                    <a:pt x="5943727" y="46354"/>
                  </a:lnTo>
                  <a:lnTo>
                    <a:pt x="5976492" y="79120"/>
                  </a:lnTo>
                  <a:lnTo>
                    <a:pt x="6001384" y="118363"/>
                  </a:lnTo>
                  <a:lnTo>
                    <a:pt x="6017259" y="162813"/>
                  </a:lnTo>
                  <a:lnTo>
                    <a:pt x="6022848" y="211199"/>
                  </a:lnTo>
                  <a:lnTo>
                    <a:pt x="6022848" y="1056258"/>
                  </a:lnTo>
                  <a:lnTo>
                    <a:pt x="6017259" y="1104644"/>
                  </a:lnTo>
                  <a:lnTo>
                    <a:pt x="6001384" y="1149222"/>
                  </a:lnTo>
                  <a:lnTo>
                    <a:pt x="5976492" y="1188338"/>
                  </a:lnTo>
                  <a:lnTo>
                    <a:pt x="5943727" y="1221104"/>
                  </a:lnTo>
                  <a:lnTo>
                    <a:pt x="5904483" y="1245996"/>
                  </a:lnTo>
                  <a:lnTo>
                    <a:pt x="5860033" y="1261998"/>
                  </a:lnTo>
                  <a:lnTo>
                    <a:pt x="5811647" y="1267586"/>
                  </a:lnTo>
                  <a:close/>
                </a:path>
              </a:pathLst>
            </a:custGeom>
            <a:solidFill>
              <a:srgbClr val="CDDFF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59451" y="2942119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6022848" y="211199"/>
                  </a:moveTo>
                  <a:lnTo>
                    <a:pt x="6022848" y="1056258"/>
                  </a:lnTo>
                  <a:lnTo>
                    <a:pt x="6022848" y="1056258"/>
                  </a:lnTo>
                  <a:lnTo>
                    <a:pt x="5811647" y="1267586"/>
                  </a:lnTo>
                  <a:lnTo>
                    <a:pt x="0" y="1267586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11647" y="0"/>
                  </a:lnTo>
                  <a:lnTo>
                    <a:pt x="5860033" y="5587"/>
                  </a:lnTo>
                  <a:lnTo>
                    <a:pt x="5904483" y="21462"/>
                  </a:lnTo>
                  <a:lnTo>
                    <a:pt x="5943727" y="46354"/>
                  </a:lnTo>
                  <a:lnTo>
                    <a:pt x="5976492" y="79120"/>
                  </a:lnTo>
                  <a:lnTo>
                    <a:pt x="6001384" y="118363"/>
                  </a:lnTo>
                  <a:lnTo>
                    <a:pt x="6017259" y="162813"/>
                  </a:lnTo>
                  <a:lnTo>
                    <a:pt x="6022848" y="211199"/>
                  </a:lnTo>
                  <a:close/>
                </a:path>
              </a:pathLst>
            </a:custGeom>
            <a:ln w="15875">
              <a:solidFill>
                <a:srgbClr val="CDDF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1599" y="2783623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3123819" y="1584452"/>
                  </a:moveTo>
                  <a:lnTo>
                    <a:pt x="264031" y="1584452"/>
                  </a:lnTo>
                  <a:lnTo>
                    <a:pt x="216661" y="1580261"/>
                  </a:lnTo>
                  <a:lnTo>
                    <a:pt x="171957" y="1567941"/>
                  </a:lnTo>
                  <a:lnTo>
                    <a:pt x="130808" y="1548383"/>
                  </a:lnTo>
                  <a:lnTo>
                    <a:pt x="93980" y="1522349"/>
                  </a:lnTo>
                  <a:lnTo>
                    <a:pt x="62102" y="1490471"/>
                  </a:lnTo>
                  <a:lnTo>
                    <a:pt x="36068" y="1453641"/>
                  </a:lnTo>
                  <a:lnTo>
                    <a:pt x="16509" y="1412494"/>
                  </a:lnTo>
                  <a:lnTo>
                    <a:pt x="4190" y="1367916"/>
                  </a:lnTo>
                  <a:lnTo>
                    <a:pt x="0" y="1320419"/>
                  </a:lnTo>
                  <a:lnTo>
                    <a:pt x="0" y="264160"/>
                  </a:lnTo>
                  <a:lnTo>
                    <a:pt x="4190" y="216661"/>
                  </a:lnTo>
                  <a:lnTo>
                    <a:pt x="16509" y="171957"/>
                  </a:lnTo>
                  <a:lnTo>
                    <a:pt x="36068" y="130810"/>
                  </a:lnTo>
                  <a:lnTo>
                    <a:pt x="62102" y="93979"/>
                  </a:lnTo>
                  <a:lnTo>
                    <a:pt x="93980" y="62101"/>
                  </a:lnTo>
                  <a:lnTo>
                    <a:pt x="130808" y="36066"/>
                  </a:lnTo>
                  <a:lnTo>
                    <a:pt x="171957" y="16510"/>
                  </a:lnTo>
                  <a:lnTo>
                    <a:pt x="216661" y="4317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71189" y="4317"/>
                  </a:lnTo>
                  <a:lnTo>
                    <a:pt x="3215894" y="16510"/>
                  </a:lnTo>
                  <a:lnTo>
                    <a:pt x="3257041" y="36066"/>
                  </a:lnTo>
                  <a:lnTo>
                    <a:pt x="3293872" y="62101"/>
                  </a:lnTo>
                  <a:lnTo>
                    <a:pt x="3325748" y="93979"/>
                  </a:lnTo>
                  <a:lnTo>
                    <a:pt x="3351784" y="130810"/>
                  </a:lnTo>
                  <a:lnTo>
                    <a:pt x="3371341" y="171957"/>
                  </a:lnTo>
                  <a:lnTo>
                    <a:pt x="3383534" y="216661"/>
                  </a:lnTo>
                  <a:lnTo>
                    <a:pt x="3387852" y="264160"/>
                  </a:lnTo>
                  <a:lnTo>
                    <a:pt x="3387852" y="1320419"/>
                  </a:lnTo>
                  <a:lnTo>
                    <a:pt x="3383534" y="1367916"/>
                  </a:lnTo>
                  <a:lnTo>
                    <a:pt x="3371341" y="1412494"/>
                  </a:lnTo>
                  <a:lnTo>
                    <a:pt x="3351784" y="1453641"/>
                  </a:lnTo>
                  <a:lnTo>
                    <a:pt x="3325748" y="1490471"/>
                  </a:lnTo>
                  <a:lnTo>
                    <a:pt x="3293872" y="1522349"/>
                  </a:lnTo>
                  <a:lnTo>
                    <a:pt x="3257041" y="1548383"/>
                  </a:lnTo>
                  <a:lnTo>
                    <a:pt x="3215894" y="1567941"/>
                  </a:lnTo>
                  <a:lnTo>
                    <a:pt x="3171189" y="1580261"/>
                  </a:lnTo>
                  <a:lnTo>
                    <a:pt x="3123819" y="1584452"/>
                  </a:lnTo>
                  <a:close/>
                </a:path>
              </a:pathLst>
            </a:custGeom>
            <a:solidFill>
              <a:srgbClr val="2EA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71599" y="2783623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0" y="264160"/>
                  </a:moveTo>
                  <a:lnTo>
                    <a:pt x="0" y="264160"/>
                  </a:lnTo>
                  <a:lnTo>
                    <a:pt x="4190" y="216661"/>
                  </a:lnTo>
                  <a:lnTo>
                    <a:pt x="16509" y="171957"/>
                  </a:lnTo>
                  <a:lnTo>
                    <a:pt x="36068" y="130810"/>
                  </a:lnTo>
                  <a:lnTo>
                    <a:pt x="62102" y="93979"/>
                  </a:lnTo>
                  <a:lnTo>
                    <a:pt x="93980" y="62101"/>
                  </a:lnTo>
                  <a:lnTo>
                    <a:pt x="130808" y="36066"/>
                  </a:lnTo>
                  <a:lnTo>
                    <a:pt x="171957" y="16510"/>
                  </a:lnTo>
                  <a:lnTo>
                    <a:pt x="216661" y="4317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23819" y="0"/>
                  </a:lnTo>
                  <a:lnTo>
                    <a:pt x="3171189" y="4317"/>
                  </a:lnTo>
                  <a:lnTo>
                    <a:pt x="3215894" y="16510"/>
                  </a:lnTo>
                  <a:lnTo>
                    <a:pt x="3257041" y="36066"/>
                  </a:lnTo>
                  <a:lnTo>
                    <a:pt x="3293872" y="62101"/>
                  </a:lnTo>
                  <a:lnTo>
                    <a:pt x="3325748" y="93979"/>
                  </a:lnTo>
                  <a:lnTo>
                    <a:pt x="3351784" y="130810"/>
                  </a:lnTo>
                  <a:lnTo>
                    <a:pt x="3371341" y="171957"/>
                  </a:lnTo>
                  <a:lnTo>
                    <a:pt x="3383534" y="216661"/>
                  </a:lnTo>
                  <a:lnTo>
                    <a:pt x="3387852" y="264160"/>
                  </a:lnTo>
                  <a:lnTo>
                    <a:pt x="3387852" y="1320419"/>
                  </a:lnTo>
                  <a:lnTo>
                    <a:pt x="3387852" y="1320419"/>
                  </a:lnTo>
                  <a:lnTo>
                    <a:pt x="3123819" y="1584452"/>
                  </a:lnTo>
                  <a:lnTo>
                    <a:pt x="264031" y="1584452"/>
                  </a:lnTo>
                  <a:lnTo>
                    <a:pt x="264031" y="1584452"/>
                  </a:lnTo>
                  <a:lnTo>
                    <a:pt x="0" y="1320419"/>
                  </a:lnTo>
                  <a:lnTo>
                    <a:pt x="0" y="264160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1363662" y="1241297"/>
            <a:ext cx="9426575" cy="1600835"/>
            <a:chOff x="1363662" y="1241297"/>
            <a:chExt cx="9426575" cy="1600835"/>
          </a:xfrm>
        </p:grpSpPr>
        <p:sp>
          <p:nvSpPr>
            <p:cNvPr id="8" name="object 8"/>
            <p:cNvSpPr/>
            <p:nvPr/>
          </p:nvSpPr>
          <p:spPr>
            <a:xfrm>
              <a:off x="4759452" y="1407604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5811647" y="1267587"/>
                  </a:moveTo>
                  <a:lnTo>
                    <a:pt x="0" y="1267587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60033" y="5587"/>
                  </a:lnTo>
                  <a:lnTo>
                    <a:pt x="5904483" y="21588"/>
                  </a:lnTo>
                  <a:lnTo>
                    <a:pt x="5943727" y="46481"/>
                  </a:lnTo>
                  <a:lnTo>
                    <a:pt x="5976492" y="79247"/>
                  </a:lnTo>
                  <a:lnTo>
                    <a:pt x="6001384" y="118363"/>
                  </a:lnTo>
                  <a:lnTo>
                    <a:pt x="6017259" y="162940"/>
                  </a:lnTo>
                  <a:lnTo>
                    <a:pt x="6022848" y="211326"/>
                  </a:lnTo>
                  <a:lnTo>
                    <a:pt x="6022848" y="1056385"/>
                  </a:lnTo>
                  <a:lnTo>
                    <a:pt x="6017259" y="1104772"/>
                  </a:lnTo>
                  <a:lnTo>
                    <a:pt x="6001384" y="1149222"/>
                  </a:lnTo>
                  <a:lnTo>
                    <a:pt x="5976492" y="1188465"/>
                  </a:lnTo>
                  <a:lnTo>
                    <a:pt x="5943727" y="1221230"/>
                  </a:lnTo>
                  <a:lnTo>
                    <a:pt x="5904483" y="1246123"/>
                  </a:lnTo>
                  <a:lnTo>
                    <a:pt x="5860033" y="1261998"/>
                  </a:lnTo>
                  <a:lnTo>
                    <a:pt x="5811647" y="1267587"/>
                  </a:lnTo>
                  <a:close/>
                </a:path>
              </a:pathLst>
            </a:custGeom>
            <a:solidFill>
              <a:srgbClr val="CDDFF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759452" y="1407604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6022848" y="211326"/>
                  </a:moveTo>
                  <a:lnTo>
                    <a:pt x="6022848" y="1056385"/>
                  </a:lnTo>
                  <a:lnTo>
                    <a:pt x="6022848" y="1056385"/>
                  </a:lnTo>
                  <a:lnTo>
                    <a:pt x="5811647" y="1267587"/>
                  </a:lnTo>
                  <a:lnTo>
                    <a:pt x="0" y="1267587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11647" y="0"/>
                  </a:lnTo>
                  <a:lnTo>
                    <a:pt x="5860033" y="5587"/>
                  </a:lnTo>
                  <a:lnTo>
                    <a:pt x="5904483" y="21588"/>
                  </a:lnTo>
                  <a:lnTo>
                    <a:pt x="5943727" y="46481"/>
                  </a:lnTo>
                  <a:lnTo>
                    <a:pt x="5976492" y="79247"/>
                  </a:lnTo>
                  <a:lnTo>
                    <a:pt x="6001384" y="118363"/>
                  </a:lnTo>
                  <a:lnTo>
                    <a:pt x="6017259" y="162940"/>
                  </a:lnTo>
                  <a:lnTo>
                    <a:pt x="6022848" y="211326"/>
                  </a:lnTo>
                  <a:close/>
                </a:path>
              </a:pathLst>
            </a:custGeom>
            <a:ln w="15875">
              <a:solidFill>
                <a:srgbClr val="CDDF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71600" y="1249235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3123819" y="1584452"/>
                  </a:moveTo>
                  <a:lnTo>
                    <a:pt x="264031" y="1584452"/>
                  </a:lnTo>
                  <a:lnTo>
                    <a:pt x="216661" y="1580133"/>
                  </a:lnTo>
                  <a:lnTo>
                    <a:pt x="171957" y="1567941"/>
                  </a:lnTo>
                  <a:lnTo>
                    <a:pt x="130808" y="1548383"/>
                  </a:lnTo>
                  <a:lnTo>
                    <a:pt x="93980" y="1522349"/>
                  </a:lnTo>
                  <a:lnTo>
                    <a:pt x="62102" y="1490472"/>
                  </a:lnTo>
                  <a:lnTo>
                    <a:pt x="36068" y="1453641"/>
                  </a:lnTo>
                  <a:lnTo>
                    <a:pt x="16509" y="1412494"/>
                  </a:lnTo>
                  <a:lnTo>
                    <a:pt x="4190" y="1367788"/>
                  </a:lnTo>
                  <a:lnTo>
                    <a:pt x="0" y="1320291"/>
                  </a:lnTo>
                  <a:lnTo>
                    <a:pt x="0" y="264033"/>
                  </a:lnTo>
                  <a:lnTo>
                    <a:pt x="4190" y="216535"/>
                  </a:lnTo>
                  <a:lnTo>
                    <a:pt x="16509" y="171957"/>
                  </a:lnTo>
                  <a:lnTo>
                    <a:pt x="36068" y="130810"/>
                  </a:lnTo>
                  <a:lnTo>
                    <a:pt x="62102" y="93979"/>
                  </a:lnTo>
                  <a:lnTo>
                    <a:pt x="93980" y="62101"/>
                  </a:lnTo>
                  <a:lnTo>
                    <a:pt x="130808" y="36066"/>
                  </a:lnTo>
                  <a:lnTo>
                    <a:pt x="171957" y="16510"/>
                  </a:lnTo>
                  <a:lnTo>
                    <a:pt x="216661" y="4190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71189" y="4190"/>
                  </a:lnTo>
                  <a:lnTo>
                    <a:pt x="3215894" y="16510"/>
                  </a:lnTo>
                  <a:lnTo>
                    <a:pt x="3257041" y="36066"/>
                  </a:lnTo>
                  <a:lnTo>
                    <a:pt x="3293872" y="62101"/>
                  </a:lnTo>
                  <a:lnTo>
                    <a:pt x="3325748" y="93979"/>
                  </a:lnTo>
                  <a:lnTo>
                    <a:pt x="3351784" y="130810"/>
                  </a:lnTo>
                  <a:lnTo>
                    <a:pt x="3371341" y="171957"/>
                  </a:lnTo>
                  <a:lnTo>
                    <a:pt x="3383534" y="216535"/>
                  </a:lnTo>
                  <a:lnTo>
                    <a:pt x="3387852" y="264033"/>
                  </a:lnTo>
                  <a:lnTo>
                    <a:pt x="3387852" y="1320291"/>
                  </a:lnTo>
                  <a:lnTo>
                    <a:pt x="3383534" y="1367788"/>
                  </a:lnTo>
                  <a:lnTo>
                    <a:pt x="3371341" y="1412494"/>
                  </a:lnTo>
                  <a:lnTo>
                    <a:pt x="3351784" y="1453641"/>
                  </a:lnTo>
                  <a:lnTo>
                    <a:pt x="3325748" y="1490472"/>
                  </a:lnTo>
                  <a:lnTo>
                    <a:pt x="3293872" y="1522349"/>
                  </a:lnTo>
                  <a:lnTo>
                    <a:pt x="3257041" y="1548383"/>
                  </a:lnTo>
                  <a:lnTo>
                    <a:pt x="3215894" y="1567941"/>
                  </a:lnTo>
                  <a:lnTo>
                    <a:pt x="3171189" y="1580133"/>
                  </a:lnTo>
                  <a:lnTo>
                    <a:pt x="3123819" y="1584452"/>
                  </a:lnTo>
                  <a:close/>
                </a:path>
              </a:pathLst>
            </a:custGeom>
            <a:solidFill>
              <a:srgbClr val="2EA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71600" y="1249235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0" y="264033"/>
                  </a:moveTo>
                  <a:lnTo>
                    <a:pt x="0" y="264033"/>
                  </a:lnTo>
                  <a:lnTo>
                    <a:pt x="4190" y="216535"/>
                  </a:lnTo>
                  <a:lnTo>
                    <a:pt x="16509" y="171957"/>
                  </a:lnTo>
                  <a:lnTo>
                    <a:pt x="36068" y="130810"/>
                  </a:lnTo>
                  <a:lnTo>
                    <a:pt x="62102" y="93979"/>
                  </a:lnTo>
                  <a:lnTo>
                    <a:pt x="93980" y="62101"/>
                  </a:lnTo>
                  <a:lnTo>
                    <a:pt x="130808" y="36066"/>
                  </a:lnTo>
                  <a:lnTo>
                    <a:pt x="171957" y="16510"/>
                  </a:lnTo>
                  <a:lnTo>
                    <a:pt x="216661" y="4190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23819" y="0"/>
                  </a:lnTo>
                  <a:lnTo>
                    <a:pt x="3171189" y="4190"/>
                  </a:lnTo>
                  <a:lnTo>
                    <a:pt x="3215894" y="16510"/>
                  </a:lnTo>
                  <a:lnTo>
                    <a:pt x="3257041" y="36066"/>
                  </a:lnTo>
                  <a:lnTo>
                    <a:pt x="3293872" y="62101"/>
                  </a:lnTo>
                  <a:lnTo>
                    <a:pt x="3325748" y="93979"/>
                  </a:lnTo>
                  <a:lnTo>
                    <a:pt x="3351784" y="130810"/>
                  </a:lnTo>
                  <a:lnTo>
                    <a:pt x="3371341" y="171957"/>
                  </a:lnTo>
                  <a:lnTo>
                    <a:pt x="3383534" y="216535"/>
                  </a:lnTo>
                  <a:lnTo>
                    <a:pt x="3387852" y="264033"/>
                  </a:lnTo>
                  <a:lnTo>
                    <a:pt x="3387852" y="1320291"/>
                  </a:lnTo>
                  <a:lnTo>
                    <a:pt x="3387852" y="1320291"/>
                  </a:lnTo>
                  <a:lnTo>
                    <a:pt x="3123819" y="1584452"/>
                  </a:lnTo>
                  <a:lnTo>
                    <a:pt x="264031" y="1584452"/>
                  </a:lnTo>
                  <a:lnTo>
                    <a:pt x="264031" y="1584452"/>
                  </a:lnTo>
                  <a:lnTo>
                    <a:pt x="0" y="1320291"/>
                  </a:lnTo>
                  <a:lnTo>
                    <a:pt x="0" y="264033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718564" y="1760950"/>
            <a:ext cx="26924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100" dirty="0">
                <a:solidFill>
                  <a:srgbClr val="FFFFFF"/>
                </a:solidFill>
                <a:latin typeface="Arial"/>
                <a:cs typeface="Arial"/>
              </a:rPr>
              <a:t>Εμπιστευτικότητα</a:t>
            </a:r>
            <a:endParaRPr sz="2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36324" y="1479359"/>
            <a:ext cx="6022975" cy="119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15"/>
              </a:lnSpc>
              <a:spcBef>
                <a:spcPts val="100"/>
              </a:spcBef>
            </a:pPr>
            <a:r>
              <a:rPr sz="2200" spc="-145" dirty="0">
                <a:latin typeface="Arial"/>
                <a:cs typeface="Arial"/>
              </a:rPr>
              <a:t>Κ</a:t>
            </a:r>
            <a:r>
              <a:rPr sz="2200" spc="-140" dirty="0">
                <a:latin typeface="Arial"/>
                <a:cs typeface="Arial"/>
              </a:rPr>
              <a:t>α</a:t>
            </a:r>
            <a:r>
              <a:rPr sz="2200" spc="-145" dirty="0">
                <a:latin typeface="Arial"/>
                <a:cs typeface="Arial"/>
              </a:rPr>
              <a:t>θ</a:t>
            </a:r>
            <a:r>
              <a:rPr sz="2200" spc="-140" dirty="0">
                <a:latin typeface="Arial"/>
                <a:cs typeface="Arial"/>
              </a:rPr>
              <a:t>ι</a:t>
            </a:r>
            <a:r>
              <a:rPr sz="2200" spc="-145" dirty="0">
                <a:latin typeface="Arial"/>
                <a:cs typeface="Arial"/>
              </a:rPr>
              <a:t>σ</a:t>
            </a:r>
            <a:r>
              <a:rPr sz="2200" spc="-140" dirty="0">
                <a:latin typeface="Arial"/>
                <a:cs typeface="Arial"/>
              </a:rPr>
              <a:t>τ</a:t>
            </a:r>
            <a:r>
              <a:rPr sz="2200" spc="-145" dirty="0">
                <a:latin typeface="Arial"/>
                <a:cs typeface="Arial"/>
              </a:rPr>
              <a:t>ών</a:t>
            </a:r>
            <a:r>
              <a:rPr sz="2200" spc="-140" dirty="0">
                <a:latin typeface="Arial"/>
                <a:cs typeface="Arial"/>
              </a:rPr>
              <a:t>τ</a:t>
            </a:r>
            <a:r>
              <a:rPr sz="2200" spc="-145" dirty="0">
                <a:latin typeface="Arial"/>
                <a:cs typeface="Arial"/>
              </a:rPr>
              <a:t>α</a:t>
            </a:r>
            <a:r>
              <a:rPr sz="2200" dirty="0">
                <a:latin typeface="Arial"/>
                <a:cs typeface="Arial"/>
              </a:rPr>
              <a:t>ς</a:t>
            </a:r>
            <a:r>
              <a:rPr sz="2200" spc="-280" dirty="0">
                <a:latin typeface="Arial"/>
                <a:cs typeface="Arial"/>
              </a:rPr>
              <a:t> </a:t>
            </a:r>
            <a:r>
              <a:rPr sz="2200" spc="-145" dirty="0">
                <a:latin typeface="Arial"/>
                <a:cs typeface="Arial"/>
              </a:rPr>
              <a:t>τ</a:t>
            </a:r>
            <a:r>
              <a:rPr sz="2200" dirty="0">
                <a:latin typeface="Arial"/>
                <a:cs typeface="Arial"/>
              </a:rPr>
              <a:t>ο</a:t>
            </a:r>
            <a:r>
              <a:rPr sz="2200" spc="-280" dirty="0">
                <a:latin typeface="Arial"/>
                <a:cs typeface="Arial"/>
              </a:rPr>
              <a:t> </a:t>
            </a:r>
            <a:r>
              <a:rPr sz="2200" spc="-145" dirty="0">
                <a:latin typeface="Arial"/>
                <a:cs typeface="Arial"/>
              </a:rPr>
              <a:t>περ</a:t>
            </a:r>
            <a:r>
              <a:rPr sz="2200" spc="-140" dirty="0">
                <a:latin typeface="Arial"/>
                <a:cs typeface="Arial"/>
              </a:rPr>
              <a:t>ιο</a:t>
            </a:r>
            <a:r>
              <a:rPr sz="2200" spc="-145" dirty="0">
                <a:latin typeface="Arial"/>
                <a:cs typeface="Arial"/>
              </a:rPr>
              <a:t>υσ</a:t>
            </a:r>
            <a:r>
              <a:rPr sz="2200" spc="-140" dirty="0">
                <a:latin typeface="Arial"/>
                <a:cs typeface="Arial"/>
              </a:rPr>
              <a:t>ι</a:t>
            </a:r>
            <a:r>
              <a:rPr sz="2200" spc="-145" dirty="0">
                <a:latin typeface="Arial"/>
                <a:cs typeface="Arial"/>
              </a:rPr>
              <a:t>α</a:t>
            </a:r>
            <a:r>
              <a:rPr sz="2200" spc="-140" dirty="0">
                <a:latin typeface="Arial"/>
                <a:cs typeface="Arial"/>
              </a:rPr>
              <a:t>κ</a:t>
            </a:r>
            <a:r>
              <a:rPr sz="2200" dirty="0">
                <a:latin typeface="Arial"/>
                <a:cs typeface="Arial"/>
              </a:rPr>
              <a:t>ό</a:t>
            </a:r>
            <a:r>
              <a:rPr sz="2200" spc="-285" dirty="0">
                <a:latin typeface="Arial"/>
                <a:cs typeface="Arial"/>
              </a:rPr>
              <a:t> </a:t>
            </a:r>
            <a:r>
              <a:rPr sz="2200" spc="-140" dirty="0">
                <a:latin typeface="Arial"/>
                <a:cs typeface="Arial"/>
              </a:rPr>
              <a:t>σ</a:t>
            </a:r>
            <a:r>
              <a:rPr sz="2200" spc="-145" dirty="0">
                <a:latin typeface="Arial"/>
                <a:cs typeface="Arial"/>
              </a:rPr>
              <a:t>τ</a:t>
            </a:r>
            <a:r>
              <a:rPr sz="2200" spc="-140" dirty="0">
                <a:latin typeface="Arial"/>
                <a:cs typeface="Arial"/>
              </a:rPr>
              <a:t>ο</a:t>
            </a:r>
            <a:r>
              <a:rPr sz="2200" spc="-145" dirty="0">
                <a:latin typeface="Arial"/>
                <a:cs typeface="Arial"/>
              </a:rPr>
              <a:t>ι</a:t>
            </a:r>
            <a:r>
              <a:rPr sz="2200" spc="-140" dirty="0">
                <a:latin typeface="Arial"/>
                <a:cs typeface="Arial"/>
              </a:rPr>
              <a:t>χ</a:t>
            </a:r>
            <a:r>
              <a:rPr sz="2200" spc="-145" dirty="0">
                <a:latin typeface="Arial"/>
                <a:cs typeface="Arial"/>
              </a:rPr>
              <a:t>εί</a:t>
            </a:r>
            <a:r>
              <a:rPr sz="2200" dirty="0">
                <a:latin typeface="Arial"/>
                <a:cs typeface="Arial"/>
              </a:rPr>
              <a:t>ο</a:t>
            </a:r>
          </a:p>
          <a:p>
            <a:pPr marL="1321435" marR="5080">
              <a:lnSpc>
                <a:spcPts val="2190"/>
              </a:lnSpc>
              <a:spcBef>
                <a:spcPts val="225"/>
              </a:spcBef>
            </a:pPr>
            <a:r>
              <a:rPr sz="2200" spc="-145" dirty="0">
                <a:latin typeface="Arial"/>
                <a:cs typeface="Arial"/>
              </a:rPr>
              <a:t>π</a:t>
            </a:r>
            <a:r>
              <a:rPr sz="2200" spc="-140" dirty="0">
                <a:latin typeface="Arial"/>
                <a:cs typeface="Arial"/>
              </a:rPr>
              <a:t>ρ</a:t>
            </a:r>
            <a:r>
              <a:rPr sz="2200" spc="-145" dirty="0">
                <a:latin typeface="Arial"/>
                <a:cs typeface="Arial"/>
              </a:rPr>
              <a:t>ο</a:t>
            </a:r>
            <a:r>
              <a:rPr sz="2200" spc="-140" dirty="0">
                <a:latin typeface="Arial"/>
                <a:cs typeface="Arial"/>
              </a:rPr>
              <a:t>σ</a:t>
            </a:r>
            <a:r>
              <a:rPr sz="2200" spc="-145" dirty="0">
                <a:latin typeface="Arial"/>
                <a:cs typeface="Arial"/>
              </a:rPr>
              <a:t>β</a:t>
            </a:r>
            <a:r>
              <a:rPr sz="2200" spc="-140" dirty="0">
                <a:latin typeface="Arial"/>
                <a:cs typeface="Arial"/>
              </a:rPr>
              <a:t>ά</a:t>
            </a:r>
            <a:r>
              <a:rPr sz="2200" spc="-145" dirty="0">
                <a:latin typeface="Arial"/>
                <a:cs typeface="Arial"/>
              </a:rPr>
              <a:t>σ</a:t>
            </a:r>
            <a:r>
              <a:rPr sz="2200" spc="-140" dirty="0">
                <a:latin typeface="Arial"/>
                <a:cs typeface="Arial"/>
              </a:rPr>
              <a:t>ι</a:t>
            </a:r>
            <a:r>
              <a:rPr sz="2200" spc="-145" dirty="0">
                <a:latin typeface="Arial"/>
                <a:cs typeface="Arial"/>
              </a:rPr>
              <a:t>μ</a:t>
            </a:r>
            <a:r>
              <a:rPr sz="2200" dirty="0">
                <a:latin typeface="Arial"/>
                <a:cs typeface="Arial"/>
              </a:rPr>
              <a:t>ο</a:t>
            </a:r>
            <a:r>
              <a:rPr sz="2200" spc="-280" dirty="0">
                <a:latin typeface="Arial"/>
                <a:cs typeface="Arial"/>
              </a:rPr>
              <a:t> </a:t>
            </a:r>
            <a:r>
              <a:rPr sz="2200" spc="-145" dirty="0">
                <a:latin typeface="Arial"/>
                <a:cs typeface="Arial"/>
              </a:rPr>
              <a:t>μ</a:t>
            </a:r>
            <a:r>
              <a:rPr sz="2200" spc="-140" dirty="0">
                <a:latin typeface="Arial"/>
                <a:cs typeface="Arial"/>
              </a:rPr>
              <a:t>ό</a:t>
            </a:r>
            <a:r>
              <a:rPr sz="2200" spc="-145" dirty="0">
                <a:latin typeface="Arial"/>
                <a:cs typeface="Arial"/>
              </a:rPr>
              <a:t>ν</a:t>
            </a:r>
            <a:r>
              <a:rPr sz="2200" dirty="0">
                <a:latin typeface="Arial"/>
                <a:cs typeface="Arial"/>
              </a:rPr>
              <a:t>ο</a:t>
            </a:r>
            <a:r>
              <a:rPr sz="2200" spc="-280" dirty="0">
                <a:latin typeface="Arial"/>
                <a:cs typeface="Arial"/>
              </a:rPr>
              <a:t> </a:t>
            </a:r>
            <a:r>
              <a:rPr sz="2200" spc="-140" dirty="0">
                <a:latin typeface="Arial"/>
                <a:cs typeface="Arial"/>
              </a:rPr>
              <a:t>σ</a:t>
            </a:r>
            <a:r>
              <a:rPr sz="2200" dirty="0">
                <a:latin typeface="Arial"/>
                <a:cs typeface="Arial"/>
              </a:rPr>
              <a:t>ε</a:t>
            </a:r>
            <a:r>
              <a:rPr sz="2200" spc="-285" dirty="0">
                <a:latin typeface="Arial"/>
                <a:cs typeface="Arial"/>
              </a:rPr>
              <a:t> </a:t>
            </a:r>
            <a:r>
              <a:rPr sz="2200" spc="-145" dirty="0">
                <a:latin typeface="Arial"/>
                <a:cs typeface="Arial"/>
              </a:rPr>
              <a:t>ό</a:t>
            </a:r>
            <a:r>
              <a:rPr sz="2200" spc="-140" dirty="0">
                <a:latin typeface="Arial"/>
                <a:cs typeface="Arial"/>
              </a:rPr>
              <a:t>σο</a:t>
            </a:r>
            <a:r>
              <a:rPr sz="2200" spc="-145" dirty="0">
                <a:latin typeface="Arial"/>
                <a:cs typeface="Arial"/>
              </a:rPr>
              <a:t>υ</a:t>
            </a:r>
            <a:r>
              <a:rPr sz="2200" dirty="0">
                <a:latin typeface="Arial"/>
                <a:cs typeface="Arial"/>
              </a:rPr>
              <a:t>ς</a:t>
            </a:r>
            <a:r>
              <a:rPr sz="2200" spc="-285" dirty="0">
                <a:latin typeface="Arial"/>
                <a:cs typeface="Arial"/>
              </a:rPr>
              <a:t> </a:t>
            </a:r>
            <a:r>
              <a:rPr sz="2200" spc="-55" dirty="0">
                <a:latin typeface="Arial"/>
                <a:cs typeface="Arial"/>
              </a:rPr>
              <a:t>έ</a:t>
            </a:r>
            <a:r>
              <a:rPr sz="2200" spc="-50" dirty="0">
                <a:latin typeface="Arial"/>
                <a:cs typeface="Arial"/>
              </a:rPr>
              <a:t>χ</a:t>
            </a:r>
            <a:r>
              <a:rPr sz="2200" spc="-55" dirty="0">
                <a:latin typeface="Arial"/>
                <a:cs typeface="Arial"/>
              </a:rPr>
              <a:t>ου</a:t>
            </a:r>
            <a:r>
              <a:rPr sz="2200" dirty="0">
                <a:latin typeface="Arial"/>
                <a:cs typeface="Arial"/>
              </a:rPr>
              <a:t>ν </a:t>
            </a:r>
            <a:r>
              <a:rPr sz="2200" spc="-55" dirty="0">
                <a:latin typeface="Arial"/>
                <a:cs typeface="Arial"/>
              </a:rPr>
              <a:t>εξ</a:t>
            </a:r>
            <a:r>
              <a:rPr sz="2200" spc="-50" dirty="0">
                <a:latin typeface="Arial"/>
                <a:cs typeface="Arial"/>
              </a:rPr>
              <a:t>ο</a:t>
            </a:r>
            <a:r>
              <a:rPr sz="2200" spc="-55" dirty="0">
                <a:latin typeface="Arial"/>
                <a:cs typeface="Arial"/>
              </a:rPr>
              <a:t>υσ</a:t>
            </a:r>
            <a:r>
              <a:rPr sz="2200" spc="-50" dirty="0">
                <a:latin typeface="Arial"/>
                <a:cs typeface="Arial"/>
              </a:rPr>
              <a:t>ι</a:t>
            </a:r>
            <a:r>
              <a:rPr sz="2200" spc="-55" dirty="0">
                <a:latin typeface="Arial"/>
                <a:cs typeface="Arial"/>
              </a:rPr>
              <a:t>ο</a:t>
            </a:r>
            <a:r>
              <a:rPr sz="2200" spc="-50" dirty="0">
                <a:latin typeface="Arial"/>
                <a:cs typeface="Arial"/>
              </a:rPr>
              <a:t>δ</a:t>
            </a:r>
            <a:r>
              <a:rPr sz="2200" spc="-55" dirty="0">
                <a:latin typeface="Arial"/>
                <a:cs typeface="Arial"/>
              </a:rPr>
              <a:t>ο</a:t>
            </a:r>
            <a:r>
              <a:rPr sz="2200" spc="-50" dirty="0">
                <a:latin typeface="Arial"/>
                <a:cs typeface="Arial"/>
              </a:rPr>
              <a:t>τ</a:t>
            </a:r>
            <a:r>
              <a:rPr sz="2200" spc="-55" dirty="0">
                <a:latin typeface="Arial"/>
                <a:cs typeface="Arial"/>
              </a:rPr>
              <a:t>ηθ</a:t>
            </a:r>
            <a:r>
              <a:rPr sz="2200" spc="-50" dirty="0">
                <a:latin typeface="Arial"/>
                <a:cs typeface="Arial"/>
              </a:rPr>
              <a:t>ε</a:t>
            </a:r>
            <a:r>
              <a:rPr sz="2200" dirty="0">
                <a:latin typeface="Arial"/>
                <a:cs typeface="Arial"/>
              </a:rPr>
              <a:t>ί</a:t>
            </a:r>
            <a:r>
              <a:rPr sz="2200" spc="-105" dirty="0">
                <a:latin typeface="Arial"/>
                <a:cs typeface="Arial"/>
              </a:rPr>
              <a:t> </a:t>
            </a:r>
            <a:r>
              <a:rPr sz="2200" spc="-55" dirty="0">
                <a:latin typeface="Arial"/>
                <a:cs typeface="Arial"/>
              </a:rPr>
              <a:t>ν</a:t>
            </a:r>
            <a:r>
              <a:rPr sz="2200" dirty="0">
                <a:latin typeface="Arial"/>
                <a:cs typeface="Arial"/>
              </a:rPr>
              <a:t>α</a:t>
            </a:r>
            <a:r>
              <a:rPr sz="2200" spc="-100" dirty="0">
                <a:latin typeface="Arial"/>
                <a:cs typeface="Arial"/>
              </a:rPr>
              <a:t> </a:t>
            </a:r>
            <a:r>
              <a:rPr sz="2200" spc="-55" dirty="0">
                <a:latin typeface="Arial"/>
                <a:cs typeface="Arial"/>
              </a:rPr>
              <a:t>τ</a:t>
            </a:r>
            <a:r>
              <a:rPr sz="2200" dirty="0">
                <a:latin typeface="Arial"/>
                <a:cs typeface="Arial"/>
              </a:rPr>
              <a:t>ο  </a:t>
            </a:r>
            <a:r>
              <a:rPr sz="2200" spc="-50" dirty="0">
                <a:latin typeface="Arial"/>
                <a:cs typeface="Arial"/>
              </a:rPr>
              <a:t>χρησιμοποιήσουν.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303824" y="702386"/>
            <a:ext cx="13906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80" dirty="0">
                <a:solidFill>
                  <a:srgbClr val="3E6BB4"/>
                </a:solidFill>
                <a:latin typeface="Calibri"/>
                <a:cs typeface="Calibri"/>
              </a:rPr>
              <a:t>IS</a:t>
            </a:r>
            <a:r>
              <a:rPr sz="2600" spc="85" dirty="0">
                <a:solidFill>
                  <a:srgbClr val="3E6BB4"/>
                </a:solidFill>
                <a:latin typeface="Calibri"/>
                <a:cs typeface="Calibri"/>
              </a:rPr>
              <a:t>O</a:t>
            </a:r>
            <a:r>
              <a:rPr sz="2600" spc="-22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55" dirty="0">
                <a:solidFill>
                  <a:srgbClr val="3E6BB4"/>
                </a:solidFill>
                <a:latin typeface="Calibri"/>
                <a:cs typeface="Calibri"/>
              </a:rPr>
              <a:t>2700</a:t>
            </a:r>
            <a:r>
              <a:rPr sz="2600" spc="65" dirty="0">
                <a:solidFill>
                  <a:srgbClr val="3E6BB4"/>
                </a:solidFill>
                <a:latin typeface="Calibri"/>
                <a:cs typeface="Calibri"/>
              </a:rPr>
              <a:t>1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23109" y="3137776"/>
            <a:ext cx="2419159" cy="826765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indent="238760">
              <a:lnSpc>
                <a:spcPct val="81600"/>
              </a:lnSpc>
              <a:spcBef>
                <a:spcPts val="740"/>
              </a:spcBef>
            </a:pPr>
            <a:r>
              <a:rPr sz="2900" spc="-45" dirty="0" err="1">
                <a:solidFill>
                  <a:srgbClr val="FFFFFF"/>
                </a:solidFill>
                <a:latin typeface="Times New Roman"/>
                <a:cs typeface="Times New Roman"/>
              </a:rPr>
              <a:t>Ακ</a:t>
            </a:r>
            <a:r>
              <a:rPr sz="2900" spc="-40" dirty="0" err="1">
                <a:solidFill>
                  <a:srgbClr val="FFFFFF"/>
                </a:solidFill>
                <a:latin typeface="Times New Roman"/>
                <a:cs typeface="Times New Roman"/>
              </a:rPr>
              <a:t>ε</a:t>
            </a:r>
            <a:r>
              <a:rPr sz="2900" spc="-45" dirty="0" err="1">
                <a:solidFill>
                  <a:srgbClr val="FFFFFF"/>
                </a:solidFill>
                <a:latin typeface="Times New Roman"/>
                <a:cs typeface="Times New Roman"/>
              </a:rPr>
              <a:t>ρ</a:t>
            </a:r>
            <a:r>
              <a:rPr sz="2900" spc="-45" dirty="0">
                <a:solidFill>
                  <a:srgbClr val="FFFFFF"/>
                </a:solidFill>
                <a:latin typeface="Times New Roman"/>
                <a:cs typeface="Times New Roman"/>
              </a:rPr>
              <a:t>αιότ</a:t>
            </a:r>
            <a:r>
              <a:rPr sz="2900" spc="-40" dirty="0">
                <a:solidFill>
                  <a:srgbClr val="FFFFFF"/>
                </a:solidFill>
                <a:latin typeface="Times New Roman"/>
                <a:cs typeface="Times New Roman"/>
              </a:rPr>
              <a:t>η</a:t>
            </a:r>
            <a:r>
              <a:rPr sz="2900" dirty="0">
                <a:solidFill>
                  <a:srgbClr val="FFFFFF"/>
                </a:solidFill>
                <a:latin typeface="Times New Roman"/>
                <a:cs typeface="Times New Roman"/>
              </a:rPr>
              <a:t>τ</a:t>
            </a:r>
            <a:r>
              <a:rPr sz="2900" spc="-25" dirty="0">
                <a:solidFill>
                  <a:srgbClr val="FFFFFF"/>
                </a:solidFill>
                <a:latin typeface="Times New Roman"/>
                <a:cs typeface="Times New Roman"/>
              </a:rPr>
              <a:t>α</a:t>
            </a:r>
            <a:r>
              <a:rPr sz="2900" spc="-2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29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spc="-170" dirty="0">
                <a:solidFill>
                  <a:srgbClr val="FFFFFF"/>
                </a:solidFill>
                <a:latin typeface="Times New Roman"/>
                <a:cs typeface="Times New Roman"/>
              </a:rPr>
              <a:t>αυθεντικότητα</a:t>
            </a:r>
            <a:endParaRPr sz="2900" dirty="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14010" y="3137776"/>
            <a:ext cx="5714365" cy="63414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 indent="69850">
              <a:lnSpc>
                <a:spcPts val="2190"/>
              </a:lnSpc>
              <a:spcBef>
                <a:spcPts val="545"/>
              </a:spcBef>
            </a:pPr>
            <a:r>
              <a:rPr sz="2200" spc="-95" dirty="0">
                <a:latin typeface="Arial"/>
                <a:cs typeface="Arial"/>
              </a:rPr>
              <a:t>Δι</a:t>
            </a:r>
            <a:r>
              <a:rPr sz="2200" spc="-90" dirty="0">
                <a:latin typeface="Arial"/>
                <a:cs typeface="Arial"/>
              </a:rPr>
              <a:t>α</a:t>
            </a:r>
            <a:r>
              <a:rPr sz="2200" spc="-95" dirty="0">
                <a:latin typeface="Arial"/>
                <a:cs typeface="Arial"/>
              </a:rPr>
              <a:t>σφ</a:t>
            </a:r>
            <a:r>
              <a:rPr sz="2200" spc="-90" dirty="0">
                <a:latin typeface="Arial"/>
                <a:cs typeface="Arial"/>
              </a:rPr>
              <a:t>ά</a:t>
            </a:r>
            <a:r>
              <a:rPr sz="2200" spc="-95" dirty="0">
                <a:latin typeface="Arial"/>
                <a:cs typeface="Arial"/>
              </a:rPr>
              <a:t>λισ</a:t>
            </a:r>
            <a:r>
              <a:rPr sz="2200" dirty="0">
                <a:latin typeface="Arial"/>
                <a:cs typeface="Arial"/>
              </a:rPr>
              <a:t>η</a:t>
            </a:r>
            <a:r>
              <a:rPr sz="2200" spc="-185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τ</a:t>
            </a:r>
            <a:r>
              <a:rPr sz="2200" spc="-90" dirty="0">
                <a:latin typeface="Arial"/>
                <a:cs typeface="Arial"/>
              </a:rPr>
              <a:t>η</a:t>
            </a:r>
            <a:r>
              <a:rPr sz="2200" dirty="0">
                <a:latin typeface="Arial"/>
                <a:cs typeface="Arial"/>
              </a:rPr>
              <a:t>ς</a:t>
            </a:r>
            <a:r>
              <a:rPr sz="2200" spc="-180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ακ</a:t>
            </a:r>
            <a:r>
              <a:rPr sz="2200" spc="-90" dirty="0">
                <a:latin typeface="Arial"/>
                <a:cs typeface="Arial"/>
              </a:rPr>
              <a:t>ρ</a:t>
            </a:r>
            <a:r>
              <a:rPr sz="2200" spc="-95" dirty="0">
                <a:latin typeface="Arial"/>
                <a:cs typeface="Arial"/>
              </a:rPr>
              <a:t>ίβ</a:t>
            </a:r>
            <a:r>
              <a:rPr sz="2200" spc="-90" dirty="0">
                <a:latin typeface="Arial"/>
                <a:cs typeface="Arial"/>
              </a:rPr>
              <a:t>ει</a:t>
            </a:r>
            <a:r>
              <a:rPr sz="2200" spc="-95" dirty="0">
                <a:latin typeface="Arial"/>
                <a:cs typeface="Arial"/>
              </a:rPr>
              <a:t>ας</a:t>
            </a:r>
            <a:r>
              <a:rPr sz="2200" dirty="0">
                <a:latin typeface="Arial"/>
                <a:cs typeface="Arial"/>
              </a:rPr>
              <a:t>,</a:t>
            </a:r>
            <a:r>
              <a:rPr sz="2200" spc="-180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τη</a:t>
            </a:r>
            <a:r>
              <a:rPr sz="2200" dirty="0">
                <a:latin typeface="Arial"/>
                <a:cs typeface="Arial"/>
              </a:rPr>
              <a:t>ς</a:t>
            </a:r>
            <a:r>
              <a:rPr sz="2200" spc="-180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τα</a:t>
            </a:r>
            <a:r>
              <a:rPr sz="2200" spc="-90" dirty="0">
                <a:latin typeface="Arial"/>
                <a:cs typeface="Arial"/>
              </a:rPr>
              <a:t>υ</a:t>
            </a:r>
            <a:r>
              <a:rPr sz="2200" spc="-95" dirty="0">
                <a:latin typeface="Arial"/>
                <a:cs typeface="Arial"/>
              </a:rPr>
              <a:t>τ</a:t>
            </a:r>
            <a:r>
              <a:rPr sz="2200" spc="-90" dirty="0">
                <a:latin typeface="Arial"/>
                <a:cs typeface="Arial"/>
              </a:rPr>
              <a:t>ό</a:t>
            </a:r>
            <a:r>
              <a:rPr sz="2200" spc="-95" dirty="0">
                <a:latin typeface="Arial"/>
                <a:cs typeface="Arial"/>
              </a:rPr>
              <a:t>τητας</a:t>
            </a:r>
            <a:r>
              <a:rPr sz="2200" dirty="0">
                <a:latin typeface="Arial"/>
                <a:cs typeface="Arial"/>
              </a:rPr>
              <a:t>,</a:t>
            </a:r>
            <a:r>
              <a:rPr sz="2200" spc="-180" dirty="0">
                <a:latin typeface="Arial"/>
                <a:cs typeface="Arial"/>
              </a:rPr>
              <a:t> </a:t>
            </a:r>
            <a:r>
              <a:rPr sz="2200" spc="-95" dirty="0">
                <a:latin typeface="Arial"/>
                <a:cs typeface="Arial"/>
              </a:rPr>
              <a:t>τη</a:t>
            </a:r>
            <a:r>
              <a:rPr sz="2200" dirty="0">
                <a:latin typeface="Arial"/>
                <a:cs typeface="Arial"/>
              </a:rPr>
              <a:t>ς  </a:t>
            </a:r>
            <a:r>
              <a:rPr sz="2200" spc="-170" dirty="0">
                <a:latin typeface="Arial"/>
                <a:cs typeface="Arial"/>
              </a:rPr>
              <a:t>π</a:t>
            </a:r>
            <a:r>
              <a:rPr sz="2200" spc="-175" dirty="0">
                <a:latin typeface="Arial"/>
                <a:cs typeface="Arial"/>
              </a:rPr>
              <a:t>λ</a:t>
            </a:r>
            <a:r>
              <a:rPr sz="2200" spc="-170" dirty="0">
                <a:latin typeface="Arial"/>
                <a:cs typeface="Arial"/>
              </a:rPr>
              <a:t>ηρό</a:t>
            </a:r>
            <a:r>
              <a:rPr sz="2200" spc="-175" dirty="0">
                <a:latin typeface="Arial"/>
                <a:cs typeface="Arial"/>
              </a:rPr>
              <a:t>τ</a:t>
            </a:r>
            <a:r>
              <a:rPr sz="2200" spc="-170" dirty="0">
                <a:latin typeface="Arial"/>
                <a:cs typeface="Arial"/>
              </a:rPr>
              <a:t>ητα</a:t>
            </a:r>
            <a:r>
              <a:rPr sz="2200" dirty="0">
                <a:latin typeface="Arial"/>
                <a:cs typeface="Arial"/>
              </a:rPr>
              <a:t>ς</a:t>
            </a:r>
            <a:r>
              <a:rPr sz="2200" spc="-345" dirty="0">
                <a:latin typeface="Arial"/>
                <a:cs typeface="Arial"/>
              </a:rPr>
              <a:t> </a:t>
            </a:r>
            <a:r>
              <a:rPr sz="2200" spc="-170" dirty="0">
                <a:latin typeface="Arial"/>
                <a:cs typeface="Arial"/>
              </a:rPr>
              <a:t>το</a:t>
            </a:r>
            <a:r>
              <a:rPr sz="2200" dirty="0">
                <a:latin typeface="Arial"/>
                <a:cs typeface="Arial"/>
              </a:rPr>
              <a:t>υ</a:t>
            </a:r>
            <a:r>
              <a:rPr sz="2200" spc="-345" dirty="0">
                <a:latin typeface="Arial"/>
                <a:cs typeface="Arial"/>
              </a:rPr>
              <a:t> </a:t>
            </a:r>
            <a:r>
              <a:rPr sz="2200" spc="-170" dirty="0">
                <a:latin typeface="Arial"/>
                <a:cs typeface="Arial"/>
              </a:rPr>
              <a:t>π</a:t>
            </a:r>
            <a:r>
              <a:rPr sz="2200" spc="-175" dirty="0">
                <a:latin typeface="Arial"/>
                <a:cs typeface="Arial"/>
              </a:rPr>
              <a:t>ε</a:t>
            </a:r>
            <a:r>
              <a:rPr sz="2200" spc="-170" dirty="0">
                <a:latin typeface="Arial"/>
                <a:cs typeface="Arial"/>
              </a:rPr>
              <a:t>ριο</a:t>
            </a:r>
            <a:r>
              <a:rPr sz="2200" spc="-175" dirty="0">
                <a:latin typeface="Arial"/>
                <a:cs typeface="Arial"/>
              </a:rPr>
              <a:t>υ</a:t>
            </a:r>
            <a:r>
              <a:rPr sz="2200" spc="-170" dirty="0">
                <a:latin typeface="Arial"/>
                <a:cs typeface="Arial"/>
              </a:rPr>
              <a:t>σια</a:t>
            </a:r>
            <a:r>
              <a:rPr sz="2200" spc="-175" dirty="0">
                <a:latin typeface="Arial"/>
                <a:cs typeface="Arial"/>
              </a:rPr>
              <a:t>κ</a:t>
            </a:r>
            <a:r>
              <a:rPr sz="2200" spc="-170" dirty="0">
                <a:latin typeface="Arial"/>
                <a:cs typeface="Arial"/>
              </a:rPr>
              <a:t>ο</a:t>
            </a:r>
            <a:r>
              <a:rPr sz="2200" dirty="0">
                <a:latin typeface="Arial"/>
                <a:cs typeface="Arial"/>
              </a:rPr>
              <a:t>ύ</a:t>
            </a:r>
            <a:r>
              <a:rPr sz="2200" spc="-340" dirty="0">
                <a:latin typeface="Arial"/>
                <a:cs typeface="Arial"/>
              </a:rPr>
              <a:t> </a:t>
            </a:r>
            <a:r>
              <a:rPr sz="2200" spc="-175" dirty="0">
                <a:latin typeface="Arial"/>
                <a:cs typeface="Arial"/>
              </a:rPr>
              <a:t>σ</a:t>
            </a:r>
            <a:r>
              <a:rPr sz="2200" spc="-170" dirty="0">
                <a:latin typeface="Arial"/>
                <a:cs typeface="Arial"/>
              </a:rPr>
              <a:t>τοιχ</a:t>
            </a:r>
            <a:r>
              <a:rPr sz="2200" spc="-175" dirty="0">
                <a:latin typeface="Arial"/>
                <a:cs typeface="Arial"/>
              </a:rPr>
              <a:t>ε</a:t>
            </a:r>
            <a:r>
              <a:rPr sz="2200" spc="-170" dirty="0">
                <a:latin typeface="Arial"/>
                <a:cs typeface="Arial"/>
              </a:rPr>
              <a:t>ίο</a:t>
            </a:r>
            <a:r>
              <a:rPr sz="2200" spc="-175" dirty="0">
                <a:latin typeface="Arial"/>
                <a:cs typeface="Arial"/>
              </a:rPr>
              <a:t>υ</a:t>
            </a:r>
            <a:r>
              <a:rPr lang="el-GR" sz="2200" spc="-175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363344" y="4682705"/>
            <a:ext cx="9426575" cy="1600835"/>
            <a:chOff x="1363344" y="4682705"/>
            <a:chExt cx="9426575" cy="1600835"/>
          </a:xfrm>
        </p:grpSpPr>
        <p:sp>
          <p:nvSpPr>
            <p:cNvPr id="18" name="object 18"/>
            <p:cNvSpPr/>
            <p:nvPr/>
          </p:nvSpPr>
          <p:spPr>
            <a:xfrm>
              <a:off x="4759134" y="4849012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5811647" y="1267587"/>
                  </a:moveTo>
                  <a:lnTo>
                    <a:pt x="0" y="1267587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60033" y="5588"/>
                  </a:lnTo>
                  <a:lnTo>
                    <a:pt x="5904483" y="21590"/>
                  </a:lnTo>
                  <a:lnTo>
                    <a:pt x="5943727" y="46482"/>
                  </a:lnTo>
                  <a:lnTo>
                    <a:pt x="5976492" y="79248"/>
                  </a:lnTo>
                  <a:lnTo>
                    <a:pt x="6001384" y="118363"/>
                  </a:lnTo>
                  <a:lnTo>
                    <a:pt x="6017259" y="162940"/>
                  </a:lnTo>
                  <a:lnTo>
                    <a:pt x="6022848" y="211327"/>
                  </a:lnTo>
                  <a:lnTo>
                    <a:pt x="6022848" y="1056322"/>
                  </a:lnTo>
                  <a:lnTo>
                    <a:pt x="6017259" y="1104772"/>
                  </a:lnTo>
                  <a:lnTo>
                    <a:pt x="6001384" y="1149234"/>
                  </a:lnTo>
                  <a:lnTo>
                    <a:pt x="5976492" y="1188466"/>
                  </a:lnTo>
                  <a:lnTo>
                    <a:pt x="5943727" y="1221180"/>
                  </a:lnTo>
                  <a:lnTo>
                    <a:pt x="5904483" y="1246111"/>
                  </a:lnTo>
                  <a:lnTo>
                    <a:pt x="5860033" y="1262011"/>
                  </a:lnTo>
                  <a:lnTo>
                    <a:pt x="5811647" y="1267587"/>
                  </a:lnTo>
                  <a:close/>
                </a:path>
              </a:pathLst>
            </a:custGeom>
            <a:solidFill>
              <a:srgbClr val="CDDFF8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59134" y="4849012"/>
              <a:ext cx="6022975" cy="1268095"/>
            </a:xfrm>
            <a:custGeom>
              <a:avLst/>
              <a:gdLst/>
              <a:ahLst/>
              <a:cxnLst/>
              <a:rect l="l" t="t" r="r" b="b"/>
              <a:pathLst>
                <a:path w="6022975" h="1268095">
                  <a:moveTo>
                    <a:pt x="6022848" y="211327"/>
                  </a:moveTo>
                  <a:lnTo>
                    <a:pt x="6022848" y="1056322"/>
                  </a:lnTo>
                  <a:lnTo>
                    <a:pt x="6022848" y="1056322"/>
                  </a:lnTo>
                  <a:lnTo>
                    <a:pt x="5811647" y="1267587"/>
                  </a:lnTo>
                  <a:lnTo>
                    <a:pt x="0" y="1267587"/>
                  </a:lnTo>
                  <a:lnTo>
                    <a:pt x="0" y="0"/>
                  </a:lnTo>
                  <a:lnTo>
                    <a:pt x="5811647" y="0"/>
                  </a:lnTo>
                  <a:lnTo>
                    <a:pt x="5811647" y="0"/>
                  </a:lnTo>
                  <a:lnTo>
                    <a:pt x="5860033" y="5588"/>
                  </a:lnTo>
                  <a:lnTo>
                    <a:pt x="5904483" y="21590"/>
                  </a:lnTo>
                  <a:lnTo>
                    <a:pt x="5943727" y="46482"/>
                  </a:lnTo>
                  <a:lnTo>
                    <a:pt x="5976492" y="79248"/>
                  </a:lnTo>
                  <a:lnTo>
                    <a:pt x="6001384" y="118363"/>
                  </a:lnTo>
                  <a:lnTo>
                    <a:pt x="6017259" y="162940"/>
                  </a:lnTo>
                  <a:lnTo>
                    <a:pt x="6022848" y="211327"/>
                  </a:lnTo>
                  <a:close/>
                </a:path>
              </a:pathLst>
            </a:custGeom>
            <a:ln w="15875">
              <a:solidFill>
                <a:srgbClr val="CDDFF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1282" y="4690643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3123819" y="1584401"/>
                  </a:moveTo>
                  <a:lnTo>
                    <a:pt x="264031" y="1584401"/>
                  </a:lnTo>
                  <a:lnTo>
                    <a:pt x="216661" y="1580145"/>
                  </a:lnTo>
                  <a:lnTo>
                    <a:pt x="171957" y="1567878"/>
                  </a:lnTo>
                  <a:lnTo>
                    <a:pt x="130808" y="1548345"/>
                  </a:lnTo>
                  <a:lnTo>
                    <a:pt x="93980" y="1522284"/>
                  </a:lnTo>
                  <a:lnTo>
                    <a:pt x="62102" y="1490459"/>
                  </a:lnTo>
                  <a:lnTo>
                    <a:pt x="36068" y="1453603"/>
                  </a:lnTo>
                  <a:lnTo>
                    <a:pt x="16509" y="1412468"/>
                  </a:lnTo>
                  <a:lnTo>
                    <a:pt x="4190" y="1367788"/>
                  </a:lnTo>
                  <a:lnTo>
                    <a:pt x="0" y="1320330"/>
                  </a:lnTo>
                  <a:lnTo>
                    <a:pt x="0" y="264031"/>
                  </a:lnTo>
                  <a:lnTo>
                    <a:pt x="4190" y="216533"/>
                  </a:lnTo>
                  <a:lnTo>
                    <a:pt x="16509" y="171957"/>
                  </a:lnTo>
                  <a:lnTo>
                    <a:pt x="36068" y="130808"/>
                  </a:lnTo>
                  <a:lnTo>
                    <a:pt x="62102" y="93980"/>
                  </a:lnTo>
                  <a:lnTo>
                    <a:pt x="93980" y="62101"/>
                  </a:lnTo>
                  <a:lnTo>
                    <a:pt x="130808" y="36068"/>
                  </a:lnTo>
                  <a:lnTo>
                    <a:pt x="171957" y="16509"/>
                  </a:lnTo>
                  <a:lnTo>
                    <a:pt x="216661" y="4190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71189" y="4190"/>
                  </a:lnTo>
                  <a:lnTo>
                    <a:pt x="3215894" y="16509"/>
                  </a:lnTo>
                  <a:lnTo>
                    <a:pt x="3257041" y="36068"/>
                  </a:lnTo>
                  <a:lnTo>
                    <a:pt x="3293872" y="62101"/>
                  </a:lnTo>
                  <a:lnTo>
                    <a:pt x="3325748" y="93980"/>
                  </a:lnTo>
                  <a:lnTo>
                    <a:pt x="3351784" y="130808"/>
                  </a:lnTo>
                  <a:lnTo>
                    <a:pt x="3371341" y="171957"/>
                  </a:lnTo>
                  <a:lnTo>
                    <a:pt x="3383534" y="216533"/>
                  </a:lnTo>
                  <a:lnTo>
                    <a:pt x="3387852" y="264031"/>
                  </a:lnTo>
                  <a:lnTo>
                    <a:pt x="3387852" y="1320330"/>
                  </a:lnTo>
                  <a:lnTo>
                    <a:pt x="3383534" y="1367788"/>
                  </a:lnTo>
                  <a:lnTo>
                    <a:pt x="3371341" y="1412468"/>
                  </a:lnTo>
                  <a:lnTo>
                    <a:pt x="3351784" y="1453603"/>
                  </a:lnTo>
                  <a:lnTo>
                    <a:pt x="3325748" y="1490459"/>
                  </a:lnTo>
                  <a:lnTo>
                    <a:pt x="3293872" y="1522284"/>
                  </a:lnTo>
                  <a:lnTo>
                    <a:pt x="3257041" y="1548345"/>
                  </a:lnTo>
                  <a:lnTo>
                    <a:pt x="3215894" y="1567878"/>
                  </a:lnTo>
                  <a:lnTo>
                    <a:pt x="3171189" y="1580145"/>
                  </a:lnTo>
                  <a:lnTo>
                    <a:pt x="3123819" y="1584401"/>
                  </a:lnTo>
                  <a:close/>
                </a:path>
              </a:pathLst>
            </a:custGeom>
            <a:solidFill>
              <a:srgbClr val="2EA2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1282" y="4690643"/>
              <a:ext cx="3388360" cy="1584960"/>
            </a:xfrm>
            <a:custGeom>
              <a:avLst/>
              <a:gdLst/>
              <a:ahLst/>
              <a:cxnLst/>
              <a:rect l="l" t="t" r="r" b="b"/>
              <a:pathLst>
                <a:path w="3388360" h="1584960">
                  <a:moveTo>
                    <a:pt x="0" y="264031"/>
                  </a:moveTo>
                  <a:lnTo>
                    <a:pt x="0" y="264031"/>
                  </a:lnTo>
                  <a:lnTo>
                    <a:pt x="4190" y="216533"/>
                  </a:lnTo>
                  <a:lnTo>
                    <a:pt x="16509" y="171957"/>
                  </a:lnTo>
                  <a:lnTo>
                    <a:pt x="36068" y="130808"/>
                  </a:lnTo>
                  <a:lnTo>
                    <a:pt x="62102" y="93980"/>
                  </a:lnTo>
                  <a:lnTo>
                    <a:pt x="93980" y="62101"/>
                  </a:lnTo>
                  <a:lnTo>
                    <a:pt x="130808" y="36068"/>
                  </a:lnTo>
                  <a:lnTo>
                    <a:pt x="171957" y="16509"/>
                  </a:lnTo>
                  <a:lnTo>
                    <a:pt x="216661" y="4190"/>
                  </a:lnTo>
                  <a:lnTo>
                    <a:pt x="264031" y="0"/>
                  </a:lnTo>
                  <a:lnTo>
                    <a:pt x="3123819" y="0"/>
                  </a:lnTo>
                  <a:lnTo>
                    <a:pt x="3123819" y="0"/>
                  </a:lnTo>
                  <a:lnTo>
                    <a:pt x="3171189" y="4190"/>
                  </a:lnTo>
                  <a:lnTo>
                    <a:pt x="3215894" y="16509"/>
                  </a:lnTo>
                  <a:lnTo>
                    <a:pt x="3257041" y="36068"/>
                  </a:lnTo>
                  <a:lnTo>
                    <a:pt x="3293872" y="62101"/>
                  </a:lnTo>
                  <a:lnTo>
                    <a:pt x="3325748" y="93980"/>
                  </a:lnTo>
                  <a:lnTo>
                    <a:pt x="3351784" y="130808"/>
                  </a:lnTo>
                  <a:lnTo>
                    <a:pt x="3371341" y="171957"/>
                  </a:lnTo>
                  <a:lnTo>
                    <a:pt x="3383534" y="216533"/>
                  </a:lnTo>
                  <a:lnTo>
                    <a:pt x="3387852" y="264031"/>
                  </a:lnTo>
                  <a:lnTo>
                    <a:pt x="3387852" y="1320330"/>
                  </a:lnTo>
                  <a:lnTo>
                    <a:pt x="3387852" y="1320330"/>
                  </a:lnTo>
                  <a:lnTo>
                    <a:pt x="3123819" y="1584401"/>
                  </a:lnTo>
                  <a:lnTo>
                    <a:pt x="264031" y="1584401"/>
                  </a:lnTo>
                  <a:lnTo>
                    <a:pt x="264031" y="1584401"/>
                  </a:lnTo>
                  <a:lnTo>
                    <a:pt x="0" y="1320330"/>
                  </a:lnTo>
                  <a:lnTo>
                    <a:pt x="0" y="264031"/>
                  </a:lnTo>
                  <a:close/>
                </a:path>
              </a:pathLst>
            </a:custGeom>
            <a:ln w="158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15884" y="4912898"/>
            <a:ext cx="2826385" cy="117147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 indent="370205">
              <a:lnSpc>
                <a:spcPts val="2830"/>
              </a:lnSpc>
              <a:spcBef>
                <a:spcPts val="735"/>
              </a:spcBef>
            </a:pP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αθ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μό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2900" spc="-10" dirty="0">
                <a:solidFill>
                  <a:srgbClr val="FFFFFF"/>
                </a:solidFill>
                <a:latin typeface="Arial"/>
                <a:cs typeface="Arial"/>
              </a:rPr>
              <a:t>ητ</a:t>
            </a:r>
            <a:r>
              <a:rPr sz="2900" spc="-1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2900" spc="-135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290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2900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2900" spc="-265" dirty="0">
                <a:solidFill>
                  <a:srgbClr val="FFFFFF"/>
                </a:solidFill>
                <a:latin typeface="Arial"/>
                <a:cs typeface="Arial"/>
              </a:rPr>
              <a:t>αποποίηση ευθύνης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46941" y="5048317"/>
            <a:ext cx="4749165" cy="634148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622300" marR="5080" indent="-609600">
              <a:lnSpc>
                <a:spcPts val="2190"/>
              </a:lnSpc>
              <a:spcBef>
                <a:spcPts val="545"/>
              </a:spcBef>
            </a:pPr>
            <a:r>
              <a:rPr sz="2200" spc="-125" dirty="0">
                <a:latin typeface="Arial"/>
                <a:cs typeface="Arial"/>
              </a:rPr>
              <a:t>Δ</a:t>
            </a:r>
            <a:r>
              <a:rPr sz="2200" spc="-120" dirty="0">
                <a:latin typeface="Arial"/>
                <a:cs typeface="Arial"/>
              </a:rPr>
              <a:t>ια</a:t>
            </a:r>
            <a:r>
              <a:rPr sz="2200" spc="-125" dirty="0">
                <a:latin typeface="Arial"/>
                <a:cs typeface="Arial"/>
              </a:rPr>
              <a:t>σ</a:t>
            </a:r>
            <a:r>
              <a:rPr sz="2200" spc="-120" dirty="0">
                <a:latin typeface="Arial"/>
                <a:cs typeface="Arial"/>
              </a:rPr>
              <a:t>φά</a:t>
            </a:r>
            <a:r>
              <a:rPr sz="2200" spc="-125" dirty="0">
                <a:latin typeface="Arial"/>
                <a:cs typeface="Arial"/>
              </a:rPr>
              <a:t>λ</a:t>
            </a:r>
            <a:r>
              <a:rPr sz="2200" spc="-120" dirty="0">
                <a:latin typeface="Arial"/>
                <a:cs typeface="Arial"/>
              </a:rPr>
              <a:t>ι</a:t>
            </a:r>
            <a:r>
              <a:rPr sz="2200" spc="-125" dirty="0">
                <a:latin typeface="Arial"/>
                <a:cs typeface="Arial"/>
              </a:rPr>
              <a:t>σ</a:t>
            </a:r>
            <a:r>
              <a:rPr sz="2200" dirty="0">
                <a:latin typeface="Arial"/>
                <a:cs typeface="Arial"/>
              </a:rPr>
              <a:t>η</a:t>
            </a:r>
            <a:r>
              <a:rPr sz="2200" spc="-240" dirty="0">
                <a:latin typeface="Arial"/>
                <a:cs typeface="Arial"/>
              </a:rPr>
              <a:t> </a:t>
            </a:r>
            <a:r>
              <a:rPr sz="2200" spc="-120" dirty="0">
                <a:latin typeface="Arial"/>
                <a:cs typeface="Arial"/>
              </a:rPr>
              <a:t>ό</a:t>
            </a:r>
            <a:r>
              <a:rPr sz="2200" spc="-125" dirty="0">
                <a:latin typeface="Arial"/>
                <a:cs typeface="Arial"/>
              </a:rPr>
              <a:t>τ</a:t>
            </a:r>
            <a:r>
              <a:rPr sz="2200" dirty="0">
                <a:latin typeface="Arial"/>
                <a:cs typeface="Arial"/>
              </a:rPr>
              <a:t>ι</a:t>
            </a:r>
            <a:r>
              <a:rPr sz="2200" spc="-240" dirty="0">
                <a:latin typeface="Arial"/>
                <a:cs typeface="Arial"/>
              </a:rPr>
              <a:t> </a:t>
            </a:r>
            <a:r>
              <a:rPr sz="2200" spc="-120" dirty="0">
                <a:latin typeface="Arial"/>
                <a:cs typeface="Arial"/>
              </a:rPr>
              <a:t>τ</a:t>
            </a:r>
            <a:r>
              <a:rPr sz="2200" dirty="0">
                <a:latin typeface="Arial"/>
                <a:cs typeface="Arial"/>
              </a:rPr>
              <a:t>ο</a:t>
            </a:r>
            <a:r>
              <a:rPr sz="2200" spc="-240" dirty="0">
                <a:latin typeface="Arial"/>
                <a:cs typeface="Arial"/>
              </a:rPr>
              <a:t> </a:t>
            </a:r>
            <a:r>
              <a:rPr sz="2200" spc="-125" dirty="0">
                <a:latin typeface="Arial"/>
                <a:cs typeface="Arial"/>
              </a:rPr>
              <a:t>πε</a:t>
            </a:r>
            <a:r>
              <a:rPr sz="2200" spc="-120" dirty="0">
                <a:latin typeface="Arial"/>
                <a:cs typeface="Arial"/>
              </a:rPr>
              <a:t>ρ</a:t>
            </a:r>
            <a:r>
              <a:rPr sz="2200" spc="-125" dirty="0">
                <a:latin typeface="Arial"/>
                <a:cs typeface="Arial"/>
              </a:rPr>
              <a:t>ι</a:t>
            </a:r>
            <a:r>
              <a:rPr sz="2200" spc="-120" dirty="0">
                <a:latin typeface="Arial"/>
                <a:cs typeface="Arial"/>
              </a:rPr>
              <a:t>ο</a:t>
            </a:r>
            <a:r>
              <a:rPr sz="2200" spc="-125" dirty="0">
                <a:latin typeface="Arial"/>
                <a:cs typeface="Arial"/>
              </a:rPr>
              <a:t>υ</a:t>
            </a:r>
            <a:r>
              <a:rPr sz="2200" spc="-120" dirty="0">
                <a:latin typeface="Arial"/>
                <a:cs typeface="Arial"/>
              </a:rPr>
              <a:t>σ</a:t>
            </a:r>
            <a:r>
              <a:rPr sz="2200" spc="-125" dirty="0">
                <a:latin typeface="Arial"/>
                <a:cs typeface="Arial"/>
              </a:rPr>
              <a:t>ι</a:t>
            </a:r>
            <a:r>
              <a:rPr sz="2200" spc="-120" dirty="0">
                <a:latin typeface="Arial"/>
                <a:cs typeface="Arial"/>
              </a:rPr>
              <a:t>α</a:t>
            </a:r>
            <a:r>
              <a:rPr sz="2200" spc="-125" dirty="0">
                <a:latin typeface="Arial"/>
                <a:cs typeface="Arial"/>
              </a:rPr>
              <a:t>κ</a:t>
            </a:r>
            <a:r>
              <a:rPr sz="2200" dirty="0">
                <a:latin typeface="Arial"/>
                <a:cs typeface="Arial"/>
              </a:rPr>
              <a:t>ό</a:t>
            </a:r>
            <a:r>
              <a:rPr sz="2200" spc="-240" dirty="0">
                <a:latin typeface="Arial"/>
                <a:cs typeface="Arial"/>
              </a:rPr>
              <a:t> </a:t>
            </a:r>
            <a:r>
              <a:rPr sz="2200" spc="-120" dirty="0">
                <a:latin typeface="Arial"/>
                <a:cs typeface="Arial"/>
              </a:rPr>
              <a:t>σ</a:t>
            </a:r>
            <a:r>
              <a:rPr sz="2200" spc="-125" dirty="0">
                <a:latin typeface="Arial"/>
                <a:cs typeface="Arial"/>
              </a:rPr>
              <a:t>τ</a:t>
            </a:r>
            <a:r>
              <a:rPr sz="2200" spc="-120" dirty="0">
                <a:latin typeface="Arial"/>
                <a:cs typeface="Arial"/>
              </a:rPr>
              <a:t>οι</a:t>
            </a:r>
            <a:r>
              <a:rPr sz="2200" spc="-125" dirty="0">
                <a:latin typeface="Arial"/>
                <a:cs typeface="Arial"/>
              </a:rPr>
              <a:t>χε</a:t>
            </a:r>
            <a:r>
              <a:rPr sz="2200" spc="-120" dirty="0">
                <a:latin typeface="Arial"/>
                <a:cs typeface="Arial"/>
              </a:rPr>
              <a:t>ί</a:t>
            </a:r>
            <a:r>
              <a:rPr sz="2200" dirty="0">
                <a:latin typeface="Arial"/>
                <a:cs typeface="Arial"/>
              </a:rPr>
              <a:t>ο  </a:t>
            </a:r>
            <a:r>
              <a:rPr sz="2200" spc="165" dirty="0">
                <a:latin typeface="Arial"/>
                <a:cs typeface="Arial"/>
              </a:rPr>
              <a:t>είνα</a:t>
            </a:r>
            <a:r>
              <a:rPr sz="2200" spc="-5" dirty="0">
                <a:latin typeface="Arial"/>
                <a:cs typeface="Arial"/>
              </a:rPr>
              <a:t>ι</a:t>
            </a:r>
            <a:r>
              <a:rPr sz="2200" dirty="0">
                <a:latin typeface="Arial"/>
                <a:cs typeface="Arial"/>
              </a:rPr>
              <a:t> </a:t>
            </a:r>
            <a:r>
              <a:rPr sz="2200" spc="-270" dirty="0">
                <a:latin typeface="Arial"/>
                <a:cs typeface="Arial"/>
              </a:rPr>
              <a:t> </a:t>
            </a:r>
            <a:r>
              <a:rPr sz="2200" spc="-120" dirty="0">
                <a:latin typeface="Arial"/>
                <a:cs typeface="Arial"/>
              </a:rPr>
              <a:t>διαθέσιμ</a:t>
            </a:r>
            <a:r>
              <a:rPr sz="2200" spc="-15" dirty="0">
                <a:latin typeface="Arial"/>
                <a:cs typeface="Arial"/>
              </a:rPr>
              <a:t>ο</a:t>
            </a:r>
            <a:r>
              <a:rPr sz="2200" spc="-220" dirty="0">
                <a:latin typeface="Arial"/>
                <a:cs typeface="Arial"/>
              </a:rPr>
              <a:t> </a:t>
            </a:r>
            <a:r>
              <a:rPr sz="2200" spc="-120" dirty="0">
                <a:latin typeface="Arial"/>
                <a:cs typeface="Arial"/>
              </a:rPr>
              <a:t>ό</a:t>
            </a:r>
            <a:r>
              <a:rPr sz="2200" spc="-125" dirty="0">
                <a:latin typeface="Arial"/>
                <a:cs typeface="Arial"/>
              </a:rPr>
              <a:t>τ</a:t>
            </a:r>
            <a:r>
              <a:rPr sz="2200" spc="-120" dirty="0">
                <a:latin typeface="Arial"/>
                <a:cs typeface="Arial"/>
              </a:rPr>
              <a:t>α</a:t>
            </a:r>
            <a:r>
              <a:rPr sz="2200" dirty="0">
                <a:latin typeface="Arial"/>
                <a:cs typeface="Arial"/>
              </a:rPr>
              <a:t>ν</a:t>
            </a:r>
            <a:r>
              <a:rPr sz="2200" spc="-24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α</a:t>
            </a:r>
            <a:r>
              <a:rPr sz="2200" spc="-5" dirty="0">
                <a:latin typeface="Arial"/>
                <a:cs typeface="Arial"/>
              </a:rPr>
              <a:t>π</a:t>
            </a:r>
            <a:r>
              <a:rPr sz="2200" dirty="0">
                <a:latin typeface="Arial"/>
                <a:cs typeface="Arial"/>
              </a:rPr>
              <a:t>α</a:t>
            </a:r>
            <a:r>
              <a:rPr sz="2200" spc="-5" dirty="0">
                <a:latin typeface="Arial"/>
                <a:cs typeface="Arial"/>
              </a:rPr>
              <a:t>ιτείτα</a:t>
            </a:r>
            <a:r>
              <a:rPr sz="2200" dirty="0">
                <a:latin typeface="Arial"/>
                <a:cs typeface="Arial"/>
              </a:rPr>
              <a:t>ι</a:t>
            </a:r>
            <a:r>
              <a:rPr lang="el-GR" sz="2200" dirty="0">
                <a:latin typeface="Arial"/>
                <a:cs typeface="Arial"/>
              </a:rPr>
              <a:t>.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68992" y="1217625"/>
            <a:ext cx="6802120" cy="4986655"/>
            <a:chOff x="3268992" y="1217625"/>
            <a:chExt cx="6802120" cy="49866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8992" y="1217625"/>
              <a:ext cx="4986499" cy="4986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30822" y="3262816"/>
              <a:ext cx="4169664" cy="71018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5582" y="2467288"/>
              <a:ext cx="4245864" cy="88696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49110" y="4478968"/>
              <a:ext cx="4221479" cy="886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9966" y="5167816"/>
              <a:ext cx="4139184" cy="7528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6062" y="3863272"/>
              <a:ext cx="4017264" cy="7193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97294" y="1714432"/>
              <a:ext cx="4163567" cy="79552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310784" y="702386"/>
            <a:ext cx="1185545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55" dirty="0">
                <a:solidFill>
                  <a:srgbClr val="3E6BB4"/>
                </a:solidFill>
                <a:latin typeface="Calibri"/>
                <a:cs typeface="Calibri"/>
              </a:rPr>
              <a:t>IT</a:t>
            </a:r>
            <a:r>
              <a:rPr lang="el-GR" sz="2600" spc="-15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55" dirty="0">
                <a:solidFill>
                  <a:srgbClr val="3E6BB4"/>
                </a:solidFill>
                <a:latin typeface="Calibri"/>
                <a:cs typeface="Calibri"/>
              </a:rPr>
              <a:t>SYSTEM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27164" y="1724528"/>
            <a:ext cx="3822700" cy="4038541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440"/>
              </a:spcBef>
            </a:pPr>
            <a:r>
              <a:rPr sz="1300" b="1" spc="95" dirty="0">
                <a:solidFill>
                  <a:srgbClr val="355070"/>
                </a:solidFill>
                <a:latin typeface="Arial"/>
                <a:cs typeface="Arial"/>
              </a:rPr>
              <a:t>Χρήστες</a:t>
            </a:r>
            <a:r>
              <a:rPr sz="1300" b="1" spc="95" dirty="0">
                <a:solidFill>
                  <a:srgbClr val="355070"/>
                </a:solidFill>
                <a:latin typeface="Times New Roman"/>
                <a:cs typeface="Times New Roman"/>
              </a:rPr>
              <a:t>/</a:t>
            </a:r>
            <a:r>
              <a:rPr sz="1300" b="1" spc="-2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300" b="1" spc="90" dirty="0">
                <a:solidFill>
                  <a:srgbClr val="355070"/>
                </a:solidFill>
                <a:latin typeface="Arial"/>
                <a:cs typeface="Arial"/>
              </a:rPr>
              <a:t>Διαδικασίες</a:t>
            </a:r>
            <a:endParaRPr sz="1300" dirty="0">
              <a:latin typeface="Arial"/>
              <a:cs typeface="Arial"/>
            </a:endParaRPr>
          </a:p>
          <a:p>
            <a:pPr marR="15875" algn="ctr">
              <a:lnSpc>
                <a:spcPct val="100000"/>
              </a:lnSpc>
              <a:spcBef>
                <a:spcPts val="295"/>
              </a:spcBef>
            </a:pP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(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φυσικοί</a:t>
            </a:r>
            <a:r>
              <a:rPr sz="1100" spc="-3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55070"/>
                </a:solidFill>
                <a:latin typeface="Arial"/>
                <a:cs typeface="Arial"/>
              </a:rPr>
              <a:t>χρήστες</a:t>
            </a:r>
            <a:r>
              <a:rPr sz="1100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έξυπνα</a:t>
            </a:r>
            <a:r>
              <a:rPr sz="1100" spc="-3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αντικείμενα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,</a:t>
            </a:r>
            <a:r>
              <a:rPr sz="1100" spc="5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-15" dirty="0">
                <a:solidFill>
                  <a:srgbClr val="355070"/>
                </a:solidFill>
                <a:latin typeface="Arial"/>
                <a:cs typeface="Arial"/>
              </a:rPr>
              <a:t>διαδικασίες</a:t>
            </a:r>
            <a:r>
              <a:rPr sz="1100" spc="-5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ασφαλείας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)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 dirty="0">
              <a:latin typeface="Times New Roman"/>
              <a:cs typeface="Times New Roman"/>
            </a:endParaRPr>
          </a:p>
          <a:p>
            <a:pPr marL="93980" algn="ctr">
              <a:lnSpc>
                <a:spcPct val="100000"/>
              </a:lnSpc>
              <a:spcBef>
                <a:spcPts val="985"/>
              </a:spcBef>
            </a:pPr>
            <a:r>
              <a:rPr sz="1300" b="1" spc="-5" dirty="0">
                <a:solidFill>
                  <a:srgbClr val="355070"/>
                </a:solidFill>
                <a:latin typeface="Arial"/>
                <a:cs typeface="Arial"/>
              </a:rPr>
              <a:t>Δεδομένα</a:t>
            </a:r>
            <a:r>
              <a:rPr sz="1300" b="1" spc="-50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355070"/>
                </a:solidFill>
                <a:latin typeface="Times New Roman"/>
                <a:cs typeface="Times New Roman"/>
              </a:rPr>
              <a:t>&amp;</a:t>
            </a:r>
            <a:r>
              <a:rPr sz="1300" b="1" spc="-1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300" b="1" spc="-15" dirty="0">
                <a:solidFill>
                  <a:srgbClr val="355070"/>
                </a:solidFill>
                <a:latin typeface="Arial"/>
                <a:cs typeface="Arial"/>
              </a:rPr>
              <a:t>διαδικασίες</a:t>
            </a:r>
            <a:r>
              <a:rPr sz="1300" b="1" spc="-70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355070"/>
                </a:solidFill>
                <a:latin typeface="Arial"/>
                <a:cs typeface="Arial"/>
              </a:rPr>
              <a:t>δεδομένων</a:t>
            </a:r>
            <a:endParaRPr sz="1300" dirty="0">
              <a:latin typeface="Arial"/>
              <a:cs typeface="Arial"/>
            </a:endParaRPr>
          </a:p>
          <a:p>
            <a:pPr marL="343535" marR="236220" indent="-635" algn="ctr">
              <a:lnSpc>
                <a:spcPts val="1090"/>
              </a:lnSpc>
              <a:spcBef>
                <a:spcPts val="305"/>
              </a:spcBef>
            </a:pPr>
            <a:r>
              <a:rPr sz="1100" dirty="0">
                <a:solidFill>
                  <a:srgbClr val="355070"/>
                </a:solidFill>
                <a:latin typeface="Times New Roman"/>
                <a:cs typeface="Times New Roman"/>
              </a:rPr>
              <a:t>(ad-hoc,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ιδιόκτητα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μεγάλα δεδομένα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50" dirty="0">
                <a:solidFill>
                  <a:srgbClr val="355070"/>
                </a:solidFill>
                <a:latin typeface="Arial"/>
                <a:cs typeface="Arial"/>
              </a:rPr>
              <a:t>μοντέλα </a:t>
            </a:r>
            <a:r>
              <a:rPr sz="1100" spc="5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355070"/>
                </a:solidFill>
                <a:latin typeface="Arial"/>
                <a:cs typeface="Arial"/>
              </a:rPr>
              <a:t>ανάλυσης</a:t>
            </a:r>
            <a:r>
              <a:rPr sz="1100" spc="50" dirty="0">
                <a:solidFill>
                  <a:srgbClr val="355070"/>
                </a:solidFill>
                <a:latin typeface="Times New Roman"/>
                <a:cs typeface="Times New Roman"/>
              </a:rPr>
              <a:t>/</a:t>
            </a:r>
            <a:r>
              <a:rPr sz="1100" spc="50" dirty="0">
                <a:solidFill>
                  <a:srgbClr val="355070"/>
                </a:solidFill>
                <a:latin typeface="Arial"/>
                <a:cs typeface="Arial"/>
              </a:rPr>
              <a:t>διαχείρισης</a:t>
            </a:r>
            <a:r>
              <a:rPr sz="1100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50" dirty="0">
                <a:solidFill>
                  <a:srgbClr val="355070"/>
                </a:solidFill>
                <a:latin typeface="Arial"/>
                <a:cs typeface="Arial"/>
              </a:rPr>
              <a:t>δεδομένων</a:t>
            </a:r>
            <a:r>
              <a:rPr sz="1100" spc="50" dirty="0">
                <a:solidFill>
                  <a:srgbClr val="355070"/>
                </a:solidFill>
                <a:latin typeface="Times New Roman"/>
                <a:cs typeface="Times New Roman"/>
              </a:rPr>
              <a:t>/</a:t>
            </a:r>
            <a:r>
              <a:rPr sz="1100" spc="50" dirty="0">
                <a:solidFill>
                  <a:srgbClr val="355070"/>
                </a:solidFill>
                <a:latin typeface="Arial"/>
                <a:cs typeface="Arial"/>
              </a:rPr>
              <a:t>εκπαίδευσης</a:t>
            </a:r>
            <a:r>
              <a:rPr sz="1100" spc="50" dirty="0">
                <a:solidFill>
                  <a:srgbClr val="355070"/>
                </a:solidFill>
                <a:latin typeface="Times New Roman"/>
                <a:cs typeface="Times New Roman"/>
              </a:rPr>
              <a:t>)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r>
              <a:rPr lang="el-GR" sz="1150" dirty="0">
                <a:latin typeface="Times New Roman"/>
                <a:cs typeface="Times New Roman"/>
              </a:rPr>
              <a:t> 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0325" marR="5080" algn="ctr">
              <a:lnSpc>
                <a:spcPct val="120100"/>
              </a:lnSpc>
              <a:spcBef>
                <a:spcPts val="5"/>
              </a:spcBef>
            </a:pPr>
            <a:r>
              <a:rPr sz="1300" b="1" spc="65" dirty="0">
                <a:solidFill>
                  <a:srgbClr val="355070"/>
                </a:solidFill>
                <a:latin typeface="Arial"/>
                <a:cs typeface="Arial"/>
              </a:rPr>
              <a:t>Τομεακές</a:t>
            </a:r>
            <a:r>
              <a:rPr sz="1300" b="1" spc="65" dirty="0">
                <a:solidFill>
                  <a:srgbClr val="355070"/>
                </a:solidFill>
                <a:latin typeface="Times New Roman"/>
                <a:cs typeface="Times New Roman"/>
              </a:rPr>
              <a:t>/</a:t>
            </a:r>
            <a:r>
              <a:rPr sz="1300" b="1" spc="65" dirty="0">
                <a:solidFill>
                  <a:srgbClr val="355070"/>
                </a:solidFill>
                <a:latin typeface="Arial"/>
                <a:cs typeface="Arial"/>
              </a:rPr>
              <a:t>τομεακές</a:t>
            </a:r>
            <a:r>
              <a:rPr sz="1300" b="1" spc="-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spc="55" dirty="0">
                <a:solidFill>
                  <a:srgbClr val="355070"/>
                </a:solidFill>
                <a:latin typeface="Arial"/>
                <a:cs typeface="Arial"/>
              </a:rPr>
              <a:t>ηλεκτρονικές</a:t>
            </a:r>
            <a:r>
              <a:rPr sz="1300" b="1" spc="55" dirty="0">
                <a:solidFill>
                  <a:srgbClr val="355070"/>
                </a:solidFill>
                <a:latin typeface="Times New Roman"/>
                <a:cs typeface="Times New Roman"/>
              </a:rPr>
              <a:t>/</a:t>
            </a:r>
            <a:r>
              <a:rPr sz="1300" b="1" spc="55" dirty="0">
                <a:solidFill>
                  <a:srgbClr val="355070"/>
                </a:solidFill>
                <a:latin typeface="Arial"/>
                <a:cs typeface="Arial"/>
              </a:rPr>
              <a:t>υπηρεσίες </a:t>
            </a:r>
            <a:r>
              <a:rPr sz="1300" b="1" spc="-34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(</a:t>
            </a:r>
            <a:r>
              <a:rPr sz="1100" spc="15" dirty="0">
                <a:solidFill>
                  <a:srgbClr val="355070"/>
                </a:solidFill>
                <a:latin typeface="Arial"/>
                <a:cs typeface="Arial"/>
              </a:rPr>
              <a:t>ηλεκτρονική υγεία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15" dirty="0">
                <a:solidFill>
                  <a:srgbClr val="355070"/>
                </a:solidFill>
                <a:latin typeface="Arial"/>
                <a:cs typeface="Arial"/>
              </a:rPr>
              <a:t>ηλεκτρονική τιμολόγηση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15" dirty="0">
                <a:solidFill>
                  <a:srgbClr val="355070"/>
                </a:solidFill>
                <a:latin typeface="Arial"/>
                <a:cs typeface="Arial"/>
              </a:rPr>
              <a:t>εφοδιαστική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endParaRPr lang="el-GR" sz="1100" spc="20" dirty="0">
              <a:solidFill>
                <a:srgbClr val="355070"/>
              </a:solidFill>
              <a:latin typeface="Times New Roman"/>
              <a:cs typeface="Times New Roman"/>
            </a:endParaRPr>
          </a:p>
          <a:p>
            <a:pPr marL="60325" marR="5080" algn="ctr">
              <a:lnSpc>
                <a:spcPct val="120100"/>
              </a:lnSpc>
              <a:spcBef>
                <a:spcPts val="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R="58419" algn="ctr">
              <a:lnSpc>
                <a:spcPct val="100000"/>
              </a:lnSpc>
            </a:pPr>
            <a:r>
              <a:rPr sz="1300" b="1" spc="-5" dirty="0">
                <a:solidFill>
                  <a:srgbClr val="355070"/>
                </a:solidFill>
                <a:latin typeface="Arial"/>
                <a:cs typeface="Arial"/>
              </a:rPr>
              <a:t>Εφαρμογές</a:t>
            </a:r>
            <a:r>
              <a:rPr sz="1300" b="1" spc="-4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spc="-5" dirty="0">
                <a:solidFill>
                  <a:srgbClr val="355070"/>
                </a:solidFill>
                <a:latin typeface="Arial"/>
                <a:cs typeface="Arial"/>
              </a:rPr>
              <a:t>και</a:t>
            </a:r>
            <a:r>
              <a:rPr sz="1300" b="1" spc="-4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spc="-15" dirty="0">
                <a:solidFill>
                  <a:srgbClr val="355070"/>
                </a:solidFill>
                <a:latin typeface="Arial"/>
                <a:cs typeface="Arial"/>
              </a:rPr>
              <a:t>τεχνολογίες</a:t>
            </a:r>
            <a:r>
              <a:rPr sz="1300" b="1" spc="-6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355070"/>
                </a:solidFill>
                <a:latin typeface="Arial"/>
                <a:cs typeface="Arial"/>
              </a:rPr>
              <a:t>ΤΠ</a:t>
            </a:r>
            <a:endParaRPr sz="1300" dirty="0">
              <a:latin typeface="Arial"/>
              <a:cs typeface="Arial"/>
            </a:endParaRPr>
          </a:p>
          <a:p>
            <a:pPr marR="55880" algn="ctr">
              <a:lnSpc>
                <a:spcPct val="100000"/>
              </a:lnSpc>
              <a:spcBef>
                <a:spcPts val="295"/>
              </a:spcBef>
            </a:pPr>
            <a:r>
              <a:rPr sz="1100" dirty="0">
                <a:solidFill>
                  <a:srgbClr val="355070"/>
                </a:solidFill>
                <a:latin typeface="Times New Roman"/>
                <a:cs typeface="Times New Roman"/>
              </a:rPr>
              <a:t>(ML/AI,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solidFill>
                  <a:srgbClr val="355070"/>
                </a:solidFill>
                <a:latin typeface="Times New Roman"/>
                <a:cs typeface="Times New Roman"/>
              </a:rPr>
              <a:t>IoT,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διακομιστές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,</a:t>
            </a:r>
            <a:r>
              <a:rPr sz="1100" dirty="0">
                <a:solidFill>
                  <a:srgbClr val="355070"/>
                </a:solidFill>
                <a:latin typeface="Times New Roman"/>
                <a:cs typeface="Times New Roman"/>
              </a:rPr>
              <a:t> ERP,</a:t>
            </a:r>
            <a:r>
              <a:rPr sz="1100" spc="-5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355070"/>
                </a:solidFill>
                <a:latin typeface="Arial"/>
                <a:cs typeface="Arial"/>
              </a:rPr>
              <a:t>έξυπνες</a:t>
            </a:r>
            <a:r>
              <a:rPr sz="1100" spc="-40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355070"/>
                </a:solidFill>
                <a:latin typeface="Arial"/>
                <a:cs typeface="Arial"/>
              </a:rPr>
              <a:t>συσκευές</a:t>
            </a:r>
            <a:r>
              <a:rPr sz="1100" spc="-15" dirty="0">
                <a:solidFill>
                  <a:srgbClr val="355070"/>
                </a:solidFill>
                <a:latin typeface="Times New Roman"/>
                <a:cs typeface="Times New Roman"/>
              </a:rPr>
              <a:t>)</a:t>
            </a:r>
            <a:endParaRPr sz="1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138430" algn="ctr">
              <a:lnSpc>
                <a:spcPct val="100000"/>
              </a:lnSpc>
            </a:pPr>
            <a:r>
              <a:rPr sz="1300" b="1" spc="55" dirty="0">
                <a:solidFill>
                  <a:srgbClr val="355070"/>
                </a:solidFill>
                <a:latin typeface="Arial"/>
                <a:cs typeface="Arial"/>
              </a:rPr>
              <a:t>Τηλεπικοινωνίες</a:t>
            </a:r>
            <a:endParaRPr sz="1300" dirty="0">
              <a:latin typeface="Arial"/>
              <a:cs typeface="Arial"/>
            </a:endParaRPr>
          </a:p>
          <a:p>
            <a:pPr marL="436245" marR="282575" algn="ctr">
              <a:lnSpc>
                <a:spcPts val="1090"/>
              </a:lnSpc>
              <a:spcBef>
                <a:spcPts val="305"/>
              </a:spcBef>
            </a:pP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(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δίκτυα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25" dirty="0">
                <a:solidFill>
                  <a:srgbClr val="355070"/>
                </a:solidFill>
                <a:latin typeface="Arial"/>
                <a:cs typeface="Arial"/>
              </a:rPr>
              <a:t>δορυφόροι</a:t>
            </a:r>
            <a:r>
              <a:rPr sz="1100" spc="2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δρομολογητές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οπτικές </a:t>
            </a:r>
            <a:r>
              <a:rPr sz="1100" spc="15" dirty="0">
                <a:solidFill>
                  <a:srgbClr val="355070"/>
                </a:solidFill>
                <a:latin typeface="Arial"/>
                <a:cs typeface="Arial"/>
              </a:rPr>
              <a:t>ίνες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, </a:t>
            </a:r>
            <a:r>
              <a:rPr sz="1100" spc="-26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25" dirty="0">
                <a:solidFill>
                  <a:srgbClr val="355070"/>
                </a:solidFill>
                <a:latin typeface="Arial"/>
                <a:cs typeface="Arial"/>
              </a:rPr>
              <a:t>τηλεπικοινωνιακές</a:t>
            </a:r>
            <a:r>
              <a:rPr sz="1100" spc="-25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συσκευές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...)</a:t>
            </a:r>
            <a:endParaRPr sz="1100" dirty="0">
              <a:latin typeface="Times New Roman"/>
              <a:cs typeface="Times New Roman"/>
            </a:endParaRPr>
          </a:p>
          <a:p>
            <a:pPr marL="36195" algn="ctr">
              <a:lnSpc>
                <a:spcPct val="100000"/>
              </a:lnSpc>
              <a:spcBef>
                <a:spcPts val="755"/>
              </a:spcBef>
            </a:pPr>
            <a:r>
              <a:rPr sz="1300" b="1" spc="30" dirty="0">
                <a:solidFill>
                  <a:srgbClr val="355070"/>
                </a:solidFill>
                <a:latin typeface="Arial"/>
                <a:cs typeface="Arial"/>
              </a:rPr>
              <a:t>Υποδομές</a:t>
            </a:r>
            <a:endParaRPr sz="1300" dirty="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  <a:spcBef>
                <a:spcPts val="260"/>
              </a:spcBef>
            </a:pPr>
            <a:r>
              <a:rPr sz="1300" spc="20" dirty="0">
                <a:solidFill>
                  <a:srgbClr val="001F5F"/>
                </a:solidFill>
                <a:latin typeface="Times New Roman"/>
                <a:cs typeface="Times New Roman"/>
              </a:rPr>
              <a:t>(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κτίρια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,</a:t>
            </a:r>
            <a:r>
              <a:rPr sz="1100" spc="1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20" dirty="0">
                <a:solidFill>
                  <a:srgbClr val="355070"/>
                </a:solidFill>
                <a:latin typeface="Arial"/>
                <a:cs typeface="Arial"/>
              </a:rPr>
              <a:t>τερματικά</a:t>
            </a:r>
            <a:r>
              <a:rPr sz="1100" spc="20" dirty="0">
                <a:solidFill>
                  <a:srgbClr val="355070"/>
                </a:solidFill>
                <a:latin typeface="Times New Roman"/>
                <a:cs typeface="Times New Roman"/>
              </a:rPr>
              <a:t>,</a:t>
            </a:r>
            <a:r>
              <a:rPr sz="1100" spc="15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25" dirty="0">
                <a:solidFill>
                  <a:srgbClr val="355070"/>
                </a:solidFill>
                <a:latin typeface="Arial"/>
                <a:cs typeface="Arial"/>
              </a:rPr>
              <a:t>πύλες</a:t>
            </a:r>
            <a:r>
              <a:rPr sz="1100" spc="25" dirty="0">
                <a:solidFill>
                  <a:srgbClr val="355070"/>
                </a:solidFill>
                <a:latin typeface="Times New Roman"/>
                <a:cs typeface="Times New Roman"/>
              </a:rPr>
              <a:t>,</a:t>
            </a:r>
            <a:r>
              <a:rPr sz="1100" spc="10" dirty="0">
                <a:solidFill>
                  <a:srgbClr val="355070"/>
                </a:solidFill>
                <a:latin typeface="Times New Roman"/>
                <a:cs typeface="Times New Roman"/>
              </a:rPr>
              <a:t> </a:t>
            </a:r>
            <a:r>
              <a:rPr sz="1100" spc="15" dirty="0">
                <a:solidFill>
                  <a:srgbClr val="355070"/>
                </a:solidFill>
                <a:latin typeface="Arial"/>
                <a:cs typeface="Arial"/>
              </a:rPr>
              <a:t>κέντρα</a:t>
            </a:r>
            <a:r>
              <a:rPr sz="1100" spc="-40" dirty="0">
                <a:solidFill>
                  <a:srgbClr val="355070"/>
                </a:solidFill>
                <a:latin typeface="Arial"/>
                <a:cs typeface="Arial"/>
              </a:rPr>
              <a:t> </a:t>
            </a:r>
            <a:r>
              <a:rPr sz="1100" spc="25" dirty="0">
                <a:solidFill>
                  <a:srgbClr val="355070"/>
                </a:solidFill>
                <a:latin typeface="Arial"/>
                <a:cs typeface="Arial"/>
              </a:rPr>
              <a:t>δεδομένων</a:t>
            </a:r>
            <a:r>
              <a:rPr sz="1100" spc="25" dirty="0">
                <a:solidFill>
                  <a:srgbClr val="355070"/>
                </a:solidFill>
                <a:latin typeface="Times New Roman"/>
                <a:cs typeface="Times New Roman"/>
              </a:rPr>
              <a:t>)</a:t>
            </a:r>
            <a:endParaRPr sz="11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8734" y="400764"/>
            <a:ext cx="463486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30" dirty="0">
                <a:solidFill>
                  <a:srgbClr val="3E6BB4"/>
                </a:solidFill>
                <a:latin typeface="Calibri"/>
                <a:cs typeface="Calibri"/>
              </a:rPr>
              <a:t>SECURITY</a:t>
            </a:r>
            <a:r>
              <a:rPr lang="el-GR" sz="2600" spc="13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3E6BB4"/>
                </a:solidFill>
                <a:latin typeface="Calibri"/>
                <a:cs typeface="Calibri"/>
              </a:rPr>
              <a:t>VS</a:t>
            </a:r>
            <a:r>
              <a:rPr lang="el-GR" sz="2600" spc="13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130" dirty="0">
                <a:solidFill>
                  <a:srgbClr val="3E6BB4"/>
                </a:solidFill>
                <a:latin typeface="Calibri"/>
                <a:cs typeface="Calibri"/>
              </a:rPr>
              <a:t>SAFET</a:t>
            </a:r>
            <a:r>
              <a:rPr sz="2600" spc="135" dirty="0">
                <a:solidFill>
                  <a:srgbClr val="3E6BB4"/>
                </a:solidFill>
                <a:latin typeface="Calibri"/>
                <a:cs typeface="Calibri"/>
              </a:rPr>
              <a:t>Y</a:t>
            </a:r>
            <a:endParaRPr sz="2600" dirty="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946571" y="1113115"/>
            <a:ext cx="4935220" cy="4935220"/>
            <a:chOff x="5730240" y="1266393"/>
            <a:chExt cx="4935220" cy="493522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0240" y="1266393"/>
              <a:ext cx="4934699" cy="49346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10978" y="3287211"/>
              <a:ext cx="3197352" cy="27432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720943" y="1916444"/>
            <a:ext cx="1869573" cy="918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lang="el-GR" sz="2650" b="1" spc="-15" dirty="0" err="1">
                <a:solidFill>
                  <a:srgbClr val="FFFFFF"/>
                </a:solidFill>
                <a:latin typeface="Arial"/>
                <a:cs typeface="Arial"/>
              </a:rPr>
              <a:t>Κυβερνο</a:t>
            </a:r>
            <a:r>
              <a:rPr lang="el-GR" sz="2650" b="1" spc="-1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650" b="1" spc="-15" dirty="0" err="1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650" b="1" spc="-10" dirty="0" err="1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2650" b="1" spc="-15" dirty="0" err="1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2650" b="1" spc="-10" dirty="0" err="1">
                <a:solidFill>
                  <a:srgbClr val="FFFFFF"/>
                </a:solidFill>
                <a:latin typeface="Arial"/>
                <a:cs typeface="Arial"/>
              </a:rPr>
              <a:t>άλ</a:t>
            </a:r>
            <a:r>
              <a:rPr sz="2650" b="1" spc="-15" dirty="0" err="1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2650" b="1" dirty="0" err="1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265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34552" y="4046497"/>
            <a:ext cx="1600714" cy="9180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00"/>
              </a:lnSpc>
              <a:spcBef>
                <a:spcPts val="100"/>
              </a:spcBef>
            </a:pPr>
            <a:r>
              <a:rPr lang="el-GR" sz="2650" b="1" spc="-195" dirty="0">
                <a:solidFill>
                  <a:srgbClr val="FFFFFF"/>
                </a:solidFill>
                <a:latin typeface="Arial"/>
                <a:cs typeface="Arial"/>
              </a:rPr>
              <a:t>Φυσική </a:t>
            </a:r>
            <a:r>
              <a:rPr sz="2650" b="1" spc="-195" dirty="0" err="1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2650" b="1" spc="-190" dirty="0" err="1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2650" b="1" spc="-195" dirty="0" err="1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2650" b="1" spc="-190" dirty="0" err="1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2650" b="1" spc="-195" dirty="0" err="1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2650" b="1" dirty="0" err="1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2650" b="1" spc="-100" dirty="0" err="1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2650" b="1" spc="-10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265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58B83-0A2A-B6F1-975B-72F290B647B1}"/>
              </a:ext>
            </a:extLst>
          </p:cNvPr>
          <p:cNvSpPr txBox="1"/>
          <p:nvPr/>
        </p:nvSpPr>
        <p:spPr>
          <a:xfrm>
            <a:off x="662462" y="1906815"/>
            <a:ext cx="67056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dirty="0"/>
              <a:t>Η </a:t>
            </a:r>
            <a:r>
              <a:rPr lang="el-GR" b="1" dirty="0" err="1"/>
              <a:t>κυβερνοασφάλεια</a:t>
            </a:r>
            <a:r>
              <a:rPr lang="el-GR" dirty="0"/>
              <a:t> επικεντρώνεται στην προστασία ψηφιακών συστημάτων, δεδομένων και δικτύων από μη εξουσιοδοτημένη πρόσβαση, κακόβουλο λογισμικό και επιθέσεις. Αντιμετωπίζει απειλές όπως οι </a:t>
            </a:r>
            <a:r>
              <a:rPr lang="el-GR" dirty="0" err="1"/>
              <a:t>κυβερνοεπιθέσεις</a:t>
            </a:r>
            <a:r>
              <a:rPr lang="el-GR" dirty="0"/>
              <a:t>, η απώλεια δεδομένων, οι παραβιάσεις απορρήτου και η υποκλοπή πληροφοριών.</a:t>
            </a:r>
          </a:p>
          <a:p>
            <a:pPr>
              <a:buNone/>
            </a:pPr>
            <a:r>
              <a:rPr lang="el-GR" dirty="0"/>
              <a:t>Αντίθετα, η </a:t>
            </a:r>
            <a:r>
              <a:rPr lang="el-GR" b="1" dirty="0"/>
              <a:t>φυσική ασφάλεια</a:t>
            </a:r>
            <a:r>
              <a:rPr lang="el-GR" dirty="0"/>
              <a:t> ασχολείται με την προστασία ανθρώπων, εγκαταστάσεων και εξοπλισμού από φυσικές απειλές, όπως μη εξουσιοδοτημένη είσοδος, κλοπή, βανδαλισμό ή φυσικές καταστροφές (π.χ. φωτιά, πλημμύρα).</a:t>
            </a:r>
          </a:p>
          <a:p>
            <a:r>
              <a:rPr lang="el-GR" dirty="0"/>
              <a:t>Η </a:t>
            </a:r>
            <a:r>
              <a:rPr lang="el-GR" b="1" dirty="0"/>
              <a:t>συνδυασμένη εφαρμογή</a:t>
            </a:r>
            <a:r>
              <a:rPr lang="el-GR" dirty="0"/>
              <a:t> και των δύο τύπων ασφάλειας είναι κρίσιμη για την προστασία κρίσιμων υποδομών, ειδικά σε περιβάλλοντα όπως πλοία, λιμάνια ή βιομηχανικά συστήματα όπου οι φυσικές και οι ψηφιακές απειλές συνυπάρχουν και αλληλοεπηρεάζονται.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6969" y="702386"/>
            <a:ext cx="3821429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300" dirty="0">
                <a:solidFill>
                  <a:srgbClr val="3E6BB4"/>
                </a:solidFill>
                <a:latin typeface="Calibri"/>
                <a:cs typeface="Calibri"/>
              </a:rPr>
              <a:t>ΑΠΕΙΛ</a:t>
            </a:r>
            <a:r>
              <a:rPr lang="en-US" sz="2600" spc="300" dirty="0">
                <a:solidFill>
                  <a:srgbClr val="3E6BB4"/>
                </a:solidFill>
                <a:latin typeface="Calibri"/>
                <a:cs typeface="Calibri"/>
              </a:rPr>
              <a:t>E</a:t>
            </a:r>
            <a:r>
              <a:rPr sz="2600" spc="300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sz="2600" spc="254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265" dirty="0">
                <a:solidFill>
                  <a:srgbClr val="3E6BB4"/>
                </a:solidFill>
                <a:latin typeface="Calibri"/>
                <a:cs typeface="Calibri"/>
              </a:rPr>
              <a:t>ΚΑΙ</a:t>
            </a:r>
            <a:r>
              <a:rPr sz="2600" spc="26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204" dirty="0">
                <a:solidFill>
                  <a:srgbClr val="3E6BB4"/>
                </a:solidFill>
                <a:latin typeface="Calibri"/>
                <a:cs typeface="Calibri"/>
              </a:rPr>
              <a:t>ΕΠΙΘ</a:t>
            </a:r>
            <a:r>
              <a:rPr lang="en-US" sz="2600" spc="204" dirty="0">
                <a:solidFill>
                  <a:srgbClr val="3E6BB4"/>
                </a:solidFill>
                <a:latin typeface="Calibri"/>
                <a:cs typeface="Calibri"/>
              </a:rPr>
              <a:t>E</a:t>
            </a:r>
            <a:r>
              <a:rPr sz="2600" spc="204" dirty="0">
                <a:solidFill>
                  <a:srgbClr val="3E6BB4"/>
                </a:solidFill>
                <a:latin typeface="Calibri"/>
                <a:cs typeface="Calibri"/>
              </a:rPr>
              <a:t>ΣΕΙΣ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19200" y="1600200"/>
            <a:ext cx="9398000" cy="45371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None/>
            </a:pPr>
            <a:r>
              <a:rPr lang="el-GR" sz="1400" dirty="0"/>
              <a:t>🔵 </a:t>
            </a:r>
            <a:r>
              <a:rPr lang="el-GR" sz="1400" b="1" dirty="0"/>
              <a:t>ΑΠΩΛΕΙΑ ΔΙΑΘΕΣΙΜΟΤΗΤΑΣ</a:t>
            </a:r>
            <a:br>
              <a:rPr lang="el-GR" sz="1400" dirty="0"/>
            </a:br>
            <a:r>
              <a:rPr lang="el-GR" sz="1400" dirty="0"/>
              <a:t>▪ Άρνηση παροχής υπηρεσιών</a:t>
            </a:r>
            <a:br>
              <a:rPr lang="el-GR" sz="1400" dirty="0"/>
            </a:br>
            <a:r>
              <a:rPr lang="el-GR" sz="1400" dirty="0"/>
              <a:t>▪ Υποκλοπή</a:t>
            </a:r>
            <a:br>
              <a:rPr lang="el-GR" sz="1400" dirty="0"/>
            </a:br>
            <a:r>
              <a:rPr lang="el-GR" sz="1400" dirty="0"/>
              <a:t>▪ Μυστικότητα κλειδιών</a:t>
            </a:r>
            <a:br>
              <a:rPr lang="el-GR" sz="1400" dirty="0"/>
            </a:br>
            <a:r>
              <a:rPr lang="el-GR" sz="1400" dirty="0"/>
              <a:t>▪ Εισαγωγή συνοδού πειρατείας</a:t>
            </a:r>
            <a:br>
              <a:rPr lang="el-GR" sz="1400" dirty="0"/>
            </a:br>
            <a:r>
              <a:rPr lang="el-GR" sz="1400" dirty="0"/>
              <a:t>▪ Δρομολόγηση δικτύου</a:t>
            </a:r>
            <a:br>
              <a:rPr lang="el-GR" sz="1400" dirty="0"/>
            </a:br>
            <a:r>
              <a:rPr lang="el-GR" sz="1400" dirty="0"/>
              <a:t>▪ Κρυφό κανάλι</a:t>
            </a:r>
          </a:p>
          <a:p>
            <a:pPr>
              <a:buNone/>
            </a:pPr>
            <a:r>
              <a:rPr lang="el-GR" sz="1400" dirty="0"/>
              <a:t>🔵 </a:t>
            </a:r>
            <a:r>
              <a:rPr lang="el-GR" sz="1400" b="1" dirty="0"/>
              <a:t>ΑΠΩΛΕΙΑ ΑΚΕΡΑΙΟΤΗΤΑΣ</a:t>
            </a:r>
            <a:br>
              <a:rPr lang="el-GR" sz="1400" dirty="0"/>
            </a:br>
            <a:r>
              <a:rPr lang="el-GR" sz="1400" dirty="0"/>
              <a:t>▪ Μάντεμα κλειδιού</a:t>
            </a:r>
            <a:br>
              <a:rPr lang="el-GR" sz="1400" dirty="0"/>
            </a:br>
            <a:r>
              <a:rPr lang="el-GR" sz="1400" dirty="0"/>
              <a:t>▪ </a:t>
            </a:r>
            <a:r>
              <a:rPr lang="el-GR" sz="1400" dirty="0" err="1"/>
              <a:t>Κρυπταναλυτικές</a:t>
            </a:r>
            <a:r>
              <a:rPr lang="el-GR" sz="1400" dirty="0"/>
              <a:t> επιθέσεις</a:t>
            </a:r>
          </a:p>
          <a:p>
            <a:pPr>
              <a:buNone/>
            </a:pPr>
            <a:r>
              <a:rPr lang="el-GR" sz="1400" dirty="0"/>
              <a:t>🔵 </a:t>
            </a:r>
            <a:r>
              <a:rPr lang="el-GR" sz="1400" b="1" dirty="0"/>
              <a:t>ΑΠΩΛΕΙΑ ΑΥΘΕΝΤΙΚΟΤΗΤΑΣ</a:t>
            </a:r>
            <a:br>
              <a:rPr lang="el-GR" sz="1400" dirty="0"/>
            </a:br>
            <a:r>
              <a:rPr lang="el-GR" sz="1400" dirty="0"/>
              <a:t>▪ Μη εξουσιοδοτημένη πρόσβαση</a:t>
            </a:r>
            <a:br>
              <a:rPr lang="el-GR" sz="1400" dirty="0"/>
            </a:br>
            <a:r>
              <a:rPr lang="el-GR" sz="1400" dirty="0"/>
              <a:t>▪ Πλαστοπροσωπία </a:t>
            </a:r>
            <a:r>
              <a:rPr lang="el-GR" sz="1400" dirty="0" err="1"/>
              <a:t>ιστότοπου</a:t>
            </a:r>
            <a:br>
              <a:rPr lang="el-GR" sz="1400" dirty="0"/>
            </a:br>
            <a:r>
              <a:rPr lang="el-GR" sz="1400" dirty="0"/>
              <a:t>▪ Πλαστογραφημένες / μη εθελοντικές ενέργειες χρήστη</a:t>
            </a:r>
            <a:br>
              <a:rPr lang="el-GR" sz="1400" dirty="0"/>
            </a:br>
            <a:r>
              <a:rPr lang="el-GR" sz="1400" dirty="0"/>
              <a:t>▪ Εκτέλεση εντολών</a:t>
            </a:r>
          </a:p>
          <a:p>
            <a:pPr>
              <a:buNone/>
            </a:pPr>
            <a:r>
              <a:rPr lang="el-GR" sz="1400" dirty="0"/>
              <a:t>🔵 </a:t>
            </a:r>
            <a:r>
              <a:rPr lang="el-GR" sz="1400" b="1" dirty="0"/>
              <a:t>ΑΠΩΛΕΙΑ ΕΜΠΙΣΤΕΥΤΙΚΟΤΗΤΑΣ</a:t>
            </a:r>
            <a:br>
              <a:rPr lang="el-GR" sz="1400" dirty="0"/>
            </a:br>
            <a:r>
              <a:rPr lang="el-GR" sz="1400" dirty="0"/>
              <a:t>▪ Κατασκοπεία (προσωπική, εταιρική, εθνική, στρατιωτική)</a:t>
            </a:r>
            <a:br>
              <a:rPr lang="el-GR" sz="1400" dirty="0"/>
            </a:br>
            <a:r>
              <a:rPr lang="el-GR" sz="1400" dirty="0"/>
              <a:t>▪ Παραβίαση δεδομένων και πληροφοριών</a:t>
            </a:r>
          </a:p>
          <a:p>
            <a:r>
              <a:rPr lang="el-GR" sz="1400" dirty="0"/>
              <a:t>🔵 </a:t>
            </a:r>
            <a:r>
              <a:rPr lang="el-GR" sz="1400" b="1" dirty="0"/>
              <a:t>ΑΠΩΛΕΙΑ ΜΗ ΑΠΟΚΗΡΥΞΗΣ</a:t>
            </a:r>
            <a:br>
              <a:rPr lang="el-GR" sz="1400" dirty="0"/>
            </a:br>
            <a:r>
              <a:rPr lang="el-GR" sz="1400" dirty="0"/>
              <a:t>▪ Μάντεμα κλειδιών</a:t>
            </a:r>
            <a:br>
              <a:rPr lang="el-GR" sz="1400" dirty="0"/>
            </a:br>
            <a:r>
              <a:rPr lang="el-GR" sz="1400" dirty="0"/>
              <a:t>▪ Επιθέσεις </a:t>
            </a:r>
            <a:r>
              <a:rPr lang="el-GR" sz="1400" dirty="0" err="1"/>
              <a:t>κρυπτανάλυσης</a:t>
            </a:r>
            <a:endParaRPr lang="el-GR" sz="1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2192000" cy="68757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499"/>
              <a:ext cx="12192000" cy="62864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7424" y="0"/>
              <a:ext cx="9180830" cy="1052830"/>
            </a:xfrm>
            <a:custGeom>
              <a:avLst/>
              <a:gdLst/>
              <a:ahLst/>
              <a:cxnLst/>
              <a:rect l="l" t="t" r="r" b="b"/>
              <a:pathLst>
                <a:path w="9180830" h="1052830">
                  <a:moveTo>
                    <a:pt x="9180448" y="0"/>
                  </a:moveTo>
                  <a:lnTo>
                    <a:pt x="0" y="0"/>
                  </a:lnTo>
                  <a:lnTo>
                    <a:pt x="0" y="1052740"/>
                  </a:lnTo>
                  <a:lnTo>
                    <a:pt x="9180448" y="1052740"/>
                  </a:lnTo>
                  <a:lnTo>
                    <a:pt x="9180448" y="0"/>
                  </a:lnTo>
                  <a:close/>
                </a:path>
              </a:pathLst>
            </a:custGeom>
            <a:solidFill>
              <a:srgbClr val="3D5C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12976" y="359664"/>
              <a:ext cx="5635752" cy="3901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9608" y="1556766"/>
              <a:ext cx="7457185" cy="34564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5400" y="2353055"/>
              <a:ext cx="2572511" cy="14660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83880" y="3605784"/>
              <a:ext cx="2398776" cy="1395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9847" y="3617976"/>
              <a:ext cx="2907791" cy="15666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8032" y="2438400"/>
              <a:ext cx="2999232" cy="1505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5488" y="3739896"/>
              <a:ext cx="3489960" cy="17952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68440" y="4843272"/>
              <a:ext cx="2974848" cy="16215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27960" y="4806696"/>
              <a:ext cx="2935224" cy="159105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398008" y="5972111"/>
              <a:ext cx="1888489" cy="886460"/>
            </a:xfrm>
            <a:custGeom>
              <a:avLst/>
              <a:gdLst/>
              <a:ahLst/>
              <a:cxnLst/>
              <a:rect l="l" t="t" r="r" b="b"/>
              <a:pathLst>
                <a:path w="1888490" h="886459">
                  <a:moveTo>
                    <a:pt x="0" y="149617"/>
                  </a:moveTo>
                  <a:lnTo>
                    <a:pt x="1823972" y="0"/>
                  </a:lnTo>
                  <a:lnTo>
                    <a:pt x="1888363" y="784424"/>
                  </a:lnTo>
                  <a:lnTo>
                    <a:pt x="651381" y="885887"/>
                  </a:lnTo>
                </a:path>
              </a:pathLst>
            </a:custGeom>
            <a:ln w="3492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603621" y="6213030"/>
              <a:ext cx="244475" cy="295275"/>
            </a:xfrm>
            <a:custGeom>
              <a:avLst/>
              <a:gdLst/>
              <a:ahLst/>
              <a:cxnLst/>
              <a:rect l="l" t="t" r="r" b="b"/>
              <a:pathLst>
                <a:path w="244475" h="295275">
                  <a:moveTo>
                    <a:pt x="20318" y="294665"/>
                  </a:moveTo>
                  <a:lnTo>
                    <a:pt x="0" y="4102"/>
                  </a:lnTo>
                  <a:lnTo>
                    <a:pt x="58546" y="0"/>
                  </a:lnTo>
                  <a:lnTo>
                    <a:pt x="66548" y="114362"/>
                  </a:lnTo>
                  <a:lnTo>
                    <a:pt x="241129" y="114362"/>
                  </a:lnTo>
                  <a:lnTo>
                    <a:pt x="244013" y="155597"/>
                  </a:lnTo>
                  <a:lnTo>
                    <a:pt x="183427" y="155597"/>
                  </a:lnTo>
                  <a:lnTo>
                    <a:pt x="70103" y="163525"/>
                  </a:lnTo>
                  <a:lnTo>
                    <a:pt x="78866" y="290563"/>
                  </a:lnTo>
                  <a:lnTo>
                    <a:pt x="20318" y="2946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788667" y="6368627"/>
              <a:ext cx="67519" cy="12692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853392" y="6161328"/>
              <a:ext cx="677545" cy="330200"/>
            </a:xfrm>
            <a:custGeom>
              <a:avLst/>
              <a:gdLst/>
              <a:ahLst/>
              <a:cxnLst/>
              <a:rect l="l" t="t" r="r" b="b"/>
              <a:pathLst>
                <a:path w="677545" h="330200">
                  <a:moveTo>
                    <a:pt x="278536" y="310845"/>
                  </a:moveTo>
                  <a:lnTo>
                    <a:pt x="249631" y="251079"/>
                  </a:lnTo>
                  <a:lnTo>
                    <a:pt x="229260" y="208978"/>
                  </a:lnTo>
                  <a:lnTo>
                    <a:pt x="83210" y="208978"/>
                  </a:lnTo>
                  <a:lnTo>
                    <a:pt x="114960" y="98412"/>
                  </a:lnTo>
                  <a:lnTo>
                    <a:pt x="175755" y="98412"/>
                  </a:lnTo>
                  <a:lnTo>
                    <a:pt x="141884" y="28409"/>
                  </a:lnTo>
                  <a:lnTo>
                    <a:pt x="79908" y="32753"/>
                  </a:lnTo>
                  <a:lnTo>
                    <a:pt x="0" y="289699"/>
                  </a:lnTo>
                  <a:lnTo>
                    <a:pt x="2832" y="330136"/>
                  </a:lnTo>
                  <a:lnTo>
                    <a:pt x="49301" y="326872"/>
                  </a:lnTo>
                  <a:lnTo>
                    <a:pt x="68605" y="259194"/>
                  </a:lnTo>
                  <a:lnTo>
                    <a:pt x="184810" y="251079"/>
                  </a:lnTo>
                  <a:lnTo>
                    <a:pt x="214782" y="315302"/>
                  </a:lnTo>
                  <a:lnTo>
                    <a:pt x="278536" y="310845"/>
                  </a:lnTo>
                  <a:close/>
                </a:path>
                <a:path w="677545" h="330200">
                  <a:moveTo>
                    <a:pt x="478917" y="258254"/>
                  </a:moveTo>
                  <a:lnTo>
                    <a:pt x="381165" y="258254"/>
                  </a:lnTo>
                  <a:lnTo>
                    <a:pt x="365975" y="257848"/>
                  </a:lnTo>
                  <a:lnTo>
                    <a:pt x="328079" y="238467"/>
                  </a:lnTo>
                  <a:lnTo>
                    <a:pt x="305752" y="186855"/>
                  </a:lnTo>
                  <a:lnTo>
                    <a:pt x="302247" y="137121"/>
                  </a:lnTo>
                  <a:lnTo>
                    <a:pt x="304571" y="116281"/>
                  </a:lnTo>
                  <a:lnTo>
                    <a:pt x="327647" y="73952"/>
                  </a:lnTo>
                  <a:lnTo>
                    <a:pt x="368147" y="58026"/>
                  </a:lnTo>
                  <a:lnTo>
                    <a:pt x="477507" y="58026"/>
                  </a:lnTo>
                  <a:lnTo>
                    <a:pt x="475615" y="54660"/>
                  </a:lnTo>
                  <a:lnTo>
                    <a:pt x="437819" y="20561"/>
                  </a:lnTo>
                  <a:lnTo>
                    <a:pt x="393369" y="7835"/>
                  </a:lnTo>
                  <a:lnTo>
                    <a:pt x="367830" y="7632"/>
                  </a:lnTo>
                  <a:lnTo>
                    <a:pt x="313436" y="21526"/>
                  </a:lnTo>
                  <a:lnTo>
                    <a:pt x="272186" y="54660"/>
                  </a:lnTo>
                  <a:lnTo>
                    <a:pt x="247446" y="104863"/>
                  </a:lnTo>
                  <a:lnTo>
                    <a:pt x="242595" y="135153"/>
                  </a:lnTo>
                  <a:lnTo>
                    <a:pt x="242595" y="169951"/>
                  </a:lnTo>
                  <a:lnTo>
                    <a:pt x="256209" y="230632"/>
                  </a:lnTo>
                  <a:lnTo>
                    <a:pt x="287426" y="275475"/>
                  </a:lnTo>
                  <a:lnTo>
                    <a:pt x="331914" y="302171"/>
                  </a:lnTo>
                  <a:lnTo>
                    <a:pt x="385343" y="308356"/>
                  </a:lnTo>
                  <a:lnTo>
                    <a:pt x="407581" y="305358"/>
                  </a:lnTo>
                  <a:lnTo>
                    <a:pt x="445389" y="291109"/>
                  </a:lnTo>
                  <a:lnTo>
                    <a:pt x="474103" y="265811"/>
                  </a:lnTo>
                  <a:lnTo>
                    <a:pt x="478917" y="258254"/>
                  </a:lnTo>
                  <a:close/>
                </a:path>
                <a:path w="677545" h="330200">
                  <a:moveTo>
                    <a:pt x="677303" y="150939"/>
                  </a:moveTo>
                  <a:lnTo>
                    <a:pt x="660781" y="129032"/>
                  </a:lnTo>
                  <a:lnTo>
                    <a:pt x="557301" y="129032"/>
                  </a:lnTo>
                  <a:lnTo>
                    <a:pt x="548284" y="0"/>
                  </a:lnTo>
                  <a:lnTo>
                    <a:pt x="489610" y="4102"/>
                  </a:lnTo>
                  <a:lnTo>
                    <a:pt x="509930" y="294665"/>
                  </a:lnTo>
                  <a:lnTo>
                    <a:pt x="568617" y="290563"/>
                  </a:lnTo>
                  <a:lnTo>
                    <a:pt x="562508" y="202755"/>
                  </a:lnTo>
                  <a:lnTo>
                    <a:pt x="606539" y="150939"/>
                  </a:lnTo>
                  <a:lnTo>
                    <a:pt x="677303" y="15093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60020" y="6312260"/>
              <a:ext cx="165302" cy="1307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89268" y="6124308"/>
              <a:ext cx="452120" cy="313690"/>
            </a:xfrm>
            <a:custGeom>
              <a:avLst/>
              <a:gdLst/>
              <a:ahLst/>
              <a:cxnLst/>
              <a:rect l="l" t="t" r="r" b="b"/>
              <a:pathLst>
                <a:path w="452120" h="313689">
                  <a:moveTo>
                    <a:pt x="240525" y="299059"/>
                  </a:moveTo>
                  <a:lnTo>
                    <a:pt x="237896" y="261454"/>
                  </a:lnTo>
                  <a:lnTo>
                    <a:pt x="74803" y="261454"/>
                  </a:lnTo>
                  <a:lnTo>
                    <a:pt x="69202" y="182372"/>
                  </a:lnTo>
                  <a:lnTo>
                    <a:pt x="215125" y="172173"/>
                  </a:lnTo>
                  <a:lnTo>
                    <a:pt x="212420" y="133426"/>
                  </a:lnTo>
                  <a:lnTo>
                    <a:pt x="65900" y="133426"/>
                  </a:lnTo>
                  <a:lnTo>
                    <a:pt x="61328" y="69011"/>
                  </a:lnTo>
                  <a:lnTo>
                    <a:pt x="218173" y="58039"/>
                  </a:lnTo>
                  <a:lnTo>
                    <a:pt x="214630" y="8890"/>
                  </a:lnTo>
                  <a:lnTo>
                    <a:pt x="9779" y="23215"/>
                  </a:lnTo>
                  <a:lnTo>
                    <a:pt x="0" y="34861"/>
                  </a:lnTo>
                  <a:lnTo>
                    <a:pt x="17780" y="289128"/>
                  </a:lnTo>
                  <a:lnTo>
                    <a:pt x="36068" y="313359"/>
                  </a:lnTo>
                  <a:lnTo>
                    <a:pt x="240525" y="299059"/>
                  </a:lnTo>
                  <a:close/>
                </a:path>
                <a:path w="452120" h="313689">
                  <a:moveTo>
                    <a:pt x="451789" y="245846"/>
                  </a:moveTo>
                  <a:lnTo>
                    <a:pt x="298056" y="245846"/>
                  </a:lnTo>
                  <a:lnTo>
                    <a:pt x="284594" y="53390"/>
                  </a:lnTo>
                  <a:lnTo>
                    <a:pt x="311023" y="51549"/>
                  </a:lnTo>
                  <a:lnTo>
                    <a:pt x="327469" y="50571"/>
                  </a:lnTo>
                  <a:lnTo>
                    <a:pt x="341020" y="50152"/>
                  </a:lnTo>
                  <a:lnTo>
                    <a:pt x="450900" y="50152"/>
                  </a:lnTo>
                  <a:lnTo>
                    <a:pt x="448652" y="46482"/>
                  </a:lnTo>
                  <a:lnTo>
                    <a:pt x="420941" y="18008"/>
                  </a:lnTo>
                  <a:lnTo>
                    <a:pt x="385445" y="2527"/>
                  </a:lnTo>
                  <a:lnTo>
                    <a:pt x="374688" y="838"/>
                  </a:lnTo>
                  <a:lnTo>
                    <a:pt x="361810" y="0"/>
                  </a:lnTo>
                  <a:lnTo>
                    <a:pt x="346811" y="0"/>
                  </a:lnTo>
                  <a:lnTo>
                    <a:pt x="329679" y="838"/>
                  </a:lnTo>
                  <a:lnTo>
                    <a:pt x="222504" y="8343"/>
                  </a:lnTo>
                  <a:lnTo>
                    <a:pt x="242824" y="298907"/>
                  </a:lnTo>
                  <a:lnTo>
                    <a:pt x="353174" y="291185"/>
                  </a:lnTo>
                  <a:lnTo>
                    <a:pt x="394385" y="284835"/>
                  </a:lnTo>
                  <a:lnTo>
                    <a:pt x="436537" y="262940"/>
                  </a:lnTo>
                  <a:lnTo>
                    <a:pt x="451789" y="245846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34557" y="6353440"/>
              <a:ext cx="118237" cy="6614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36602" y="6259741"/>
              <a:ext cx="890905" cy="126364"/>
            </a:xfrm>
            <a:custGeom>
              <a:avLst/>
              <a:gdLst/>
              <a:ahLst/>
              <a:cxnLst/>
              <a:rect l="l" t="t" r="r" b="b"/>
              <a:pathLst>
                <a:path w="890904" h="126364">
                  <a:moveTo>
                    <a:pt x="146050" y="110566"/>
                  </a:moveTo>
                  <a:lnTo>
                    <a:pt x="92544" y="0"/>
                  </a:lnTo>
                  <a:lnTo>
                    <a:pt x="31750" y="0"/>
                  </a:lnTo>
                  <a:lnTo>
                    <a:pt x="79375" y="105029"/>
                  </a:lnTo>
                  <a:lnTo>
                    <a:pt x="0" y="110566"/>
                  </a:lnTo>
                  <a:lnTo>
                    <a:pt x="146050" y="110566"/>
                  </a:lnTo>
                  <a:close/>
                </a:path>
                <a:path w="890904" h="126364">
                  <a:moveTo>
                    <a:pt x="890562" y="126022"/>
                  </a:moveTo>
                  <a:lnTo>
                    <a:pt x="889762" y="114681"/>
                  </a:lnTo>
                  <a:lnTo>
                    <a:pt x="727468" y="126022"/>
                  </a:lnTo>
                  <a:lnTo>
                    <a:pt x="890562" y="12602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87336" y="6174452"/>
              <a:ext cx="179069" cy="19570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670169" y="6147523"/>
              <a:ext cx="1131570" cy="180340"/>
            </a:xfrm>
            <a:custGeom>
              <a:avLst/>
              <a:gdLst/>
              <a:ahLst/>
              <a:cxnLst/>
              <a:rect l="l" t="t" r="r" b="b"/>
              <a:pathLst>
                <a:path w="1131570" h="180339">
                  <a:moveTo>
                    <a:pt x="174574" y="179870"/>
                  </a:moveTo>
                  <a:lnTo>
                    <a:pt x="165722" y="53365"/>
                  </a:lnTo>
                  <a:lnTo>
                    <a:pt x="107048" y="57467"/>
                  </a:lnTo>
                  <a:lnTo>
                    <a:pt x="115049" y="171831"/>
                  </a:lnTo>
                  <a:lnTo>
                    <a:pt x="0" y="179870"/>
                  </a:lnTo>
                  <a:lnTo>
                    <a:pt x="174574" y="179870"/>
                  </a:lnTo>
                  <a:close/>
                </a:path>
                <a:path w="1131570" h="180339">
                  <a:moveTo>
                    <a:pt x="673341" y="98336"/>
                  </a:moveTo>
                  <a:lnTo>
                    <a:pt x="666610" y="82308"/>
                  </a:lnTo>
                  <a:lnTo>
                    <a:pt x="660730" y="71831"/>
                  </a:lnTo>
                  <a:lnTo>
                    <a:pt x="562889" y="71831"/>
                  </a:lnTo>
                  <a:lnTo>
                    <a:pt x="573455" y="73558"/>
                  </a:lnTo>
                  <a:lnTo>
                    <a:pt x="583272" y="76987"/>
                  </a:lnTo>
                  <a:lnTo>
                    <a:pt x="612254" y="105803"/>
                  </a:lnTo>
                  <a:lnTo>
                    <a:pt x="616318" y="116268"/>
                  </a:lnTo>
                  <a:lnTo>
                    <a:pt x="673341" y="98336"/>
                  </a:lnTo>
                  <a:close/>
                </a:path>
                <a:path w="1131570" h="180339">
                  <a:moveTo>
                    <a:pt x="928878" y="0"/>
                  </a:moveTo>
                  <a:lnTo>
                    <a:pt x="918337" y="736"/>
                  </a:lnTo>
                  <a:lnTo>
                    <a:pt x="849998" y="5511"/>
                  </a:lnTo>
                  <a:lnTo>
                    <a:pt x="740524" y="142836"/>
                  </a:lnTo>
                  <a:lnTo>
                    <a:pt x="844003" y="142836"/>
                  </a:lnTo>
                  <a:lnTo>
                    <a:pt x="827392" y="120827"/>
                  </a:lnTo>
                  <a:lnTo>
                    <a:pt x="919099" y="11645"/>
                  </a:lnTo>
                  <a:lnTo>
                    <a:pt x="928878" y="0"/>
                  </a:lnTo>
                  <a:close/>
                </a:path>
                <a:path w="1131570" h="180339">
                  <a:moveTo>
                    <a:pt x="1131519" y="110210"/>
                  </a:moveTo>
                  <a:lnTo>
                    <a:pt x="1130795" y="99999"/>
                  </a:lnTo>
                  <a:lnTo>
                    <a:pt x="984999" y="110210"/>
                  </a:lnTo>
                  <a:lnTo>
                    <a:pt x="1131519" y="1102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24000" y="6056856"/>
              <a:ext cx="3683508" cy="8011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0"/>
            <a:ext cx="14325600" cy="8305800"/>
            <a:chOff x="152400" y="0"/>
            <a:chExt cx="11910060" cy="6880225"/>
          </a:xfrm>
        </p:grpSpPr>
        <p:sp>
          <p:nvSpPr>
            <p:cNvPr id="3" name="object 3"/>
            <p:cNvSpPr/>
            <p:nvPr/>
          </p:nvSpPr>
          <p:spPr>
            <a:xfrm>
              <a:off x="6893314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" y="1325117"/>
              <a:ext cx="11887200" cy="42078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9125" y="114299"/>
              <a:ext cx="2553080" cy="46634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1230902" y="6323812"/>
            <a:ext cx="857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dirty="0">
                <a:latin typeface="Arial"/>
                <a:cs typeface="Arial"/>
              </a:rPr>
              <a:t>2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1498"/>
            <a:ext cx="14706600" cy="7658101"/>
            <a:chOff x="0" y="571499"/>
            <a:chExt cx="12192000" cy="628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499"/>
              <a:ext cx="12192000" cy="62864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28304" y="4197934"/>
              <a:ext cx="2139695" cy="16955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867650" y="5556250"/>
              <a:ext cx="1888489" cy="934085"/>
            </a:xfrm>
            <a:custGeom>
              <a:avLst/>
              <a:gdLst/>
              <a:ahLst/>
              <a:cxnLst/>
              <a:rect l="l" t="t" r="r" b="b"/>
              <a:pathLst>
                <a:path w="1888490" h="934085">
                  <a:moveTo>
                    <a:pt x="0" y="149631"/>
                  </a:moveTo>
                  <a:lnTo>
                    <a:pt x="1824101" y="0"/>
                  </a:lnTo>
                  <a:lnTo>
                    <a:pt x="1888363" y="784427"/>
                  </a:lnTo>
                  <a:lnTo>
                    <a:pt x="64389" y="934045"/>
                  </a:lnTo>
                  <a:lnTo>
                    <a:pt x="0" y="149631"/>
                  </a:lnTo>
                  <a:close/>
                </a:path>
              </a:pathLst>
            </a:custGeom>
            <a:ln w="3492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2377" y="1359280"/>
              <a:ext cx="971550" cy="9715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11893" y="653161"/>
              <a:ext cx="1888489" cy="934085"/>
            </a:xfrm>
            <a:custGeom>
              <a:avLst/>
              <a:gdLst/>
              <a:ahLst/>
              <a:cxnLst/>
              <a:rect l="l" t="t" r="r" b="b"/>
              <a:pathLst>
                <a:path w="1888490" h="934085">
                  <a:moveTo>
                    <a:pt x="0" y="149605"/>
                  </a:moveTo>
                  <a:lnTo>
                    <a:pt x="1823973" y="0"/>
                  </a:lnTo>
                  <a:lnTo>
                    <a:pt x="1888362" y="784351"/>
                  </a:lnTo>
                  <a:lnTo>
                    <a:pt x="64261" y="933958"/>
                  </a:lnTo>
                  <a:lnTo>
                    <a:pt x="0" y="149605"/>
                  </a:lnTo>
                  <a:close/>
                </a:path>
              </a:pathLst>
            </a:custGeom>
            <a:ln w="3492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73263" y="805573"/>
              <a:ext cx="2407285" cy="5285105"/>
            </a:xfrm>
            <a:custGeom>
              <a:avLst/>
              <a:gdLst/>
              <a:ahLst/>
              <a:cxnLst/>
              <a:rect l="l" t="t" r="r" b="b"/>
              <a:pathLst>
                <a:path w="2407284" h="5285105">
                  <a:moveTo>
                    <a:pt x="528320" y="5249024"/>
                  </a:moveTo>
                  <a:lnTo>
                    <a:pt x="499389" y="5189258"/>
                  </a:lnTo>
                  <a:lnTo>
                    <a:pt x="479018" y="5147157"/>
                  </a:lnTo>
                  <a:lnTo>
                    <a:pt x="412369" y="5009400"/>
                  </a:lnTo>
                  <a:lnTo>
                    <a:pt x="412369" y="5141620"/>
                  </a:lnTo>
                  <a:lnTo>
                    <a:pt x="332994" y="5147157"/>
                  </a:lnTo>
                  <a:lnTo>
                    <a:pt x="364744" y="5036591"/>
                  </a:lnTo>
                  <a:lnTo>
                    <a:pt x="412369" y="5141620"/>
                  </a:lnTo>
                  <a:lnTo>
                    <a:pt x="412369" y="5009400"/>
                  </a:lnTo>
                  <a:lnTo>
                    <a:pt x="391668" y="4966589"/>
                  </a:lnTo>
                  <a:lnTo>
                    <a:pt x="329692" y="4970932"/>
                  </a:lnTo>
                  <a:lnTo>
                    <a:pt x="249758" y="5227879"/>
                  </a:lnTo>
                  <a:lnTo>
                    <a:pt x="244005" y="5145481"/>
                  </a:lnTo>
                  <a:lnTo>
                    <a:pt x="241122" y="5104244"/>
                  </a:lnTo>
                  <a:lnTo>
                    <a:pt x="232283" y="4977739"/>
                  </a:lnTo>
                  <a:lnTo>
                    <a:pt x="173609" y="4981841"/>
                  </a:lnTo>
                  <a:lnTo>
                    <a:pt x="181610" y="5096205"/>
                  </a:lnTo>
                  <a:lnTo>
                    <a:pt x="66675" y="5104244"/>
                  </a:lnTo>
                  <a:lnTo>
                    <a:pt x="58674" y="4989881"/>
                  </a:lnTo>
                  <a:lnTo>
                    <a:pt x="0" y="4993983"/>
                  </a:lnTo>
                  <a:lnTo>
                    <a:pt x="20320" y="5284546"/>
                  </a:lnTo>
                  <a:lnTo>
                    <a:pt x="78994" y="5280444"/>
                  </a:lnTo>
                  <a:lnTo>
                    <a:pt x="70104" y="5153406"/>
                  </a:lnTo>
                  <a:lnTo>
                    <a:pt x="183426" y="5145481"/>
                  </a:lnTo>
                  <a:lnTo>
                    <a:pt x="185039" y="5145481"/>
                  </a:lnTo>
                  <a:lnTo>
                    <a:pt x="193929" y="5272405"/>
                  </a:lnTo>
                  <a:lnTo>
                    <a:pt x="236791" y="5269408"/>
                  </a:lnTo>
                  <a:lnTo>
                    <a:pt x="237185" y="5268315"/>
                  </a:lnTo>
                  <a:lnTo>
                    <a:pt x="236855" y="5269408"/>
                  </a:lnTo>
                  <a:lnTo>
                    <a:pt x="252552" y="5268315"/>
                  </a:lnTo>
                  <a:lnTo>
                    <a:pt x="252374" y="5265051"/>
                  </a:lnTo>
                  <a:lnTo>
                    <a:pt x="252603" y="5268315"/>
                  </a:lnTo>
                  <a:lnTo>
                    <a:pt x="299085" y="5265051"/>
                  </a:lnTo>
                  <a:lnTo>
                    <a:pt x="309676" y="5227879"/>
                  </a:lnTo>
                  <a:lnTo>
                    <a:pt x="318389" y="5197373"/>
                  </a:lnTo>
                  <a:lnTo>
                    <a:pt x="434594" y="5189258"/>
                  </a:lnTo>
                  <a:lnTo>
                    <a:pt x="464566" y="5253482"/>
                  </a:lnTo>
                  <a:lnTo>
                    <a:pt x="528320" y="5249024"/>
                  </a:lnTo>
                  <a:close/>
                </a:path>
                <a:path w="2407284" h="5285105">
                  <a:moveTo>
                    <a:pt x="749173" y="5144351"/>
                  </a:moveTo>
                  <a:lnTo>
                    <a:pt x="691134" y="5130292"/>
                  </a:lnTo>
                  <a:lnTo>
                    <a:pt x="687895" y="5145481"/>
                  </a:lnTo>
                  <a:lnTo>
                    <a:pt x="683323" y="5158625"/>
                  </a:lnTo>
                  <a:lnTo>
                    <a:pt x="652449" y="5191201"/>
                  </a:lnTo>
                  <a:lnTo>
                    <a:pt x="630936" y="5196433"/>
                  </a:lnTo>
                  <a:lnTo>
                    <a:pt x="615734" y="5196040"/>
                  </a:lnTo>
                  <a:lnTo>
                    <a:pt x="577850" y="5176647"/>
                  </a:lnTo>
                  <a:lnTo>
                    <a:pt x="555523" y="5125034"/>
                  </a:lnTo>
                  <a:lnTo>
                    <a:pt x="552018" y="5075301"/>
                  </a:lnTo>
                  <a:lnTo>
                    <a:pt x="554355" y="5054460"/>
                  </a:lnTo>
                  <a:lnTo>
                    <a:pt x="577469" y="5012131"/>
                  </a:lnTo>
                  <a:lnTo>
                    <a:pt x="617918" y="4996205"/>
                  </a:lnTo>
                  <a:lnTo>
                    <a:pt x="629437" y="4996205"/>
                  </a:lnTo>
                  <a:lnTo>
                    <a:pt x="666800" y="5013083"/>
                  </a:lnTo>
                  <a:lnTo>
                    <a:pt x="682879" y="5040642"/>
                  </a:lnTo>
                  <a:lnTo>
                    <a:pt x="739902" y="5022710"/>
                  </a:lnTo>
                  <a:lnTo>
                    <a:pt x="733171" y="5006683"/>
                  </a:lnTo>
                  <a:lnTo>
                    <a:pt x="727316" y="4996205"/>
                  </a:lnTo>
                  <a:lnTo>
                    <a:pt x="725436" y="4992840"/>
                  </a:lnTo>
                  <a:lnTo>
                    <a:pt x="687590" y="4958740"/>
                  </a:lnTo>
                  <a:lnTo>
                    <a:pt x="643153" y="4946015"/>
                  </a:lnTo>
                  <a:lnTo>
                    <a:pt x="617601" y="4945812"/>
                  </a:lnTo>
                  <a:lnTo>
                    <a:pt x="588759" y="4950358"/>
                  </a:lnTo>
                  <a:lnTo>
                    <a:pt x="540943" y="4973879"/>
                  </a:lnTo>
                  <a:lnTo>
                    <a:pt x="507111" y="5016081"/>
                  </a:lnTo>
                  <a:lnTo>
                    <a:pt x="492366" y="5073332"/>
                  </a:lnTo>
                  <a:lnTo>
                    <a:pt x="492379" y="5108130"/>
                  </a:lnTo>
                  <a:lnTo>
                    <a:pt x="505980" y="5168811"/>
                  </a:lnTo>
                  <a:lnTo>
                    <a:pt x="537210" y="5213655"/>
                  </a:lnTo>
                  <a:lnTo>
                    <a:pt x="581685" y="5240350"/>
                  </a:lnTo>
                  <a:lnTo>
                    <a:pt x="635127" y="5246535"/>
                  </a:lnTo>
                  <a:lnTo>
                    <a:pt x="657352" y="5243538"/>
                  </a:lnTo>
                  <a:lnTo>
                    <a:pt x="695147" y="5229288"/>
                  </a:lnTo>
                  <a:lnTo>
                    <a:pt x="723874" y="5203990"/>
                  </a:lnTo>
                  <a:lnTo>
                    <a:pt x="728687" y="5196433"/>
                  </a:lnTo>
                  <a:lnTo>
                    <a:pt x="734695" y="5187023"/>
                  </a:lnTo>
                  <a:lnTo>
                    <a:pt x="743115" y="5167147"/>
                  </a:lnTo>
                  <a:lnTo>
                    <a:pt x="749173" y="5144351"/>
                  </a:lnTo>
                  <a:close/>
                </a:path>
                <a:path w="2407284" h="5285105">
                  <a:moveTo>
                    <a:pt x="1226185" y="5200218"/>
                  </a:moveTo>
                  <a:lnTo>
                    <a:pt x="1223543" y="5162613"/>
                  </a:lnTo>
                  <a:lnTo>
                    <a:pt x="1222756" y="5151272"/>
                  </a:lnTo>
                  <a:lnTo>
                    <a:pt x="1060450" y="5162613"/>
                  </a:lnTo>
                  <a:lnTo>
                    <a:pt x="1055065" y="5085004"/>
                  </a:lnTo>
                  <a:lnTo>
                    <a:pt x="1054989" y="5083530"/>
                  </a:lnTo>
                  <a:lnTo>
                    <a:pt x="1200785" y="5073332"/>
                  </a:lnTo>
                  <a:lnTo>
                    <a:pt x="1198067" y="5034585"/>
                  </a:lnTo>
                  <a:lnTo>
                    <a:pt x="1197356" y="5024374"/>
                  </a:lnTo>
                  <a:lnTo>
                    <a:pt x="1051560" y="5034585"/>
                  </a:lnTo>
                  <a:lnTo>
                    <a:pt x="1046988" y="4970170"/>
                  </a:lnTo>
                  <a:lnTo>
                    <a:pt x="1203833" y="4959197"/>
                  </a:lnTo>
                  <a:lnTo>
                    <a:pt x="1202156" y="4936020"/>
                  </a:lnTo>
                  <a:lnTo>
                    <a:pt x="1200277" y="4910048"/>
                  </a:lnTo>
                  <a:lnTo>
                    <a:pt x="916559" y="4929886"/>
                  </a:lnTo>
                  <a:lnTo>
                    <a:pt x="807085" y="5067211"/>
                  </a:lnTo>
                  <a:lnTo>
                    <a:pt x="798068" y="4938179"/>
                  </a:lnTo>
                  <a:lnTo>
                    <a:pt x="739394" y="4942281"/>
                  </a:lnTo>
                  <a:lnTo>
                    <a:pt x="759714" y="5232844"/>
                  </a:lnTo>
                  <a:lnTo>
                    <a:pt x="818388" y="5228742"/>
                  </a:lnTo>
                  <a:lnTo>
                    <a:pt x="812292" y="5140934"/>
                  </a:lnTo>
                  <a:lnTo>
                    <a:pt x="856310" y="5089118"/>
                  </a:lnTo>
                  <a:lnTo>
                    <a:pt x="945769" y="5219827"/>
                  </a:lnTo>
                  <a:lnTo>
                    <a:pt x="1005179" y="5215674"/>
                  </a:lnTo>
                  <a:lnTo>
                    <a:pt x="1005052" y="5213655"/>
                  </a:lnTo>
                  <a:lnTo>
                    <a:pt x="1005205" y="5215674"/>
                  </a:lnTo>
                  <a:lnTo>
                    <a:pt x="1021689" y="5214531"/>
                  </a:lnTo>
                  <a:lnTo>
                    <a:pt x="1021029" y="5213655"/>
                  </a:lnTo>
                  <a:lnTo>
                    <a:pt x="927087" y="5089118"/>
                  </a:lnTo>
                  <a:lnTo>
                    <a:pt x="910551" y="5067211"/>
                  </a:lnTo>
                  <a:lnTo>
                    <a:pt x="893953" y="5045202"/>
                  </a:lnTo>
                  <a:lnTo>
                    <a:pt x="985647" y="4936020"/>
                  </a:lnTo>
                  <a:lnTo>
                    <a:pt x="1003427" y="5190287"/>
                  </a:lnTo>
                  <a:lnTo>
                    <a:pt x="1021715" y="5214531"/>
                  </a:lnTo>
                  <a:lnTo>
                    <a:pt x="1226185" y="5200218"/>
                  </a:lnTo>
                  <a:close/>
                </a:path>
                <a:path w="2407284" h="5285105">
                  <a:moveTo>
                    <a:pt x="1462773" y="5058181"/>
                  </a:moveTo>
                  <a:lnTo>
                    <a:pt x="1452981" y="4986960"/>
                  </a:lnTo>
                  <a:lnTo>
                    <a:pt x="1436624" y="4951438"/>
                  </a:lnTo>
                  <a:lnTo>
                    <a:pt x="1406588" y="4919167"/>
                  </a:lnTo>
                  <a:lnTo>
                    <a:pt x="1401775" y="4916284"/>
                  </a:lnTo>
                  <a:lnTo>
                    <a:pt x="1401775" y="5052733"/>
                  </a:lnTo>
                  <a:lnTo>
                    <a:pt x="1401775" y="5073726"/>
                  </a:lnTo>
                  <a:lnTo>
                    <a:pt x="1400886" y="5085004"/>
                  </a:lnTo>
                  <a:lnTo>
                    <a:pt x="1399032" y="5095824"/>
                  </a:lnTo>
                  <a:lnTo>
                    <a:pt x="1375549" y="5132971"/>
                  </a:lnTo>
                  <a:lnTo>
                    <a:pt x="1356245" y="5140452"/>
                  </a:lnTo>
                  <a:lnTo>
                    <a:pt x="1356055" y="5140452"/>
                  </a:lnTo>
                  <a:lnTo>
                    <a:pt x="1348651" y="5141773"/>
                  </a:lnTo>
                  <a:lnTo>
                    <a:pt x="1338948" y="5142979"/>
                  </a:lnTo>
                  <a:lnTo>
                    <a:pt x="1327531" y="5143944"/>
                  </a:lnTo>
                  <a:lnTo>
                    <a:pt x="1283716" y="5147005"/>
                  </a:lnTo>
                  <a:lnTo>
                    <a:pt x="1270254" y="4954549"/>
                  </a:lnTo>
                  <a:lnTo>
                    <a:pt x="1296670" y="4952708"/>
                  </a:lnTo>
                  <a:lnTo>
                    <a:pt x="1313116" y="4951730"/>
                  </a:lnTo>
                  <a:lnTo>
                    <a:pt x="1326667" y="4951311"/>
                  </a:lnTo>
                  <a:lnTo>
                    <a:pt x="1337310" y="4951438"/>
                  </a:lnTo>
                  <a:lnTo>
                    <a:pt x="1378572" y="4969091"/>
                  </a:lnTo>
                  <a:lnTo>
                    <a:pt x="1397584" y="5012131"/>
                  </a:lnTo>
                  <a:lnTo>
                    <a:pt x="1401775" y="5052733"/>
                  </a:lnTo>
                  <a:lnTo>
                    <a:pt x="1401775" y="4916284"/>
                  </a:lnTo>
                  <a:lnTo>
                    <a:pt x="1360335" y="4901997"/>
                  </a:lnTo>
                  <a:lnTo>
                    <a:pt x="1347482" y="4901158"/>
                  </a:lnTo>
                  <a:lnTo>
                    <a:pt x="1332509" y="4901158"/>
                  </a:lnTo>
                  <a:lnTo>
                    <a:pt x="1315466" y="4901997"/>
                  </a:lnTo>
                  <a:lnTo>
                    <a:pt x="1208151" y="4909502"/>
                  </a:lnTo>
                  <a:lnTo>
                    <a:pt x="1228471" y="5200066"/>
                  </a:lnTo>
                  <a:lnTo>
                    <a:pt x="1338834" y="5192344"/>
                  </a:lnTo>
                  <a:lnTo>
                    <a:pt x="1380032" y="5185994"/>
                  </a:lnTo>
                  <a:lnTo>
                    <a:pt x="1422184" y="5164112"/>
                  </a:lnTo>
                  <a:lnTo>
                    <a:pt x="1457579" y="5102987"/>
                  </a:lnTo>
                  <a:lnTo>
                    <a:pt x="1462773" y="5058181"/>
                  </a:lnTo>
                  <a:close/>
                </a:path>
                <a:path w="2407284" h="5285105">
                  <a:moveTo>
                    <a:pt x="1472565" y="347840"/>
                  </a:moveTo>
                  <a:lnTo>
                    <a:pt x="1443621" y="288023"/>
                  </a:lnTo>
                  <a:lnTo>
                    <a:pt x="1423276" y="245986"/>
                  </a:lnTo>
                  <a:lnTo>
                    <a:pt x="1356487" y="107937"/>
                  </a:lnTo>
                  <a:lnTo>
                    <a:pt x="1356487" y="240398"/>
                  </a:lnTo>
                  <a:lnTo>
                    <a:pt x="1277239" y="245986"/>
                  </a:lnTo>
                  <a:lnTo>
                    <a:pt x="1308989" y="135369"/>
                  </a:lnTo>
                  <a:lnTo>
                    <a:pt x="1356487" y="240398"/>
                  </a:lnTo>
                  <a:lnTo>
                    <a:pt x="1356487" y="107937"/>
                  </a:lnTo>
                  <a:lnTo>
                    <a:pt x="1335913" y="65392"/>
                  </a:lnTo>
                  <a:lnTo>
                    <a:pt x="1273937" y="69710"/>
                  </a:lnTo>
                  <a:lnTo>
                    <a:pt x="1193876" y="326783"/>
                  </a:lnTo>
                  <a:lnTo>
                    <a:pt x="1188110" y="244284"/>
                  </a:lnTo>
                  <a:lnTo>
                    <a:pt x="1185227" y="203060"/>
                  </a:lnTo>
                  <a:lnTo>
                    <a:pt x="1176401" y="76568"/>
                  </a:lnTo>
                  <a:lnTo>
                    <a:pt x="1117727" y="80632"/>
                  </a:lnTo>
                  <a:lnTo>
                    <a:pt x="1125728" y="195059"/>
                  </a:lnTo>
                  <a:lnTo>
                    <a:pt x="1010793" y="203060"/>
                  </a:lnTo>
                  <a:lnTo>
                    <a:pt x="1002792" y="88760"/>
                  </a:lnTo>
                  <a:lnTo>
                    <a:pt x="944118" y="92824"/>
                  </a:lnTo>
                  <a:lnTo>
                    <a:pt x="964438" y="383400"/>
                  </a:lnTo>
                  <a:lnTo>
                    <a:pt x="1023112" y="379209"/>
                  </a:lnTo>
                  <a:lnTo>
                    <a:pt x="1014222" y="252209"/>
                  </a:lnTo>
                  <a:lnTo>
                    <a:pt x="1128052" y="244284"/>
                  </a:lnTo>
                  <a:lnTo>
                    <a:pt x="1129157" y="244284"/>
                  </a:lnTo>
                  <a:lnTo>
                    <a:pt x="1138047" y="371208"/>
                  </a:lnTo>
                  <a:lnTo>
                    <a:pt x="1196721" y="367169"/>
                  </a:lnTo>
                  <a:lnTo>
                    <a:pt x="1196505" y="367169"/>
                  </a:lnTo>
                  <a:lnTo>
                    <a:pt x="1243203" y="363842"/>
                  </a:lnTo>
                  <a:lnTo>
                    <a:pt x="1253604" y="327609"/>
                  </a:lnTo>
                  <a:lnTo>
                    <a:pt x="1262634" y="296151"/>
                  </a:lnTo>
                  <a:lnTo>
                    <a:pt x="1378712" y="288023"/>
                  </a:lnTo>
                  <a:lnTo>
                    <a:pt x="1408811" y="352285"/>
                  </a:lnTo>
                  <a:lnTo>
                    <a:pt x="1472565" y="347840"/>
                  </a:lnTo>
                  <a:close/>
                </a:path>
                <a:path w="2407284" h="5285105">
                  <a:moveTo>
                    <a:pt x="1693418" y="243192"/>
                  </a:moveTo>
                  <a:lnTo>
                    <a:pt x="1635252" y="229095"/>
                  </a:lnTo>
                  <a:lnTo>
                    <a:pt x="1632026" y="244284"/>
                  </a:lnTo>
                  <a:lnTo>
                    <a:pt x="1609915" y="281419"/>
                  </a:lnTo>
                  <a:lnTo>
                    <a:pt x="1575181" y="295262"/>
                  </a:lnTo>
                  <a:lnTo>
                    <a:pt x="1559928" y="294881"/>
                  </a:lnTo>
                  <a:lnTo>
                    <a:pt x="1521968" y="275450"/>
                  </a:lnTo>
                  <a:lnTo>
                    <a:pt x="1499692" y="223837"/>
                  </a:lnTo>
                  <a:lnTo>
                    <a:pt x="1496263" y="174091"/>
                  </a:lnTo>
                  <a:lnTo>
                    <a:pt x="1498600" y="153263"/>
                  </a:lnTo>
                  <a:lnTo>
                    <a:pt x="1521663" y="110896"/>
                  </a:lnTo>
                  <a:lnTo>
                    <a:pt x="1562354" y="94983"/>
                  </a:lnTo>
                  <a:lnTo>
                    <a:pt x="1573682" y="94983"/>
                  </a:lnTo>
                  <a:lnTo>
                    <a:pt x="1610995" y="111899"/>
                  </a:lnTo>
                  <a:lnTo>
                    <a:pt x="1626946" y="139306"/>
                  </a:lnTo>
                  <a:lnTo>
                    <a:pt x="1626997" y="139433"/>
                  </a:lnTo>
                  <a:lnTo>
                    <a:pt x="1684147" y="121526"/>
                  </a:lnTo>
                  <a:lnTo>
                    <a:pt x="1677403" y="105524"/>
                  </a:lnTo>
                  <a:lnTo>
                    <a:pt x="1671459" y="94983"/>
                  </a:lnTo>
                  <a:lnTo>
                    <a:pt x="1669605" y="91681"/>
                  </a:lnTo>
                  <a:lnTo>
                    <a:pt x="1631772" y="57569"/>
                  </a:lnTo>
                  <a:lnTo>
                    <a:pt x="1587385" y="44856"/>
                  </a:lnTo>
                  <a:lnTo>
                    <a:pt x="1561846" y="44691"/>
                  </a:lnTo>
                  <a:lnTo>
                    <a:pt x="1532928" y="49199"/>
                  </a:lnTo>
                  <a:lnTo>
                    <a:pt x="1485061" y="72682"/>
                  </a:lnTo>
                  <a:lnTo>
                    <a:pt x="1451241" y="114896"/>
                  </a:lnTo>
                  <a:lnTo>
                    <a:pt x="1436535" y="172199"/>
                  </a:lnTo>
                  <a:lnTo>
                    <a:pt x="1436497" y="206997"/>
                  </a:lnTo>
                  <a:lnTo>
                    <a:pt x="1441132" y="239318"/>
                  </a:lnTo>
                  <a:lnTo>
                    <a:pt x="1463535" y="292036"/>
                  </a:lnTo>
                  <a:lnTo>
                    <a:pt x="1502448" y="328345"/>
                  </a:lnTo>
                  <a:lnTo>
                    <a:pt x="1551406" y="344805"/>
                  </a:lnTo>
                  <a:lnTo>
                    <a:pt x="1579245" y="345300"/>
                  </a:lnTo>
                  <a:lnTo>
                    <a:pt x="1601533" y="342303"/>
                  </a:lnTo>
                  <a:lnTo>
                    <a:pt x="1639303" y="328066"/>
                  </a:lnTo>
                  <a:lnTo>
                    <a:pt x="1668056" y="302818"/>
                  </a:lnTo>
                  <a:lnTo>
                    <a:pt x="1687360" y="265963"/>
                  </a:lnTo>
                  <a:lnTo>
                    <a:pt x="1693418" y="243192"/>
                  </a:lnTo>
                  <a:close/>
                </a:path>
                <a:path w="2407284" h="5285105">
                  <a:moveTo>
                    <a:pt x="2170430" y="299072"/>
                  </a:moveTo>
                  <a:lnTo>
                    <a:pt x="2169731" y="289077"/>
                  </a:lnTo>
                  <a:lnTo>
                    <a:pt x="2167801" y="261480"/>
                  </a:lnTo>
                  <a:lnTo>
                    <a:pt x="2167001" y="250050"/>
                  </a:lnTo>
                  <a:lnTo>
                    <a:pt x="2004695" y="261480"/>
                  </a:lnTo>
                  <a:lnTo>
                    <a:pt x="1999107" y="182359"/>
                  </a:lnTo>
                  <a:lnTo>
                    <a:pt x="2145030" y="172199"/>
                  </a:lnTo>
                  <a:lnTo>
                    <a:pt x="2142312" y="133337"/>
                  </a:lnTo>
                  <a:lnTo>
                    <a:pt x="2141601" y="123177"/>
                  </a:lnTo>
                  <a:lnTo>
                    <a:pt x="1995678" y="133337"/>
                  </a:lnTo>
                  <a:lnTo>
                    <a:pt x="1991233" y="68948"/>
                  </a:lnTo>
                  <a:lnTo>
                    <a:pt x="2147951" y="58026"/>
                  </a:lnTo>
                  <a:lnTo>
                    <a:pt x="2144522" y="8877"/>
                  </a:lnTo>
                  <a:lnTo>
                    <a:pt x="1947672" y="22682"/>
                  </a:lnTo>
                  <a:lnTo>
                    <a:pt x="1947672" y="289077"/>
                  </a:lnTo>
                  <a:lnTo>
                    <a:pt x="1871256" y="187820"/>
                  </a:lnTo>
                  <a:lnTo>
                    <a:pt x="1854771" y="165976"/>
                  </a:lnTo>
                  <a:lnTo>
                    <a:pt x="1838198" y="144005"/>
                  </a:lnTo>
                  <a:lnTo>
                    <a:pt x="1929892" y="34899"/>
                  </a:lnTo>
                  <a:lnTo>
                    <a:pt x="1947672" y="289077"/>
                  </a:lnTo>
                  <a:lnTo>
                    <a:pt x="1947672" y="22682"/>
                  </a:lnTo>
                  <a:lnTo>
                    <a:pt x="1860804" y="28689"/>
                  </a:lnTo>
                  <a:lnTo>
                    <a:pt x="1751330" y="165976"/>
                  </a:lnTo>
                  <a:lnTo>
                    <a:pt x="1742313" y="36944"/>
                  </a:lnTo>
                  <a:lnTo>
                    <a:pt x="1683639" y="41135"/>
                  </a:lnTo>
                  <a:lnTo>
                    <a:pt x="1703959" y="331711"/>
                  </a:lnTo>
                  <a:lnTo>
                    <a:pt x="1762633" y="327520"/>
                  </a:lnTo>
                  <a:lnTo>
                    <a:pt x="1756410" y="239763"/>
                  </a:lnTo>
                  <a:lnTo>
                    <a:pt x="1800606" y="187820"/>
                  </a:lnTo>
                  <a:lnTo>
                    <a:pt x="1890014" y="318630"/>
                  </a:lnTo>
                  <a:lnTo>
                    <a:pt x="2170430" y="299072"/>
                  </a:lnTo>
                  <a:close/>
                </a:path>
                <a:path w="2407284" h="5285105">
                  <a:moveTo>
                    <a:pt x="2406980" y="156718"/>
                  </a:moveTo>
                  <a:lnTo>
                    <a:pt x="2397214" y="85775"/>
                  </a:lnTo>
                  <a:lnTo>
                    <a:pt x="2380843" y="50253"/>
                  </a:lnTo>
                  <a:lnTo>
                    <a:pt x="2350782" y="17957"/>
                  </a:lnTo>
                  <a:lnTo>
                    <a:pt x="2346007" y="15074"/>
                  </a:lnTo>
                  <a:lnTo>
                    <a:pt x="2346007" y="153047"/>
                  </a:lnTo>
                  <a:lnTo>
                    <a:pt x="2346007" y="172567"/>
                  </a:lnTo>
                  <a:lnTo>
                    <a:pt x="2337638" y="211886"/>
                  </a:lnTo>
                  <a:lnTo>
                    <a:pt x="2307082" y="237477"/>
                  </a:lnTo>
                  <a:lnTo>
                    <a:pt x="2227948" y="245872"/>
                  </a:lnTo>
                  <a:lnTo>
                    <a:pt x="2214499" y="53327"/>
                  </a:lnTo>
                  <a:lnTo>
                    <a:pt x="2257310" y="50584"/>
                  </a:lnTo>
                  <a:lnTo>
                    <a:pt x="2267508" y="50253"/>
                  </a:lnTo>
                  <a:lnTo>
                    <a:pt x="2281504" y="50253"/>
                  </a:lnTo>
                  <a:lnTo>
                    <a:pt x="2322741" y="67919"/>
                  </a:lnTo>
                  <a:lnTo>
                    <a:pt x="2341791" y="110896"/>
                  </a:lnTo>
                  <a:lnTo>
                    <a:pt x="2346007" y="153047"/>
                  </a:lnTo>
                  <a:lnTo>
                    <a:pt x="2346007" y="15074"/>
                  </a:lnTo>
                  <a:lnTo>
                    <a:pt x="2339797" y="11303"/>
                  </a:lnTo>
                  <a:lnTo>
                    <a:pt x="2327973" y="6146"/>
                  </a:lnTo>
                  <a:lnTo>
                    <a:pt x="2315337" y="2527"/>
                  </a:lnTo>
                  <a:lnTo>
                    <a:pt x="2304796" y="876"/>
                  </a:lnTo>
                  <a:lnTo>
                    <a:pt x="2305100" y="876"/>
                  </a:lnTo>
                  <a:lnTo>
                    <a:pt x="2291753" y="0"/>
                  </a:lnTo>
                  <a:lnTo>
                    <a:pt x="2276703" y="0"/>
                  </a:lnTo>
                  <a:lnTo>
                    <a:pt x="2259584" y="876"/>
                  </a:lnTo>
                  <a:lnTo>
                    <a:pt x="2152396" y="8369"/>
                  </a:lnTo>
                  <a:lnTo>
                    <a:pt x="2172716" y="298818"/>
                  </a:lnTo>
                  <a:lnTo>
                    <a:pt x="2283079" y="291198"/>
                  </a:lnTo>
                  <a:lnTo>
                    <a:pt x="2324277" y="284822"/>
                  </a:lnTo>
                  <a:lnTo>
                    <a:pt x="2366365" y="262902"/>
                  </a:lnTo>
                  <a:lnTo>
                    <a:pt x="2401697" y="201790"/>
                  </a:lnTo>
                  <a:lnTo>
                    <a:pt x="2406967" y="156959"/>
                  </a:lnTo>
                  <a:lnTo>
                    <a:pt x="2406980" y="15671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97710" y="1220450"/>
            <a:ext cx="8087359" cy="3824123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>
              <a:buNone/>
            </a:pPr>
            <a:r>
              <a:rPr lang="el-GR" sz="2000" dirty="0"/>
              <a:t>✔️ GPS </a:t>
            </a:r>
            <a:r>
              <a:rPr lang="el-GR" sz="2000" dirty="0" err="1"/>
              <a:t>Spoofing</a:t>
            </a:r>
            <a:br>
              <a:rPr lang="el-GR" sz="2000" dirty="0"/>
            </a:br>
            <a:r>
              <a:rPr lang="el-GR" sz="2000" dirty="0"/>
              <a:t>✔️ Μη εξουσιοδοτημένη πρόσβαση σε κινητές συσκευές επί του σκάφους</a:t>
            </a:r>
            <a:br>
              <a:rPr lang="el-GR" sz="2000" dirty="0"/>
            </a:br>
            <a:r>
              <a:rPr lang="el-GR" sz="2000" dirty="0"/>
              <a:t>✔️ Χειραγώγηση φορτωτικών</a:t>
            </a:r>
            <a:br>
              <a:rPr lang="el-GR" sz="2000" dirty="0"/>
            </a:br>
            <a:r>
              <a:rPr lang="el-GR" sz="2000" dirty="0"/>
              <a:t>✔️ Παρεμβολές σημάτων, παρακολούθηση</a:t>
            </a:r>
            <a:br>
              <a:rPr lang="el-GR" sz="2000" dirty="0"/>
            </a:br>
            <a:r>
              <a:rPr lang="el-GR" sz="2000" dirty="0"/>
              <a:t>✔️ </a:t>
            </a:r>
            <a:r>
              <a:rPr lang="el-GR" sz="2000" dirty="0" err="1"/>
              <a:t>Στοχευμένη</a:t>
            </a:r>
            <a:r>
              <a:rPr lang="el-GR" sz="2000" dirty="0"/>
              <a:t> πρόσβαση σε υποδομές αυτοματοποιημένων τερματικών σταθμών</a:t>
            </a:r>
            <a:br>
              <a:rPr lang="el-GR" sz="2000" dirty="0"/>
            </a:br>
            <a:r>
              <a:rPr lang="el-GR" sz="2000" dirty="0"/>
              <a:t>(π.χ. ηλεκτρονικές πύλες, RFID σε εμπορευματοκιβώτια, κάμερες, συστήματα παρακολούθησης)</a:t>
            </a:r>
            <a:br>
              <a:rPr lang="el-GR" sz="2000" dirty="0"/>
            </a:br>
            <a:r>
              <a:rPr lang="el-GR" sz="2000" dirty="0"/>
              <a:t>✔️ </a:t>
            </a:r>
            <a:r>
              <a:rPr lang="el-GR" sz="2000" dirty="0" err="1"/>
              <a:t>Spearphishing</a:t>
            </a:r>
            <a:r>
              <a:rPr lang="el-GR" sz="2000" dirty="0"/>
              <a:t>, </a:t>
            </a:r>
            <a:r>
              <a:rPr lang="el-GR" sz="2000" dirty="0" err="1"/>
              <a:t>DoS</a:t>
            </a:r>
            <a:r>
              <a:rPr lang="el-GR" sz="2000" dirty="0"/>
              <a:t>, ……</a:t>
            </a:r>
          </a:p>
          <a:p>
            <a:pPr>
              <a:buNone/>
            </a:pPr>
            <a:endParaRPr lang="el-GR" sz="2000" dirty="0"/>
          </a:p>
          <a:p>
            <a:r>
              <a:rPr lang="el-GR" sz="2000" b="1" dirty="0"/>
              <a:t>Επιτυχείς επιθέσεις:</a:t>
            </a:r>
            <a:r>
              <a:rPr lang="el-GR" sz="2000" dirty="0"/>
              <a:t> </a:t>
            </a:r>
            <a:r>
              <a:rPr lang="el-GR" sz="2000" dirty="0" err="1"/>
              <a:t>Maersk</a:t>
            </a:r>
            <a:r>
              <a:rPr lang="el-GR" sz="2000" dirty="0"/>
              <a:t>, </a:t>
            </a:r>
            <a:r>
              <a:rPr lang="el-GR" sz="2000" dirty="0" err="1"/>
              <a:t>Port</a:t>
            </a:r>
            <a:r>
              <a:rPr lang="el-GR" sz="2000" dirty="0"/>
              <a:t> of </a:t>
            </a:r>
            <a:r>
              <a:rPr lang="el-GR" sz="2000" dirty="0" err="1"/>
              <a:t>Barcelona</a:t>
            </a:r>
            <a:r>
              <a:rPr lang="el-GR" sz="2000" dirty="0"/>
              <a:t>, λιμάνια των ΗΠΑ (</a:t>
            </a:r>
            <a:r>
              <a:rPr lang="el-GR" sz="2000" dirty="0" err="1"/>
              <a:t>Long</a:t>
            </a:r>
            <a:r>
              <a:rPr lang="el-GR" sz="2000" dirty="0"/>
              <a:t> </a:t>
            </a:r>
            <a:r>
              <a:rPr lang="el-GR" sz="2000" dirty="0" err="1"/>
              <a:t>Beach</a:t>
            </a:r>
            <a:r>
              <a:rPr lang="el-GR" sz="2000" dirty="0"/>
              <a:t>, </a:t>
            </a:r>
            <a:r>
              <a:rPr lang="el-GR" sz="2000" dirty="0" err="1"/>
              <a:t>San</a:t>
            </a:r>
            <a:r>
              <a:rPr lang="el-GR" sz="2000" dirty="0"/>
              <a:t> </a:t>
            </a:r>
            <a:r>
              <a:rPr lang="el-GR" sz="2000" dirty="0" err="1"/>
              <a:t>Diego</a:t>
            </a:r>
            <a:r>
              <a:rPr lang="el-GR" sz="2000" dirty="0"/>
              <a:t>), </a:t>
            </a:r>
            <a:r>
              <a:rPr lang="el-GR" sz="2000" dirty="0" err="1"/>
              <a:t>Austal</a:t>
            </a:r>
            <a:r>
              <a:rPr lang="el-GR" sz="2000" dirty="0"/>
              <a:t>, Βασιλικό Ναυτικό της Ρουμανίας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3295" y="1219200"/>
            <a:ext cx="6732791" cy="48831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24400" y="457200"/>
            <a:ext cx="3891877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4420" algn="l"/>
              </a:tabLst>
            </a:pPr>
            <a:r>
              <a:rPr sz="2600" spc="65" dirty="0">
                <a:solidFill>
                  <a:srgbClr val="3E6BB4"/>
                </a:solidFill>
                <a:latin typeface="Calibri"/>
                <a:cs typeface="Calibri"/>
              </a:rPr>
              <a:t>ΤΟ</a:t>
            </a: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Π</a:t>
            </a:r>
            <a:r>
              <a:rPr lang="en-US" sz="2600" spc="70" dirty="0">
                <a:solidFill>
                  <a:srgbClr val="3E6BB4"/>
                </a:solidFill>
                <a:latin typeface="Calibri"/>
                <a:cs typeface="Calibri"/>
              </a:rPr>
              <a:t>I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Ο	</a:t>
            </a:r>
            <a:r>
              <a:rPr sz="2600" spc="305" dirty="0">
                <a:solidFill>
                  <a:srgbClr val="3E6BB4"/>
                </a:solidFill>
                <a:latin typeface="Calibri"/>
                <a:cs typeface="Calibri"/>
              </a:rPr>
              <a:t>ΑΠ</a:t>
            </a:r>
            <a:r>
              <a:rPr sz="2600" spc="300" dirty="0">
                <a:solidFill>
                  <a:srgbClr val="3E6BB4"/>
                </a:solidFill>
                <a:latin typeface="Calibri"/>
                <a:cs typeface="Calibri"/>
              </a:rPr>
              <a:t>ΕΙΛ</a:t>
            </a:r>
            <a:r>
              <a:rPr lang="el-GR" sz="2600" spc="300" dirty="0">
                <a:solidFill>
                  <a:srgbClr val="3E6BB4"/>
                </a:solidFill>
                <a:latin typeface="Calibri"/>
                <a:cs typeface="Calibri"/>
              </a:rPr>
              <a:t>Ω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Ν</a:t>
            </a:r>
            <a:r>
              <a:rPr sz="2600" spc="-28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lang="el-GR" sz="2600" spc="-28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300" dirty="0">
                <a:solidFill>
                  <a:srgbClr val="3E6BB4"/>
                </a:solidFill>
                <a:latin typeface="Arial"/>
                <a:cs typeface="Arial"/>
              </a:rPr>
              <a:t>2</a:t>
            </a:r>
            <a:r>
              <a:rPr sz="2600" spc="305" dirty="0">
                <a:solidFill>
                  <a:srgbClr val="3E6BB4"/>
                </a:solidFill>
                <a:latin typeface="Arial"/>
                <a:cs typeface="Arial"/>
              </a:rPr>
              <a:t>0</a:t>
            </a:r>
            <a:r>
              <a:rPr sz="2600" spc="300" dirty="0">
                <a:solidFill>
                  <a:srgbClr val="3E6BB4"/>
                </a:solidFill>
                <a:latin typeface="Arial"/>
                <a:cs typeface="Arial"/>
              </a:rPr>
              <a:t>2</a:t>
            </a:r>
            <a:r>
              <a:rPr sz="2600" dirty="0">
                <a:solidFill>
                  <a:srgbClr val="3E6BB4"/>
                </a:solidFill>
                <a:latin typeface="Arial"/>
                <a:cs typeface="Arial"/>
              </a:rPr>
              <a:t>2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30245" y="6275641"/>
            <a:ext cx="117411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u="heavy" spc="-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Πηγή:</a:t>
            </a:r>
            <a:r>
              <a:rPr sz="1050" b="1" u="heavy" spc="-4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050" b="1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ENISA</a:t>
            </a:r>
            <a:r>
              <a:rPr sz="1050" b="1" u="heavy" spc="-3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050" b="1" u="heavy" spc="-2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2022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66C98-8CA6-B50E-080C-64012985F208}"/>
              </a:ext>
            </a:extLst>
          </p:cNvPr>
          <p:cNvSpPr txBox="1"/>
          <p:nvPr/>
        </p:nvSpPr>
        <p:spPr>
          <a:xfrm>
            <a:off x="7772400" y="1219200"/>
            <a:ext cx="533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Malware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Κακόβουλο Λογισμικό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Threats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against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Απειλές κατά των δεδομένων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Social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Engineering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Απειλές Κοινωνικής Μηχανικής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Disinformation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/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Misinformation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Παραπληροφόρηση / Ψευδείς Πληροφορίες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Supply-chain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attacks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Επιθέσεις στην αλυσίδα εφοδιασμού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Threats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against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availability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Denial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Service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Απειλές κατά της διαθεσιμότητας: Επιθέσεις Άρνησης Παροχής Υπηρεσιών (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Threats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against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availability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Internet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threats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Απειλές κατά της διαθεσιμότητας: Απειλές μέσω Διαδικτύου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Ransomware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Λυτρισμικό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Ransomware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5839" y="702386"/>
            <a:ext cx="62566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u="heavy" spc="-204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Calibri"/>
                <a:cs typeface="Calibri"/>
              </a:rPr>
              <a:t>ΤΑΞΙΝΌΜΗΣΗΤΗΣΚΥΒΕΡΝΟΑΣΦΆΛΕΙΑΣ</a:t>
            </a:r>
            <a:r>
              <a:rPr sz="2600" spc="-204" dirty="0">
                <a:solidFill>
                  <a:srgbClr val="3E6BB4"/>
                </a:solidFill>
                <a:latin typeface="Calibri"/>
                <a:cs typeface="Calibri"/>
              </a:rPr>
              <a:t>(JRC/DGCNECT)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716913"/>
            <a:ext cx="2515870" cy="33987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3515" indent="-170815">
              <a:lnSpc>
                <a:spcPct val="100000"/>
              </a:lnSpc>
              <a:spcBef>
                <a:spcPts val="100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30" dirty="0">
                <a:latin typeface="Arial"/>
                <a:cs typeface="Arial"/>
              </a:rPr>
              <a:t>Ψηφ</a:t>
            </a:r>
            <a:r>
              <a:rPr sz="1050" spc="-35" dirty="0">
                <a:latin typeface="Arial"/>
                <a:cs typeface="Arial"/>
              </a:rPr>
              <a:t>ι</a:t>
            </a:r>
            <a:r>
              <a:rPr sz="1050" spc="-30" dirty="0">
                <a:latin typeface="Arial"/>
                <a:cs typeface="Arial"/>
              </a:rPr>
              <a:t>α</a:t>
            </a:r>
            <a:r>
              <a:rPr sz="1050" spc="-35" dirty="0">
                <a:latin typeface="Arial"/>
                <a:cs typeface="Arial"/>
              </a:rPr>
              <a:t>κέ</a:t>
            </a:r>
            <a:r>
              <a:rPr sz="1050" dirty="0">
                <a:latin typeface="Arial"/>
                <a:cs typeface="Arial"/>
              </a:rPr>
              <a:t>ς</a:t>
            </a:r>
            <a:r>
              <a:rPr sz="1050" spc="-6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υ</a:t>
            </a:r>
            <a:r>
              <a:rPr sz="1050" spc="-10" dirty="0">
                <a:latin typeface="Arial"/>
                <a:cs typeface="Arial"/>
              </a:rPr>
              <a:t>π</a:t>
            </a:r>
            <a:r>
              <a:rPr sz="1050" spc="-15" dirty="0">
                <a:latin typeface="Arial"/>
                <a:cs typeface="Arial"/>
              </a:rPr>
              <a:t>ο</a:t>
            </a:r>
            <a:r>
              <a:rPr sz="1050" spc="-10" dirty="0">
                <a:latin typeface="Arial"/>
                <a:cs typeface="Arial"/>
              </a:rPr>
              <a:t>γ</a:t>
            </a:r>
            <a:r>
              <a:rPr sz="1050" spc="-15" dirty="0">
                <a:latin typeface="Arial"/>
                <a:cs typeface="Arial"/>
              </a:rPr>
              <a:t>ρ</a:t>
            </a:r>
            <a:r>
              <a:rPr sz="1050" spc="-10" dirty="0">
                <a:latin typeface="Arial"/>
                <a:cs typeface="Arial"/>
              </a:rPr>
              <a:t>αφ</a:t>
            </a:r>
            <a:r>
              <a:rPr sz="1050" spc="-15" dirty="0">
                <a:latin typeface="Arial"/>
                <a:cs typeface="Arial"/>
              </a:rPr>
              <a:t>έ</a:t>
            </a:r>
            <a:r>
              <a:rPr sz="1050" dirty="0">
                <a:latin typeface="Arial"/>
                <a:cs typeface="Arial"/>
              </a:rPr>
              <a:t>ς</a:t>
            </a:r>
          </a:p>
          <a:p>
            <a:pPr marL="184785" marR="254000" indent="-172085">
              <a:lnSpc>
                <a:spcPct val="114100"/>
              </a:lnSpc>
              <a:spcBef>
                <a:spcPts val="425"/>
              </a:spcBef>
              <a:buClr>
                <a:srgbClr val="92D050"/>
              </a:buClr>
              <a:buSzPct val="189473"/>
              <a:buChar char="•"/>
              <a:tabLst>
                <a:tab pos="184785" algn="l"/>
              </a:tabLst>
            </a:pPr>
            <a:r>
              <a:rPr sz="1050" spc="-95" dirty="0">
                <a:latin typeface="Arial"/>
                <a:cs typeface="Arial"/>
              </a:rPr>
              <a:t>Α</a:t>
            </a:r>
            <a:r>
              <a:rPr sz="1050" spc="-90" dirty="0">
                <a:latin typeface="Arial"/>
                <a:cs typeface="Arial"/>
              </a:rPr>
              <a:t>σ</a:t>
            </a:r>
            <a:r>
              <a:rPr sz="1050" spc="-95" dirty="0">
                <a:latin typeface="Arial"/>
                <a:cs typeface="Arial"/>
              </a:rPr>
              <a:t>ύμ</a:t>
            </a:r>
            <a:r>
              <a:rPr sz="1050" spc="-90" dirty="0">
                <a:latin typeface="Arial"/>
                <a:cs typeface="Arial"/>
              </a:rPr>
              <a:t>μ</a:t>
            </a:r>
            <a:r>
              <a:rPr sz="1050" spc="-95" dirty="0">
                <a:latin typeface="Arial"/>
                <a:cs typeface="Arial"/>
              </a:rPr>
              <a:t>ετρ</a:t>
            </a:r>
            <a:r>
              <a:rPr sz="1050" spc="80" dirty="0">
                <a:latin typeface="Arial"/>
                <a:cs typeface="Arial"/>
              </a:rPr>
              <a:t>η</a:t>
            </a:r>
            <a:r>
              <a:rPr sz="1050" spc="-15" dirty="0">
                <a:latin typeface="Arial"/>
                <a:cs typeface="Arial"/>
              </a:rPr>
              <a:t>κ</a:t>
            </a:r>
            <a:r>
              <a:rPr sz="1050" spc="-10" dirty="0">
                <a:latin typeface="Arial"/>
                <a:cs typeface="Arial"/>
              </a:rPr>
              <a:t>ρ</a:t>
            </a:r>
            <a:r>
              <a:rPr sz="1050" spc="-15" dirty="0">
                <a:latin typeface="Arial"/>
                <a:cs typeface="Arial"/>
              </a:rPr>
              <a:t>υπ</a:t>
            </a:r>
            <a:r>
              <a:rPr sz="1050" spc="-10" dirty="0">
                <a:latin typeface="Arial"/>
                <a:cs typeface="Arial"/>
              </a:rPr>
              <a:t>το</a:t>
            </a:r>
            <a:r>
              <a:rPr sz="1050" spc="-15" dirty="0">
                <a:latin typeface="Arial"/>
                <a:cs typeface="Arial"/>
              </a:rPr>
              <a:t>γρ</a:t>
            </a:r>
            <a:r>
              <a:rPr sz="1050" spc="-10" dirty="0">
                <a:latin typeface="Arial"/>
                <a:cs typeface="Arial"/>
              </a:rPr>
              <a:t>αφ</a:t>
            </a:r>
            <a:r>
              <a:rPr sz="1050" spc="-15" dirty="0">
                <a:latin typeface="Arial"/>
                <a:cs typeface="Arial"/>
              </a:rPr>
              <a:t>ί</a:t>
            </a:r>
            <a:r>
              <a:rPr sz="1050" dirty="0">
                <a:latin typeface="Arial"/>
                <a:cs typeface="Arial"/>
              </a:rPr>
              <a:t>α  </a:t>
            </a:r>
            <a:r>
              <a:rPr sz="1050" spc="-45" dirty="0">
                <a:latin typeface="Arial"/>
                <a:cs typeface="Arial"/>
              </a:rPr>
              <a:t>κ</a:t>
            </a:r>
            <a:r>
              <a:rPr sz="1050" spc="-50" dirty="0">
                <a:latin typeface="Arial"/>
                <a:cs typeface="Arial"/>
              </a:rPr>
              <a:t>α</a:t>
            </a:r>
            <a:r>
              <a:rPr sz="1050" dirty="0">
                <a:latin typeface="Arial"/>
                <a:cs typeface="Arial"/>
              </a:rPr>
              <a:t>ι</a:t>
            </a:r>
            <a:r>
              <a:rPr sz="1050" spc="-9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κρ</a:t>
            </a:r>
            <a:r>
              <a:rPr sz="1050" spc="-10" dirty="0">
                <a:latin typeface="Arial"/>
                <a:cs typeface="Arial"/>
              </a:rPr>
              <a:t>υ</a:t>
            </a:r>
            <a:r>
              <a:rPr sz="1050" spc="-15" dirty="0">
                <a:latin typeface="Arial"/>
                <a:cs typeface="Arial"/>
              </a:rPr>
              <a:t>π</a:t>
            </a:r>
            <a:r>
              <a:rPr sz="1050" spc="-10" dirty="0">
                <a:latin typeface="Arial"/>
                <a:cs typeface="Arial"/>
              </a:rPr>
              <a:t>τ</a:t>
            </a:r>
            <a:r>
              <a:rPr sz="1050" spc="-15" dirty="0">
                <a:latin typeface="Arial"/>
                <a:cs typeface="Arial"/>
              </a:rPr>
              <a:t>α</a:t>
            </a:r>
            <a:r>
              <a:rPr sz="1050" spc="-10" dirty="0">
                <a:latin typeface="Arial"/>
                <a:cs typeface="Arial"/>
              </a:rPr>
              <a:t>ν</a:t>
            </a:r>
            <a:r>
              <a:rPr sz="1050" spc="-15" dirty="0">
                <a:latin typeface="Arial"/>
                <a:cs typeface="Arial"/>
              </a:rPr>
              <a:t>ά</a:t>
            </a:r>
            <a:r>
              <a:rPr sz="1050" spc="-10" dirty="0">
                <a:latin typeface="Arial"/>
                <a:cs typeface="Arial"/>
              </a:rPr>
              <a:t>λ</a:t>
            </a:r>
            <a:r>
              <a:rPr sz="1050" spc="-15" dirty="0">
                <a:latin typeface="Arial"/>
                <a:cs typeface="Arial"/>
              </a:rPr>
              <a:t>υ</a:t>
            </a:r>
            <a:r>
              <a:rPr sz="1050" spc="-10" dirty="0">
                <a:latin typeface="Arial"/>
                <a:cs typeface="Arial"/>
              </a:rPr>
              <a:t>σ</a:t>
            </a:r>
            <a:r>
              <a:rPr sz="1050" dirty="0">
                <a:latin typeface="Arial"/>
                <a:cs typeface="Arial"/>
              </a:rPr>
              <a:t>η</a:t>
            </a:r>
          </a:p>
          <a:p>
            <a:pPr marL="184785" marR="259079" indent="-172085">
              <a:lnSpc>
                <a:spcPct val="122100"/>
              </a:lnSpc>
              <a:spcBef>
                <a:spcPts val="350"/>
              </a:spcBef>
              <a:buClr>
                <a:srgbClr val="92D050"/>
              </a:buClr>
              <a:buSzPct val="189473"/>
              <a:buChar char="•"/>
              <a:tabLst>
                <a:tab pos="184785" algn="l"/>
              </a:tabLst>
            </a:pPr>
            <a:r>
              <a:rPr sz="1050" spc="-45" dirty="0">
                <a:latin typeface="Arial"/>
                <a:cs typeface="Arial"/>
              </a:rPr>
              <a:t>Συμμετρικήκρυπτογραφία </a:t>
            </a:r>
            <a:r>
              <a:rPr sz="1050" spc="-250" dirty="0">
                <a:latin typeface="Arial"/>
                <a:cs typeface="Arial"/>
              </a:rPr>
              <a:t> </a:t>
            </a:r>
            <a:r>
              <a:rPr sz="1050" spc="-45" dirty="0">
                <a:latin typeface="Arial"/>
                <a:cs typeface="Arial"/>
              </a:rPr>
              <a:t>κ</a:t>
            </a:r>
            <a:r>
              <a:rPr sz="1050" spc="-50" dirty="0">
                <a:latin typeface="Arial"/>
                <a:cs typeface="Arial"/>
              </a:rPr>
              <a:t>α</a:t>
            </a:r>
            <a:r>
              <a:rPr sz="1050" dirty="0">
                <a:latin typeface="Arial"/>
                <a:cs typeface="Arial"/>
              </a:rPr>
              <a:t>ι</a:t>
            </a:r>
            <a:r>
              <a:rPr sz="1050" spc="-90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κρ</a:t>
            </a:r>
            <a:r>
              <a:rPr sz="1050" spc="-10" dirty="0">
                <a:latin typeface="Arial"/>
                <a:cs typeface="Arial"/>
              </a:rPr>
              <a:t>υ</a:t>
            </a:r>
            <a:r>
              <a:rPr sz="1050" spc="-15" dirty="0">
                <a:latin typeface="Arial"/>
                <a:cs typeface="Arial"/>
              </a:rPr>
              <a:t>π</a:t>
            </a:r>
            <a:r>
              <a:rPr sz="1050" spc="-10" dirty="0">
                <a:latin typeface="Arial"/>
                <a:cs typeface="Arial"/>
              </a:rPr>
              <a:t>τ</a:t>
            </a:r>
            <a:r>
              <a:rPr sz="1050" spc="-15" dirty="0">
                <a:latin typeface="Arial"/>
                <a:cs typeface="Arial"/>
              </a:rPr>
              <a:t>α</a:t>
            </a:r>
            <a:r>
              <a:rPr sz="1050" spc="-10" dirty="0">
                <a:latin typeface="Arial"/>
                <a:cs typeface="Arial"/>
              </a:rPr>
              <a:t>ν</a:t>
            </a:r>
            <a:r>
              <a:rPr sz="1050" spc="-15" dirty="0">
                <a:latin typeface="Arial"/>
                <a:cs typeface="Arial"/>
              </a:rPr>
              <a:t>ά</a:t>
            </a:r>
            <a:r>
              <a:rPr sz="1050" spc="-10" dirty="0">
                <a:latin typeface="Arial"/>
                <a:cs typeface="Arial"/>
              </a:rPr>
              <a:t>λ</a:t>
            </a:r>
            <a:r>
              <a:rPr sz="1050" spc="-15" dirty="0">
                <a:latin typeface="Arial"/>
                <a:cs typeface="Arial"/>
              </a:rPr>
              <a:t>υ</a:t>
            </a:r>
            <a:r>
              <a:rPr sz="1050" spc="-10" dirty="0">
                <a:latin typeface="Arial"/>
                <a:cs typeface="Arial"/>
              </a:rPr>
              <a:t>σ</a:t>
            </a:r>
            <a:r>
              <a:rPr sz="1050" dirty="0">
                <a:latin typeface="Arial"/>
                <a:cs typeface="Arial"/>
              </a:rPr>
              <a:t>η</a:t>
            </a:r>
          </a:p>
          <a:p>
            <a:pPr marL="183515" indent="-170815">
              <a:lnSpc>
                <a:spcPct val="100000"/>
              </a:lnSpc>
              <a:spcBef>
                <a:spcPts val="475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Συναρτήσεις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95" dirty="0">
                <a:latin typeface="Arial"/>
                <a:cs typeface="Arial"/>
              </a:rPr>
              <a:t>κατακερματισμού</a:t>
            </a:r>
            <a:endParaRPr sz="1050" dirty="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434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Διαχείριση</a:t>
            </a:r>
            <a:r>
              <a:rPr sz="1050" spc="-45" dirty="0">
                <a:latin typeface="Arial"/>
                <a:cs typeface="Arial"/>
              </a:rPr>
              <a:t> </a:t>
            </a:r>
            <a:r>
              <a:rPr sz="1050" spc="-90" dirty="0">
                <a:latin typeface="Arial"/>
                <a:cs typeface="Arial"/>
              </a:rPr>
              <a:t>κλειδιών</a:t>
            </a:r>
            <a:endParaRPr sz="1050" dirty="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405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Αυθεντικοποίηση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90" dirty="0">
                <a:latin typeface="Arial"/>
                <a:cs typeface="Arial"/>
              </a:rPr>
              <a:t>μηνυμάτων</a:t>
            </a:r>
            <a:endParaRPr sz="1050" dirty="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395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85" dirty="0">
                <a:latin typeface="Arial"/>
                <a:cs typeface="Arial"/>
              </a:rPr>
              <a:t>Παρα</a:t>
            </a:r>
            <a:r>
              <a:rPr sz="1050" spc="-85" dirty="0" err="1">
                <a:latin typeface="Arial"/>
                <a:cs typeface="Arial"/>
              </a:rPr>
              <a:t>γωγή</a:t>
            </a:r>
            <a:r>
              <a:rPr lang="el-GR" sz="1050" spc="-85" dirty="0">
                <a:latin typeface="Arial"/>
                <a:cs typeface="Arial"/>
              </a:rPr>
              <a:t> </a:t>
            </a:r>
            <a:r>
              <a:rPr sz="1050" spc="-85" dirty="0" err="1">
                <a:latin typeface="Arial"/>
                <a:cs typeface="Arial"/>
              </a:rPr>
              <a:t>τυχ</a:t>
            </a:r>
            <a:r>
              <a:rPr sz="1050" spc="-85" dirty="0">
                <a:latin typeface="Arial"/>
                <a:cs typeface="Arial"/>
              </a:rPr>
              <a:t>αίων</a:t>
            </a:r>
            <a:r>
              <a:rPr lang="el-GR" sz="1050" spc="-85" dirty="0">
                <a:latin typeface="Arial"/>
                <a:cs typeface="Arial"/>
              </a:rPr>
              <a:t> </a:t>
            </a:r>
            <a:r>
              <a:rPr sz="1050" spc="-85" dirty="0">
                <a:latin typeface="Arial"/>
                <a:cs typeface="Arial"/>
              </a:rPr>
              <a:t>α</a:t>
            </a:r>
            <a:r>
              <a:rPr sz="1050" spc="-85" dirty="0" err="1">
                <a:latin typeface="Arial"/>
                <a:cs typeface="Arial"/>
              </a:rPr>
              <a:t>ριθμών</a:t>
            </a:r>
            <a:endParaRPr sz="1050" dirty="0">
              <a:latin typeface="Arial"/>
              <a:cs typeface="Arial"/>
            </a:endParaRPr>
          </a:p>
          <a:p>
            <a:pPr marL="184785" marR="5080" indent="-170815">
              <a:lnSpc>
                <a:spcPct val="126000"/>
              </a:lnSpc>
              <a:spcBef>
                <a:spcPts val="315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Μεθοδολογίες </a:t>
            </a:r>
            <a:r>
              <a:rPr sz="1050" spc="-65" dirty="0">
                <a:latin typeface="Arial"/>
                <a:cs typeface="Arial"/>
              </a:rPr>
              <a:t>κρυπτανάλυσης </a:t>
            </a:r>
            <a:r>
              <a:rPr sz="1050" spc="-250" dirty="0">
                <a:latin typeface="Arial"/>
                <a:cs typeface="Arial"/>
              </a:rPr>
              <a:t> </a:t>
            </a:r>
            <a:r>
              <a:rPr sz="1050" spc="-60" dirty="0">
                <a:latin typeface="Arial"/>
                <a:cs typeface="Arial"/>
              </a:rPr>
              <a:t>τεχνικέςκαιεργαλεία</a:t>
            </a:r>
            <a:endParaRPr sz="1050" dirty="0">
              <a:latin typeface="Arial"/>
              <a:cs typeface="Arial"/>
            </a:endParaRPr>
          </a:p>
          <a:p>
            <a:pPr marL="183515" indent="-170815">
              <a:lnSpc>
                <a:spcPct val="100000"/>
              </a:lnSpc>
              <a:spcBef>
                <a:spcPts val="350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Κβαντική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spc="-15" dirty="0">
                <a:latin typeface="Arial"/>
                <a:cs typeface="Arial"/>
              </a:rPr>
              <a:t>κρυπτολογία</a:t>
            </a:r>
            <a:endParaRPr sz="1050" dirty="0">
              <a:latin typeface="Arial"/>
              <a:cs typeface="Arial"/>
            </a:endParaRPr>
          </a:p>
          <a:p>
            <a:pPr marL="184785" marR="764540" indent="-172085">
              <a:lnSpc>
                <a:spcPct val="122900"/>
              </a:lnSpc>
              <a:spcBef>
                <a:spcPts val="335"/>
              </a:spcBef>
              <a:buClr>
                <a:srgbClr val="92D050"/>
              </a:buClr>
              <a:buSzPct val="189473"/>
              <a:buChar char="•"/>
              <a:tabLst>
                <a:tab pos="184785" algn="l"/>
              </a:tabLst>
            </a:pPr>
            <a:r>
              <a:rPr sz="1050" spc="-10" dirty="0">
                <a:latin typeface="Arial"/>
                <a:cs typeface="Arial"/>
              </a:rPr>
              <a:t>Μ</a:t>
            </a:r>
            <a:r>
              <a:rPr sz="1050" spc="-15" dirty="0">
                <a:latin typeface="Arial"/>
                <a:cs typeface="Arial"/>
              </a:rPr>
              <a:t>ετ</a:t>
            </a:r>
            <a:r>
              <a:rPr sz="1050" spc="-10" dirty="0">
                <a:latin typeface="Arial"/>
                <a:cs typeface="Arial"/>
              </a:rPr>
              <a:t>α</a:t>
            </a:r>
            <a:r>
              <a:rPr sz="1050" spc="-15" dirty="0">
                <a:latin typeface="Arial"/>
                <a:cs typeface="Arial"/>
              </a:rPr>
              <a:t>-</a:t>
            </a:r>
            <a:r>
              <a:rPr sz="1050" spc="-10" dirty="0">
                <a:latin typeface="Arial"/>
                <a:cs typeface="Arial"/>
              </a:rPr>
              <a:t>κβ</a:t>
            </a:r>
            <a:r>
              <a:rPr sz="1050" spc="-15" dirty="0">
                <a:latin typeface="Arial"/>
                <a:cs typeface="Arial"/>
              </a:rPr>
              <a:t>α</a:t>
            </a:r>
            <a:r>
              <a:rPr sz="1050" spc="-10" dirty="0">
                <a:latin typeface="Arial"/>
                <a:cs typeface="Arial"/>
              </a:rPr>
              <a:t>ν</a:t>
            </a:r>
            <a:r>
              <a:rPr sz="1050" spc="-15" dirty="0">
                <a:latin typeface="Arial"/>
                <a:cs typeface="Arial"/>
              </a:rPr>
              <a:t>τ</a:t>
            </a:r>
            <a:r>
              <a:rPr sz="1050" spc="-10" dirty="0">
                <a:latin typeface="Arial"/>
                <a:cs typeface="Arial"/>
              </a:rPr>
              <a:t>ι</a:t>
            </a:r>
            <a:r>
              <a:rPr sz="1050" spc="-15" dirty="0">
                <a:latin typeface="Arial"/>
                <a:cs typeface="Arial"/>
              </a:rPr>
              <a:t>κ</a:t>
            </a:r>
            <a:r>
              <a:rPr sz="1050" dirty="0">
                <a:latin typeface="Arial"/>
                <a:cs typeface="Arial"/>
              </a:rPr>
              <a:t>ή  </a:t>
            </a:r>
            <a:r>
              <a:rPr sz="1050" spc="-15" dirty="0">
                <a:latin typeface="Arial"/>
                <a:cs typeface="Arial"/>
              </a:rPr>
              <a:t>κρυπτολογία</a:t>
            </a:r>
            <a:endParaRPr sz="1050" dirty="0">
              <a:latin typeface="Arial"/>
              <a:cs typeface="Arial"/>
            </a:endParaRPr>
          </a:p>
          <a:p>
            <a:pPr marL="184785" marR="744220" indent="-170815">
              <a:lnSpc>
                <a:spcPct val="108300"/>
              </a:lnSpc>
              <a:spcBef>
                <a:spcPts val="509"/>
              </a:spcBef>
              <a:buClr>
                <a:srgbClr val="92D050"/>
              </a:buClr>
              <a:buSzPct val="189473"/>
              <a:buChar char="•"/>
              <a:tabLst>
                <a:tab pos="184150" algn="l"/>
              </a:tabLst>
            </a:pPr>
            <a:r>
              <a:rPr sz="1050" spc="-15" dirty="0">
                <a:latin typeface="Arial"/>
                <a:cs typeface="Arial"/>
              </a:rPr>
              <a:t>Μαθηµατική </a:t>
            </a:r>
            <a:r>
              <a:rPr sz="1050" spc="-10" dirty="0">
                <a:latin typeface="Arial"/>
                <a:cs typeface="Arial"/>
              </a:rPr>
              <a:t> </a:t>
            </a:r>
            <a:r>
              <a:rPr sz="1050" spc="-45" dirty="0">
                <a:latin typeface="Arial"/>
                <a:cs typeface="Arial"/>
              </a:rPr>
              <a:t>β</a:t>
            </a:r>
            <a:r>
              <a:rPr sz="1050" spc="-40" dirty="0">
                <a:latin typeface="Arial"/>
                <a:cs typeface="Arial"/>
              </a:rPr>
              <a:t>ά</a:t>
            </a:r>
            <a:r>
              <a:rPr sz="1050" spc="-45" dirty="0">
                <a:latin typeface="Arial"/>
                <a:cs typeface="Arial"/>
              </a:rPr>
              <a:t>σ</a:t>
            </a:r>
            <a:r>
              <a:rPr sz="1050" spc="-40" dirty="0">
                <a:latin typeface="Arial"/>
                <a:cs typeface="Arial"/>
              </a:rPr>
              <a:t>ε</a:t>
            </a:r>
            <a:r>
              <a:rPr sz="1050" spc="-45" dirty="0">
                <a:latin typeface="Arial"/>
                <a:cs typeface="Arial"/>
              </a:rPr>
              <a:t>ι</a:t>
            </a:r>
            <a:r>
              <a:rPr sz="1050" dirty="0">
                <a:latin typeface="Arial"/>
                <a:cs typeface="Arial"/>
              </a:rPr>
              <a:t>ς</a:t>
            </a:r>
            <a:r>
              <a:rPr sz="1050" spc="-85" dirty="0">
                <a:latin typeface="Arial"/>
                <a:cs typeface="Arial"/>
              </a:rPr>
              <a:t> </a:t>
            </a:r>
            <a:r>
              <a:rPr sz="1050" spc="-40" dirty="0">
                <a:latin typeface="Arial"/>
                <a:cs typeface="Arial"/>
              </a:rPr>
              <a:t>τη</a:t>
            </a:r>
            <a:r>
              <a:rPr sz="1050" dirty="0">
                <a:latin typeface="Arial"/>
                <a:cs typeface="Arial"/>
              </a:rPr>
              <a:t>ς  </a:t>
            </a:r>
            <a:r>
              <a:rPr sz="1050" spc="-35" dirty="0">
                <a:latin typeface="Arial"/>
                <a:cs typeface="Arial"/>
              </a:rPr>
              <a:t>κ</a:t>
            </a:r>
            <a:r>
              <a:rPr sz="1050" spc="-30" dirty="0">
                <a:latin typeface="Arial"/>
                <a:cs typeface="Arial"/>
              </a:rPr>
              <a:t>ρ</a:t>
            </a:r>
            <a:r>
              <a:rPr sz="1050" spc="-35" dirty="0">
                <a:latin typeface="Arial"/>
                <a:cs typeface="Arial"/>
              </a:rPr>
              <a:t>υπ</a:t>
            </a:r>
            <a:r>
              <a:rPr sz="1050" spc="-30" dirty="0">
                <a:latin typeface="Arial"/>
                <a:cs typeface="Arial"/>
              </a:rPr>
              <a:t>τ</a:t>
            </a:r>
            <a:r>
              <a:rPr sz="1050" spc="-35" dirty="0">
                <a:latin typeface="Arial"/>
                <a:cs typeface="Arial"/>
              </a:rPr>
              <a:t>ο</a:t>
            </a:r>
            <a:r>
              <a:rPr sz="1050" spc="-30" dirty="0">
                <a:latin typeface="Arial"/>
                <a:cs typeface="Arial"/>
              </a:rPr>
              <a:t>γ</a:t>
            </a:r>
            <a:r>
              <a:rPr sz="1050" spc="-35" dirty="0">
                <a:latin typeface="Arial"/>
                <a:cs typeface="Arial"/>
              </a:rPr>
              <a:t>ρ</a:t>
            </a:r>
            <a:r>
              <a:rPr sz="1050" spc="-30" dirty="0">
                <a:latin typeface="Arial"/>
                <a:cs typeface="Arial"/>
              </a:rPr>
              <a:t>α</a:t>
            </a:r>
            <a:r>
              <a:rPr sz="1050" spc="-35" dirty="0">
                <a:latin typeface="Arial"/>
                <a:cs typeface="Arial"/>
              </a:rPr>
              <a:t>φ</a:t>
            </a:r>
            <a:r>
              <a:rPr sz="1050" spc="-30" dirty="0">
                <a:latin typeface="Arial"/>
                <a:cs typeface="Arial"/>
              </a:rPr>
              <a:t>ία</a:t>
            </a:r>
            <a:r>
              <a:rPr sz="1050" dirty="0">
                <a:latin typeface="Arial"/>
                <a:cs typeface="Arial"/>
              </a:rPr>
              <a:t>ς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8501" y="1403540"/>
            <a:ext cx="8000099" cy="56068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42788" y="702386"/>
            <a:ext cx="104648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54" dirty="0">
                <a:solidFill>
                  <a:srgbClr val="3E6BB4"/>
                </a:solidFill>
                <a:latin typeface="Calibri"/>
                <a:cs typeface="Calibri"/>
              </a:rPr>
              <a:t>ΟΡΙΣΜΟ</a:t>
            </a:r>
            <a:r>
              <a:rPr sz="2600" spc="30" dirty="0">
                <a:solidFill>
                  <a:srgbClr val="3E6BB4"/>
                </a:solidFill>
                <a:latin typeface="Calibri"/>
                <a:cs typeface="Calibri"/>
              </a:rPr>
              <a:t>Ι</a:t>
            </a:r>
            <a:endParaRPr sz="26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98750" y="1248194"/>
          <a:ext cx="6720839" cy="4905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53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250" b="1" spc="-15" dirty="0">
                          <a:solidFill>
                            <a:srgbClr val="006FC0"/>
                          </a:solidFill>
                          <a:latin typeface="Times New Roman"/>
                          <a:cs typeface="Times New Roman"/>
                        </a:rPr>
                        <a:t>Αsset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250" dirty="0">
                          <a:latin typeface="Arial"/>
                          <a:cs typeface="Arial"/>
                        </a:rPr>
                        <a:t>Οτιδήποτε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έχει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αξία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τον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οργανισμό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3034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Επ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πε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δ</a:t>
                      </a:r>
                      <a:r>
                        <a:rPr sz="125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250" b="1" spc="-5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ει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λ</a:t>
                      </a: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125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ς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Επ</a:t>
                      </a:r>
                      <a:r>
                        <a:rPr sz="1250" i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1250" i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δ</a:t>
                      </a:r>
                      <a:r>
                        <a:rPr sz="1250" i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250" i="1" spc="-5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i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επιπτώσεων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6040" marR="95885" indent="48260">
                        <a:lnSpc>
                          <a:spcPts val="1950"/>
                        </a:lnSpc>
                        <a:spcBef>
                          <a:spcPts val="130"/>
                        </a:spcBef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Πιθανή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αιτία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ενός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ανεπιθύμητου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συμβάντος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το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οποίο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να </a:t>
                      </a:r>
                      <a:r>
                        <a:rPr sz="1250" spc="-3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οδηγήσει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σε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βλάβη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του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συστήματος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ΤΠΕ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ή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του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οργανισμού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Συχνότητα</a:t>
                      </a:r>
                      <a:r>
                        <a:rPr sz="125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εμφάνισης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Συνέπειες</a:t>
                      </a:r>
                      <a:r>
                        <a:rPr sz="125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της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απειλής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εάν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1250" spc="-15" dirty="0">
                          <a:latin typeface="Times New Roman"/>
                          <a:cs typeface="Times New Roman"/>
                        </a:rPr>
                        <a:t>)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747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Αντίμετρο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Times New Roman"/>
                          <a:cs typeface="Times New Roman"/>
                        </a:rPr>
                        <a:t>/</a:t>
                      </a:r>
                      <a:endParaRPr sz="125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Έλεγχος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 marR="62865" algn="just">
                        <a:lnSpc>
                          <a:spcPct val="130300"/>
                        </a:lnSpc>
                        <a:spcBef>
                          <a:spcPts val="70"/>
                        </a:spcBef>
                      </a:pPr>
                      <a:r>
                        <a:rPr sz="1250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ενέργεια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ες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)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λογισμικό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διαδικασία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τεχνική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για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την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προστασία </a:t>
                      </a:r>
                      <a:r>
                        <a:rPr sz="1250" spc="-3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ενός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περιουσιακού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στοιχείου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από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μια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να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γίνει </a:t>
                      </a:r>
                      <a:r>
                        <a:rPr sz="1250" spc="-3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αντικείμενο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εκμετάλλευσης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7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ts val="1435"/>
                        </a:lnSpc>
                      </a:pPr>
                      <a:r>
                        <a:rPr sz="1250" dirty="0">
                          <a:latin typeface="Arial"/>
                          <a:cs typeface="Arial"/>
                        </a:rPr>
                        <a:t>Μια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αδυναμία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ενός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περιουσιακού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στοιχείου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που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μπορεί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να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4123">
                <a:tc>
                  <a:txBody>
                    <a:bodyPr/>
                    <a:lstStyle/>
                    <a:p>
                      <a:pPr marL="65405">
                        <a:lnSpc>
                          <a:spcPts val="1410"/>
                        </a:lnSpc>
                      </a:pP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Ευπάθεια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400"/>
                        </a:lnSpc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αξιοποι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θε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ί</a:t>
                      </a:r>
                      <a:r>
                        <a:rPr sz="125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30" dirty="0">
                          <a:latin typeface="Arial"/>
                          <a:cs typeface="Arial"/>
                        </a:rPr>
                        <a:t>α</a:t>
                      </a:r>
                      <a:r>
                        <a:rPr sz="1250" spc="-25" dirty="0">
                          <a:latin typeface="Arial"/>
                          <a:cs typeface="Arial"/>
                        </a:rPr>
                        <a:t>π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ό</a:t>
                      </a:r>
                      <a:r>
                        <a:rPr sz="125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25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1250" spc="-30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ν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37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Επ</a:t>
                      </a:r>
                      <a:r>
                        <a:rPr sz="1250" i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1250" i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250" i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δ</a:t>
                      </a:r>
                      <a:r>
                        <a:rPr sz="1250" i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250" i="1" spc="-5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i="1" spc="-3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τρωτ</a:t>
                      </a:r>
                      <a:r>
                        <a:rPr sz="1250" i="1" spc="-3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250" i="1" spc="-3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1250" i="1" spc="-3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250" i="1" spc="-3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τα</a:t>
                      </a:r>
                      <a:r>
                        <a:rPr sz="1250" i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ς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50" spc="-10" dirty="0">
                          <a:latin typeface="Arial"/>
                          <a:cs typeface="Arial"/>
                        </a:rPr>
                        <a:t>απειλή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279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82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440"/>
                        </a:lnSpc>
                        <a:spcBef>
                          <a:spcPts val="340"/>
                        </a:spcBef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Πόσο</a:t>
                      </a:r>
                      <a:r>
                        <a:rPr sz="125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εκτεθειμένο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είναι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το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περιουσιακό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στοιχείο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τα</a:t>
                      </a:r>
                      <a:r>
                        <a:rPr sz="125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περιουσιακά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70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ts val="1370"/>
                        </a:lnSpc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στοιχεία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)</a:t>
                      </a:r>
                      <a:r>
                        <a:rPr sz="125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στην</a:t>
                      </a:r>
                      <a:r>
                        <a:rPr sz="125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10" dirty="0">
                          <a:latin typeface="Arial"/>
                          <a:cs typeface="Arial"/>
                        </a:rPr>
                        <a:t>απειλή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54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</a:pP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Επ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ί</a:t>
                      </a:r>
                      <a:r>
                        <a:rPr sz="1250" b="1" spc="-10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πε</a:t>
                      </a:r>
                      <a:r>
                        <a:rPr sz="1250" b="1" spc="-1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δ</a:t>
                      </a:r>
                      <a:r>
                        <a:rPr sz="125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250" b="1" spc="-5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κ</a:t>
                      </a:r>
                      <a:r>
                        <a:rPr sz="1250" b="1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250" b="1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ν</a:t>
                      </a:r>
                      <a:r>
                        <a:rPr sz="1250" b="1" spc="-5" dirty="0">
                          <a:solidFill>
                            <a:srgbClr val="006FC0"/>
                          </a:solidFill>
                          <a:latin typeface="Arial"/>
                          <a:cs typeface="Arial"/>
                        </a:rPr>
                        <a:t>δύνου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12700">
                      <a:solidFill>
                        <a:srgbClr val="40404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50" spc="-5" dirty="0">
                          <a:latin typeface="Arial"/>
                          <a:cs typeface="Arial"/>
                        </a:rPr>
                        <a:t>Συνδυασμός</a:t>
                      </a:r>
                      <a:r>
                        <a:rPr sz="12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επιπέδου</a:t>
                      </a:r>
                      <a:r>
                        <a:rPr sz="12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απειλής</a:t>
                      </a:r>
                      <a:r>
                        <a:rPr sz="1250" spc="-5" dirty="0">
                          <a:latin typeface="Times New Roman"/>
                          <a:cs typeface="Times New Roman"/>
                        </a:rPr>
                        <a:t>,</a:t>
                      </a:r>
                      <a:r>
                        <a:rPr sz="125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επιπέδου</a:t>
                      </a:r>
                      <a:r>
                        <a:rPr sz="125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5" dirty="0">
                          <a:latin typeface="Arial"/>
                          <a:cs typeface="Arial"/>
                        </a:rPr>
                        <a:t>επιπτώσεων</a:t>
                      </a:r>
                      <a:r>
                        <a:rPr sz="125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20" dirty="0">
                          <a:latin typeface="Arial"/>
                          <a:cs typeface="Arial"/>
                        </a:rPr>
                        <a:t>και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6540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50" spc="-10" dirty="0">
                          <a:latin typeface="Arial"/>
                          <a:cs typeface="Arial"/>
                        </a:rPr>
                        <a:t>επ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ί</a:t>
                      </a:r>
                      <a:r>
                        <a:rPr sz="1250" spc="-10" dirty="0">
                          <a:latin typeface="Arial"/>
                          <a:cs typeface="Arial"/>
                        </a:rPr>
                        <a:t>πε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δ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ο</a:t>
                      </a:r>
                      <a:r>
                        <a:rPr sz="125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-10" dirty="0">
                          <a:latin typeface="Arial"/>
                          <a:cs typeface="Arial"/>
                        </a:rPr>
                        <a:t>τρωτ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ό</a:t>
                      </a:r>
                      <a:r>
                        <a:rPr sz="1250" spc="-10" dirty="0">
                          <a:latin typeface="Arial"/>
                          <a:cs typeface="Arial"/>
                        </a:rPr>
                        <a:t>τ</a:t>
                      </a:r>
                      <a:r>
                        <a:rPr sz="1250" spc="-15" dirty="0">
                          <a:latin typeface="Arial"/>
                          <a:cs typeface="Arial"/>
                        </a:rPr>
                        <a:t>η</a:t>
                      </a:r>
                      <a:r>
                        <a:rPr sz="1250" spc="-10" dirty="0">
                          <a:latin typeface="Arial"/>
                          <a:cs typeface="Arial"/>
                        </a:rPr>
                        <a:t>τα</a:t>
                      </a:r>
                      <a:r>
                        <a:rPr sz="1250" dirty="0">
                          <a:latin typeface="Arial"/>
                          <a:cs typeface="Arial"/>
                        </a:rPr>
                        <a:t>ς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404040"/>
                      </a:solidFill>
                      <a:prstDash val="solid"/>
                    </a:lnR>
                    <a:lnT w="12700">
                      <a:solidFill>
                        <a:srgbClr val="404040"/>
                      </a:solidFill>
                      <a:prstDash val="solid"/>
                    </a:lnT>
                    <a:lnB w="12700">
                      <a:solidFill>
                        <a:srgbClr val="40404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Τίτλος 82">
            <a:extLst>
              <a:ext uri="{FF2B5EF4-FFF2-40B4-BE49-F238E27FC236}">
                <a16:creationId xmlns:a16="http://schemas.microsoft.com/office/drawing/2014/main" id="{FBD95BA6-E2CA-AA86-AD2F-11057A9D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5" name="Εικόνα 84" descr="Εικόνα που περιέχει κείμενο, διάγραμμα, γραμμή, γραμματοσειρά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705C7EE5-B192-97F5-3765-5E00DCD1D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12344400" cy="8229600"/>
          </a:xfrm>
          <a:prstGeom prst="rect">
            <a:avLst/>
          </a:prstGeom>
        </p:spPr>
      </p:pic>
      <p:sp>
        <p:nvSpPr>
          <p:cNvPr id="86" name="Ορθογώνιο 85">
            <a:extLst>
              <a:ext uri="{FF2B5EF4-FFF2-40B4-BE49-F238E27FC236}">
                <a16:creationId xmlns:a16="http://schemas.microsoft.com/office/drawing/2014/main" id="{F4D31B38-EFEA-1B40-3C03-2104F7DA8195}"/>
              </a:ext>
            </a:extLst>
          </p:cNvPr>
          <p:cNvSpPr/>
          <p:nvPr/>
        </p:nvSpPr>
        <p:spPr>
          <a:xfrm>
            <a:off x="4495800" y="4114800"/>
            <a:ext cx="1447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μειώνουν</a:t>
            </a:r>
          </a:p>
        </p:txBody>
      </p:sp>
      <p:sp>
        <p:nvSpPr>
          <p:cNvPr id="87" name="Ορθογώνιο 86">
            <a:extLst>
              <a:ext uri="{FF2B5EF4-FFF2-40B4-BE49-F238E27FC236}">
                <a16:creationId xmlns:a16="http://schemas.microsoft.com/office/drawing/2014/main" id="{B3EC351A-0567-E8D7-6FF8-916BD7A7B32A}"/>
              </a:ext>
            </a:extLst>
          </p:cNvPr>
          <p:cNvSpPr/>
          <p:nvPr/>
        </p:nvSpPr>
        <p:spPr>
          <a:xfrm>
            <a:off x="4724400" y="5334000"/>
            <a:ext cx="14478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μειώνουν</a:t>
            </a:r>
          </a:p>
        </p:txBody>
      </p:sp>
      <p:sp>
        <p:nvSpPr>
          <p:cNvPr id="88" name="Ορθογώνιο 87">
            <a:extLst>
              <a:ext uri="{FF2B5EF4-FFF2-40B4-BE49-F238E27FC236}">
                <a16:creationId xmlns:a16="http://schemas.microsoft.com/office/drawing/2014/main" id="{95B63DBB-551B-97EE-3805-4278E7014700}"/>
              </a:ext>
            </a:extLst>
          </p:cNvPr>
          <p:cNvSpPr/>
          <p:nvPr/>
        </p:nvSpPr>
        <p:spPr>
          <a:xfrm>
            <a:off x="8534400" y="4114800"/>
            <a:ext cx="8382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σε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077200" cy="5617184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8851" y="1817751"/>
              <a:ext cx="8593073" cy="27669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05698" y="1531937"/>
              <a:ext cx="1963673" cy="1258887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807210" y="5056479"/>
            <a:ext cx="3176905" cy="560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(Πηγή:</a:t>
            </a:r>
            <a:r>
              <a:rPr sz="1050" spc="-3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ENISA</a:t>
            </a:r>
            <a:r>
              <a:rPr sz="1050" spc="-30" dirty="0">
                <a:latin typeface="Arial"/>
                <a:cs typeface="Arial"/>
              </a:rPr>
              <a:t> </a:t>
            </a:r>
            <a:r>
              <a:rPr sz="1050" spc="-10" dirty="0">
                <a:latin typeface="Arial"/>
                <a:cs typeface="Arial"/>
              </a:rPr>
              <a:t>2020)</a:t>
            </a:r>
            <a:endParaRPr sz="1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50" spc="-5" dirty="0">
                <a:latin typeface="Arial"/>
                <a:cs typeface="Arial"/>
              </a:rPr>
              <a:t>"δυναμικό </a:t>
            </a:r>
            <a:r>
              <a:rPr sz="1050" dirty="0">
                <a:latin typeface="Arial"/>
                <a:cs typeface="Arial"/>
              </a:rPr>
              <a:t>επίθεσης"</a:t>
            </a:r>
            <a:r>
              <a:rPr sz="1050" spc="-5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που</a:t>
            </a:r>
            <a:r>
              <a:rPr sz="1050" spc="-5" dirty="0">
                <a:latin typeface="Arial"/>
                <a:cs typeface="Arial"/>
              </a:rPr>
              <a:t> ορίζεται στο ISO/IEC </a:t>
            </a:r>
            <a:r>
              <a:rPr sz="1050" spc="-10" dirty="0">
                <a:latin typeface="Arial"/>
                <a:cs typeface="Arial"/>
              </a:rPr>
              <a:t>18045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D1C819-951A-6F20-4ACA-30D737462A5D}"/>
              </a:ext>
            </a:extLst>
          </p:cNvPr>
          <p:cNvSpPr txBox="1"/>
          <p:nvPr/>
        </p:nvSpPr>
        <p:spPr>
          <a:xfrm>
            <a:off x="7792127" y="1717420"/>
            <a:ext cx="55626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Επιτιθέμενος</a:t>
            </a:r>
            <a:endParaRPr lang="el-GR" dirty="0"/>
          </a:p>
          <a:p>
            <a:r>
              <a:rPr lang="el-GR" dirty="0"/>
              <a:t>⬇️</a:t>
            </a:r>
            <a:br>
              <a:rPr lang="el-GR" dirty="0"/>
            </a:br>
            <a:r>
              <a:rPr lang="el-GR" b="1" dirty="0"/>
              <a:t>Ευκαιρία</a:t>
            </a:r>
            <a:r>
              <a:rPr lang="el-GR" dirty="0"/>
              <a:t> | </a:t>
            </a:r>
            <a:r>
              <a:rPr lang="el-GR" b="1" dirty="0"/>
              <a:t>Μέσα</a:t>
            </a:r>
            <a:r>
              <a:rPr lang="el-GR" dirty="0"/>
              <a:t> | </a:t>
            </a:r>
            <a:r>
              <a:rPr lang="el-GR" b="1" dirty="0"/>
              <a:t>Κίνητρα</a:t>
            </a:r>
            <a:br>
              <a:rPr lang="el-GR" dirty="0"/>
            </a:br>
            <a:r>
              <a:rPr lang="el-GR" dirty="0"/>
              <a:t>⬇️</a:t>
            </a:r>
            <a:br>
              <a:rPr lang="el-GR" dirty="0"/>
            </a:br>
            <a:r>
              <a:rPr lang="el-GR" b="1" dirty="0"/>
              <a:t>Πρόσβαση / Γνώση Συστήματος</a:t>
            </a:r>
            <a:r>
              <a:rPr lang="el-GR" dirty="0"/>
              <a:t> | </a:t>
            </a:r>
            <a:r>
              <a:rPr lang="el-GR" b="1" dirty="0"/>
              <a:t>Ευπάθειες</a:t>
            </a:r>
            <a:r>
              <a:rPr lang="el-GR" dirty="0"/>
              <a:t> | </a:t>
            </a:r>
            <a:r>
              <a:rPr lang="el-GR" b="1" dirty="0"/>
              <a:t>Δυνατότητες και Πόροι</a:t>
            </a:r>
            <a:r>
              <a:rPr lang="el-GR" dirty="0"/>
              <a:t> | </a:t>
            </a:r>
            <a:r>
              <a:rPr lang="el-GR" b="1" dirty="0"/>
              <a:t>Δεξιότητες</a:t>
            </a:r>
            <a:r>
              <a:rPr lang="el-GR" dirty="0"/>
              <a:t> | </a:t>
            </a:r>
            <a:r>
              <a:rPr lang="el-GR" b="1" dirty="0"/>
              <a:t>Αξιολόγηση</a:t>
            </a:r>
            <a:r>
              <a:rPr lang="el-GR" dirty="0"/>
              <a:t> | </a:t>
            </a:r>
            <a:r>
              <a:rPr lang="el-GR" b="1" dirty="0"/>
              <a:t>Στόχοι</a:t>
            </a:r>
            <a:endParaRPr lang="el-G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8408" y="1200239"/>
            <a:ext cx="5855335" cy="929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2900" spc="35" dirty="0">
                <a:latin typeface="Arial"/>
                <a:cs typeface="Arial"/>
              </a:rPr>
              <a:t>Τ</a:t>
            </a:r>
            <a:r>
              <a:rPr sz="2900" spc="30" dirty="0">
                <a:latin typeface="Arial"/>
                <a:cs typeface="Arial"/>
              </a:rPr>
              <a:t>Α</a:t>
            </a:r>
            <a:r>
              <a:rPr sz="2900" spc="35" dirty="0">
                <a:latin typeface="Arial"/>
                <a:cs typeface="Arial"/>
              </a:rPr>
              <a:t>ΞΙ</a:t>
            </a:r>
            <a:r>
              <a:rPr sz="2900" spc="30" dirty="0">
                <a:latin typeface="Arial"/>
                <a:cs typeface="Arial"/>
              </a:rPr>
              <a:t>Ν</a:t>
            </a:r>
            <a:r>
              <a:rPr sz="2900" spc="35" dirty="0">
                <a:latin typeface="Arial"/>
                <a:cs typeface="Arial"/>
              </a:rPr>
              <a:t>Ό</a:t>
            </a:r>
            <a:r>
              <a:rPr sz="2900" spc="30" dirty="0">
                <a:latin typeface="Arial"/>
                <a:cs typeface="Arial"/>
              </a:rPr>
              <a:t>ΜΗΣ</a:t>
            </a:r>
            <a:r>
              <a:rPr sz="2900" dirty="0">
                <a:latin typeface="Arial"/>
                <a:cs typeface="Arial"/>
              </a:rPr>
              <a:t>Η</a:t>
            </a:r>
            <a:r>
              <a:rPr sz="2900" spc="65" dirty="0">
                <a:latin typeface="Arial"/>
                <a:cs typeface="Arial"/>
              </a:rPr>
              <a:t> </a:t>
            </a:r>
            <a:r>
              <a:rPr sz="2900" spc="-210" dirty="0">
                <a:latin typeface="Arial"/>
                <a:cs typeface="Arial"/>
              </a:rPr>
              <a:t>Τ</a:t>
            </a:r>
            <a:r>
              <a:rPr sz="2900" spc="-215" dirty="0">
                <a:latin typeface="Arial"/>
                <a:cs typeface="Arial"/>
              </a:rPr>
              <a:t>Ω</a:t>
            </a:r>
            <a:r>
              <a:rPr sz="2900" dirty="0">
                <a:latin typeface="Arial"/>
                <a:cs typeface="Arial"/>
              </a:rPr>
              <a:t>Ν</a:t>
            </a:r>
            <a:r>
              <a:rPr sz="2900" spc="-425" dirty="0">
                <a:latin typeface="Arial"/>
                <a:cs typeface="Arial"/>
              </a:rPr>
              <a:t> </a:t>
            </a:r>
            <a:r>
              <a:rPr sz="2900" spc="-10" dirty="0">
                <a:latin typeface="Arial"/>
                <a:cs typeface="Arial"/>
              </a:rPr>
              <a:t>Π</a:t>
            </a:r>
            <a:r>
              <a:rPr sz="2900" spc="-15" dirty="0">
                <a:latin typeface="Arial"/>
                <a:cs typeface="Arial"/>
              </a:rPr>
              <a:t>Α</a:t>
            </a:r>
            <a:r>
              <a:rPr sz="2900" spc="-10" dirty="0">
                <a:latin typeface="Arial"/>
                <a:cs typeface="Arial"/>
              </a:rPr>
              <a:t>Ρ</a:t>
            </a:r>
            <a:r>
              <a:rPr sz="2900" spc="-15" dirty="0">
                <a:latin typeface="Arial"/>
                <a:cs typeface="Arial"/>
              </a:rPr>
              <a:t>Α</a:t>
            </a:r>
            <a:r>
              <a:rPr sz="2900" spc="-10" dirty="0">
                <a:latin typeface="Arial"/>
                <a:cs typeface="Arial"/>
              </a:rPr>
              <a:t>ΓΌ</a:t>
            </a:r>
            <a:r>
              <a:rPr sz="2900" spc="-15" dirty="0">
                <a:latin typeface="Arial"/>
                <a:cs typeface="Arial"/>
              </a:rPr>
              <a:t>Ν</a:t>
            </a:r>
            <a:r>
              <a:rPr sz="2900" spc="-10" dirty="0">
                <a:latin typeface="Arial"/>
                <a:cs typeface="Arial"/>
              </a:rPr>
              <a:t>Τ</a:t>
            </a:r>
            <a:r>
              <a:rPr sz="2900" spc="-15" dirty="0">
                <a:latin typeface="Arial"/>
                <a:cs typeface="Arial"/>
              </a:rPr>
              <a:t>Ω</a:t>
            </a:r>
            <a:r>
              <a:rPr sz="2900" dirty="0">
                <a:latin typeface="Arial"/>
                <a:cs typeface="Arial"/>
              </a:rPr>
              <a:t>Ν</a:t>
            </a: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95"/>
              </a:spcBef>
            </a:pPr>
            <a:r>
              <a:rPr sz="2900" dirty="0">
                <a:latin typeface="Arial"/>
                <a:cs typeface="Arial"/>
              </a:rPr>
              <a:t>ΑΠΕΙΛΉΣ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4630400" cy="8229595"/>
            <a:chOff x="0" y="0"/>
            <a:chExt cx="12192000" cy="685799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63650"/>
              <a:ext cx="5465906" cy="355593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77899" y="1263650"/>
              <a:ext cx="9244330" cy="4821555"/>
            </a:xfrm>
            <a:custGeom>
              <a:avLst/>
              <a:gdLst/>
              <a:ahLst/>
              <a:cxnLst/>
              <a:rect l="l" t="t" r="r" b="b"/>
              <a:pathLst>
                <a:path w="9244330" h="4821555">
                  <a:moveTo>
                    <a:pt x="0" y="4821554"/>
                  </a:moveTo>
                  <a:lnTo>
                    <a:pt x="9244330" y="4821554"/>
                  </a:lnTo>
                  <a:lnTo>
                    <a:pt x="9244330" y="0"/>
                  </a:lnTo>
                  <a:lnTo>
                    <a:pt x="0" y="0"/>
                  </a:lnTo>
                  <a:lnTo>
                    <a:pt x="0" y="482155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724400" y="6092239"/>
            <a:ext cx="13684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-30" dirty="0">
                <a:latin typeface="Arial"/>
                <a:cs typeface="Arial"/>
              </a:rPr>
              <a:t>(Π</a:t>
            </a:r>
            <a:r>
              <a:rPr sz="850" spc="-35" dirty="0">
                <a:latin typeface="Arial"/>
                <a:cs typeface="Arial"/>
              </a:rPr>
              <a:t>η</a:t>
            </a:r>
            <a:r>
              <a:rPr sz="850" spc="-30" dirty="0">
                <a:latin typeface="Arial"/>
                <a:cs typeface="Arial"/>
              </a:rPr>
              <a:t>γή</a:t>
            </a:r>
            <a:r>
              <a:rPr sz="850" dirty="0">
                <a:latin typeface="Arial"/>
                <a:cs typeface="Arial"/>
              </a:rPr>
              <a:t>: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0" dirty="0">
                <a:latin typeface="Arial"/>
                <a:cs typeface="Arial"/>
              </a:rPr>
              <a:t>EN</a:t>
            </a:r>
            <a:r>
              <a:rPr sz="850" spc="-35" dirty="0">
                <a:latin typeface="Arial"/>
                <a:cs typeface="Arial"/>
              </a:rPr>
              <a:t>I</a:t>
            </a:r>
            <a:r>
              <a:rPr sz="850" spc="-30" dirty="0">
                <a:latin typeface="Arial"/>
                <a:cs typeface="Arial"/>
              </a:rPr>
              <a:t>SA</a:t>
            </a:r>
            <a:r>
              <a:rPr sz="850" dirty="0">
                <a:latin typeface="Arial"/>
                <a:cs typeface="Arial"/>
              </a:rPr>
              <a:t>,</a:t>
            </a:r>
            <a:r>
              <a:rPr sz="850" spc="-6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Μ</a:t>
            </a:r>
            <a:r>
              <a:rPr sz="850" spc="-30" dirty="0">
                <a:latin typeface="Arial"/>
                <a:cs typeface="Arial"/>
              </a:rPr>
              <a:t>αρί</a:t>
            </a:r>
            <a:r>
              <a:rPr sz="850" spc="-35" dirty="0">
                <a:latin typeface="Arial"/>
                <a:cs typeface="Arial"/>
              </a:rPr>
              <a:t>ν</a:t>
            </a:r>
            <a:r>
              <a:rPr sz="850" spc="-30" dirty="0">
                <a:latin typeface="Arial"/>
                <a:cs typeface="Arial"/>
              </a:rPr>
              <a:t>ο</a:t>
            </a:r>
            <a:r>
              <a:rPr sz="850" dirty="0">
                <a:latin typeface="Arial"/>
                <a:cs typeface="Arial"/>
              </a:rPr>
              <a:t>ς</a:t>
            </a:r>
            <a:r>
              <a:rPr sz="850" spc="-60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2</a:t>
            </a:r>
            <a:r>
              <a:rPr sz="850" spc="-30" dirty="0">
                <a:latin typeface="Arial"/>
                <a:cs typeface="Arial"/>
              </a:rPr>
              <a:t>013</a:t>
            </a:r>
            <a:r>
              <a:rPr sz="850" dirty="0">
                <a:latin typeface="Arial"/>
                <a:cs typeface="Arial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B83D3-C969-B36C-CD28-ADD10462906A}"/>
              </a:ext>
            </a:extLst>
          </p:cNvPr>
          <p:cNvSpPr txBox="1"/>
          <p:nvPr/>
        </p:nvSpPr>
        <p:spPr>
          <a:xfrm>
            <a:off x="6705600" y="190646"/>
            <a:ext cx="7815685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 err="1"/>
              <a:t>Κυβερνοπράκτορας</a:t>
            </a:r>
            <a:r>
              <a:rPr lang="el-GR" b="1" dirty="0"/>
              <a:t> (</a:t>
            </a:r>
            <a:r>
              <a:rPr lang="en-US" b="1" dirty="0"/>
              <a:t>Cyber Agent)</a:t>
            </a:r>
            <a:endParaRPr lang="en-US" dirty="0"/>
          </a:p>
          <a:p>
            <a:pPr>
              <a:buNone/>
            </a:pPr>
            <a:r>
              <a:rPr lang="en-US" dirty="0"/>
              <a:t>➡️ </a:t>
            </a:r>
            <a:r>
              <a:rPr lang="el-GR" b="1" dirty="0"/>
              <a:t>Φιλικός</a:t>
            </a:r>
            <a:endParaRPr lang="el-GR" dirty="0"/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Ερευνητής (</a:t>
            </a:r>
            <a:r>
              <a:rPr lang="en-US" b="1" dirty="0"/>
              <a:t>Researcher)</a:t>
            </a:r>
            <a:r>
              <a:rPr lang="en-US" dirty="0"/>
              <a:t> – </a:t>
            </a:r>
            <a:r>
              <a:rPr lang="el-GR" dirty="0"/>
              <a:t>Ερευνητική κοινότητα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Ηθικός </a:t>
            </a:r>
            <a:r>
              <a:rPr lang="el-GR" b="1" dirty="0" err="1"/>
              <a:t>Χάκερ</a:t>
            </a:r>
            <a:r>
              <a:rPr lang="el-GR" b="1" dirty="0"/>
              <a:t> (</a:t>
            </a:r>
            <a:r>
              <a:rPr lang="en-US" b="1" dirty="0"/>
              <a:t>Ethical Hacker)</a:t>
            </a:r>
            <a:r>
              <a:rPr lang="en-US" dirty="0"/>
              <a:t> – </a:t>
            </a:r>
            <a:r>
              <a:rPr lang="el-GR" dirty="0"/>
              <a:t>Αγορά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Πράκτορας Ασφαλείας (</a:t>
            </a:r>
            <a:r>
              <a:rPr lang="en-US" b="1" dirty="0"/>
              <a:t>Security Agent)</a:t>
            </a:r>
            <a:r>
              <a:rPr lang="en-US" dirty="0"/>
              <a:t> – </a:t>
            </a:r>
            <a:r>
              <a:rPr lang="el-GR" dirty="0"/>
              <a:t>Εθνική ασφάλεια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/>
              <a:t>Πράκτορας Επιβολής Νόμου (</a:t>
            </a:r>
            <a:r>
              <a:rPr lang="en-US" b="1" dirty="0"/>
              <a:t>Law Enforcement Agent)</a:t>
            </a:r>
            <a:r>
              <a:rPr lang="en-US" dirty="0"/>
              <a:t> – </a:t>
            </a:r>
            <a:r>
              <a:rPr lang="el-GR" dirty="0"/>
              <a:t>Επιβολή του νόμου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b="1" dirty="0" err="1"/>
              <a:t>Κυβερνο</a:t>
            </a:r>
            <a:r>
              <a:rPr lang="el-GR" b="1" dirty="0"/>
              <a:t>-Στρατιώτης (</a:t>
            </a:r>
            <a:r>
              <a:rPr lang="en-US" b="1" dirty="0"/>
              <a:t>Cyber-Soldier)</a:t>
            </a:r>
            <a:r>
              <a:rPr lang="en-US" dirty="0"/>
              <a:t> – </a:t>
            </a:r>
            <a:r>
              <a:rPr lang="el-GR" dirty="0"/>
              <a:t>Στρατός</a:t>
            </a:r>
          </a:p>
          <a:p>
            <a:pPr>
              <a:buNone/>
            </a:pPr>
            <a:r>
              <a:rPr lang="el-GR" dirty="0"/>
              <a:t>➡️ </a:t>
            </a:r>
            <a:r>
              <a:rPr lang="el-GR" b="1" dirty="0"/>
              <a:t>Εχθρικός (Πράκτορας Απειλής – </a:t>
            </a:r>
            <a:r>
              <a:rPr lang="en-US" b="1" dirty="0"/>
              <a:t>Threat Agent)</a:t>
            </a:r>
            <a:br>
              <a:rPr lang="en-US" dirty="0"/>
            </a:br>
            <a:r>
              <a:rPr lang="el-GR" dirty="0"/>
              <a:t>🔹 </a:t>
            </a:r>
            <a:r>
              <a:rPr lang="el-GR" b="1" dirty="0"/>
              <a:t>Χαμηλή Ικανότητα (</a:t>
            </a:r>
            <a:r>
              <a:rPr lang="en-US" b="1" dirty="0"/>
              <a:t>Low capability)</a:t>
            </a:r>
            <a:br>
              <a:rPr lang="en-US" dirty="0"/>
            </a:br>
            <a:r>
              <a:rPr lang="en-US" dirty="0"/>
              <a:t>— </a:t>
            </a:r>
            <a:r>
              <a:rPr lang="el-GR" b="1" dirty="0"/>
              <a:t>Χαμηλή Τεχνολογία / Χαμηλή-Μέση Εξειδίκευση (</a:t>
            </a:r>
            <a:r>
              <a:rPr lang="en-US" b="1" dirty="0"/>
              <a:t>Low Tech / Low-Medium Expertise)</a:t>
            </a:r>
            <a:br>
              <a:rPr lang="en-US" dirty="0"/>
            </a:br>
            <a:r>
              <a:rPr lang="en-US" dirty="0"/>
              <a:t>• </a:t>
            </a:r>
            <a:r>
              <a:rPr lang="el-GR" dirty="0"/>
              <a:t>Νεαροί, χωρίς δεξιότητες → </a:t>
            </a:r>
            <a:r>
              <a:rPr lang="en-US" b="1" dirty="0"/>
              <a:t>Script Kiddies</a:t>
            </a:r>
            <a:br>
              <a:rPr lang="en-US" dirty="0"/>
            </a:br>
            <a:r>
              <a:rPr lang="en-US" dirty="0"/>
              <a:t>• </a:t>
            </a:r>
            <a:r>
              <a:rPr lang="el-GR" dirty="0"/>
              <a:t>Μαλακές δεξιότητες → </a:t>
            </a:r>
            <a:r>
              <a:rPr lang="el-GR" b="1" dirty="0"/>
              <a:t>Κοινωνικός </a:t>
            </a:r>
            <a:r>
              <a:rPr lang="el-GR" b="1" dirty="0" err="1"/>
              <a:t>Χάκερ</a:t>
            </a:r>
            <a:r>
              <a:rPr lang="el-GR" b="1" dirty="0"/>
              <a:t> (</a:t>
            </a:r>
            <a:r>
              <a:rPr lang="en-US" b="1" dirty="0"/>
              <a:t>Online Social Hacker)</a:t>
            </a:r>
            <a:br>
              <a:rPr lang="en-US" dirty="0"/>
            </a:br>
            <a:r>
              <a:rPr lang="en-US" dirty="0"/>
              <a:t>• </a:t>
            </a:r>
            <a:r>
              <a:rPr lang="el-GR" dirty="0"/>
              <a:t>Εσωτερικός, χαμηλής/μέσης εξειδίκευσης → </a:t>
            </a:r>
            <a:r>
              <a:rPr lang="el-GR" b="1" dirty="0"/>
              <a:t>Υπάλληλος (</a:t>
            </a:r>
            <a:r>
              <a:rPr lang="en-US" b="1" dirty="0"/>
              <a:t>Employee)</a:t>
            </a:r>
            <a:endParaRPr lang="en-US" dirty="0"/>
          </a:p>
          <a:p>
            <a:r>
              <a:rPr lang="el-GR" dirty="0"/>
              <a:t>🔹 </a:t>
            </a:r>
            <a:r>
              <a:rPr lang="el-GR" b="1" dirty="0"/>
              <a:t>Υψηλή Ικανότητα (</a:t>
            </a:r>
            <a:r>
              <a:rPr lang="en-US" b="1" dirty="0"/>
              <a:t>High capability)</a:t>
            </a:r>
            <a:br>
              <a:rPr lang="en-US" dirty="0"/>
            </a:br>
            <a:r>
              <a:rPr lang="en-US" dirty="0"/>
              <a:t>— </a:t>
            </a:r>
            <a:r>
              <a:rPr lang="el-GR" b="1" dirty="0"/>
              <a:t>Υψηλή Τεχνολογία / Υψηλή Εξειδίκευση (</a:t>
            </a:r>
            <a:r>
              <a:rPr lang="en-US" b="1" dirty="0"/>
              <a:t>High Tech / High Expertise)</a:t>
            </a:r>
            <a:br>
              <a:rPr lang="en-US" dirty="0"/>
            </a:br>
            <a:r>
              <a:rPr lang="en-US" dirty="0"/>
              <a:t>• </a:t>
            </a:r>
            <a:r>
              <a:rPr lang="el-GR" dirty="0"/>
              <a:t>Παράδοση υποδομής → </a:t>
            </a:r>
            <a:r>
              <a:rPr lang="el-GR" b="1" dirty="0" err="1"/>
              <a:t>Πάροχος</a:t>
            </a:r>
            <a:r>
              <a:rPr lang="el-GR" b="1" dirty="0"/>
              <a:t> / Προγραμματιστής / Χειριστής (</a:t>
            </a:r>
            <a:r>
              <a:rPr lang="en-US" b="1" dirty="0"/>
              <a:t>Provider / Developer / Operator)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Εθνική αποστολή → </a:t>
            </a:r>
            <a:r>
              <a:rPr lang="el-GR" b="1" dirty="0"/>
              <a:t>Κράτος (</a:t>
            </a:r>
            <a:r>
              <a:rPr lang="en-US" b="1" dirty="0"/>
              <a:t>State)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Εταιρική αποστολή → </a:t>
            </a:r>
            <a:r>
              <a:rPr lang="el-GR" b="1" dirty="0"/>
              <a:t>Εταιρεία (</a:t>
            </a:r>
            <a:r>
              <a:rPr lang="en-US" b="1" dirty="0"/>
              <a:t>Corporation)</a:t>
            </a:r>
            <a:br>
              <a:rPr lang="en-US" dirty="0"/>
            </a:br>
            <a:r>
              <a:rPr lang="en-US" dirty="0"/>
              <a:t>• </a:t>
            </a:r>
            <a:r>
              <a:rPr lang="el-GR" dirty="0"/>
              <a:t>Χρήση υποδομής → </a:t>
            </a:r>
            <a:r>
              <a:rPr lang="el-GR" b="1" dirty="0"/>
              <a:t>Χρήστης Εργαλείων / Εφαρμοστής (</a:t>
            </a:r>
            <a:r>
              <a:rPr lang="en-US" b="1" dirty="0"/>
              <a:t>Tools User / Deployer)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Αμειβόμενος / Αδιάφορος → </a:t>
            </a:r>
            <a:r>
              <a:rPr lang="el-GR" b="1" dirty="0"/>
              <a:t>Κατασκοπεία (</a:t>
            </a:r>
            <a:r>
              <a:rPr lang="en-US" b="1" dirty="0"/>
              <a:t>Espionage)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Κοινωνικά υποκινούμενοι πολίτες → </a:t>
            </a:r>
            <a:r>
              <a:rPr lang="en-US" b="1" dirty="0"/>
              <a:t>Hacktivist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Ιδεολογικά υποκινούμενοι → </a:t>
            </a:r>
            <a:r>
              <a:rPr lang="el-GR" b="1" dirty="0" err="1"/>
              <a:t>Κυβερνο</a:t>
            </a:r>
            <a:r>
              <a:rPr lang="el-GR" b="1" dirty="0"/>
              <a:t>-Τρομοκράτης (</a:t>
            </a:r>
            <a:r>
              <a:rPr lang="en-US" b="1" dirty="0"/>
              <a:t>Cyber Terrorist)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Προσανατολισμένοι στο κέρδος → </a:t>
            </a:r>
            <a:r>
              <a:rPr lang="el-GR" b="1" dirty="0" err="1"/>
              <a:t>Κυβερνοεγκληματίας</a:t>
            </a:r>
            <a:r>
              <a:rPr lang="el-GR" b="1" dirty="0"/>
              <a:t> (</a:t>
            </a:r>
            <a:r>
              <a:rPr lang="en-US" b="1" dirty="0"/>
              <a:t>Cyber Criminal)</a:t>
            </a:r>
            <a:br>
              <a:rPr lang="en-US" dirty="0"/>
            </a:br>
            <a:r>
              <a:rPr lang="en-US" dirty="0"/>
              <a:t> – </a:t>
            </a:r>
            <a:r>
              <a:rPr lang="el-GR" dirty="0"/>
              <a:t>Πολίτες με εθνικά κίνητρα → </a:t>
            </a:r>
            <a:r>
              <a:rPr lang="el-GR" b="1" dirty="0" err="1"/>
              <a:t>Κυβερνομαχητής</a:t>
            </a:r>
            <a:r>
              <a:rPr lang="el-GR" b="1" dirty="0"/>
              <a:t> (</a:t>
            </a:r>
            <a:r>
              <a:rPr lang="en-US" b="1" dirty="0"/>
              <a:t>Cyber Fighter)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0"/>
            <a:ext cx="11644312" cy="634364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88403" y="6446812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23"/>
                </a:lnTo>
              </a:path>
            </a:pathLst>
          </a:custGeom>
          <a:ln w="12700">
            <a:solidFill>
              <a:srgbClr val="85C1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09800" y="132945"/>
            <a:ext cx="74314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210" dirty="0">
                <a:solidFill>
                  <a:srgbClr val="D99C3E"/>
                </a:solidFill>
                <a:latin typeface="Arial"/>
                <a:cs typeface="Arial"/>
              </a:rPr>
              <a:t>ΘΑΛ</a:t>
            </a:r>
            <a:r>
              <a:rPr lang="el-GR" sz="2500" b="1" spc="-210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sz="2500" b="1" spc="-210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lang="el-GR" sz="2500" b="1" spc="-210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ΙΟ</a:t>
            </a:r>
            <a:r>
              <a:rPr lang="el-GR" sz="2500" b="1" spc="-2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ΤΟΠ</a:t>
            </a:r>
            <a:r>
              <a:rPr lang="el-GR" sz="2500" b="1" spc="-25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Ο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D99C3E"/>
                </a:solidFill>
                <a:latin typeface="Arial"/>
                <a:cs typeface="Arial"/>
              </a:rPr>
              <a:t>ΑΠΕΙΛ</a:t>
            </a:r>
            <a:r>
              <a:rPr lang="el-GR" sz="2500" b="1" spc="-5" dirty="0">
                <a:solidFill>
                  <a:srgbClr val="D99C3E"/>
                </a:solidFill>
                <a:latin typeface="Arial"/>
                <a:cs typeface="Arial"/>
              </a:rPr>
              <a:t>Ω</a:t>
            </a:r>
            <a:r>
              <a:rPr sz="2500" b="1" spc="-5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sz="2500" b="1" spc="-1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ΣΤΟΝΚΥΒΕΡΝΟΧ</a:t>
            </a:r>
            <a:r>
              <a:rPr lang="el-GR" sz="2500" b="1" spc="-50" dirty="0">
                <a:solidFill>
                  <a:srgbClr val="D99C3E"/>
                </a:solidFill>
                <a:latin typeface="Arial"/>
                <a:cs typeface="Arial"/>
              </a:rPr>
              <a:t>Ω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ΡΟ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134" y="6401587"/>
            <a:ext cx="135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4AC9AC"/>
                </a:solidFill>
                <a:latin typeface="Arial"/>
                <a:cs typeface="Arial"/>
              </a:rPr>
              <a:t>2</a:t>
            </a:r>
            <a:r>
              <a:rPr sz="800" b="1" dirty="0">
                <a:solidFill>
                  <a:srgbClr val="4AC9AC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885" y="6401587"/>
            <a:ext cx="2008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τι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λ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ί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β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ε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ασ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φ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άλ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ε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: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έ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γ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10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EN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IS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" y="522477"/>
            <a:ext cx="7976238" cy="5957060"/>
            <a:chOff x="0" y="522477"/>
            <a:chExt cx="11976735" cy="633603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3261" y="6305968"/>
              <a:ext cx="562893" cy="38879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22477"/>
              <a:ext cx="11439269" cy="63355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F5805A-DD69-1DDE-C8CC-419241C7A4DC}"/>
              </a:ext>
            </a:extLst>
          </p:cNvPr>
          <p:cNvSpPr txBox="1"/>
          <p:nvPr/>
        </p:nvSpPr>
        <p:spPr>
          <a:xfrm>
            <a:off x="7315200" y="928877"/>
            <a:ext cx="688591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/>
              <a:t>Κυβερνοπράκτορας</a:t>
            </a:r>
            <a:r>
              <a:rPr lang="el-GR" sz="1600" b="1" dirty="0"/>
              <a:t> (</a:t>
            </a:r>
            <a:r>
              <a:rPr lang="en-US" sz="1600" b="1" dirty="0"/>
              <a:t>Cyber Agent)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➡️ </a:t>
            </a:r>
            <a:r>
              <a:rPr lang="el-GR" sz="1600" b="1" dirty="0"/>
              <a:t>Φιλικός</a:t>
            </a:r>
            <a:endParaRPr lang="el-G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Ερευνητής (</a:t>
            </a:r>
            <a:r>
              <a:rPr lang="en-US" sz="1600" b="1" dirty="0"/>
              <a:t>Researcher)</a:t>
            </a:r>
            <a:r>
              <a:rPr lang="en-US" sz="1600" dirty="0"/>
              <a:t> – </a:t>
            </a:r>
            <a:r>
              <a:rPr lang="el-GR" sz="1600" dirty="0"/>
              <a:t>Ερευνητική κοινότητα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Ηθικός </a:t>
            </a:r>
            <a:r>
              <a:rPr lang="el-GR" sz="1600" b="1" dirty="0" err="1"/>
              <a:t>Χάκερ</a:t>
            </a:r>
            <a:r>
              <a:rPr lang="el-GR" sz="1600" b="1" dirty="0"/>
              <a:t> (</a:t>
            </a:r>
            <a:r>
              <a:rPr lang="en-US" sz="1600" b="1" dirty="0"/>
              <a:t>Ethical Hacker)</a:t>
            </a:r>
            <a:r>
              <a:rPr lang="en-US" sz="1600" dirty="0"/>
              <a:t> – </a:t>
            </a:r>
            <a:r>
              <a:rPr lang="el-GR" sz="1600" dirty="0"/>
              <a:t>Αγορά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Πράκτορας Ασφαλείας (</a:t>
            </a:r>
            <a:r>
              <a:rPr lang="en-US" sz="1600" b="1" dirty="0"/>
              <a:t>Security Agent)</a:t>
            </a:r>
            <a:r>
              <a:rPr lang="en-US" sz="1600" dirty="0"/>
              <a:t> – </a:t>
            </a:r>
            <a:r>
              <a:rPr lang="el-GR" sz="1600" dirty="0"/>
              <a:t>Εθνική ασφάλεια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Πράκτορας Επιβολής Νόμου (</a:t>
            </a:r>
            <a:r>
              <a:rPr lang="en-US" sz="1600" b="1" dirty="0"/>
              <a:t>Law Enforcement Agent)</a:t>
            </a:r>
            <a:r>
              <a:rPr lang="en-US" sz="1600" dirty="0"/>
              <a:t> – </a:t>
            </a:r>
            <a:r>
              <a:rPr lang="el-GR" sz="1600" dirty="0"/>
              <a:t>Επιβολή του νόμου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 err="1"/>
              <a:t>Κυβερνο</a:t>
            </a:r>
            <a:r>
              <a:rPr lang="el-GR" sz="1600" b="1" dirty="0"/>
              <a:t>-Στρατιώτης (</a:t>
            </a:r>
            <a:r>
              <a:rPr lang="en-US" sz="1600" b="1" dirty="0"/>
              <a:t>Cyber-Soldier)</a:t>
            </a:r>
            <a:r>
              <a:rPr lang="en-US" sz="1600" dirty="0"/>
              <a:t> – </a:t>
            </a:r>
            <a:r>
              <a:rPr lang="el-GR" sz="1600" dirty="0"/>
              <a:t>Στρατός</a:t>
            </a:r>
          </a:p>
          <a:p>
            <a:pPr>
              <a:buNone/>
            </a:pPr>
            <a:r>
              <a:rPr lang="el-GR" sz="1600" dirty="0"/>
              <a:t>➡️ </a:t>
            </a:r>
            <a:r>
              <a:rPr lang="el-GR" sz="1600" b="1" dirty="0"/>
              <a:t>Εχθρικός (Πράκτορας Απειλής – </a:t>
            </a:r>
            <a:r>
              <a:rPr lang="en-US" sz="1600" b="1" dirty="0"/>
              <a:t>Threat Agent)</a:t>
            </a:r>
            <a:br>
              <a:rPr lang="en-US" sz="1600" dirty="0"/>
            </a:br>
            <a:r>
              <a:rPr lang="el-GR" sz="1600" dirty="0"/>
              <a:t>🔹 </a:t>
            </a:r>
            <a:r>
              <a:rPr lang="el-GR" sz="1600" b="1" dirty="0"/>
              <a:t>Χαμηλή Ικανότητα (</a:t>
            </a:r>
            <a:r>
              <a:rPr lang="en-US" sz="1600" b="1" dirty="0"/>
              <a:t>Low capability)</a:t>
            </a:r>
            <a:br>
              <a:rPr lang="en-US" sz="1600" dirty="0"/>
            </a:br>
            <a:r>
              <a:rPr lang="en-US" sz="1600" dirty="0"/>
              <a:t>— </a:t>
            </a:r>
            <a:r>
              <a:rPr lang="el-GR" sz="1600" b="1" dirty="0"/>
              <a:t>Χαμηλή Τεχνολογία / Χαμηλή-Μέση Εξειδίκευση (</a:t>
            </a:r>
            <a:r>
              <a:rPr lang="en-US" sz="1600" b="1" dirty="0"/>
              <a:t>Low Tech / Low-Medium Expertise)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Νεαροί, χωρίς δεξιότητες → </a:t>
            </a:r>
            <a:r>
              <a:rPr lang="en-US" sz="1600" b="1" dirty="0"/>
              <a:t>Script Kiddies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Μαλακές δεξιότητες → </a:t>
            </a:r>
            <a:r>
              <a:rPr lang="el-GR" sz="1600" b="1" dirty="0"/>
              <a:t>Κοινωνικός </a:t>
            </a:r>
            <a:r>
              <a:rPr lang="el-GR" sz="1600" b="1" dirty="0" err="1"/>
              <a:t>Χάκερ</a:t>
            </a:r>
            <a:r>
              <a:rPr lang="el-GR" sz="1600" b="1" dirty="0"/>
              <a:t> (</a:t>
            </a:r>
            <a:r>
              <a:rPr lang="en-US" sz="1600" b="1" dirty="0"/>
              <a:t>Online Social Hacker)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Εσωτερικός, χαμηλής/μέσης εξειδίκευσης → </a:t>
            </a:r>
            <a:r>
              <a:rPr lang="el-GR" sz="1600" b="1" dirty="0"/>
              <a:t>Υπάλληλος (</a:t>
            </a:r>
            <a:r>
              <a:rPr lang="en-US" sz="1600" b="1" dirty="0"/>
              <a:t>Employee)</a:t>
            </a:r>
            <a:endParaRPr lang="en-US" sz="1600" dirty="0"/>
          </a:p>
          <a:p>
            <a:r>
              <a:rPr lang="el-GR" sz="1600" dirty="0"/>
              <a:t>🔹 </a:t>
            </a:r>
            <a:r>
              <a:rPr lang="el-GR" sz="1600" b="1" dirty="0"/>
              <a:t>Υψηλή Ικανότητα (</a:t>
            </a:r>
            <a:r>
              <a:rPr lang="en-US" sz="1600" b="1" dirty="0"/>
              <a:t>High capability)</a:t>
            </a:r>
            <a:br>
              <a:rPr lang="en-US" sz="1600" dirty="0"/>
            </a:br>
            <a:r>
              <a:rPr lang="en-US" sz="1600" dirty="0"/>
              <a:t>— </a:t>
            </a:r>
            <a:r>
              <a:rPr lang="el-GR" sz="1600" b="1" dirty="0"/>
              <a:t>Υψηλή Τεχνολογία / Υψηλή Εξειδίκευση (</a:t>
            </a:r>
            <a:r>
              <a:rPr lang="en-US" sz="1600" b="1" dirty="0"/>
              <a:t>High Tech / High Expertise)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Παράδοση υποδομής → </a:t>
            </a:r>
            <a:r>
              <a:rPr lang="el-GR" sz="1600" b="1" dirty="0" err="1"/>
              <a:t>Πάροχος</a:t>
            </a:r>
            <a:r>
              <a:rPr lang="el-GR" sz="1600" b="1" dirty="0"/>
              <a:t> / Προγραμματιστής / Χειριστής (</a:t>
            </a:r>
            <a:r>
              <a:rPr lang="en-US" sz="1600" b="1" dirty="0"/>
              <a:t>Provider / Developer / Operator)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Εθνική αποστολή → </a:t>
            </a:r>
            <a:r>
              <a:rPr lang="el-GR" sz="1600" b="1" dirty="0"/>
              <a:t>Κράτος (</a:t>
            </a:r>
            <a:r>
              <a:rPr lang="en-US" sz="1600" b="1" dirty="0"/>
              <a:t>State)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Εταιρική αποστολή → </a:t>
            </a:r>
            <a:r>
              <a:rPr lang="el-GR" sz="1600" b="1" dirty="0"/>
              <a:t>Εταιρεία (</a:t>
            </a:r>
            <a:r>
              <a:rPr lang="en-US" sz="1600" b="1" dirty="0"/>
              <a:t>Corporation)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Χρήση υποδομής → </a:t>
            </a:r>
            <a:r>
              <a:rPr lang="el-GR" sz="1600" b="1" dirty="0"/>
              <a:t>Χρήστης Εργαλείων / Εφαρμοστής (</a:t>
            </a:r>
            <a:r>
              <a:rPr lang="en-US" sz="1600" b="1" dirty="0"/>
              <a:t>Tools User / Deployer)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Αμειβόμενος / Αδιάφορος → </a:t>
            </a:r>
            <a:r>
              <a:rPr lang="el-GR" sz="1600" b="1" dirty="0"/>
              <a:t>Κατασκοπεία (</a:t>
            </a:r>
            <a:r>
              <a:rPr lang="en-US" sz="1600" b="1" dirty="0"/>
              <a:t>Espionage)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Κοινωνικά υποκινούμενοι πολίτες → </a:t>
            </a:r>
            <a:r>
              <a:rPr lang="en-US" sz="1600" b="1" dirty="0"/>
              <a:t>Hacktivist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Ιδεολογικά υποκινούμενοι → </a:t>
            </a:r>
            <a:r>
              <a:rPr lang="el-GR" sz="1600" b="1" dirty="0" err="1"/>
              <a:t>Κυβερνο</a:t>
            </a:r>
            <a:r>
              <a:rPr lang="el-GR" sz="1600" b="1" dirty="0"/>
              <a:t>-Τρομοκράτης (</a:t>
            </a:r>
            <a:r>
              <a:rPr lang="en-US" sz="1600" b="1" dirty="0"/>
              <a:t>Cyber Terrorist)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Προσανατολισμένοι στο κέρδος → </a:t>
            </a:r>
            <a:r>
              <a:rPr lang="el-GR" sz="1600" b="1" dirty="0" err="1"/>
              <a:t>Κυβερνοεγκληματίας</a:t>
            </a:r>
            <a:r>
              <a:rPr lang="el-GR" sz="1600" b="1" dirty="0"/>
              <a:t> (</a:t>
            </a:r>
            <a:r>
              <a:rPr lang="en-US" sz="1600" b="1" dirty="0"/>
              <a:t>Cyber Criminal)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Πολίτες με εθνικά κίνητρα → </a:t>
            </a:r>
            <a:r>
              <a:rPr lang="el-GR" sz="1600" b="1" dirty="0" err="1"/>
              <a:t>Κυβερνομαχητής</a:t>
            </a:r>
            <a:r>
              <a:rPr lang="el-GR" sz="1600" b="1" dirty="0"/>
              <a:t> (</a:t>
            </a:r>
            <a:r>
              <a:rPr lang="en-US" sz="1600" b="1" dirty="0"/>
              <a:t>Cyber Fighter)</a:t>
            </a:r>
            <a:endParaRPr 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B4E81EF8-D1E9-D544-4EFF-30594F45D72E}"/>
              </a:ext>
            </a:extLst>
          </p:cNvPr>
          <p:cNvSpPr txBox="1"/>
          <p:nvPr/>
        </p:nvSpPr>
        <p:spPr>
          <a:xfrm>
            <a:off x="381000" y="606147"/>
            <a:ext cx="105918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| Στάδιο Επίθεσης | Επηρεαζόμενα Στοιχεία |</a:t>
            </a:r>
            <a:endParaRPr lang="el-GR" dirty="0"/>
          </a:p>
          <a:p>
            <a:r>
              <a:rPr lang="el-GR" b="1" dirty="0"/>
              <a:t>Εκβιαστικό Λογισμικό (</a:t>
            </a:r>
            <a:r>
              <a:rPr lang="el-GR" b="1" dirty="0" err="1"/>
              <a:t>Ransomware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Δίκτυο, Συστατικά Επικοινωνίας, Πληροφορίες και Δεδομένα</a:t>
            </a:r>
            <a:br>
              <a:rPr lang="el-GR" dirty="0"/>
            </a:br>
            <a:r>
              <a:rPr lang="el-GR" b="1" dirty="0"/>
              <a:t>Ανακάλυψη (</a:t>
            </a:r>
            <a:r>
              <a:rPr lang="el-GR" b="1" dirty="0" err="1"/>
              <a:t>Discovery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Τερματικές Συσκευές, Δίκτυο και Επικοινωνίες</a:t>
            </a:r>
            <a:br>
              <a:rPr lang="el-GR" dirty="0"/>
            </a:br>
            <a:r>
              <a:rPr lang="el-GR" b="1" dirty="0"/>
              <a:t>Κίνηση μέσα στο δίκτυο (</a:t>
            </a:r>
            <a:r>
              <a:rPr lang="el-GR" b="1" dirty="0" err="1"/>
              <a:t>Lateral</a:t>
            </a:r>
            <a:r>
              <a:rPr lang="el-GR" b="1" dirty="0"/>
              <a:t> </a:t>
            </a:r>
            <a:r>
              <a:rPr lang="el-GR" b="1" dirty="0" err="1"/>
              <a:t>Movement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Δεδομένα</a:t>
            </a:r>
            <a:br>
              <a:rPr lang="el-GR" dirty="0"/>
            </a:br>
            <a:r>
              <a:rPr lang="el-GR" b="1" dirty="0"/>
              <a:t>Συλλογή (</a:t>
            </a:r>
            <a:r>
              <a:rPr lang="el-GR" b="1" dirty="0" err="1"/>
              <a:t>Collection</a:t>
            </a:r>
            <a:r>
              <a:rPr lang="el-GR" b="1" dirty="0"/>
              <a:t>)</a:t>
            </a:r>
            <a:r>
              <a:rPr lang="el-GR" dirty="0"/>
              <a:t>: Υπηρεσίες πρόσδεσης πλοίων, Ασφάλεια, Άνθρωποι, Υπηρεσίες προσωρινής αποθήκευσης, Διανομή και Μεταφορές</a:t>
            </a:r>
            <a:br>
              <a:rPr lang="el-GR" dirty="0"/>
            </a:br>
            <a:r>
              <a:rPr lang="el-GR" b="1" dirty="0"/>
              <a:t>Έλεγχος &amp; Εντολές (</a:t>
            </a:r>
            <a:r>
              <a:rPr lang="el-GR" b="1" dirty="0" err="1"/>
              <a:t>Command</a:t>
            </a:r>
            <a:r>
              <a:rPr lang="el-GR" b="1" dirty="0"/>
              <a:t> and </a:t>
            </a:r>
            <a:r>
              <a:rPr lang="el-GR" b="1" dirty="0" err="1"/>
              <a:t>Control</a:t>
            </a:r>
            <a:r>
              <a:rPr lang="el-GR" b="1" dirty="0"/>
              <a:t>)</a:t>
            </a:r>
            <a:r>
              <a:rPr lang="el-GR" dirty="0"/>
              <a:t>: Πληροφοριακά Συστήματα, Δεδομένα, Υπηρεσίες πρόσδεσης και εκφόρτωσης, Υποδομές, Βιομηχανικά Συστήματα (OT)</a:t>
            </a:r>
            <a:br>
              <a:rPr lang="el-GR" dirty="0"/>
            </a:br>
            <a:r>
              <a:rPr lang="el-GR" b="1" dirty="0"/>
              <a:t>Εξαγωγή Δεδομένων (</a:t>
            </a:r>
            <a:r>
              <a:rPr lang="el-GR" b="1" dirty="0" err="1"/>
              <a:t>Exfiltration</a:t>
            </a:r>
            <a:r>
              <a:rPr lang="el-GR" b="1" dirty="0"/>
              <a:t>)</a:t>
            </a:r>
            <a:r>
              <a:rPr lang="el-GR" dirty="0"/>
              <a:t>: Τερματικές Συσκευές, Πληροφοριακά Συστήματα, Δίκτυο και Επικοινωνίες, OT Συστήματα</a:t>
            </a:r>
            <a:br>
              <a:rPr lang="el-GR" dirty="0"/>
            </a:br>
            <a:r>
              <a:rPr lang="el-GR" b="1" dirty="0"/>
              <a:t>Επίπτωση (</a:t>
            </a:r>
            <a:r>
              <a:rPr lang="el-GR" b="1" dirty="0" err="1"/>
              <a:t>Impact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Δίκτυο, Δεδομένα</a:t>
            </a:r>
            <a:br>
              <a:rPr lang="el-GR" dirty="0"/>
            </a:br>
            <a:r>
              <a:rPr lang="el-GR" b="1" dirty="0"/>
              <a:t>Κακόβουλο Λογισμικό / Παραβίαση</a:t>
            </a:r>
            <a:r>
              <a:rPr lang="el-GR" dirty="0"/>
              <a:t>: Τερματικές Συσκευές, Πληροφοριακά Συστήματα, Πληροφορίες και Δεδομένα</a:t>
            </a:r>
            <a:br>
              <a:rPr lang="el-GR" dirty="0"/>
            </a:br>
            <a:r>
              <a:rPr lang="el-GR" b="1" dirty="0"/>
              <a:t>Κοινωνική Μηχανική / Αναγνώριση (Social </a:t>
            </a:r>
            <a:r>
              <a:rPr lang="el-GR" b="1" dirty="0" err="1"/>
              <a:t>Engineering</a:t>
            </a:r>
            <a:r>
              <a:rPr lang="el-GR" b="1" dirty="0"/>
              <a:t> / </a:t>
            </a:r>
            <a:r>
              <a:rPr lang="el-GR" b="1" dirty="0" err="1"/>
              <a:t>Reconnaissance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Αρχές, Υπηρεσίες Ασφαλείας</a:t>
            </a:r>
            <a:br>
              <a:rPr lang="el-GR" dirty="0"/>
            </a:br>
            <a:r>
              <a:rPr lang="el-GR" b="1" dirty="0"/>
              <a:t>Ανάπτυξη Πόρων (</a:t>
            </a:r>
            <a:r>
              <a:rPr lang="el-GR" b="1" dirty="0" err="1"/>
              <a:t>Resource</a:t>
            </a:r>
            <a:r>
              <a:rPr lang="el-GR" b="1" dirty="0"/>
              <a:t> Development)</a:t>
            </a:r>
            <a:r>
              <a:rPr lang="el-GR" dirty="0"/>
              <a:t>: Άνθρωποι, Πληροφοριακά Συστήματα, Αρχές, Συστήματα Ασφαλείας, Δεδομένα</a:t>
            </a:r>
            <a:br>
              <a:rPr lang="el-GR" dirty="0"/>
            </a:br>
            <a:r>
              <a:rPr lang="el-GR" b="1" dirty="0"/>
              <a:t>Αρχική Πρόσβαση (</a:t>
            </a:r>
            <a:r>
              <a:rPr lang="el-GR" b="1" dirty="0" err="1"/>
              <a:t>Initial</a:t>
            </a:r>
            <a:r>
              <a:rPr lang="el-GR" b="1" dirty="0"/>
              <a:t> Access)</a:t>
            </a:r>
            <a:r>
              <a:rPr lang="el-GR" dirty="0"/>
              <a:t>: Άνθρωποι, Πληροφοριακά ή Βιομηχανικά Συστήματα</a:t>
            </a:r>
            <a:br>
              <a:rPr lang="el-GR" dirty="0"/>
            </a:br>
            <a:r>
              <a:rPr lang="el-GR" b="1" dirty="0"/>
              <a:t>Εκτέλεση (</a:t>
            </a:r>
            <a:r>
              <a:rPr lang="el-GR" b="1" dirty="0" err="1"/>
              <a:t>Execution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</a:t>
            </a:r>
            <a:br>
              <a:rPr lang="el-GR" dirty="0"/>
            </a:br>
            <a:r>
              <a:rPr lang="el-GR" b="1" dirty="0" err="1"/>
              <a:t>Στοχοποιημένοι</a:t>
            </a:r>
            <a:r>
              <a:rPr lang="el-GR" b="1" dirty="0"/>
              <a:t> Πόροι (</a:t>
            </a:r>
            <a:r>
              <a:rPr lang="el-GR" b="1" dirty="0" err="1"/>
              <a:t>Resource</a:t>
            </a:r>
            <a:r>
              <a:rPr lang="el-GR" b="1" dirty="0"/>
              <a:t> </a:t>
            </a:r>
            <a:r>
              <a:rPr lang="el-GR" b="1" dirty="0" err="1"/>
              <a:t>Targeted</a:t>
            </a:r>
            <a:r>
              <a:rPr lang="el-GR" b="1" dirty="0"/>
              <a:t>)</a:t>
            </a:r>
            <a:r>
              <a:rPr lang="el-GR" dirty="0"/>
              <a:t>: Πληροφοριακά Συστήματα, Κινητές/Σταθερές Υποδομές</a:t>
            </a:r>
            <a:br>
              <a:rPr lang="el-GR" dirty="0"/>
            </a:br>
            <a:r>
              <a:rPr lang="el-GR" b="1" dirty="0"/>
              <a:t>Αποφυγή Άμυνας (</a:t>
            </a:r>
            <a:r>
              <a:rPr lang="el-GR" b="1" dirty="0" err="1"/>
              <a:t>Defence</a:t>
            </a:r>
            <a:r>
              <a:rPr lang="el-GR" b="1" dirty="0"/>
              <a:t> </a:t>
            </a:r>
            <a:r>
              <a:rPr lang="el-GR" b="1" dirty="0" err="1"/>
              <a:t>Evasion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Επικοινωνιακά Συστατικά</a:t>
            </a:r>
            <a:br>
              <a:rPr lang="el-GR" dirty="0"/>
            </a:br>
            <a:r>
              <a:rPr lang="el-GR" b="1" dirty="0"/>
              <a:t>Επίθεση στη Διαθεσιμότητα (π.χ. </a:t>
            </a:r>
            <a:r>
              <a:rPr lang="el-GR" b="1" dirty="0" err="1"/>
              <a:t>DDoS</a:t>
            </a:r>
            <a:r>
              <a:rPr lang="el-GR" b="1" dirty="0"/>
              <a:t>)</a:t>
            </a:r>
            <a:r>
              <a:rPr lang="el-GR" dirty="0"/>
              <a:t>: Πληροφοριακά Συστήματα, Υποδομές, Υπηρεσίες πρόσδεσης και μεταφοράς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93389" y="702386"/>
            <a:ext cx="654304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30" dirty="0">
                <a:solidFill>
                  <a:srgbClr val="3E6BB4"/>
                </a:solidFill>
                <a:latin typeface="Calibri"/>
                <a:cs typeface="Calibri"/>
              </a:rPr>
              <a:t>ΤΙ</a:t>
            </a:r>
            <a:r>
              <a:rPr sz="2600" spc="9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60" dirty="0">
                <a:solidFill>
                  <a:srgbClr val="3E6BB4"/>
                </a:solidFill>
                <a:latin typeface="Calibri"/>
                <a:cs typeface="Calibri"/>
              </a:rPr>
              <a:t>ΕΝΝΟΟ</a:t>
            </a:r>
            <a:r>
              <a:rPr lang="el-GR" sz="2600" spc="60" dirty="0">
                <a:solidFill>
                  <a:srgbClr val="3E6BB4"/>
                </a:solidFill>
                <a:latin typeface="Calibri"/>
                <a:cs typeface="Calibri"/>
              </a:rPr>
              <a:t>Υ</a:t>
            </a:r>
            <a:r>
              <a:rPr sz="2600" spc="60" dirty="0">
                <a:solidFill>
                  <a:srgbClr val="3E6BB4"/>
                </a:solidFill>
                <a:latin typeface="Calibri"/>
                <a:cs typeface="Calibri"/>
              </a:rPr>
              <a:t>ΜΕ</a:t>
            </a:r>
            <a:r>
              <a:rPr sz="2600" spc="1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ΜΕ</a:t>
            </a:r>
            <a:r>
              <a:rPr sz="2600" spc="28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95" dirty="0">
                <a:solidFill>
                  <a:srgbClr val="3E6BB4"/>
                </a:solidFill>
                <a:latin typeface="Calibri"/>
                <a:cs typeface="Calibri"/>
              </a:rPr>
              <a:t>ΤΟΝ</a:t>
            </a:r>
            <a:r>
              <a:rPr sz="2600" spc="27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lang="el-GR" sz="2600" spc="95" dirty="0">
                <a:solidFill>
                  <a:srgbClr val="3E6BB4"/>
                </a:solidFill>
                <a:latin typeface="Calibri"/>
                <a:cs typeface="Calibri"/>
              </a:rPr>
              <a:t>Ο</a:t>
            </a:r>
            <a:r>
              <a:rPr sz="2600" spc="95" dirty="0">
                <a:solidFill>
                  <a:srgbClr val="3E6BB4"/>
                </a:solidFill>
                <a:latin typeface="Calibri"/>
                <a:cs typeface="Calibri"/>
              </a:rPr>
              <a:t>ΡΟ</a:t>
            </a:r>
            <a:r>
              <a:rPr sz="2600" spc="27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5" dirty="0">
                <a:solidFill>
                  <a:srgbClr val="3E6BB4"/>
                </a:solidFill>
                <a:latin typeface="Calibri"/>
                <a:cs typeface="Calibri"/>
              </a:rPr>
              <a:t>ΚΥΒΕΡΝΟΫΓΙΕΙΝ</a:t>
            </a:r>
            <a:r>
              <a:rPr lang="el-GR" sz="2600" spc="5" dirty="0">
                <a:solidFill>
                  <a:srgbClr val="3E6BB4"/>
                </a:solidFill>
                <a:latin typeface="Calibri"/>
                <a:cs typeface="Calibri"/>
              </a:rPr>
              <a:t>Η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1869" y="2265314"/>
            <a:ext cx="9806940" cy="1977464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240029" indent="-227965">
              <a:lnSpc>
                <a:spcPct val="100000"/>
              </a:lnSpc>
              <a:spcBef>
                <a:spcPts val="980"/>
              </a:spcBef>
              <a:buClr>
                <a:srgbClr val="2EA2ED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1600" b="1" dirty="0"/>
              <a:t>Δεν υπάρχει πραγματική συναίνεση για το τι σημαίνει </a:t>
            </a:r>
            <a:r>
              <a:rPr lang="el-GR" sz="1600" b="1" dirty="0" err="1"/>
              <a:t>κυβερνοϋγιεινή</a:t>
            </a:r>
            <a:r>
              <a:rPr lang="el-GR" sz="1600" b="1" dirty="0"/>
              <a:t> ή πώς μπορεί να επιτευχθεί.</a:t>
            </a:r>
            <a:br>
              <a:rPr lang="el-GR" sz="1600" dirty="0"/>
            </a:br>
            <a:r>
              <a:rPr lang="el-GR" sz="1600" dirty="0"/>
              <a:t>Η </a:t>
            </a:r>
            <a:r>
              <a:rPr lang="el-GR" sz="1600" dirty="0" err="1"/>
              <a:t>κυβερνοϋγιεινή</a:t>
            </a:r>
            <a:r>
              <a:rPr lang="el-GR" sz="1600" dirty="0"/>
              <a:t> είναι το ισοδύναμο της </a:t>
            </a:r>
            <a:r>
              <a:rPr lang="el-GR" sz="1600" dirty="0" err="1"/>
              <a:t>κυβερνοασφάλειας</a:t>
            </a:r>
            <a:r>
              <a:rPr lang="el-GR" sz="1600" dirty="0"/>
              <a:t> με την έννοια της προσωπικής υγιεινής στη βιβλιογραφία της δημόσιας υγείας.</a:t>
            </a:r>
            <a:endParaRPr lang="en-US" sz="1600" dirty="0"/>
          </a:p>
          <a:p>
            <a:pPr marL="240029" indent="-227965">
              <a:lnSpc>
                <a:spcPct val="100000"/>
              </a:lnSpc>
              <a:spcBef>
                <a:spcPts val="980"/>
              </a:spcBef>
              <a:buClr>
                <a:srgbClr val="2EA2ED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1600" dirty="0"/>
              <a:t>Η ENISA αναφέρει ότι </a:t>
            </a:r>
            <a:r>
              <a:rPr lang="el-GR" sz="1600" b="1" dirty="0"/>
              <a:t>"η </a:t>
            </a:r>
            <a:r>
              <a:rPr lang="el-GR" sz="1600" b="1" dirty="0" err="1"/>
              <a:t>κυβερνοϋγιεινή</a:t>
            </a:r>
            <a:r>
              <a:rPr lang="el-GR" sz="1600" b="1" dirty="0"/>
              <a:t> πρέπει να εξετάζεται με τον ίδιο τρόπο όπως η προσωπική υγιεινή και, όταν ενσωματωθεί σωστά σε έναν οργανισμό, θα πρέπει να περιλαμβάνει καθημερινές </a:t>
            </a:r>
            <a:r>
              <a:rPr lang="el-GR" sz="1600" b="1" dirty="0" err="1"/>
              <a:t>ρουτίνες</a:t>
            </a:r>
            <a:r>
              <a:rPr lang="el-GR" sz="1600" b="1" dirty="0"/>
              <a:t>, καλές συμπεριφορές και περιστασιακούς ελέγχους, ώστε να διασφαλίζεται ότι η διαδικτυακή υγεία του οργανισμού βρίσκεται σε βέλτιστη κατάσταση"</a:t>
            </a:r>
            <a:r>
              <a:rPr lang="el-GR" sz="1600" dirty="0"/>
              <a:t>.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14630400" cy="821182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490" y="217474"/>
            <a:ext cx="255968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5" dirty="0" err="1"/>
              <a:t>Προτάσεις</a:t>
            </a:r>
            <a:r>
              <a:rPr spc="-30" dirty="0"/>
              <a:t> </a:t>
            </a:r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577330" y="945362"/>
            <a:ext cx="348678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55" dirty="0">
                <a:solidFill>
                  <a:srgbClr val="145F82"/>
                </a:solidFill>
                <a:latin typeface="Arial"/>
                <a:cs typeface="Arial"/>
              </a:rPr>
              <a:t>Οφέλη</a:t>
            </a:r>
            <a:r>
              <a:rPr sz="1950" spc="-9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145F82"/>
                </a:solidFill>
                <a:latin typeface="Arial"/>
                <a:cs typeface="Arial"/>
              </a:rPr>
              <a:t>για</a:t>
            </a:r>
            <a:r>
              <a:rPr sz="1950" spc="-8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145F82"/>
                </a:solidFill>
                <a:latin typeface="Arial"/>
                <a:cs typeface="Arial"/>
              </a:rPr>
              <a:t>τους</a:t>
            </a:r>
            <a:r>
              <a:rPr sz="1950" spc="-10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35" dirty="0">
                <a:solidFill>
                  <a:srgbClr val="145F82"/>
                </a:solidFill>
                <a:latin typeface="Arial"/>
                <a:cs typeface="Arial"/>
              </a:rPr>
              <a:t>συμμετέχοντες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12536" y="1630196"/>
            <a:ext cx="7098664" cy="609077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Στόχος: Κατανόηση της σημασίας της ηθικής συμπεριφοράς και του επαγγελματισμού στην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της ναυτιλίας.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Κύριες Ενότητες: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Θεμελιώδεις γνώσεις και ταξινόμηση της 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στη ναυτιλία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Απειλές και ευπάθειες στη ναυτιλία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Διαχείριση κινδύνου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στη ναυτιλία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Ο ανθρώπινος παράγοντας στην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της ναυτιλίας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Σχεδίαση και υλοποίηση ασφαλούς αρχιτεκτονικής για ναυτιλιακά συστήματα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Επιλογή και εφαρμογή μέτρων ασφάλειας σε ναυτιλιακά περιβάλλοντα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Ασφάλεια δεδομένων και προστασία προσωπικών πληροφοριών από τον σχεδιασμό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Διακυβέρνηση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για ναυτιλιακούς οργανισμούς</a:t>
            </a: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endParaRPr lang="el-GR" sz="1400" spc="-1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285750">
              <a:lnSpc>
                <a:spcPct val="100000"/>
              </a:lnSpc>
              <a:spcBef>
                <a:spcPts val="535"/>
              </a:spcBef>
            </a:pP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   Συμμόρφωση και κανονισμοί </a:t>
            </a:r>
            <a:r>
              <a:rPr lang="el-GR" sz="1400" spc="-15" dirty="0" err="1">
                <a:solidFill>
                  <a:srgbClr val="FFFFFF"/>
                </a:solidFill>
                <a:latin typeface="Times New Roman"/>
                <a:cs typeface="Times New Roman"/>
              </a:rPr>
              <a:t>κυβερνοασφάλειας</a:t>
            </a:r>
            <a:r>
              <a:rPr lang="el-GR" sz="1400" spc="-15" dirty="0">
                <a:solidFill>
                  <a:srgbClr val="FFFFFF"/>
                </a:solidFill>
                <a:latin typeface="Times New Roman"/>
                <a:cs typeface="Times New Roman"/>
              </a:rPr>
              <a:t> στη ναυτιλία</a:t>
            </a:r>
            <a:endParaRPr lang="el-GR" sz="1400" dirty="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15" name="object 15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0C2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14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14600" y="702386"/>
            <a:ext cx="4924310" cy="8130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52830" algn="l"/>
                <a:tab pos="2174875" algn="l"/>
              </a:tabLst>
            </a:pPr>
            <a:r>
              <a:rPr lang="el-GR" sz="2600" spc="75" dirty="0">
                <a:solidFill>
                  <a:srgbClr val="3E6BB4"/>
                </a:solidFill>
                <a:latin typeface="Calibri"/>
                <a:cs typeface="Calibri"/>
              </a:rPr>
              <a:t>Γιατί είναι σημαντική η </a:t>
            </a:r>
            <a:r>
              <a:rPr lang="el-GR" sz="2600" spc="75" dirty="0" err="1">
                <a:solidFill>
                  <a:srgbClr val="3E6BB4"/>
                </a:solidFill>
                <a:latin typeface="Calibri"/>
                <a:cs typeface="Calibri"/>
              </a:rPr>
              <a:t>κυβερνοϋγιεινή</a:t>
            </a:r>
            <a:r>
              <a:rPr lang="el-GR" sz="2600" spc="75" dirty="0">
                <a:solidFill>
                  <a:srgbClr val="3E6BB4"/>
                </a:solidFill>
                <a:latin typeface="Calibri"/>
                <a:cs typeface="Calibri"/>
              </a:rPr>
              <a:t>;</a:t>
            </a:r>
            <a:endParaRPr lang="el-GR"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3000" y="3048000"/>
            <a:ext cx="8463280" cy="2372444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Διατήρηση καλής υγείας στον κυβερνοχώρο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Βοηθά στον εντοπισμό προβλημάτων πριν εξελιχθούν σε σοβαρά περιστατικά.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Αντιμετώπιση προκλητικού τοπίου απειλών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Αφορά την προστασία από διαρροή δεδομένων, απώλεια ή παραβίαση πληροφοριών.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Πρόληψη απώλειας ή αλλοίωσης δεδομένων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Ελαχιστοποιεί τον κίνδυνο σφαλμάτων και παραβιάσεων ασφαλείας.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Ενιαία προσέγγιση &amp; ισχυρή κουλτούρα ασφάλειας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Καλλιεργεί υπεύθυνη συμπεριφορά και ενισχύει τη συνολική </a:t>
            </a:r>
            <a:r>
              <a:rPr kumimoji="0" lang="el-GR" altLang="el-G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κυβερνοασφάλεια</a:t>
            </a:r>
            <a: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του οργανισμού.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78038" y="781050"/>
            <a:ext cx="2628900" cy="175412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0716" y="702386"/>
            <a:ext cx="22561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85" dirty="0">
                <a:solidFill>
                  <a:srgbClr val="3E6BB4"/>
                </a:solidFill>
                <a:latin typeface="Calibri"/>
                <a:cs typeface="Calibri"/>
              </a:rPr>
              <a:t>ΚΎΡΙΕ</a:t>
            </a:r>
            <a:r>
              <a:rPr sz="2600" spc="-60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sz="2600" spc="-28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270" dirty="0">
                <a:solidFill>
                  <a:srgbClr val="3E6BB4"/>
                </a:solidFill>
                <a:latin typeface="Calibri"/>
                <a:cs typeface="Calibri"/>
              </a:rPr>
              <a:t>ΠΡΟΚΛ</a:t>
            </a:r>
            <a:r>
              <a:rPr lang="en-US" sz="2600" spc="-270" dirty="0">
                <a:solidFill>
                  <a:srgbClr val="3E6BB4"/>
                </a:solidFill>
                <a:latin typeface="Calibri"/>
                <a:cs typeface="Calibri"/>
              </a:rPr>
              <a:t>H</a:t>
            </a:r>
            <a:r>
              <a:rPr sz="2600" spc="-270" dirty="0">
                <a:solidFill>
                  <a:srgbClr val="3E6BB4"/>
                </a:solidFill>
                <a:latin typeface="Calibri"/>
                <a:cs typeface="Calibri"/>
              </a:rPr>
              <a:t>ΣΕΙ</a:t>
            </a:r>
            <a:r>
              <a:rPr sz="2600" spc="114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1869" y="2304897"/>
            <a:ext cx="9285605" cy="40139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None/>
            </a:pPr>
            <a:r>
              <a:rPr lang="el-GR" sz="2000" b="1" dirty="0"/>
              <a:t>Πηγές κινδύνου στην </a:t>
            </a:r>
            <a:r>
              <a:rPr lang="el-GR" sz="2000" b="1" dirty="0" err="1"/>
              <a:t>κυβερνοϋγιεινή</a:t>
            </a:r>
            <a:endParaRPr lang="el-GR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b="1" dirty="0"/>
              <a:t>Ποικιλομορφία υλικού</a:t>
            </a:r>
            <a:br>
              <a:rPr lang="el-GR" sz="2000" dirty="0"/>
            </a:br>
            <a:r>
              <a:rPr lang="el-GR" sz="2000" dirty="0"/>
              <a:t>Υπολογιστές, κινητές συσκευές, συνδεδεμένες συσκευές, σκληροί δίσκοι, αποθήκευση στο νέφος.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b="1" dirty="0"/>
              <a:t>Απαρχαιωμένο λογισμικό</a:t>
            </a:r>
            <a:br>
              <a:rPr lang="el-GR" sz="2000" dirty="0"/>
            </a:br>
            <a:r>
              <a:rPr lang="el-GR" sz="2000" dirty="0"/>
              <a:t>Οι εφαρμογές πρέπει να ενημερώνονται τακτικά με πακέτα ασφαλείας για την αποφυγή γνωστών ευπαθειών.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b="1" dirty="0"/>
              <a:t>Παλαιό λογισμικό ασφαλείας</a:t>
            </a:r>
            <a:br>
              <a:rPr lang="el-GR" sz="2000" dirty="0"/>
            </a:br>
            <a:r>
              <a:rPr lang="el-GR" sz="2000" dirty="0"/>
              <a:t>Τα </a:t>
            </a:r>
            <a:r>
              <a:rPr lang="el-GR" sz="2000" dirty="0" err="1"/>
              <a:t>antivirus</a:t>
            </a:r>
            <a:r>
              <a:rPr lang="el-GR" sz="2000" dirty="0"/>
              <a:t> και λοιπά λογισμικά ασφαλείας πρέπει να παραμένουν ενημερωμένα, για να ανταποκρίνονται σε νέες απειλές.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b="1" dirty="0"/>
              <a:t>Κακές συνήθειες</a:t>
            </a:r>
            <a:br>
              <a:rPr lang="el-GR" sz="2000" dirty="0"/>
            </a:br>
            <a:r>
              <a:rPr lang="el-GR" sz="2000" dirty="0"/>
              <a:t>Αδύναμοι κωδικοί πρόσβασης, ανεπαρκή μέτρα ασφάλειας ή υπερβολική ευκολία σε ρυθμίσεις που μειώνουν την προστασία.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788" y="0"/>
            <a:ext cx="7979411" cy="1190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1300"/>
              </a:lnSpc>
              <a:spcBef>
                <a:spcPts val="95"/>
              </a:spcBef>
            </a:pPr>
            <a:r>
              <a:rPr lang="el-GR" sz="3550" spc="-275" dirty="0">
                <a:solidFill>
                  <a:srgbClr val="3E6BB4"/>
                </a:solidFill>
                <a:latin typeface="Calibri"/>
                <a:cs typeface="Calibri"/>
              </a:rPr>
              <a:t>Κύριες Συμβουλές για την Υγιεινή στον Προσωπικό Κυβερνοχώρο</a:t>
            </a:r>
            <a:endParaRPr lang="el-GR" sz="355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1869" y="2968264"/>
            <a:ext cx="9218931" cy="3145092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Χρήση σωστών εργαλείων για την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κυβερνοϋγιεινή</a:t>
            </a:r>
            <a:endParaRPr kumimoji="0" lang="el-GR" alt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Εγκατάσταση αξιόπιστου λογισμικού προστασίας από ιούς και κακόβουλο λογισμικό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Χρήση τείχους προστασίας δικτύου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Ενεργοποίηση ελέγχου ταυτότητας πολλαπλών παραγόντων (MFA)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Κρυπτογράφηση συσκευών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Να είστε προσεκτικοί και ακριβείς με την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κυβερνοϋγιεινή</a:t>
            </a:r>
            <a:endParaRPr kumimoji="0" lang="el-GR" alt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Ορισμός ισχυρών κωδικών πρόσβασης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Διατήρηση καθαρού σκληρού δίσκου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Ασφάλιση του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router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σας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0650" y="702386"/>
            <a:ext cx="5382349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05" dirty="0">
                <a:solidFill>
                  <a:srgbClr val="3E6BB4"/>
                </a:solidFill>
                <a:latin typeface="Calibri"/>
                <a:cs typeface="Calibri"/>
              </a:rPr>
              <a:t>ΟΡΓΑΝΩΤΙΚ</a:t>
            </a:r>
            <a:r>
              <a:rPr lang="en-US" sz="2600" spc="105" dirty="0">
                <a:solidFill>
                  <a:srgbClr val="3E6BB4"/>
                </a:solidFill>
                <a:latin typeface="Calibri"/>
                <a:cs typeface="Calibri"/>
              </a:rPr>
              <a:t>H </a:t>
            </a:r>
            <a:r>
              <a:rPr sz="2600" spc="105" dirty="0">
                <a:solidFill>
                  <a:srgbClr val="3E6BB4"/>
                </a:solidFill>
                <a:latin typeface="Calibri"/>
                <a:cs typeface="Calibri"/>
              </a:rPr>
              <a:t>ΚΥΒΕΡΝΟΫΓΙΕΙΝ</a:t>
            </a:r>
            <a:r>
              <a:rPr lang="en-US" sz="2600" spc="145" dirty="0">
                <a:solidFill>
                  <a:srgbClr val="3E6BB4"/>
                </a:solidFill>
                <a:latin typeface="Calibri"/>
                <a:cs typeface="Calibri"/>
              </a:rPr>
              <a:t>H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1869" y="2234580"/>
            <a:ext cx="7618731" cy="2001830"/>
          </a:xfrm>
          <a:prstGeom prst="rect">
            <a:avLst/>
          </a:prstGeom>
        </p:spPr>
        <p:txBody>
          <a:bodyPr vert="horz" wrap="square" lIns="0" tIns="153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0"/>
              </a:spcBef>
              <a:buClr>
                <a:srgbClr val="2EA2ED"/>
              </a:buClr>
              <a:buSzPct val="125000"/>
              <a:tabLst>
                <a:tab pos="240029" algn="l"/>
                <a:tab pos="240665" algn="l"/>
              </a:tabLst>
            </a:pPr>
            <a:r>
              <a:rPr lang="el-GR" sz="2400" b="1" dirty="0"/>
              <a:t>• Πολύ μεγαλύτερες ευκαιρίες επίθεσης</a:t>
            </a:r>
            <a:br>
              <a:rPr lang="el-GR" sz="2400" dirty="0"/>
            </a:br>
            <a:r>
              <a:rPr lang="el-GR" sz="2400" b="1" dirty="0"/>
              <a:t>• Δυσκολότερος έλεγχος</a:t>
            </a:r>
            <a:br>
              <a:rPr lang="el-GR" sz="2400" dirty="0"/>
            </a:br>
            <a:r>
              <a:rPr lang="el-GR" sz="2400" b="1" dirty="0"/>
              <a:t>• Ανεπαρκής ή ελλιπής διαχείριση κινδύνου από τον προμηθευτή</a:t>
            </a:r>
            <a:br>
              <a:rPr lang="el-GR" sz="2400" dirty="0"/>
            </a:br>
            <a:r>
              <a:rPr lang="el-GR" sz="2400" b="1" dirty="0"/>
              <a:t>• BYOD (Φέρτε τη δική σας συσκευή)</a:t>
            </a:r>
            <a:endParaRPr lang="el-GR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1264" y="702386"/>
            <a:ext cx="6947536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45" dirty="0">
                <a:solidFill>
                  <a:srgbClr val="3E6BB4"/>
                </a:solidFill>
                <a:latin typeface="Calibri"/>
                <a:cs typeface="Calibri"/>
              </a:rPr>
              <a:t>ΠΡΟΚΛ</a:t>
            </a:r>
            <a:r>
              <a:rPr lang="en-US" sz="2600" spc="-145" dirty="0">
                <a:solidFill>
                  <a:srgbClr val="3E6BB4"/>
                </a:solidFill>
                <a:latin typeface="Calibri"/>
                <a:cs typeface="Calibri"/>
              </a:rPr>
              <a:t>H</a:t>
            </a:r>
            <a:r>
              <a:rPr sz="2600" spc="-145" dirty="0">
                <a:solidFill>
                  <a:srgbClr val="3E6BB4"/>
                </a:solidFill>
                <a:latin typeface="Calibri"/>
                <a:cs typeface="Calibri"/>
              </a:rPr>
              <a:t>ΣΕΙΣ</a:t>
            </a:r>
            <a:r>
              <a:rPr lang="en-US" sz="2600" spc="-14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45" dirty="0">
                <a:solidFill>
                  <a:srgbClr val="3E6BB4"/>
                </a:solidFill>
                <a:latin typeface="Calibri"/>
                <a:cs typeface="Calibri"/>
              </a:rPr>
              <a:t>ΓΙΑ</a:t>
            </a:r>
            <a:r>
              <a:rPr lang="en-US" sz="2600" spc="-14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45" dirty="0">
                <a:solidFill>
                  <a:srgbClr val="3E6BB4"/>
                </a:solidFill>
                <a:latin typeface="Calibri"/>
                <a:cs typeface="Calibri"/>
              </a:rPr>
              <a:t>ΤΗΝ</a:t>
            </a:r>
            <a:r>
              <a:rPr lang="en-US" sz="2600" spc="-14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45" dirty="0">
                <a:solidFill>
                  <a:srgbClr val="3E6BB4"/>
                </a:solidFill>
                <a:latin typeface="Calibri"/>
                <a:cs typeface="Calibri"/>
              </a:rPr>
              <a:t>ΚΥΒΕΡΝΟΫΓΙΕΙΝ</a:t>
            </a:r>
            <a:r>
              <a:rPr lang="en-US" sz="2600" spc="-145" dirty="0">
                <a:solidFill>
                  <a:srgbClr val="3E6BB4"/>
                </a:solidFill>
                <a:latin typeface="Calibri"/>
                <a:cs typeface="Calibri"/>
              </a:rPr>
              <a:t>H</a:t>
            </a:r>
            <a:r>
              <a:rPr sz="2600" spc="-4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90" dirty="0">
                <a:solidFill>
                  <a:srgbClr val="3E6BB4"/>
                </a:solidFill>
                <a:latin typeface="Calibri"/>
                <a:cs typeface="Calibri"/>
              </a:rPr>
              <a:t>ΑΠ</a:t>
            </a:r>
            <a:r>
              <a:rPr lang="en-US" sz="2600" spc="-190" dirty="0">
                <a:solidFill>
                  <a:srgbClr val="3E6BB4"/>
                </a:solidFill>
                <a:latin typeface="Calibri"/>
                <a:cs typeface="Calibri"/>
              </a:rPr>
              <a:t>O </a:t>
            </a:r>
            <a:r>
              <a:rPr sz="2600" spc="-190" dirty="0">
                <a:solidFill>
                  <a:srgbClr val="3E6BB4"/>
                </a:solidFill>
                <a:latin typeface="Calibri"/>
                <a:cs typeface="Calibri"/>
              </a:rPr>
              <a:t>ΤΟ</a:t>
            </a:r>
            <a:r>
              <a:rPr lang="en-US" sz="2600" spc="-19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-190" dirty="0">
                <a:solidFill>
                  <a:srgbClr val="3E6BB4"/>
                </a:solidFill>
                <a:latin typeface="Calibri"/>
                <a:cs typeface="Calibri"/>
              </a:rPr>
              <a:t>BYOD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1869" y="2234833"/>
            <a:ext cx="7390131" cy="2003112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12064">
              <a:lnSpc>
                <a:spcPct val="100000"/>
              </a:lnSpc>
              <a:spcBef>
                <a:spcPts val="1220"/>
              </a:spcBef>
              <a:buClr>
                <a:srgbClr val="2EA2ED"/>
              </a:buClr>
              <a:buSzPct val="125000"/>
              <a:tabLst>
                <a:tab pos="240029" algn="l"/>
                <a:tab pos="240665" algn="l"/>
              </a:tabLst>
            </a:pPr>
            <a:r>
              <a:rPr lang="el-GR" sz="2400" b="1" dirty="0"/>
              <a:t>• Αύξηση του κινδύνου διαρροής δεδομένων</a:t>
            </a:r>
            <a:br>
              <a:rPr lang="el-GR" sz="2400" dirty="0"/>
            </a:br>
            <a:r>
              <a:rPr lang="el-GR" sz="2400" b="1" dirty="0"/>
              <a:t>• Έκθεση σε τρωτά σημεία</a:t>
            </a:r>
            <a:br>
              <a:rPr lang="el-GR" sz="2400" dirty="0"/>
            </a:br>
            <a:r>
              <a:rPr lang="el-GR" sz="2400" b="1" dirty="0"/>
              <a:t>• Συνδυασμός προσωπικών και εταιρικών δεδομένων</a:t>
            </a:r>
            <a:br>
              <a:rPr lang="el-GR" sz="2400" dirty="0"/>
            </a:br>
            <a:r>
              <a:rPr lang="el-GR" sz="2400" b="1" dirty="0"/>
              <a:t>• Αύξηση της διείσδυσης κακόβουλου λογισμικού</a:t>
            </a:r>
            <a:br>
              <a:rPr lang="el-GR" sz="2400" dirty="0"/>
            </a:br>
            <a:r>
              <a:rPr lang="el-GR" sz="2400" b="1" dirty="0"/>
              <a:t>• Επέκταση της υποδομής IT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3310" y="2375"/>
            <a:ext cx="101155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5" dirty="0">
                <a:solidFill>
                  <a:srgbClr val="3E6BB4"/>
                </a:solidFill>
                <a:latin typeface="Arial"/>
                <a:cs typeface="Arial"/>
              </a:rPr>
              <a:t>EN</a:t>
            </a:r>
            <a:r>
              <a:rPr sz="2600" spc="-10" dirty="0">
                <a:solidFill>
                  <a:srgbClr val="3E6BB4"/>
                </a:solidFill>
                <a:latin typeface="Arial"/>
                <a:cs typeface="Arial"/>
              </a:rPr>
              <a:t>IS</a:t>
            </a:r>
            <a:r>
              <a:rPr sz="2600" dirty="0">
                <a:solidFill>
                  <a:srgbClr val="3E6BB4"/>
                </a:solidFill>
                <a:latin typeface="Arial"/>
                <a:cs typeface="Arial"/>
              </a:rPr>
              <a:t>A</a:t>
            </a:r>
            <a:endParaRPr sz="2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4109" y="0"/>
            <a:ext cx="6292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395" dirty="0">
                <a:solidFill>
                  <a:srgbClr val="3E6BB4"/>
                </a:solidFill>
                <a:latin typeface="Arial"/>
                <a:cs typeface="Arial"/>
              </a:rPr>
              <a:t>N</a:t>
            </a:r>
            <a:r>
              <a:rPr sz="2600" spc="-390" dirty="0">
                <a:solidFill>
                  <a:srgbClr val="3E6BB4"/>
                </a:solidFill>
                <a:latin typeface="Arial"/>
                <a:cs typeface="Arial"/>
              </a:rPr>
              <a:t>IS</a:t>
            </a:r>
            <a:r>
              <a:rPr sz="2600" dirty="0">
                <a:solidFill>
                  <a:srgbClr val="3E6BB4"/>
                </a:solidFill>
                <a:latin typeface="Arial"/>
                <a:cs typeface="Arial"/>
              </a:rPr>
              <a:t>T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0375" y="360243"/>
            <a:ext cx="5754370" cy="7196201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>
              <a:buNone/>
            </a:pPr>
            <a:r>
              <a:rPr lang="el-GR" sz="2000" b="1" dirty="0"/>
              <a:t>ΣΤΟΧΟΙ ΕΛΕΓΧΟΥ ΠΕΝΤΕ ΚΛΕΙΔΙΩΝ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Προστασία της περιμέτρου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Προστασία του δικτύου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Προστασία μεμονωμένων συσκευών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Χρήση του </a:t>
            </a:r>
            <a:r>
              <a:rPr lang="el-GR" sz="2000" dirty="0" err="1"/>
              <a:t>cloud</a:t>
            </a:r>
            <a:r>
              <a:rPr lang="el-GR" sz="2000" dirty="0"/>
              <a:t> με ασφαλή τρόπο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Προστασία της αλυσίδας εφοδιασμού</a:t>
            </a:r>
          </a:p>
          <a:p>
            <a:pPr>
              <a:buNone/>
            </a:pPr>
            <a:r>
              <a:rPr lang="el-GR" sz="2000" b="1" dirty="0"/>
              <a:t>ΘΕΜΕΛΙΩΔΕΙΣ ΕΡΓΑΣΙΕΣ ΚΥΒΕΡΝΟΫΓΙΕΙΝΗΣ ΣΤΟ ΔΙΚΤΥΟ</a:t>
            </a:r>
            <a:endParaRPr lang="el-G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Να έχετε αρχείο όλων των λογισμικών/</a:t>
            </a:r>
            <a:r>
              <a:rPr lang="el-GR" sz="2000" dirty="0" err="1"/>
              <a:t>hardware</a:t>
            </a:r>
            <a:r>
              <a:rPr lang="el-GR" sz="2000" dirty="0"/>
              <a:t> ώστε να γνωρίζετε πώς είναι η κατάστασή σας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Να χρησιμοποιείτε οδηγούς ασφαλούς ρύθμισης/σκλήρυνσης για όλες τις συσκευές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Διαχείριση των δεδομένων εντός και εκτός του δικτύου σας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Να σαρώνετε όλα τα εισερχόμενα μηνύματα ηλεκτρονικού ταχυδρομείου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Ελαχιστοποίηση των διαχειριστικών λογαριασμών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Να δημιουργείτε τακτικά αντίγραφα ασφαλείας δεδομένων και να ελέγχετε τη δυνατότητα επαναφοράς τους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Να καταρτίζετε σχέδιο αντιμετώπισης περιστατικών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000" dirty="0"/>
              <a:t>Επιβολή παρόμοιων επιπέδων ασφάλειας σε όλη την αλυσίδα εφοδιασμού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03084" y="1106055"/>
            <a:ext cx="4546600" cy="272542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25400" marR="953769" indent="-12700">
              <a:lnSpc>
                <a:spcPts val="1930"/>
              </a:lnSpc>
              <a:spcBef>
                <a:spcPts val="405"/>
              </a:spcBef>
              <a:buSzPct val="124324"/>
              <a:buChar char="•"/>
              <a:tabLst>
                <a:tab pos="240665" algn="l"/>
              </a:tabLst>
            </a:pPr>
            <a:r>
              <a:rPr sz="1850" spc="-100" dirty="0">
                <a:latin typeface="Arial"/>
                <a:cs typeface="Arial"/>
              </a:rPr>
              <a:t>τυπ</a:t>
            </a:r>
            <a:r>
              <a:rPr sz="1850" spc="-105" dirty="0">
                <a:latin typeface="Arial"/>
                <a:cs typeface="Arial"/>
              </a:rPr>
              <a:t>ο</a:t>
            </a:r>
            <a:r>
              <a:rPr sz="1850" spc="-100" dirty="0">
                <a:latin typeface="Arial"/>
                <a:cs typeface="Arial"/>
              </a:rPr>
              <a:t>π</a:t>
            </a:r>
            <a:r>
              <a:rPr sz="1850" spc="-105" dirty="0">
                <a:latin typeface="Arial"/>
                <a:cs typeface="Arial"/>
              </a:rPr>
              <a:t>οιημ</a:t>
            </a:r>
            <a:r>
              <a:rPr sz="1850" spc="-100" dirty="0">
                <a:latin typeface="Arial"/>
                <a:cs typeface="Arial"/>
              </a:rPr>
              <a:t>έν</a:t>
            </a:r>
            <a:r>
              <a:rPr sz="1850" dirty="0">
                <a:latin typeface="Arial"/>
                <a:cs typeface="Arial"/>
              </a:rPr>
              <a:t>ο</a:t>
            </a:r>
            <a:r>
              <a:rPr sz="1850" spc="-200" dirty="0">
                <a:latin typeface="Arial"/>
                <a:cs typeface="Arial"/>
              </a:rPr>
              <a:t> </a:t>
            </a:r>
            <a:r>
              <a:rPr sz="1850" spc="-105" dirty="0">
                <a:latin typeface="Arial"/>
                <a:cs typeface="Arial"/>
              </a:rPr>
              <a:t>σ</a:t>
            </a:r>
            <a:r>
              <a:rPr sz="1850" spc="-100" dirty="0">
                <a:latin typeface="Arial"/>
                <a:cs typeface="Arial"/>
              </a:rPr>
              <a:t>ύν</a:t>
            </a:r>
            <a:r>
              <a:rPr sz="1850" spc="-105" dirty="0">
                <a:latin typeface="Arial"/>
                <a:cs typeface="Arial"/>
              </a:rPr>
              <a:t>ο</a:t>
            </a:r>
            <a:r>
              <a:rPr sz="1850" spc="-100" dirty="0">
                <a:latin typeface="Arial"/>
                <a:cs typeface="Arial"/>
              </a:rPr>
              <a:t>λ</a:t>
            </a:r>
            <a:r>
              <a:rPr sz="1850" dirty="0">
                <a:latin typeface="Arial"/>
                <a:cs typeface="Arial"/>
              </a:rPr>
              <a:t>ο</a:t>
            </a:r>
            <a:r>
              <a:rPr sz="1850" spc="-200" dirty="0">
                <a:latin typeface="Arial"/>
                <a:cs typeface="Arial"/>
              </a:rPr>
              <a:t> </a:t>
            </a:r>
            <a:r>
              <a:rPr sz="1850" spc="-105" dirty="0">
                <a:latin typeface="Arial"/>
                <a:cs typeface="Arial"/>
              </a:rPr>
              <a:t>β</a:t>
            </a:r>
            <a:r>
              <a:rPr sz="1850" spc="-100" dirty="0">
                <a:latin typeface="Arial"/>
                <a:cs typeface="Arial"/>
              </a:rPr>
              <a:t>έ</a:t>
            </a:r>
            <a:r>
              <a:rPr sz="1850" spc="-105" dirty="0">
                <a:latin typeface="Arial"/>
                <a:cs typeface="Arial"/>
              </a:rPr>
              <a:t>λ</a:t>
            </a:r>
            <a:r>
              <a:rPr sz="1850" spc="-100" dirty="0">
                <a:latin typeface="Arial"/>
                <a:cs typeface="Arial"/>
              </a:rPr>
              <a:t>τι</a:t>
            </a:r>
            <a:r>
              <a:rPr sz="1850" spc="-105" dirty="0">
                <a:latin typeface="Arial"/>
                <a:cs typeface="Arial"/>
              </a:rPr>
              <a:t>σ</a:t>
            </a:r>
            <a:r>
              <a:rPr sz="1850" spc="-100" dirty="0">
                <a:latin typeface="Arial"/>
                <a:cs typeface="Arial"/>
              </a:rPr>
              <a:t>τ</a:t>
            </a:r>
            <a:r>
              <a:rPr sz="1850" spc="-105" dirty="0">
                <a:latin typeface="Arial"/>
                <a:cs typeface="Arial"/>
              </a:rPr>
              <a:t>ω</a:t>
            </a:r>
            <a:r>
              <a:rPr sz="1850" dirty="0">
                <a:latin typeface="Arial"/>
                <a:cs typeface="Arial"/>
              </a:rPr>
              <a:t>ν  </a:t>
            </a:r>
            <a:r>
              <a:rPr sz="1850" spc="-100" dirty="0">
                <a:latin typeface="Arial"/>
                <a:cs typeface="Arial"/>
              </a:rPr>
              <a:t>πρ</a:t>
            </a:r>
            <a:r>
              <a:rPr sz="1850" spc="-105" dirty="0">
                <a:latin typeface="Arial"/>
                <a:cs typeface="Arial"/>
              </a:rPr>
              <a:t>α</a:t>
            </a:r>
            <a:r>
              <a:rPr sz="1850" spc="-100" dirty="0">
                <a:latin typeface="Arial"/>
                <a:cs typeface="Arial"/>
              </a:rPr>
              <a:t>κτ</a:t>
            </a:r>
            <a:r>
              <a:rPr sz="1850" spc="-105" dirty="0">
                <a:latin typeface="Arial"/>
                <a:cs typeface="Arial"/>
              </a:rPr>
              <a:t>ι</a:t>
            </a:r>
            <a:r>
              <a:rPr sz="1850" spc="-100" dirty="0">
                <a:latin typeface="Arial"/>
                <a:cs typeface="Arial"/>
              </a:rPr>
              <a:t>κ</a:t>
            </a:r>
            <a:r>
              <a:rPr sz="1850" spc="-105" dirty="0">
                <a:latin typeface="Arial"/>
                <a:cs typeface="Arial"/>
              </a:rPr>
              <a:t>ώ</a:t>
            </a:r>
            <a:r>
              <a:rPr sz="1850" dirty="0">
                <a:latin typeface="Arial"/>
                <a:cs typeface="Arial"/>
              </a:rPr>
              <a:t>ν</a:t>
            </a:r>
            <a:r>
              <a:rPr sz="1850" spc="-200" dirty="0">
                <a:latin typeface="Arial"/>
                <a:cs typeface="Arial"/>
              </a:rPr>
              <a:t> </a:t>
            </a:r>
            <a:r>
              <a:rPr sz="1850" spc="-75" dirty="0">
                <a:latin typeface="Arial"/>
                <a:cs typeface="Arial"/>
              </a:rPr>
              <a:t>π</a:t>
            </a:r>
            <a:r>
              <a:rPr sz="1850" spc="-70" dirty="0">
                <a:latin typeface="Arial"/>
                <a:cs typeface="Arial"/>
              </a:rPr>
              <a:t>ο</a:t>
            </a:r>
            <a:r>
              <a:rPr sz="1850" dirty="0">
                <a:latin typeface="Arial"/>
                <a:cs typeface="Arial"/>
              </a:rPr>
              <a:t>υ</a:t>
            </a:r>
            <a:r>
              <a:rPr sz="1850" spc="-145" dirty="0">
                <a:latin typeface="Arial"/>
                <a:cs typeface="Arial"/>
              </a:rPr>
              <a:t> </a:t>
            </a:r>
            <a:r>
              <a:rPr sz="1850" spc="-75" dirty="0">
                <a:latin typeface="Arial"/>
                <a:cs typeface="Arial"/>
              </a:rPr>
              <a:t>π</a:t>
            </a:r>
            <a:r>
              <a:rPr sz="1850" spc="-70" dirty="0">
                <a:latin typeface="Arial"/>
                <a:cs typeface="Arial"/>
              </a:rPr>
              <a:t>ρέ</a:t>
            </a:r>
            <a:r>
              <a:rPr sz="1850" spc="-75" dirty="0">
                <a:latin typeface="Arial"/>
                <a:cs typeface="Arial"/>
              </a:rPr>
              <a:t>π</a:t>
            </a:r>
            <a:r>
              <a:rPr sz="1850" spc="-70" dirty="0">
                <a:latin typeface="Arial"/>
                <a:cs typeface="Arial"/>
              </a:rPr>
              <a:t>ε</a:t>
            </a:r>
            <a:r>
              <a:rPr sz="1850" dirty="0">
                <a:latin typeface="Arial"/>
                <a:cs typeface="Arial"/>
              </a:rPr>
              <a:t>ι</a:t>
            </a:r>
            <a:r>
              <a:rPr sz="1850" spc="-145" dirty="0">
                <a:latin typeface="Arial"/>
                <a:cs typeface="Arial"/>
              </a:rPr>
              <a:t> </a:t>
            </a:r>
            <a:r>
              <a:rPr sz="1850" spc="-75" dirty="0">
                <a:latin typeface="Arial"/>
                <a:cs typeface="Arial"/>
              </a:rPr>
              <a:t>ν</a:t>
            </a:r>
            <a:r>
              <a:rPr sz="1850" dirty="0">
                <a:latin typeface="Arial"/>
                <a:cs typeface="Arial"/>
              </a:rPr>
              <a:t>α</a:t>
            </a:r>
            <a:r>
              <a:rPr sz="1850" spc="-140" dirty="0">
                <a:latin typeface="Arial"/>
                <a:cs typeface="Arial"/>
              </a:rPr>
              <a:t> </a:t>
            </a:r>
            <a:r>
              <a:rPr sz="1850" spc="-15" dirty="0">
                <a:latin typeface="Arial"/>
                <a:cs typeface="Arial"/>
              </a:rPr>
              <a:t>εφ</a:t>
            </a:r>
            <a:r>
              <a:rPr sz="1850" spc="-10" dirty="0">
                <a:latin typeface="Arial"/>
                <a:cs typeface="Arial"/>
              </a:rPr>
              <a:t>α</a:t>
            </a:r>
            <a:r>
              <a:rPr sz="1850" spc="-15" dirty="0">
                <a:latin typeface="Arial"/>
                <a:cs typeface="Arial"/>
              </a:rPr>
              <a:t>ρ</a:t>
            </a:r>
            <a:r>
              <a:rPr sz="1850" spc="-10" dirty="0">
                <a:latin typeface="Arial"/>
                <a:cs typeface="Arial"/>
              </a:rPr>
              <a:t>μό</a:t>
            </a:r>
            <a:r>
              <a:rPr sz="1850" spc="-15" dirty="0">
                <a:latin typeface="Arial"/>
                <a:cs typeface="Arial"/>
              </a:rPr>
              <a:t>ζ</a:t>
            </a:r>
            <a:r>
              <a:rPr sz="1850" spc="-10" dirty="0">
                <a:latin typeface="Arial"/>
                <a:cs typeface="Arial"/>
              </a:rPr>
              <a:t>ε</a:t>
            </a:r>
            <a:r>
              <a:rPr sz="1850" dirty="0">
                <a:latin typeface="Arial"/>
                <a:cs typeface="Arial"/>
              </a:rPr>
              <a:t>ι  </a:t>
            </a:r>
            <a:r>
              <a:rPr sz="1850" spc="-75" dirty="0">
                <a:latin typeface="Arial"/>
                <a:cs typeface="Arial"/>
              </a:rPr>
              <a:t>κά</a:t>
            </a:r>
            <a:r>
              <a:rPr sz="1850" spc="-70" dirty="0">
                <a:latin typeface="Arial"/>
                <a:cs typeface="Arial"/>
              </a:rPr>
              <a:t>θ</a:t>
            </a:r>
            <a:r>
              <a:rPr sz="1850" dirty="0">
                <a:latin typeface="Arial"/>
                <a:cs typeface="Arial"/>
              </a:rPr>
              <a:t>ε</a:t>
            </a:r>
            <a:r>
              <a:rPr sz="1850" spc="-140" dirty="0">
                <a:latin typeface="Arial"/>
                <a:cs typeface="Arial"/>
              </a:rPr>
              <a:t> </a:t>
            </a:r>
            <a:r>
              <a:rPr sz="1850" spc="-75" dirty="0">
                <a:latin typeface="Arial"/>
                <a:cs typeface="Arial"/>
              </a:rPr>
              <a:t>ο</a:t>
            </a:r>
            <a:r>
              <a:rPr sz="1850" spc="-70" dirty="0">
                <a:latin typeface="Arial"/>
                <a:cs typeface="Arial"/>
              </a:rPr>
              <a:t>ρ</a:t>
            </a:r>
            <a:r>
              <a:rPr sz="1850" spc="-75" dirty="0">
                <a:latin typeface="Arial"/>
                <a:cs typeface="Arial"/>
              </a:rPr>
              <a:t>γα</a:t>
            </a:r>
            <a:r>
              <a:rPr sz="1850" spc="-70" dirty="0">
                <a:latin typeface="Arial"/>
                <a:cs typeface="Arial"/>
              </a:rPr>
              <a:t>ν</a:t>
            </a:r>
            <a:r>
              <a:rPr sz="1850" spc="-75" dirty="0">
                <a:latin typeface="Arial"/>
                <a:cs typeface="Arial"/>
              </a:rPr>
              <a:t>ισ</a:t>
            </a:r>
            <a:r>
              <a:rPr sz="1850" spc="-70" dirty="0">
                <a:latin typeface="Arial"/>
                <a:cs typeface="Arial"/>
              </a:rPr>
              <a:t>μ</a:t>
            </a:r>
            <a:r>
              <a:rPr sz="1850" spc="-75" dirty="0">
                <a:latin typeface="Arial"/>
                <a:cs typeface="Arial"/>
              </a:rPr>
              <a:t>ός</a:t>
            </a:r>
            <a:r>
              <a:rPr sz="1850" dirty="0">
                <a:latin typeface="Arial"/>
                <a:cs typeface="Arial"/>
              </a:rPr>
              <a:t>:</a:t>
            </a:r>
            <a:endParaRPr sz="185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585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45" dirty="0">
                <a:latin typeface="Arial"/>
                <a:cs typeface="Arial"/>
              </a:rPr>
              <a:t>Kno</a:t>
            </a:r>
            <a:r>
              <a:rPr sz="1600" b="1" spc="-65" dirty="0">
                <a:latin typeface="Arial"/>
                <a:cs typeface="Arial"/>
              </a:rPr>
              <a:t>w</a:t>
            </a:r>
            <a:r>
              <a:rPr sz="1600" b="1" spc="-204" dirty="0">
                <a:latin typeface="Arial"/>
                <a:cs typeface="Arial"/>
              </a:rPr>
              <a:t> </a:t>
            </a:r>
            <a:r>
              <a:rPr sz="1600" b="1" spc="-50" dirty="0">
                <a:latin typeface="Arial"/>
                <a:cs typeface="Arial"/>
              </a:rPr>
              <a:t>WhatYo</a:t>
            </a:r>
            <a:r>
              <a:rPr sz="1600" b="1" spc="-70" dirty="0">
                <a:latin typeface="Arial"/>
                <a:cs typeface="Arial"/>
              </a:rPr>
              <a:t>u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140" dirty="0">
                <a:latin typeface="Arial"/>
                <a:cs typeface="Arial"/>
              </a:rPr>
              <a:t>Have</a:t>
            </a:r>
            <a:r>
              <a:rPr sz="1600" spc="-25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590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45" dirty="0">
                <a:latin typeface="Arial"/>
                <a:cs typeface="Arial"/>
              </a:rPr>
              <a:t>Εκπαιδεύστετοανθρώπινοστοιχείο</a:t>
            </a:r>
            <a:r>
              <a:rPr sz="1600" spc="-145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595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30" dirty="0">
                <a:latin typeface="Arial"/>
                <a:cs typeface="Arial"/>
              </a:rPr>
              <a:t>Διασφάλιση</a:t>
            </a:r>
            <a:r>
              <a:rPr sz="1600" b="1" spc="-120" dirty="0">
                <a:latin typeface="Arial"/>
                <a:cs typeface="Arial"/>
              </a:rPr>
              <a:t> </a:t>
            </a:r>
            <a:r>
              <a:rPr sz="1600" b="1" spc="-114" dirty="0">
                <a:latin typeface="Arial"/>
                <a:cs typeface="Arial"/>
              </a:rPr>
              <a:t>της</a:t>
            </a:r>
            <a:r>
              <a:rPr sz="1600" b="1" spc="-120" dirty="0">
                <a:latin typeface="Arial"/>
                <a:cs typeface="Arial"/>
              </a:rPr>
              <a:t> </a:t>
            </a:r>
            <a:r>
              <a:rPr sz="1600" b="1" spc="-125" dirty="0">
                <a:latin typeface="Arial"/>
                <a:cs typeface="Arial"/>
              </a:rPr>
              <a:t>ακεραιότητας</a:t>
            </a:r>
            <a:r>
              <a:rPr sz="1600" b="1" spc="-120" dirty="0">
                <a:latin typeface="Arial"/>
                <a:cs typeface="Arial"/>
              </a:rPr>
              <a:t> </a:t>
            </a:r>
            <a:r>
              <a:rPr sz="1600" b="1" spc="-130" dirty="0">
                <a:latin typeface="Arial"/>
                <a:cs typeface="Arial"/>
              </a:rPr>
              <a:t>των</a:t>
            </a:r>
            <a:r>
              <a:rPr sz="1600" b="1" spc="-120" dirty="0">
                <a:latin typeface="Arial"/>
                <a:cs typeface="Arial"/>
              </a:rPr>
              <a:t> </a:t>
            </a:r>
            <a:r>
              <a:rPr sz="1600" b="1" spc="-135" dirty="0">
                <a:latin typeface="Arial"/>
                <a:cs typeface="Arial"/>
              </a:rPr>
              <a:t>δεδομένων</a:t>
            </a:r>
            <a:endParaRPr sz="160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590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55" dirty="0">
                <a:latin typeface="Arial"/>
                <a:cs typeface="Arial"/>
              </a:rPr>
              <a:t>Π</a:t>
            </a:r>
            <a:r>
              <a:rPr sz="1600" b="1" spc="-150" dirty="0">
                <a:latin typeface="Arial"/>
                <a:cs typeface="Arial"/>
              </a:rPr>
              <a:t>ερ</a:t>
            </a:r>
            <a:r>
              <a:rPr sz="1600" b="1" spc="-155" dirty="0">
                <a:latin typeface="Arial"/>
                <a:cs typeface="Arial"/>
              </a:rPr>
              <a:t>ιο</a:t>
            </a:r>
            <a:r>
              <a:rPr sz="1600" b="1" spc="-150" dirty="0">
                <a:latin typeface="Arial"/>
                <a:cs typeface="Arial"/>
              </a:rPr>
              <a:t>ρ</a:t>
            </a:r>
            <a:r>
              <a:rPr sz="1600" b="1" spc="-155" dirty="0">
                <a:latin typeface="Arial"/>
                <a:cs typeface="Arial"/>
              </a:rPr>
              <a:t>ί</a:t>
            </a:r>
            <a:r>
              <a:rPr sz="1600" b="1" spc="-150" dirty="0">
                <a:latin typeface="Arial"/>
                <a:cs typeface="Arial"/>
              </a:rPr>
              <a:t>σ</a:t>
            </a:r>
            <a:r>
              <a:rPr sz="1600" b="1" spc="-155" dirty="0">
                <a:latin typeface="Arial"/>
                <a:cs typeface="Arial"/>
              </a:rPr>
              <a:t>τ</a:t>
            </a:r>
            <a:r>
              <a:rPr sz="1600" b="1" dirty="0">
                <a:latin typeface="Arial"/>
                <a:cs typeface="Arial"/>
              </a:rPr>
              <a:t>ε</a:t>
            </a:r>
            <a:r>
              <a:rPr sz="1600" b="1" spc="-300" dirty="0">
                <a:latin typeface="Arial"/>
                <a:cs typeface="Arial"/>
              </a:rPr>
              <a:t> </a:t>
            </a:r>
            <a:r>
              <a:rPr sz="1600" b="1" spc="-150" dirty="0">
                <a:latin typeface="Arial"/>
                <a:cs typeface="Arial"/>
              </a:rPr>
              <a:t>τ</a:t>
            </a:r>
            <a:r>
              <a:rPr sz="1600" b="1" dirty="0">
                <a:latin typeface="Arial"/>
                <a:cs typeface="Arial"/>
              </a:rPr>
              <a:t>ο</a:t>
            </a:r>
            <a:r>
              <a:rPr sz="1600" b="1" spc="-305" dirty="0">
                <a:latin typeface="Arial"/>
                <a:cs typeface="Arial"/>
              </a:rPr>
              <a:t> </a:t>
            </a:r>
            <a:r>
              <a:rPr sz="1600" b="1" spc="-150" dirty="0">
                <a:latin typeface="Arial"/>
                <a:cs typeface="Arial"/>
              </a:rPr>
              <a:t>κ</a:t>
            </a:r>
            <a:r>
              <a:rPr sz="1600" b="1" spc="-155" dirty="0">
                <a:latin typeface="Arial"/>
                <a:cs typeface="Arial"/>
              </a:rPr>
              <a:t>οιν</a:t>
            </a:r>
            <a:r>
              <a:rPr sz="1600" b="1" spc="-150" dirty="0">
                <a:latin typeface="Arial"/>
                <a:cs typeface="Arial"/>
              </a:rPr>
              <a:t>ων</a:t>
            </a:r>
            <a:r>
              <a:rPr sz="1600" b="1" spc="-155" dirty="0">
                <a:latin typeface="Arial"/>
                <a:cs typeface="Arial"/>
              </a:rPr>
              <a:t>ι</a:t>
            </a:r>
            <a:r>
              <a:rPr sz="1600" b="1" spc="-150" dirty="0">
                <a:latin typeface="Arial"/>
                <a:cs typeface="Arial"/>
              </a:rPr>
              <a:t>κ</a:t>
            </a:r>
            <a:r>
              <a:rPr sz="1600" b="1" dirty="0">
                <a:latin typeface="Arial"/>
                <a:cs typeface="Arial"/>
              </a:rPr>
              <a:t>ό</a:t>
            </a:r>
            <a:r>
              <a:rPr sz="1600" b="1" spc="-305" dirty="0">
                <a:latin typeface="Arial"/>
                <a:cs typeface="Arial"/>
              </a:rPr>
              <a:t> </a:t>
            </a:r>
            <a:r>
              <a:rPr sz="1600" b="1" spc="-155" dirty="0">
                <a:latin typeface="Arial"/>
                <a:cs typeface="Arial"/>
              </a:rPr>
              <a:t>σ</a:t>
            </a:r>
            <a:r>
              <a:rPr sz="1600" b="1" spc="-150" dirty="0">
                <a:latin typeface="Arial"/>
                <a:cs typeface="Arial"/>
              </a:rPr>
              <a:t>τ</a:t>
            </a:r>
            <a:r>
              <a:rPr sz="1600" b="1" spc="-155" dirty="0">
                <a:latin typeface="Arial"/>
                <a:cs typeface="Arial"/>
              </a:rPr>
              <a:t>οι</a:t>
            </a:r>
            <a:r>
              <a:rPr sz="1600" b="1" spc="-150" dirty="0">
                <a:latin typeface="Arial"/>
                <a:cs typeface="Arial"/>
              </a:rPr>
              <a:t>χε</a:t>
            </a:r>
            <a:r>
              <a:rPr sz="1600" b="1" spc="-155" dirty="0">
                <a:latin typeface="Arial"/>
                <a:cs typeface="Arial"/>
              </a:rPr>
              <a:t>ί</a:t>
            </a:r>
            <a:r>
              <a:rPr sz="1600" b="1" dirty="0">
                <a:latin typeface="Arial"/>
                <a:cs typeface="Arial"/>
              </a:rPr>
              <a:t>ο</a:t>
            </a:r>
            <a:endParaRPr sz="160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600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50" dirty="0">
                <a:latin typeface="Arial"/>
                <a:cs typeface="Arial"/>
              </a:rPr>
              <a:t>Ανίχνευσηκαιεπιδιόρθωσητρωτώνσημείων</a:t>
            </a:r>
            <a:endParaRPr sz="1600">
              <a:latin typeface="Arial"/>
              <a:cs typeface="Arial"/>
            </a:endParaRPr>
          </a:p>
          <a:p>
            <a:pPr marL="710565" lvl="1" indent="-228600">
              <a:lnSpc>
                <a:spcPct val="100000"/>
              </a:lnSpc>
              <a:spcBef>
                <a:spcPts val="600"/>
              </a:spcBef>
              <a:buSzPct val="125000"/>
              <a:buFont typeface="Arial"/>
              <a:buChar char="•"/>
              <a:tabLst>
                <a:tab pos="709930" algn="l"/>
                <a:tab pos="710565" algn="l"/>
              </a:tabLst>
            </a:pPr>
            <a:r>
              <a:rPr sz="1600" b="1" spc="-140" dirty="0">
                <a:latin typeface="Arial"/>
                <a:cs typeface="Arial"/>
              </a:rPr>
              <a:t>Εφαρμόστ</a:t>
            </a:r>
            <a:r>
              <a:rPr sz="1600" b="1" spc="-80" dirty="0">
                <a:latin typeface="Arial"/>
                <a:cs typeface="Arial"/>
              </a:rPr>
              <a:t>ε</a:t>
            </a:r>
            <a:r>
              <a:rPr sz="1600" b="1" spc="-125" dirty="0">
                <a:latin typeface="Arial"/>
                <a:cs typeface="Arial"/>
              </a:rPr>
              <a:t> </a:t>
            </a:r>
            <a:r>
              <a:rPr sz="1600" b="1" spc="-114" dirty="0">
                <a:latin typeface="Arial"/>
                <a:cs typeface="Arial"/>
              </a:rPr>
              <a:t>τ</a:t>
            </a:r>
            <a:r>
              <a:rPr sz="1600" b="1" spc="-100" dirty="0">
                <a:latin typeface="Arial"/>
                <a:cs typeface="Arial"/>
              </a:rPr>
              <a:t>ο</a:t>
            </a:r>
            <a:r>
              <a:rPr sz="1600" b="1" spc="-125" dirty="0">
                <a:latin typeface="Arial"/>
                <a:cs typeface="Arial"/>
              </a:rPr>
              <a:t> ελάχιστ</a:t>
            </a:r>
            <a:r>
              <a:rPr sz="1600" b="1" spc="-100" dirty="0">
                <a:latin typeface="Arial"/>
                <a:cs typeface="Arial"/>
              </a:rPr>
              <a:t>ο</a:t>
            </a:r>
            <a:r>
              <a:rPr sz="1600" b="1" spc="-125" dirty="0">
                <a:latin typeface="Arial"/>
                <a:cs typeface="Arial"/>
              </a:rPr>
              <a:t> </a:t>
            </a:r>
            <a:r>
              <a:rPr sz="1600" b="1" spc="-135" dirty="0">
                <a:latin typeface="Arial"/>
                <a:cs typeface="Arial"/>
              </a:rPr>
              <a:t>προνόμιο</a:t>
            </a:r>
            <a:r>
              <a:rPr sz="1600" spc="-45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03084" y="4493767"/>
            <a:ext cx="3554095" cy="132080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5400" marR="5080" indent="-12700">
              <a:lnSpc>
                <a:spcPts val="1989"/>
              </a:lnSpc>
              <a:spcBef>
                <a:spcPts val="355"/>
              </a:spcBef>
              <a:buSzPct val="124324"/>
              <a:buChar char="•"/>
              <a:tabLst>
                <a:tab pos="240665" algn="l"/>
              </a:tabLst>
            </a:pPr>
            <a:r>
              <a:rPr sz="1850" spc="-80" dirty="0">
                <a:latin typeface="Arial"/>
                <a:cs typeface="Arial"/>
              </a:rPr>
              <a:t>Τ</a:t>
            </a:r>
            <a:r>
              <a:rPr sz="1850" spc="-85" dirty="0">
                <a:latin typeface="Arial"/>
                <a:cs typeface="Arial"/>
              </a:rPr>
              <a:t>ε</a:t>
            </a:r>
            <a:r>
              <a:rPr sz="1850" spc="-80" dirty="0">
                <a:latin typeface="Arial"/>
                <a:cs typeface="Arial"/>
              </a:rPr>
              <a:t>λικά</a:t>
            </a:r>
            <a:r>
              <a:rPr sz="1850" dirty="0">
                <a:latin typeface="Arial"/>
                <a:cs typeface="Arial"/>
              </a:rPr>
              <a:t>,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ο</a:t>
            </a:r>
            <a:r>
              <a:rPr sz="1850" dirty="0">
                <a:latin typeface="Arial"/>
                <a:cs typeface="Arial"/>
              </a:rPr>
              <a:t>ι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ορ</a:t>
            </a:r>
            <a:r>
              <a:rPr sz="1850" spc="-85" dirty="0">
                <a:latin typeface="Arial"/>
                <a:cs typeface="Arial"/>
              </a:rPr>
              <a:t>γ</a:t>
            </a:r>
            <a:r>
              <a:rPr sz="1850" spc="-80" dirty="0">
                <a:latin typeface="Arial"/>
                <a:cs typeface="Arial"/>
              </a:rPr>
              <a:t>ανισμο</a:t>
            </a:r>
            <a:r>
              <a:rPr sz="1850" dirty="0">
                <a:latin typeface="Arial"/>
                <a:cs typeface="Arial"/>
              </a:rPr>
              <a:t>ί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θ</a:t>
            </a:r>
            <a:r>
              <a:rPr sz="1850" dirty="0">
                <a:latin typeface="Arial"/>
                <a:cs typeface="Arial"/>
              </a:rPr>
              <a:t>α</a:t>
            </a:r>
            <a:r>
              <a:rPr sz="1850" spc="-160" dirty="0">
                <a:latin typeface="Arial"/>
                <a:cs typeface="Arial"/>
              </a:rPr>
              <a:t> </a:t>
            </a:r>
            <a:r>
              <a:rPr sz="1850" spc="-85" dirty="0">
                <a:latin typeface="Arial"/>
                <a:cs typeface="Arial"/>
              </a:rPr>
              <a:t>π</a:t>
            </a:r>
            <a:r>
              <a:rPr sz="1850" spc="-80" dirty="0">
                <a:latin typeface="Arial"/>
                <a:cs typeface="Arial"/>
              </a:rPr>
              <a:t>ρέ</a:t>
            </a:r>
            <a:r>
              <a:rPr sz="1850" spc="-85" dirty="0">
                <a:latin typeface="Arial"/>
                <a:cs typeface="Arial"/>
              </a:rPr>
              <a:t>π</a:t>
            </a:r>
            <a:r>
              <a:rPr sz="1850" spc="-80" dirty="0">
                <a:latin typeface="Arial"/>
                <a:cs typeface="Arial"/>
              </a:rPr>
              <a:t>ε</a:t>
            </a:r>
            <a:r>
              <a:rPr sz="1850" dirty="0">
                <a:latin typeface="Arial"/>
                <a:cs typeface="Arial"/>
              </a:rPr>
              <a:t>ι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ν</a:t>
            </a:r>
            <a:r>
              <a:rPr sz="1850" dirty="0">
                <a:latin typeface="Arial"/>
                <a:cs typeface="Arial"/>
              </a:rPr>
              <a:t>α  </a:t>
            </a:r>
            <a:r>
              <a:rPr sz="1850" spc="-80" dirty="0">
                <a:latin typeface="Arial"/>
                <a:cs typeface="Arial"/>
              </a:rPr>
              <a:t>έ</a:t>
            </a:r>
            <a:r>
              <a:rPr sz="1850" spc="-85" dirty="0">
                <a:latin typeface="Arial"/>
                <a:cs typeface="Arial"/>
              </a:rPr>
              <a:t>χ</a:t>
            </a:r>
            <a:r>
              <a:rPr sz="1850" spc="-80" dirty="0">
                <a:latin typeface="Arial"/>
                <a:cs typeface="Arial"/>
              </a:rPr>
              <a:t>ου</a:t>
            </a:r>
            <a:r>
              <a:rPr sz="1850" dirty="0">
                <a:latin typeface="Arial"/>
                <a:cs typeface="Arial"/>
              </a:rPr>
              <a:t>ν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κατ</a:t>
            </a:r>
            <a:r>
              <a:rPr sz="1850" dirty="0">
                <a:latin typeface="Arial"/>
                <a:cs typeface="Arial"/>
              </a:rPr>
              <a:t>ά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νο</a:t>
            </a:r>
            <a:r>
              <a:rPr sz="1850" dirty="0">
                <a:latin typeface="Arial"/>
                <a:cs typeface="Arial"/>
              </a:rPr>
              <a:t>υ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spc="-80" dirty="0">
                <a:latin typeface="Arial"/>
                <a:cs typeface="Arial"/>
              </a:rPr>
              <a:t>ότ</a:t>
            </a:r>
            <a:r>
              <a:rPr sz="1850" dirty="0">
                <a:latin typeface="Arial"/>
                <a:cs typeface="Arial"/>
              </a:rPr>
              <a:t>ι</a:t>
            </a:r>
            <a:r>
              <a:rPr sz="1850" spc="-165" dirty="0">
                <a:latin typeface="Arial"/>
                <a:cs typeface="Arial"/>
              </a:rPr>
              <a:t> </a:t>
            </a:r>
            <a:r>
              <a:rPr sz="1850" dirty="0">
                <a:latin typeface="Arial"/>
                <a:cs typeface="Arial"/>
              </a:rPr>
              <a:t>η</a:t>
            </a:r>
            <a:r>
              <a:rPr sz="1850" spc="-180" dirty="0">
                <a:latin typeface="Arial"/>
                <a:cs typeface="Arial"/>
              </a:rPr>
              <a:t> </a:t>
            </a:r>
            <a:r>
              <a:rPr sz="1850" spc="-90" dirty="0">
                <a:latin typeface="Arial"/>
                <a:cs typeface="Arial"/>
              </a:rPr>
              <a:t>δ</a:t>
            </a:r>
            <a:r>
              <a:rPr sz="1850" spc="-95" dirty="0">
                <a:latin typeface="Arial"/>
                <a:cs typeface="Arial"/>
              </a:rPr>
              <a:t>ι</a:t>
            </a:r>
            <a:r>
              <a:rPr sz="1850" spc="-90" dirty="0">
                <a:latin typeface="Arial"/>
                <a:cs typeface="Arial"/>
              </a:rPr>
              <a:t>α</a:t>
            </a:r>
            <a:r>
              <a:rPr sz="1850" spc="-95" dirty="0">
                <a:latin typeface="Arial"/>
                <a:cs typeface="Arial"/>
              </a:rPr>
              <a:t>τ</a:t>
            </a:r>
            <a:r>
              <a:rPr sz="1850" spc="-90" dirty="0">
                <a:latin typeface="Arial"/>
                <a:cs typeface="Arial"/>
              </a:rPr>
              <a:t>ή</a:t>
            </a:r>
            <a:r>
              <a:rPr sz="1850" spc="-95" dirty="0">
                <a:latin typeface="Arial"/>
                <a:cs typeface="Arial"/>
              </a:rPr>
              <a:t>ρη</a:t>
            </a:r>
            <a:r>
              <a:rPr sz="1850" spc="-90" dirty="0">
                <a:latin typeface="Arial"/>
                <a:cs typeface="Arial"/>
              </a:rPr>
              <a:t>σ</a:t>
            </a:r>
            <a:r>
              <a:rPr sz="1850" dirty="0">
                <a:latin typeface="Arial"/>
                <a:cs typeface="Arial"/>
              </a:rPr>
              <a:t>η</a:t>
            </a:r>
            <a:r>
              <a:rPr sz="1850" spc="-180" dirty="0">
                <a:latin typeface="Arial"/>
                <a:cs typeface="Arial"/>
              </a:rPr>
              <a:t> </a:t>
            </a:r>
            <a:r>
              <a:rPr sz="1850" spc="-95" dirty="0">
                <a:latin typeface="Arial"/>
                <a:cs typeface="Arial"/>
              </a:rPr>
              <a:t>τη</a:t>
            </a:r>
            <a:r>
              <a:rPr sz="1850" dirty="0">
                <a:latin typeface="Arial"/>
                <a:cs typeface="Arial"/>
              </a:rPr>
              <a:t>ς  </a:t>
            </a:r>
            <a:r>
              <a:rPr sz="1850" spc="-95" dirty="0">
                <a:latin typeface="Arial"/>
                <a:cs typeface="Arial"/>
              </a:rPr>
              <a:t>κ</a:t>
            </a:r>
            <a:r>
              <a:rPr sz="1850" spc="-90" dirty="0">
                <a:latin typeface="Arial"/>
                <a:cs typeface="Arial"/>
              </a:rPr>
              <a:t>υ</a:t>
            </a:r>
            <a:r>
              <a:rPr sz="1850" spc="-95" dirty="0">
                <a:latin typeface="Arial"/>
                <a:cs typeface="Arial"/>
              </a:rPr>
              <a:t>βερ</a:t>
            </a:r>
            <a:r>
              <a:rPr sz="1850" spc="-90" dirty="0">
                <a:latin typeface="Arial"/>
                <a:cs typeface="Arial"/>
              </a:rPr>
              <a:t>ν</a:t>
            </a:r>
            <a:r>
              <a:rPr sz="1850" spc="-95" dirty="0">
                <a:latin typeface="Arial"/>
                <a:cs typeface="Arial"/>
              </a:rPr>
              <a:t>ο</a:t>
            </a:r>
            <a:r>
              <a:rPr sz="1850" spc="-90" dirty="0">
                <a:latin typeface="Arial"/>
                <a:cs typeface="Arial"/>
              </a:rPr>
              <a:t>ϋ</a:t>
            </a:r>
            <a:r>
              <a:rPr sz="1850" spc="-95" dirty="0">
                <a:latin typeface="Arial"/>
                <a:cs typeface="Arial"/>
              </a:rPr>
              <a:t>γι</a:t>
            </a:r>
            <a:r>
              <a:rPr sz="1850" spc="-90" dirty="0">
                <a:latin typeface="Arial"/>
                <a:cs typeface="Arial"/>
              </a:rPr>
              <a:t>ε</a:t>
            </a:r>
            <a:r>
              <a:rPr sz="1850" spc="-95" dirty="0">
                <a:latin typeface="Arial"/>
                <a:cs typeface="Arial"/>
              </a:rPr>
              <a:t>ιν</a:t>
            </a:r>
            <a:r>
              <a:rPr sz="1850" spc="-90" dirty="0">
                <a:latin typeface="Arial"/>
                <a:cs typeface="Arial"/>
              </a:rPr>
              <a:t>ή</a:t>
            </a:r>
            <a:r>
              <a:rPr sz="1850" dirty="0">
                <a:latin typeface="Arial"/>
                <a:cs typeface="Arial"/>
              </a:rPr>
              <a:t>ς</a:t>
            </a:r>
            <a:r>
              <a:rPr sz="1850" spc="-185" dirty="0">
                <a:latin typeface="Arial"/>
                <a:cs typeface="Arial"/>
              </a:rPr>
              <a:t> </a:t>
            </a:r>
            <a:r>
              <a:rPr sz="1850" spc="-90" dirty="0">
                <a:latin typeface="Arial"/>
                <a:cs typeface="Arial"/>
              </a:rPr>
              <a:t>ε</a:t>
            </a:r>
            <a:r>
              <a:rPr sz="1850" spc="-95" dirty="0">
                <a:latin typeface="Arial"/>
                <a:cs typeface="Arial"/>
              </a:rPr>
              <a:t>ίν</a:t>
            </a:r>
            <a:r>
              <a:rPr sz="1850" spc="-90" dirty="0">
                <a:latin typeface="Arial"/>
                <a:cs typeface="Arial"/>
              </a:rPr>
              <a:t>α</a:t>
            </a:r>
            <a:r>
              <a:rPr sz="1850" dirty="0">
                <a:latin typeface="Arial"/>
                <a:cs typeface="Arial"/>
              </a:rPr>
              <a:t>ι</a:t>
            </a:r>
            <a:r>
              <a:rPr sz="1850" spc="-180" dirty="0">
                <a:latin typeface="Arial"/>
                <a:cs typeface="Arial"/>
              </a:rPr>
              <a:t> </a:t>
            </a:r>
            <a:r>
              <a:rPr sz="1850" spc="-95" dirty="0">
                <a:latin typeface="Arial"/>
                <a:cs typeface="Arial"/>
              </a:rPr>
              <a:t>έν</a:t>
            </a:r>
            <a:r>
              <a:rPr sz="1850" dirty="0">
                <a:latin typeface="Arial"/>
                <a:cs typeface="Arial"/>
              </a:rPr>
              <a:t>α  </a:t>
            </a:r>
            <a:r>
              <a:rPr sz="1850" b="1" spc="-110" dirty="0">
                <a:latin typeface="Arial"/>
                <a:cs typeface="Arial"/>
              </a:rPr>
              <a:t>επιχειρηματικό </a:t>
            </a:r>
            <a:r>
              <a:rPr sz="1850" b="1" spc="-105" dirty="0">
                <a:latin typeface="Arial"/>
                <a:cs typeface="Arial"/>
              </a:rPr>
              <a:t>πρόβλημα</a:t>
            </a:r>
            <a:r>
              <a:rPr sz="1850" spc="-105" dirty="0">
                <a:latin typeface="Arial"/>
                <a:cs typeface="Arial"/>
              </a:rPr>
              <a:t>, </a:t>
            </a:r>
            <a:r>
              <a:rPr sz="1850" spc="-75" dirty="0">
                <a:latin typeface="Arial"/>
                <a:cs typeface="Arial"/>
              </a:rPr>
              <a:t>όχι ένα </a:t>
            </a:r>
            <a:r>
              <a:rPr sz="1850" spc="-70" dirty="0">
                <a:latin typeface="Arial"/>
                <a:cs typeface="Arial"/>
              </a:rPr>
              <a:t> </a:t>
            </a:r>
            <a:r>
              <a:rPr sz="1850" spc="-10" dirty="0">
                <a:latin typeface="Arial"/>
                <a:cs typeface="Arial"/>
              </a:rPr>
              <a:t>πρόβλημα</a:t>
            </a:r>
            <a:r>
              <a:rPr sz="1850" spc="-30" dirty="0">
                <a:latin typeface="Arial"/>
                <a:cs typeface="Arial"/>
              </a:rPr>
              <a:t> </a:t>
            </a:r>
            <a:r>
              <a:rPr sz="1850" spc="-105" dirty="0">
                <a:latin typeface="Arial"/>
                <a:cs typeface="Arial"/>
              </a:rPr>
              <a:t>πληροφορικής.</a:t>
            </a:r>
            <a:endParaRPr sz="1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69719" y="940511"/>
            <a:ext cx="808355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16045" algn="l"/>
              </a:tabLst>
            </a:pPr>
            <a:r>
              <a:rPr sz="2600" spc="-10" dirty="0">
                <a:solidFill>
                  <a:srgbClr val="161616"/>
                </a:solidFill>
                <a:latin typeface="Calibri"/>
                <a:cs typeface="Calibri"/>
              </a:rPr>
              <a:t>Υγιεινή</a:t>
            </a:r>
            <a:r>
              <a:rPr sz="2600" spc="114" dirty="0">
                <a:solidFill>
                  <a:srgbClr val="161616"/>
                </a:solidFill>
                <a:latin typeface="Calibri"/>
                <a:cs typeface="Calibri"/>
              </a:rPr>
              <a:t> </a:t>
            </a:r>
            <a:r>
              <a:rPr sz="3900" baseline="2136" dirty="0" err="1">
                <a:solidFill>
                  <a:srgbClr val="00011F"/>
                </a:solidFill>
                <a:latin typeface="Calibri"/>
                <a:cs typeface="Calibri"/>
              </a:rPr>
              <a:t>στον</a:t>
            </a:r>
            <a:r>
              <a:rPr sz="3900" spc="209" baseline="2136" dirty="0">
                <a:solidFill>
                  <a:srgbClr val="00011F"/>
                </a:solidFill>
                <a:latin typeface="Calibri"/>
                <a:cs typeface="Calibri"/>
              </a:rPr>
              <a:t> </a:t>
            </a:r>
            <a:r>
              <a:rPr sz="3900" spc="-7" baseline="2136" dirty="0" err="1">
                <a:solidFill>
                  <a:srgbClr val="00011F"/>
                </a:solidFill>
                <a:latin typeface="Calibri"/>
                <a:cs typeface="Calibri"/>
              </a:rPr>
              <a:t>κυ</a:t>
            </a:r>
            <a:r>
              <a:rPr sz="3900" spc="-7" baseline="2136" dirty="0">
                <a:solidFill>
                  <a:srgbClr val="00011F"/>
                </a:solidFill>
                <a:latin typeface="Calibri"/>
                <a:cs typeface="Calibri"/>
              </a:rPr>
              <a:t>βερν</a:t>
            </a:r>
            <a:r>
              <a:rPr lang="el-GR" sz="3900" spc="-7" baseline="2136" dirty="0" err="1">
                <a:solidFill>
                  <a:srgbClr val="00011F"/>
                </a:solidFill>
                <a:latin typeface="Calibri"/>
                <a:cs typeface="Calibri"/>
              </a:rPr>
              <a:t>οχώ</a:t>
            </a:r>
            <a:r>
              <a:rPr sz="3900" strike="noStrike" spc="-7" baseline="2136" dirty="0" err="1">
                <a:solidFill>
                  <a:srgbClr val="00011F"/>
                </a:solidFill>
                <a:latin typeface="Calibri"/>
                <a:cs typeface="Calibri"/>
              </a:rPr>
              <a:t>ρο</a:t>
            </a:r>
            <a:r>
              <a:rPr sz="3900" strike="noStrike" spc="-7" baseline="2136" dirty="0">
                <a:solidFill>
                  <a:srgbClr val="00011F"/>
                </a:solidFill>
                <a:latin typeface="Calibri"/>
                <a:cs typeface="Calibri"/>
              </a:rPr>
              <a:t>	</a:t>
            </a:r>
            <a:r>
              <a:rPr sz="2600" strike="noStrike" spc="-5" dirty="0">
                <a:solidFill>
                  <a:srgbClr val="041631"/>
                </a:solidFill>
                <a:latin typeface="Calibri"/>
                <a:cs typeface="Calibri"/>
              </a:rPr>
              <a:t>Ένα</a:t>
            </a:r>
            <a:r>
              <a:rPr sz="2600" strike="noStrike" spc="130" dirty="0">
                <a:solidFill>
                  <a:srgbClr val="041631"/>
                </a:solidFill>
                <a:latin typeface="Calibri"/>
                <a:cs typeface="Calibri"/>
              </a:rPr>
              <a:t> </a:t>
            </a:r>
            <a:r>
              <a:rPr sz="2600" strike="noStrike" spc="-5" dirty="0">
                <a:solidFill>
                  <a:srgbClr val="1F1F1F"/>
                </a:solidFill>
                <a:latin typeface="Calibri"/>
                <a:cs typeface="Calibri"/>
              </a:rPr>
              <a:t>βασικό</a:t>
            </a:r>
            <a:r>
              <a:rPr sz="2600" strike="noStrike" spc="135" dirty="0">
                <a:solidFill>
                  <a:srgbClr val="1F1F1F"/>
                </a:solidFill>
                <a:latin typeface="Calibri"/>
                <a:cs typeface="Calibri"/>
              </a:rPr>
              <a:t> </a:t>
            </a:r>
            <a:r>
              <a:rPr sz="2600" strike="noStrike" spc="-5" dirty="0">
                <a:solidFill>
                  <a:srgbClr val="03132D"/>
                </a:solidFill>
                <a:latin typeface="Calibri"/>
                <a:cs typeface="Calibri"/>
              </a:rPr>
              <a:t>σύνολο</a:t>
            </a:r>
            <a:r>
              <a:rPr sz="2600" strike="noStrike" spc="130" dirty="0">
                <a:solidFill>
                  <a:srgbClr val="03132D"/>
                </a:solidFill>
                <a:latin typeface="Calibri"/>
                <a:cs typeface="Calibri"/>
              </a:rPr>
              <a:t> </a:t>
            </a:r>
            <a:r>
              <a:rPr sz="2600" strike="noStrike" spc="-15" dirty="0">
                <a:solidFill>
                  <a:srgbClr val="1B314B"/>
                </a:solidFill>
                <a:latin typeface="Calibri"/>
                <a:cs typeface="Calibri"/>
              </a:rPr>
              <a:t>πρακτικών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EAF3B1-09EA-D53D-405B-2FEA238BED2F}"/>
              </a:ext>
            </a:extLst>
          </p:cNvPr>
          <p:cNvSpPr txBox="1"/>
          <p:nvPr/>
        </p:nvSpPr>
        <p:spPr>
          <a:xfrm>
            <a:off x="1219200" y="1981200"/>
            <a:ext cx="9982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2000" dirty="0"/>
              <a:t>Η </a:t>
            </a:r>
            <a:r>
              <a:rPr lang="el-GR" sz="2000" dirty="0" err="1"/>
              <a:t>κυβερνοϋγιεινή</a:t>
            </a:r>
            <a:r>
              <a:rPr lang="el-GR" sz="2000" dirty="0"/>
              <a:t> είναι ένα σύνολο πρακτικών για τη διαχείριση των πιο κοινών και διαδεδομένων κινδύνων </a:t>
            </a:r>
            <a:r>
              <a:rPr lang="el-GR" sz="2000" dirty="0" err="1"/>
              <a:t>κυβερνοασφάλειας</a:t>
            </a:r>
            <a:r>
              <a:rPr lang="el-GR" sz="2000" dirty="0"/>
              <a:t> που αντιμετωπίζουν σήμερα οι οργανισμοί.</a:t>
            </a:r>
          </a:p>
          <a:p>
            <a:pPr>
              <a:buNone/>
            </a:pPr>
            <a:endParaRPr lang="el-GR" sz="2000" dirty="0"/>
          </a:p>
          <a:p>
            <a:pPr>
              <a:buFont typeface="+mj-lt"/>
              <a:buAutoNum type="arabicPeriod"/>
            </a:pPr>
            <a:r>
              <a:rPr lang="el-GR" sz="2000" dirty="0"/>
              <a:t>Εντοπίστε, ιεραρχήστε και διαχειριστείτε βασικές υπηρεσίες, προϊόντα και υποστηρικτικά περιουσιακά στοιχεία του οργανισμού.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Εντοπίστε, ιεραρχήστε και διαχειριστείτε κινδύνους στις βασικές υπηρεσίες και προϊόντα του οργανισμού.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Καθιερώστε ένα σχέδιο απόκρισης περιστατικών.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Διεξάγετε εκπαιδευτικές και ενημερωτικές δραστηριότητες </a:t>
            </a:r>
            <a:r>
              <a:rPr lang="el-GR" sz="2000" dirty="0" err="1"/>
              <a:t>κυβερνοασφάλειας</a:t>
            </a:r>
            <a:r>
              <a:rPr lang="el-GR" sz="2000" dirty="0"/>
              <a:t>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Εγκαθιδρύστε πολιτικές και μηχανισμούς ασφάλειας και παρακολούθησης του δικτύου.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Ελέγχετε την πρόσβαση βάσει της αρχής του ελάχιστου απαιτούμενου δικαιώματος και διατηρείτε τους λογαριασμούς πρόσβασης των χρηστών.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Διαχειριστείτε αλλαγές τεχνολογίας και χρησιμοποιήστε τυποποιημένες ρυθμίσεις ασφαλείας.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Εφαρμόστε μηχανισμούς προστασίας και ανάκτησης δεδομένων.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Προλάβετε και παρακολουθείτε επιθέσεις κακόβουλου λογισμικού.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Διαχειριστείτε κινδύνους </a:t>
            </a:r>
            <a:r>
              <a:rPr lang="el-GR" sz="2000" dirty="0" err="1"/>
              <a:t>κυβερνοασφάλειας</a:t>
            </a:r>
            <a:r>
              <a:rPr lang="el-GR" sz="2000" dirty="0"/>
              <a:t> από προμηθευτές και εξωτερικές εξαρτήσεις.</a:t>
            </a:r>
          </a:p>
          <a:p>
            <a:pPr>
              <a:buFont typeface="+mj-lt"/>
              <a:buAutoNum type="arabicPeriod"/>
            </a:pPr>
            <a:r>
              <a:rPr lang="el-GR" sz="2000" dirty="0"/>
              <a:t>Εκτελέστε παρακολούθηση και αντιμετώπιση απειλών και ευπαθειών.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31010" y="270471"/>
            <a:ext cx="6729730" cy="110553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4240"/>
              </a:lnSpc>
              <a:spcBef>
                <a:spcPts val="220"/>
              </a:spcBef>
            </a:pPr>
            <a:r>
              <a:rPr sz="3550" spc="-5" dirty="0">
                <a:solidFill>
                  <a:srgbClr val="3E6BB4"/>
                </a:solidFill>
                <a:latin typeface="Calibri"/>
                <a:cs typeface="Calibri"/>
              </a:rPr>
              <a:t>ΣΥΜΒΟΥΛ</a:t>
            </a:r>
            <a:r>
              <a:rPr lang="en-US" sz="3550" spc="-5" dirty="0">
                <a:solidFill>
                  <a:srgbClr val="3E6BB4"/>
                </a:solidFill>
                <a:latin typeface="Calibri"/>
                <a:cs typeface="Calibri"/>
              </a:rPr>
              <a:t>E</a:t>
            </a:r>
            <a:r>
              <a:rPr sz="3550" spc="-5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lang="en-US" sz="3550" spc="-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3550" spc="-5" dirty="0">
                <a:solidFill>
                  <a:srgbClr val="3E6BB4"/>
                </a:solidFill>
                <a:latin typeface="Calibri"/>
                <a:cs typeface="Calibri"/>
              </a:rPr>
              <a:t>ΚΥΒΕΡΝΟΫΓΙΕΙΝ</a:t>
            </a:r>
            <a:r>
              <a:rPr lang="en-US" sz="3550" spc="-5" dirty="0">
                <a:solidFill>
                  <a:srgbClr val="3E6BB4"/>
                </a:solidFill>
                <a:latin typeface="Calibri"/>
                <a:cs typeface="Calibri"/>
              </a:rPr>
              <a:t>H</a:t>
            </a:r>
            <a:r>
              <a:rPr sz="3550" spc="-5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r>
              <a:rPr sz="3550" spc="6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3550" spc="-520" dirty="0">
                <a:solidFill>
                  <a:srgbClr val="3E6BB4"/>
                </a:solidFill>
                <a:latin typeface="Calibri"/>
                <a:cs typeface="Calibri"/>
              </a:rPr>
              <a:t>ΓΙΑ</a:t>
            </a:r>
            <a:r>
              <a:rPr lang="en-US" sz="3550" spc="-52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3550" spc="-520" dirty="0">
                <a:solidFill>
                  <a:srgbClr val="3E6BB4"/>
                </a:solidFill>
                <a:latin typeface="Calibri"/>
                <a:cs typeface="Calibri"/>
              </a:rPr>
              <a:t>ΤΗΝ </a:t>
            </a:r>
            <a:r>
              <a:rPr lang="en-US" sz="3550" spc="-52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3550" spc="-790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3550" spc="80" dirty="0">
                <a:solidFill>
                  <a:srgbClr val="3E6BB4"/>
                </a:solidFill>
                <a:latin typeface="Calibri"/>
                <a:cs typeface="Calibri"/>
              </a:rPr>
              <a:t>ΤΗΛΕΡΓΑΣ</a:t>
            </a:r>
            <a:r>
              <a:rPr lang="en-US" sz="3550" spc="80" dirty="0">
                <a:solidFill>
                  <a:srgbClr val="3E6BB4"/>
                </a:solidFill>
                <a:latin typeface="Calibri"/>
                <a:cs typeface="Calibri"/>
              </a:rPr>
              <a:t>I</a:t>
            </a:r>
            <a:r>
              <a:rPr sz="3550" spc="80" dirty="0">
                <a:solidFill>
                  <a:srgbClr val="3E6BB4"/>
                </a:solidFill>
                <a:latin typeface="Calibri"/>
                <a:cs typeface="Calibri"/>
              </a:rPr>
              <a:t>Α</a:t>
            </a:r>
            <a:endParaRPr sz="3550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3F6487-A128-E641-C511-33D4DB6450BA}"/>
              </a:ext>
            </a:extLst>
          </p:cNvPr>
          <p:cNvSpPr txBox="1"/>
          <p:nvPr/>
        </p:nvSpPr>
        <p:spPr>
          <a:xfrm>
            <a:off x="1066800" y="1905000"/>
            <a:ext cx="93726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Χρήση εταιρικών (και όχι προσωπικών) υπολογιστών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Συνδεθείτε στο διαδίκτυο μέσω ασφαλών δικτύων – αποφύγετε τα ανοιχτά/ελεύθερα δίκτυα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Αποφύγετε την ανταλλαγή ευαίσθητων εταιρικών πληροφοριών (π.χ. μέσω email) μέσω ενδεχομένως μη ασφαλών συνδέσεων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Κλειδώστε την οθόνη σας αν εργάζεστε σε κοινόχρηστο χώρο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Μην κοινοποιείτε τα URL της εικονικής συνάντησης στα μέσα κοινωνικής δικτύωσης ή σε άλλα δημόσια κανάλια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Μην χρησιμοποιείτε δημόσιο </a:t>
            </a:r>
            <a:r>
              <a:rPr kumimoji="0" lang="el-GR" altLang="el-GR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Wi-Fi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Να προστατεύετε πάντα την εργασία σας με μια </a:t>
            </a:r>
            <a:r>
              <a:rPr kumimoji="0" lang="el-GR" altLang="el-GR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οθόνη απορρήτου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840" y="655637"/>
            <a:ext cx="3714589" cy="27111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3554" y="13411"/>
            <a:ext cx="61683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7195" algn="l"/>
                <a:tab pos="3787140" algn="l"/>
                <a:tab pos="5561965" algn="l"/>
              </a:tabLst>
            </a:pP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ΕΥΧΑΡΙΣΤΟ</a:t>
            </a:r>
            <a:r>
              <a:rPr lang="el-GR" sz="2600" spc="70" dirty="0">
                <a:solidFill>
                  <a:srgbClr val="3E6BB4"/>
                </a:solidFill>
                <a:latin typeface="Calibri"/>
                <a:cs typeface="Calibri"/>
              </a:rPr>
              <a:t>Υ</a:t>
            </a: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Μ</a:t>
            </a:r>
            <a:r>
              <a:rPr sz="2600" spc="75" dirty="0">
                <a:solidFill>
                  <a:srgbClr val="3E6BB4"/>
                </a:solidFill>
                <a:latin typeface="Calibri"/>
                <a:cs typeface="Calibri"/>
              </a:rPr>
              <a:t>Ε</a:t>
            </a:r>
            <a:r>
              <a:rPr sz="2600" spc="28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315" dirty="0">
                <a:solidFill>
                  <a:srgbClr val="3E6BB4"/>
                </a:solidFill>
                <a:latin typeface="Calibri"/>
                <a:cs typeface="Calibri"/>
              </a:rPr>
              <a:t>ΓΙ</a:t>
            </a:r>
            <a:r>
              <a:rPr sz="2600" spc="105" dirty="0">
                <a:solidFill>
                  <a:srgbClr val="3E6BB4"/>
                </a:solidFill>
                <a:latin typeface="Calibri"/>
                <a:cs typeface="Calibri"/>
              </a:rPr>
              <a:t>Α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55" dirty="0">
                <a:solidFill>
                  <a:srgbClr val="3E6BB4"/>
                </a:solidFill>
                <a:latin typeface="Calibri"/>
                <a:cs typeface="Calibri"/>
              </a:rPr>
              <a:t>ΤΗ</a:t>
            </a:r>
            <a:r>
              <a:rPr sz="2600" spc="114" dirty="0">
                <a:solidFill>
                  <a:srgbClr val="3E6BB4"/>
                </a:solidFill>
                <a:latin typeface="Calibri"/>
                <a:cs typeface="Calibri"/>
              </a:rPr>
              <a:t>Ν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55" dirty="0">
                <a:solidFill>
                  <a:srgbClr val="3E6BB4"/>
                </a:solidFill>
                <a:latin typeface="Calibri"/>
                <a:cs typeface="Calibri"/>
              </a:rPr>
              <a:t>ΠΡΟΣΟΧ</a:t>
            </a:r>
            <a:r>
              <a:rPr lang="el-GR" sz="2600" spc="110" dirty="0">
                <a:solidFill>
                  <a:srgbClr val="3E6BB4"/>
                </a:solidFill>
                <a:latin typeface="Calibri"/>
                <a:cs typeface="Calibri"/>
              </a:rPr>
              <a:t>Η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45" dirty="0">
                <a:solidFill>
                  <a:srgbClr val="3E6BB4"/>
                </a:solidFill>
                <a:latin typeface="Calibri"/>
                <a:cs typeface="Calibri"/>
              </a:rPr>
              <a:t>ΣΑ</a:t>
            </a:r>
            <a:r>
              <a:rPr sz="2600" spc="80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9195" y="3733330"/>
            <a:ext cx="2392045" cy="2513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spc="-55" dirty="0">
                <a:solidFill>
                  <a:srgbClr val="0A5384"/>
                </a:solidFill>
                <a:latin typeface="Arial"/>
                <a:cs typeface="Arial"/>
              </a:rPr>
              <a:t>N</a:t>
            </a:r>
            <a:r>
              <a:rPr sz="1550" b="1" spc="-60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r>
              <a:rPr sz="1550" b="1" spc="-55" dirty="0">
                <a:solidFill>
                  <a:srgbClr val="0A5384"/>
                </a:solidFill>
                <a:latin typeface="Arial"/>
                <a:cs typeface="Arial"/>
              </a:rPr>
              <a:t>N</a:t>
            </a:r>
            <a:r>
              <a:rPr sz="1550" b="1" spc="-60" dirty="0">
                <a:solidFill>
                  <a:srgbClr val="0A5384"/>
                </a:solidFill>
                <a:latin typeface="Arial"/>
                <a:cs typeface="Arial"/>
              </a:rPr>
              <a:t>E</a:t>
            </a:r>
            <a:r>
              <a:rPr sz="1550" b="1" spc="-55" dirty="0">
                <a:solidFill>
                  <a:srgbClr val="0A5384"/>
                </a:solidFill>
                <a:latin typeface="Arial"/>
                <a:cs typeface="Arial"/>
              </a:rPr>
              <a:t>T</a:t>
            </a:r>
            <a:r>
              <a:rPr sz="1550" b="1" dirty="0">
                <a:solidFill>
                  <a:srgbClr val="0A5384"/>
                </a:solidFill>
                <a:latin typeface="Arial"/>
                <a:cs typeface="Arial"/>
              </a:rPr>
              <a:t>A</a:t>
            </a:r>
            <a:r>
              <a:rPr sz="1550" b="1" spc="-114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P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O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L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EM</a:t>
            </a:r>
            <a:r>
              <a:rPr sz="1550" b="1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9195" y="4598885"/>
            <a:ext cx="2645410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4100"/>
              </a:lnSpc>
              <a:spcBef>
                <a:spcPts val="100"/>
              </a:spcBef>
            </a:pPr>
            <a:r>
              <a:rPr sz="1550" i="1" u="heavy" spc="-114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3"/>
              </a:rPr>
              <a:t>DPOLEMI@GMAIL.CO</a:t>
            </a:r>
            <a:r>
              <a:rPr sz="1550" i="1" u="heavy" spc="-130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3"/>
              </a:rPr>
              <a:t>M</a:t>
            </a:r>
            <a:r>
              <a:rPr sz="1550" i="1" spc="-65" dirty="0">
                <a:solidFill>
                  <a:srgbClr val="467885"/>
                </a:solidFill>
                <a:latin typeface="Arial"/>
                <a:cs typeface="Arial"/>
                <a:hlinkClick r:id="rId3"/>
              </a:rPr>
              <a:t> </a:t>
            </a:r>
            <a:endParaRPr lang="el-GR" sz="1550" i="1" spc="-65" dirty="0">
              <a:solidFill>
                <a:srgbClr val="467885"/>
              </a:solidFill>
              <a:latin typeface="Arial"/>
              <a:cs typeface="Arial"/>
            </a:endParaRPr>
          </a:p>
          <a:p>
            <a:pPr marL="12700" marR="5080">
              <a:lnSpc>
                <a:spcPct val="154100"/>
              </a:lnSpc>
              <a:spcBef>
                <a:spcPts val="100"/>
              </a:spcBef>
            </a:pPr>
            <a:r>
              <a:rPr sz="1550" i="1" spc="-165" dirty="0">
                <a:solidFill>
                  <a:srgbClr val="0A5384"/>
                </a:solidFill>
                <a:latin typeface="Arial"/>
                <a:cs typeface="Arial"/>
              </a:rPr>
              <a:t>SKYPE</a:t>
            </a:r>
            <a:r>
              <a:rPr sz="1550" i="1" spc="-45" dirty="0">
                <a:solidFill>
                  <a:srgbClr val="0A5384"/>
                </a:solidFill>
                <a:latin typeface="Arial"/>
                <a:cs typeface="Arial"/>
              </a:rPr>
              <a:t>:  </a:t>
            </a:r>
            <a:r>
              <a:rPr sz="1550" i="1" spc="-170" dirty="0">
                <a:solidFill>
                  <a:srgbClr val="0A5384"/>
                </a:solidFill>
                <a:latin typeface="Arial"/>
                <a:cs typeface="Arial"/>
              </a:rPr>
              <a:t>POLEM</a:t>
            </a:r>
            <a:r>
              <a:rPr sz="1550" i="1" spc="-45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r>
              <a:rPr sz="1550" i="1" spc="-165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endParaRPr lang="el-GR" sz="1550" i="1" spc="-165" dirty="0">
              <a:solidFill>
                <a:srgbClr val="0A5384"/>
              </a:solidFill>
              <a:latin typeface="Arial"/>
              <a:cs typeface="Arial"/>
            </a:endParaRPr>
          </a:p>
          <a:p>
            <a:pPr marL="12700" marR="5080">
              <a:lnSpc>
                <a:spcPct val="154100"/>
              </a:lnSpc>
              <a:spcBef>
                <a:spcPts val="100"/>
              </a:spcBef>
            </a:pPr>
            <a:r>
              <a:rPr sz="1550" i="1" spc="-165" dirty="0">
                <a:solidFill>
                  <a:srgbClr val="0A5384"/>
                </a:solidFill>
                <a:latin typeface="Arial"/>
                <a:cs typeface="Arial"/>
              </a:rPr>
              <a:t>LINKEDIN</a:t>
            </a:r>
            <a:r>
              <a:rPr sz="1550" i="1" spc="-65" dirty="0">
                <a:solidFill>
                  <a:srgbClr val="0A5384"/>
                </a:solidFill>
                <a:latin typeface="Arial"/>
                <a:cs typeface="Arial"/>
              </a:rPr>
              <a:t>:</a:t>
            </a:r>
            <a:r>
              <a:rPr sz="1550" i="1" spc="-125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i="1" spc="-200" dirty="0">
                <a:solidFill>
                  <a:srgbClr val="0A5384"/>
                </a:solidFill>
                <a:latin typeface="Arial"/>
                <a:cs typeface="Arial"/>
              </a:rPr>
              <a:t>D</a:t>
            </a:r>
            <a:r>
              <a:rPr sz="1550" i="1" spc="-170" dirty="0">
                <a:solidFill>
                  <a:srgbClr val="0A5384"/>
                </a:solidFill>
                <a:latin typeface="Arial"/>
                <a:cs typeface="Arial"/>
              </a:rPr>
              <a:t>R</a:t>
            </a:r>
            <a:r>
              <a:rPr sz="1550" i="1" spc="-125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i="1" spc="-55" dirty="0">
                <a:solidFill>
                  <a:srgbClr val="0A5384"/>
                </a:solidFill>
                <a:latin typeface="Arial"/>
                <a:cs typeface="Arial"/>
              </a:rPr>
              <a:t>NINET</a:t>
            </a:r>
            <a:r>
              <a:rPr sz="1550" i="1" spc="-90" dirty="0">
                <a:solidFill>
                  <a:srgbClr val="0A5384"/>
                </a:solidFill>
                <a:latin typeface="Arial"/>
                <a:cs typeface="Arial"/>
              </a:rPr>
              <a:t>A  </a:t>
            </a:r>
            <a:r>
              <a:rPr sz="1550" i="1" spc="-175" dirty="0">
                <a:solidFill>
                  <a:srgbClr val="0A5384"/>
                </a:solidFill>
                <a:latin typeface="Arial"/>
                <a:cs typeface="Arial"/>
              </a:rPr>
              <a:t>POLEMI</a:t>
            </a:r>
            <a:endParaRPr sz="1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52750" y="1346669"/>
            <a:ext cx="5407025" cy="2162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1640" algn="ctr">
              <a:lnSpc>
                <a:spcPct val="100000"/>
              </a:lnSpc>
              <a:spcBef>
                <a:spcPts val="100"/>
              </a:spcBef>
            </a:pPr>
            <a:r>
              <a:rPr sz="2600" spc="-15" dirty="0">
                <a:latin typeface="Arial"/>
                <a:cs typeface="Arial"/>
              </a:rPr>
              <a:t>ΔΙΑΧΕ</a:t>
            </a:r>
            <a:r>
              <a:rPr lang="el-GR" sz="2600" spc="-15" dirty="0">
                <a:latin typeface="Arial"/>
                <a:cs typeface="Arial"/>
              </a:rPr>
              <a:t>Ι</a:t>
            </a:r>
            <a:r>
              <a:rPr sz="2600" spc="-15" dirty="0">
                <a:latin typeface="Arial"/>
                <a:cs typeface="Arial"/>
              </a:rPr>
              <a:t>ΡΙΣΗ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ΑΣΦ</a:t>
            </a:r>
            <a:r>
              <a:rPr lang="el-GR" sz="2600" dirty="0">
                <a:latin typeface="Arial"/>
                <a:cs typeface="Arial"/>
              </a:rPr>
              <a:t>Α</a:t>
            </a:r>
            <a:r>
              <a:rPr sz="2600" dirty="0">
                <a:latin typeface="Arial"/>
                <a:cs typeface="Arial"/>
              </a:rPr>
              <a:t>ΛΕΙΑΣ</a:t>
            </a: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 dirty="0">
              <a:latin typeface="Arial"/>
              <a:cs typeface="Arial"/>
            </a:endParaRPr>
          </a:p>
          <a:p>
            <a:pPr marL="1212850" marR="5080" indent="-1200785">
              <a:lnSpc>
                <a:spcPts val="3090"/>
              </a:lnSpc>
            </a:pPr>
            <a:r>
              <a:rPr sz="2600" spc="-155" dirty="0">
                <a:latin typeface="Arial"/>
                <a:cs typeface="Arial"/>
              </a:rPr>
              <a:t>Κ</a:t>
            </a:r>
            <a:r>
              <a:rPr lang="el-GR" sz="2600" spc="-155" dirty="0">
                <a:latin typeface="Arial"/>
                <a:cs typeface="Arial"/>
              </a:rPr>
              <a:t>Ι</a:t>
            </a:r>
            <a:r>
              <a:rPr sz="2600" spc="-155" dirty="0">
                <a:latin typeface="Arial"/>
                <a:cs typeface="Arial"/>
              </a:rPr>
              <a:t>ΝΔΥΝΟΣ</a:t>
            </a:r>
            <a:r>
              <a:rPr lang="el-GR" sz="2600" spc="-155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ΚΥΒΕΡΝΟ</a:t>
            </a:r>
            <a:r>
              <a:rPr lang="el-GR" sz="2600" spc="-155" dirty="0">
                <a:latin typeface="Arial"/>
                <a:cs typeface="Arial"/>
              </a:rPr>
              <a:t> </a:t>
            </a:r>
            <a:r>
              <a:rPr sz="2600" spc="-155" dirty="0">
                <a:latin typeface="Arial"/>
                <a:cs typeface="Arial"/>
              </a:rPr>
              <a:t>ΑΣΦ</a:t>
            </a:r>
            <a:r>
              <a:rPr lang="el-GR" sz="2600" spc="-155" dirty="0">
                <a:latin typeface="Arial"/>
                <a:cs typeface="Arial"/>
              </a:rPr>
              <a:t>Α</a:t>
            </a:r>
            <a:r>
              <a:rPr sz="2600" spc="-155" dirty="0">
                <a:latin typeface="Arial"/>
                <a:cs typeface="Arial"/>
              </a:rPr>
              <a:t>ΛΕΙΑΣ </a:t>
            </a:r>
            <a:r>
              <a:rPr sz="2600" spc="-150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ΜΕΘΟΔΟΛΟΓ</a:t>
            </a:r>
            <a:r>
              <a:rPr lang="el-GR" sz="2600" spc="-140" dirty="0">
                <a:latin typeface="Arial"/>
                <a:cs typeface="Arial"/>
              </a:rPr>
              <a:t>Ι</a:t>
            </a:r>
            <a:r>
              <a:rPr sz="2600" spc="-140" dirty="0">
                <a:latin typeface="Arial"/>
                <a:cs typeface="Arial"/>
              </a:rPr>
              <a:t>Α</a:t>
            </a:r>
            <a:r>
              <a:rPr lang="el-GR" sz="2600" spc="-140" dirty="0">
                <a:latin typeface="Arial"/>
                <a:cs typeface="Arial"/>
              </a:rPr>
              <a:t> </a:t>
            </a:r>
            <a:r>
              <a:rPr sz="2600" spc="-140" dirty="0">
                <a:latin typeface="Arial"/>
                <a:cs typeface="Arial"/>
              </a:rPr>
              <a:t>ΔΙΑΧΕ</a:t>
            </a:r>
            <a:r>
              <a:rPr lang="el-GR" sz="2600" spc="-140" dirty="0">
                <a:latin typeface="Arial"/>
                <a:cs typeface="Arial"/>
              </a:rPr>
              <a:t>Ι</a:t>
            </a:r>
            <a:r>
              <a:rPr sz="2600" spc="-140" dirty="0">
                <a:latin typeface="Arial"/>
                <a:cs typeface="Arial"/>
              </a:rPr>
              <a:t>ΡΙΣΗΣ</a:t>
            </a:r>
            <a:endParaRPr sz="2600" dirty="0">
              <a:latin typeface="Arial"/>
              <a:cs typeface="Arial"/>
            </a:endParaRPr>
          </a:p>
          <a:p>
            <a:pPr marL="2177415">
              <a:lnSpc>
                <a:spcPct val="100000"/>
              </a:lnSpc>
              <a:spcBef>
                <a:spcPts val="1350"/>
              </a:spcBef>
            </a:pPr>
            <a:r>
              <a:rPr sz="1600" b="1" spc="-235" dirty="0">
                <a:solidFill>
                  <a:srgbClr val="006FC0"/>
                </a:solidFill>
                <a:latin typeface="Arial"/>
                <a:cs typeface="Arial"/>
              </a:rPr>
              <a:t>ΚΑΘΗΓΗΤΉ</a:t>
            </a:r>
            <a:r>
              <a:rPr sz="1600" b="1" spc="-145" dirty="0">
                <a:solidFill>
                  <a:srgbClr val="006FC0"/>
                </a:solidFill>
                <a:latin typeface="Arial"/>
                <a:cs typeface="Arial"/>
              </a:rPr>
              <a:t>Σ</a:t>
            </a:r>
            <a:r>
              <a:rPr sz="1600" b="1" spc="-19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140" dirty="0">
                <a:solidFill>
                  <a:srgbClr val="006FC0"/>
                </a:solidFill>
                <a:latin typeface="Arial"/>
                <a:cs typeface="Arial"/>
              </a:rPr>
              <a:t>NINET</a:t>
            </a:r>
            <a:r>
              <a:rPr sz="1600" b="1" spc="-245" dirty="0">
                <a:solidFill>
                  <a:srgbClr val="006FC0"/>
                </a:solidFill>
                <a:latin typeface="Arial"/>
                <a:cs typeface="Arial"/>
              </a:rPr>
              <a:t>A</a:t>
            </a:r>
            <a:r>
              <a:rPr sz="1600" b="1" spc="3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600" b="1" spc="-235" dirty="0">
                <a:solidFill>
                  <a:srgbClr val="006FC0"/>
                </a:solidFill>
                <a:latin typeface="Arial"/>
                <a:cs typeface="Arial"/>
              </a:rPr>
              <a:t>POLEM</a:t>
            </a:r>
            <a:r>
              <a:rPr sz="1600" b="1" spc="-70" dirty="0">
                <a:solidFill>
                  <a:srgbClr val="006FC0"/>
                </a:solidFill>
                <a:latin typeface="Arial"/>
                <a:cs typeface="Arial"/>
              </a:rPr>
              <a:t>I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6070" y="4152379"/>
            <a:ext cx="5523865" cy="153162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9"/>
              </a:spcBef>
            </a:pPr>
            <a:r>
              <a:rPr lang="el-GR" sz="1600" b="1" dirty="0"/>
              <a:t>ΠΑΝΕΠΙΣΤΗΜΙΟ ΠΕΙΡΑΙΩΣ</a:t>
            </a:r>
            <a:br>
              <a:rPr lang="el-GR" sz="1600" dirty="0"/>
            </a:br>
            <a:r>
              <a:rPr lang="el-GR" sz="1600" b="1" dirty="0"/>
              <a:t>Ερευνητικό Εργαστήριο </a:t>
            </a:r>
            <a:r>
              <a:rPr lang="el-GR" sz="1600" b="1" dirty="0" err="1"/>
              <a:t>Κυβερνοασφάλειας</a:t>
            </a:r>
            <a:br>
              <a:rPr lang="el-GR" sz="1600" dirty="0"/>
            </a:br>
            <a:r>
              <a:rPr lang="el-GR" sz="1600" b="1" dirty="0"/>
              <a:t>CTO &amp; </a:t>
            </a:r>
            <a:r>
              <a:rPr lang="el-GR" sz="1600" b="1" dirty="0" err="1"/>
              <a:t>Συνιδρύτρια</a:t>
            </a:r>
            <a:r>
              <a:rPr lang="el-GR" sz="1600" b="1" dirty="0"/>
              <a:t> της </a:t>
            </a:r>
            <a:r>
              <a:rPr lang="el-GR" sz="1600" b="1" dirty="0" err="1"/>
              <a:t>Trustilio</a:t>
            </a:r>
            <a:r>
              <a:rPr lang="el-GR" sz="1600" b="1" dirty="0"/>
              <a:t> BV</a:t>
            </a:r>
            <a:endParaRPr sz="1600" dirty="0">
              <a:latin typeface="Arial"/>
              <a:cs typeface="Arial"/>
            </a:endParaRPr>
          </a:p>
          <a:p>
            <a:pPr marR="22860" algn="ctr">
              <a:lnSpc>
                <a:spcPct val="100000"/>
              </a:lnSpc>
              <a:spcBef>
                <a:spcPts val="1225"/>
              </a:spcBef>
            </a:pPr>
            <a:r>
              <a:rPr sz="1100" u="sng" spc="-65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3"/>
              </a:rPr>
              <a:t>DPOLEMI@GMAIL.COM</a:t>
            </a:r>
            <a:endParaRPr sz="1100" dirty="0">
              <a:latin typeface="Arial"/>
              <a:cs typeface="Arial"/>
            </a:endParaRPr>
          </a:p>
          <a:p>
            <a:pPr marR="32384" algn="ctr">
              <a:lnSpc>
                <a:spcPct val="100000"/>
              </a:lnSpc>
              <a:spcBef>
                <a:spcPts val="1025"/>
              </a:spcBef>
            </a:pPr>
            <a:r>
              <a:rPr sz="1100" dirty="0">
                <a:solidFill>
                  <a:srgbClr val="7E7E7E"/>
                </a:solidFill>
                <a:latin typeface="Arial"/>
                <a:cs typeface="Arial"/>
              </a:rPr>
              <a:t>,</a:t>
            </a:r>
            <a:r>
              <a:rPr sz="1100" spc="3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100" u="sng" spc="-7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HTTPS:</a:t>
            </a:r>
            <a:r>
              <a:rPr sz="1100" u="sng" spc="-70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4"/>
              </a:rPr>
              <a:t>//WWW</a:t>
            </a:r>
            <a:r>
              <a:rPr sz="1100" u="sng" spc="-7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.</a:t>
            </a:r>
            <a:r>
              <a:rPr sz="1100" u="sng" spc="-70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4"/>
              </a:rPr>
              <a:t>LINKEDIN.COM/IN/NINETAPOLEMI</a:t>
            </a:r>
            <a:r>
              <a:rPr sz="1100" spc="-70" dirty="0">
                <a:solidFill>
                  <a:srgbClr val="467885"/>
                </a:solidFill>
                <a:latin typeface="Arial"/>
                <a:cs typeface="Arial"/>
                <a:hlinkClick r:id="rId4"/>
              </a:rPr>
              <a:t>/</a:t>
            </a:r>
            <a:endParaRPr sz="1100" dirty="0">
              <a:latin typeface="Arial"/>
              <a:cs typeface="Arial"/>
            </a:endParaRPr>
          </a:p>
        </p:txBody>
      </p:sp>
      <p:sp>
        <p:nvSpPr>
          <p:cNvPr id="7" name="Τίτλος 6">
            <a:extLst>
              <a:ext uri="{FF2B5EF4-FFF2-40B4-BE49-F238E27FC236}">
                <a16:creationId xmlns:a16="http://schemas.microsoft.com/office/drawing/2014/main" id="{67E0E2F6-6FCD-9808-BFE4-E2C4CF115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490" y="224307"/>
            <a:ext cx="1565910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pc="135" dirty="0">
                <a:latin typeface="Calibri"/>
                <a:cs typeface="Calibri"/>
              </a:rPr>
              <a:t>ΠΟΙΟΣ</a:t>
            </a:r>
            <a:endParaRPr spc="95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77330" y="971435"/>
            <a:ext cx="474726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-5" dirty="0">
                <a:solidFill>
                  <a:srgbClr val="145F82"/>
                </a:solidFill>
                <a:latin typeface="Arial"/>
                <a:cs typeface="Arial"/>
              </a:rPr>
              <a:t>Προφίλ</a:t>
            </a:r>
            <a:r>
              <a:rPr sz="1950" spc="-10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dirty="0">
                <a:solidFill>
                  <a:srgbClr val="145F82"/>
                </a:solidFill>
                <a:latin typeface="Arial"/>
                <a:cs typeface="Arial"/>
              </a:rPr>
              <a:t>των</a:t>
            </a:r>
            <a:r>
              <a:rPr sz="1950" spc="-10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-15" dirty="0">
                <a:solidFill>
                  <a:srgbClr val="145F82"/>
                </a:solidFill>
                <a:latin typeface="Arial"/>
                <a:cs typeface="Arial"/>
              </a:rPr>
              <a:t>συμμετεχόντων</a:t>
            </a:r>
            <a:r>
              <a:rPr sz="1950" spc="-12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145F82"/>
                </a:solidFill>
                <a:latin typeface="Arial"/>
                <a:cs typeface="Arial"/>
              </a:rPr>
              <a:t>στην</a:t>
            </a:r>
            <a:r>
              <a:rPr sz="1950" spc="-105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-5" dirty="0">
                <a:solidFill>
                  <a:srgbClr val="145F82"/>
                </a:solidFill>
                <a:latin typeface="Arial"/>
                <a:cs typeface="Arial"/>
              </a:rPr>
              <a:t>κατάρτιση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77330" y="1752917"/>
            <a:ext cx="5120377" cy="19575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73685">
              <a:lnSpc>
                <a:spcPts val="1480"/>
              </a:lnSpc>
              <a:buSzPct val="12727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Διευθυντές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ηγέτες</a:t>
            </a:r>
            <a:endParaRPr sz="1600" dirty="0">
              <a:latin typeface="Calibri"/>
              <a:cs typeface="Calibri"/>
            </a:endParaRPr>
          </a:p>
          <a:p>
            <a:pPr marL="285750" indent="-273685">
              <a:lnSpc>
                <a:spcPct val="100000"/>
              </a:lnSpc>
              <a:spcBef>
                <a:spcPts val="1130"/>
              </a:spcBef>
              <a:buSzPct val="12727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Επαγγελματίες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της εργασιακής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ζωής</a:t>
            </a:r>
            <a:endParaRPr sz="1600" dirty="0">
              <a:latin typeface="Calibri"/>
              <a:cs typeface="Calibri"/>
            </a:endParaRPr>
          </a:p>
          <a:p>
            <a:pPr marL="286385" indent="-273685">
              <a:lnSpc>
                <a:spcPct val="100000"/>
              </a:lnSpc>
              <a:spcBef>
                <a:spcPts val="1280"/>
              </a:spcBef>
              <a:buSzPct val="127272"/>
              <a:buFont typeface="Courier New"/>
              <a:buChar char="o"/>
              <a:tabLst>
                <a:tab pos="285750" algn="l"/>
                <a:tab pos="286385" algn="l"/>
              </a:tabLst>
            </a:pPr>
            <a:r>
              <a:rPr sz="1600" spc="70" dirty="0">
                <a:solidFill>
                  <a:srgbClr val="FFFFFF"/>
                </a:solidFill>
                <a:latin typeface="Calibri"/>
                <a:cs typeface="Calibri"/>
              </a:rPr>
              <a:t>ΜΜΕ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δημόσιος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0" dirty="0">
                <a:solidFill>
                  <a:srgbClr val="FFFFFF"/>
                </a:solidFill>
                <a:latin typeface="Calibri"/>
                <a:cs typeface="Calibri"/>
              </a:rPr>
              <a:t>τομέας</a:t>
            </a:r>
            <a:endParaRPr sz="1600" dirty="0">
              <a:latin typeface="Calibri"/>
              <a:cs typeface="Calibri"/>
            </a:endParaRPr>
          </a:p>
          <a:p>
            <a:pPr marL="287655">
              <a:lnSpc>
                <a:spcPct val="100000"/>
              </a:lnSpc>
              <a:spcBef>
                <a:spcPts val="215"/>
              </a:spcBef>
            </a:pP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Εργαζόμενοι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Arial"/>
              <a:cs typeface="Arial"/>
            </a:endParaRPr>
          </a:p>
          <a:p>
            <a:pPr marL="287020" marR="252095" indent="-274320">
              <a:lnSpc>
                <a:spcPct val="83500"/>
              </a:lnSpc>
              <a:buSzPct val="127272"/>
              <a:buFont typeface="Courier New"/>
              <a:buChar char="o"/>
              <a:tabLst>
                <a:tab pos="286385" algn="l"/>
                <a:tab pos="287020" algn="l"/>
              </a:tabLst>
            </a:pP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Επαγγελματίες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6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45" dirty="0">
                <a:solidFill>
                  <a:srgbClr val="FFFFFF"/>
                </a:solidFill>
                <a:latin typeface="Calibri"/>
                <a:cs typeface="Calibri"/>
              </a:rPr>
              <a:t>λάτρεις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600" spc="-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ασφάλειας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κυβερνοχώρο</a:t>
            </a:r>
            <a:endParaRPr sz="16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7" name="object 7"/>
            <p:cNvSpPr/>
            <p:nvPr/>
          </p:nvSpPr>
          <p:spPr>
            <a:xfrm>
              <a:off x="4495234" y="5113698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0C2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14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7564" y="647712"/>
            <a:ext cx="1528445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spc="250" dirty="0">
                <a:solidFill>
                  <a:srgbClr val="000000"/>
                </a:solidFill>
                <a:latin typeface="Calibri"/>
                <a:cs typeface="Calibri"/>
              </a:rPr>
              <a:t>TOPIC</a:t>
            </a:r>
            <a:r>
              <a:rPr sz="3550" spc="240" dirty="0">
                <a:solidFill>
                  <a:srgbClr val="000000"/>
                </a:solidFill>
                <a:latin typeface="Calibri"/>
                <a:cs typeface="Calibri"/>
              </a:rPr>
              <a:t>S</a:t>
            </a:r>
            <a:endParaRPr sz="35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1869" y="2195387"/>
            <a:ext cx="3597910" cy="1388201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Έννοιες Εκτίμησης Κινδύνου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Βήμα προς βήμα Αξιολόγηση Κινδύνου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ISMS</a:t>
            </a:r>
            <a:br>
              <a:rPr kumimoji="0" lang="el-GR" altLang="el-G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l-GR" altLang="el-GR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Τεχνικές Ευθύνες</a:t>
            </a:r>
            <a:endParaRPr kumimoji="0" lang="el-GR" altLang="el-G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24F7804-4453-5AD5-37BE-701304068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630400" cy="15875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6604" y="4790109"/>
            <a:ext cx="7134859" cy="1452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Clr>
                <a:srgbClr val="2EA2ED"/>
              </a:buClr>
              <a:buSzPct val="123076"/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300" b="1" spc="-5" dirty="0">
                <a:latin typeface="Arial"/>
                <a:cs typeface="Arial"/>
              </a:rPr>
              <a:t>Στόχος της ανάλυσης </a:t>
            </a:r>
            <a:r>
              <a:rPr sz="1300" b="1" dirty="0">
                <a:latin typeface="Arial"/>
                <a:cs typeface="Arial"/>
              </a:rPr>
              <a:t>κινδύνου</a:t>
            </a:r>
            <a:r>
              <a:rPr sz="1300" dirty="0">
                <a:latin typeface="Arial"/>
                <a:cs typeface="Arial"/>
              </a:rPr>
              <a:t>: Αξιολόγηση </a:t>
            </a:r>
            <a:r>
              <a:rPr sz="1300" spc="-5" dirty="0">
                <a:latin typeface="Arial"/>
                <a:cs typeface="Arial"/>
              </a:rPr>
              <a:t>των </a:t>
            </a:r>
            <a:r>
              <a:rPr sz="1300" dirty="0">
                <a:latin typeface="Arial"/>
                <a:cs typeface="Arial"/>
              </a:rPr>
              <a:t>κινδύνων, δηλαδή </a:t>
            </a:r>
            <a:r>
              <a:rPr sz="1300" spc="-5" dirty="0">
                <a:latin typeface="Arial"/>
                <a:cs typeface="Arial"/>
              </a:rPr>
              <a:t>αξιολόγηση των 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επιπέδων </a:t>
            </a:r>
            <a:r>
              <a:rPr sz="1300" dirty="0">
                <a:latin typeface="Arial"/>
                <a:cs typeface="Arial"/>
              </a:rPr>
              <a:t>κινδύνου, </a:t>
            </a:r>
            <a:r>
              <a:rPr sz="1300" b="1" spc="-5" dirty="0">
                <a:latin typeface="Arial"/>
                <a:cs typeface="Arial"/>
              </a:rPr>
              <a:t>R(j,i), </a:t>
            </a:r>
            <a:r>
              <a:rPr sz="1300" spc="-5" dirty="0">
                <a:latin typeface="Arial"/>
                <a:cs typeface="Arial"/>
              </a:rPr>
              <a:t>όλων </a:t>
            </a:r>
            <a:r>
              <a:rPr sz="1300" dirty="0">
                <a:latin typeface="Arial"/>
                <a:cs typeface="Arial"/>
              </a:rPr>
              <a:t>των περιουσιακών </a:t>
            </a:r>
            <a:r>
              <a:rPr sz="1300" spc="-5" dirty="0">
                <a:latin typeface="Arial"/>
                <a:cs typeface="Arial"/>
              </a:rPr>
              <a:t>στοιχείων </a:t>
            </a:r>
            <a:r>
              <a:rPr sz="1300" dirty="0">
                <a:latin typeface="Arial"/>
                <a:cs typeface="Arial"/>
              </a:rPr>
              <a:t>Αj για </a:t>
            </a:r>
            <a:r>
              <a:rPr sz="1300" spc="-5" dirty="0">
                <a:latin typeface="Arial"/>
                <a:cs typeface="Arial"/>
              </a:rPr>
              <a:t>όλες </a:t>
            </a:r>
            <a:r>
              <a:rPr sz="1300" dirty="0">
                <a:latin typeface="Arial"/>
                <a:cs typeface="Arial"/>
              </a:rPr>
              <a:t>τις πιθανές </a:t>
            </a:r>
            <a:r>
              <a:rPr sz="1300" spc="-5" dirty="0">
                <a:latin typeface="Arial"/>
                <a:cs typeface="Arial"/>
              </a:rPr>
              <a:t>απειλές </a:t>
            </a:r>
            <a:r>
              <a:rPr sz="1300" spc="-35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Ti.</a:t>
            </a:r>
            <a:endParaRPr sz="1300">
              <a:latin typeface="Arial"/>
              <a:cs typeface="Arial"/>
            </a:endParaRPr>
          </a:p>
          <a:p>
            <a:pPr marL="355600" marR="381635" indent="-342900">
              <a:lnSpc>
                <a:spcPct val="100000"/>
              </a:lnSpc>
              <a:spcBef>
                <a:spcPts val="335"/>
              </a:spcBef>
              <a:buClr>
                <a:srgbClr val="2EA2ED"/>
              </a:buClr>
              <a:buSzPct val="123076"/>
              <a:buFont typeface="Arial"/>
              <a:buChar char="•"/>
              <a:tabLst>
                <a:tab pos="354965" algn="l"/>
                <a:tab pos="355600" algn="l"/>
                <a:tab pos="4637405" algn="l"/>
              </a:tabLst>
            </a:pPr>
            <a:r>
              <a:rPr sz="1300" b="1" spc="-5" dirty="0">
                <a:latin typeface="Arial"/>
                <a:cs typeface="Arial"/>
              </a:rPr>
              <a:t>Στόχος</a:t>
            </a:r>
            <a:r>
              <a:rPr sz="1300" b="1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της διαχείρισης</a:t>
            </a:r>
            <a:r>
              <a:rPr sz="1300" b="1" spc="5" dirty="0">
                <a:latin typeface="Arial"/>
                <a:cs typeface="Arial"/>
              </a:rPr>
              <a:t> </a:t>
            </a:r>
            <a:r>
              <a:rPr sz="1300" b="1" spc="-5" dirty="0">
                <a:latin typeface="Arial"/>
                <a:cs typeface="Arial"/>
              </a:rPr>
              <a:t>κινδύνων</a:t>
            </a:r>
            <a:r>
              <a:rPr sz="1300" spc="-5" dirty="0">
                <a:latin typeface="Arial"/>
                <a:cs typeface="Arial"/>
              </a:rPr>
              <a:t>: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i="1" spc="-5" dirty="0">
                <a:latin typeface="Arial"/>
                <a:cs typeface="Arial"/>
              </a:rPr>
              <a:t>Κατηγοριοποίηση</a:t>
            </a:r>
            <a:r>
              <a:rPr sz="1300" i="1" spc="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των </a:t>
            </a:r>
            <a:r>
              <a:rPr sz="1300" spc="-5" dirty="0">
                <a:latin typeface="Arial"/>
                <a:cs typeface="Arial"/>
              </a:rPr>
              <a:t>κινδύνων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(κίνδυνος - 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μείωση/διατήρηση/αποφυγή/μεταφορά)-</a:t>
            </a:r>
            <a:r>
              <a:rPr sz="1300" spc="20" dirty="0">
                <a:latin typeface="Arial"/>
                <a:cs typeface="Arial"/>
              </a:rPr>
              <a:t> </a:t>
            </a:r>
            <a:r>
              <a:rPr sz="1300" i="1" spc="-5" dirty="0">
                <a:latin typeface="Arial"/>
                <a:cs typeface="Arial"/>
              </a:rPr>
              <a:t>Αντιμετώπιση	</a:t>
            </a:r>
            <a:r>
              <a:rPr sz="1300" dirty="0">
                <a:latin typeface="Arial"/>
                <a:cs typeface="Arial"/>
              </a:rPr>
              <a:t>κινδύνων,</a:t>
            </a:r>
            <a:r>
              <a:rPr sz="1300" spc="-5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δηλαδή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διαχείριση </a:t>
            </a:r>
            <a:r>
              <a:rPr sz="1300" spc="-35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(τροποποίηση,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αύξηση,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ανάπτυξη,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εφαρμογή,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επαναξιολόγηση,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)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αντιμέτρων</a:t>
            </a:r>
            <a:r>
              <a:rPr sz="1300" spc="1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για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την </a:t>
            </a:r>
            <a:r>
              <a:rPr sz="1300" spc="5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επίτευξη</a:t>
            </a:r>
            <a:r>
              <a:rPr sz="1300" dirty="0">
                <a:latin typeface="Arial"/>
                <a:cs typeface="Arial"/>
              </a:rPr>
              <a:t> του</a:t>
            </a:r>
            <a:r>
              <a:rPr sz="1300" spc="-5" dirty="0">
                <a:latin typeface="Arial"/>
                <a:cs typeface="Arial"/>
              </a:rPr>
              <a:t> "αποδεκτού</a:t>
            </a:r>
            <a:r>
              <a:rPr sz="1300" dirty="0">
                <a:latin typeface="Arial"/>
                <a:cs typeface="Arial"/>
              </a:rPr>
              <a:t> </a:t>
            </a:r>
            <a:r>
              <a:rPr sz="1300" spc="-5" dirty="0">
                <a:latin typeface="Arial"/>
                <a:cs typeface="Arial"/>
              </a:rPr>
              <a:t>επιπέδου</a:t>
            </a:r>
            <a:r>
              <a:rPr sz="1300" dirty="0">
                <a:latin typeface="Arial"/>
                <a:cs typeface="Arial"/>
              </a:rPr>
              <a:t> κινδύνου".</a:t>
            </a:r>
            <a:endParaRPr sz="13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68500" y="1343621"/>
            <a:ext cx="3289300" cy="32019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11728" y="1918801"/>
            <a:ext cx="36195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850" b="1" spc="-4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850" b="1" spc="-4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850" b="1" spc="-3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0937" y="2025354"/>
            <a:ext cx="660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40937" y="2131907"/>
            <a:ext cx="35179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spc="-8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850" b="1" spc="-8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850" b="1" spc="-8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850" b="1" spc="-8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850" b="1" spc="-80" dirty="0">
                <a:solidFill>
                  <a:srgbClr val="FFFFFF"/>
                </a:solidFill>
                <a:latin typeface="Arial"/>
                <a:cs typeface="Arial"/>
              </a:rPr>
              <a:t>λή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8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57854" y="1731603"/>
            <a:ext cx="37782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spc="-1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850" b="1" spc="-1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850" b="1" spc="-1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850" b="1" spc="-10" dirty="0">
                <a:solidFill>
                  <a:srgbClr val="FFFFFF"/>
                </a:solidFill>
                <a:latin typeface="Arial"/>
                <a:cs typeface="Arial"/>
              </a:rPr>
              <a:t>πε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11194" y="1838156"/>
            <a:ext cx="660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endParaRPr sz="8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11194" y="1944709"/>
            <a:ext cx="341630" cy="261620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>
              <a:lnSpc>
                <a:spcPts val="840"/>
              </a:lnSpc>
              <a:spcBef>
                <a:spcPts val="275"/>
              </a:spcBef>
            </a:pPr>
            <a:r>
              <a:rPr sz="850" b="1" spc="-7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850" b="1" spc="-7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850" b="1" spc="-75" dirty="0">
                <a:solidFill>
                  <a:srgbClr val="FFFFFF"/>
                </a:solidFill>
                <a:latin typeface="Arial"/>
                <a:cs typeface="Arial"/>
              </a:rPr>
              <a:t>ιπ</a:t>
            </a:r>
            <a:r>
              <a:rPr sz="850" b="1" spc="-7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850" b="1" dirty="0">
                <a:solidFill>
                  <a:srgbClr val="FFFFFF"/>
                </a:solidFill>
                <a:latin typeface="Arial"/>
                <a:cs typeface="Arial"/>
              </a:rPr>
              <a:t>ώ  </a:t>
            </a:r>
            <a:r>
              <a:rPr sz="850" b="1" spc="-55" dirty="0">
                <a:solidFill>
                  <a:srgbClr val="FFFFFF"/>
                </a:solidFill>
                <a:latin typeface="Arial"/>
                <a:cs typeface="Arial"/>
              </a:rPr>
              <a:t>σεων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5992" y="2537270"/>
            <a:ext cx="384175" cy="243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5080" indent="-29209">
              <a:lnSpc>
                <a:spcPct val="110100"/>
              </a:lnSpc>
              <a:spcBef>
                <a:spcPts val="100"/>
              </a:spcBef>
            </a:pP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ωτ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ητ</a:t>
            </a:r>
            <a:r>
              <a:rPr sz="650" dirty="0">
                <a:solidFill>
                  <a:srgbClr val="FFFFFF"/>
                </a:solidFill>
                <a:latin typeface="Arial"/>
                <a:cs typeface="Arial"/>
              </a:rPr>
              <a:t>α 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Επίπεδο</a:t>
            </a:r>
            <a:endParaRPr sz="6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22880" y="3594483"/>
            <a:ext cx="1784350" cy="9544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377825">
              <a:lnSpc>
                <a:spcPct val="100000"/>
              </a:lnSpc>
              <a:spcBef>
                <a:spcPts val="484"/>
              </a:spcBef>
            </a:pPr>
            <a:r>
              <a:rPr sz="1550" spc="-15" dirty="0">
                <a:latin typeface="Arial"/>
                <a:cs typeface="Arial"/>
              </a:rPr>
              <a:t>Επίπεδο</a:t>
            </a:r>
            <a:r>
              <a:rPr sz="1550" spc="-60" dirty="0">
                <a:latin typeface="Arial"/>
                <a:cs typeface="Arial"/>
              </a:rPr>
              <a:t> </a:t>
            </a:r>
            <a:r>
              <a:rPr sz="1550" spc="-180" dirty="0">
                <a:latin typeface="Arial"/>
                <a:cs typeface="Arial"/>
              </a:rPr>
              <a:t>κινδύνου</a:t>
            </a:r>
            <a:endParaRPr sz="1550">
              <a:latin typeface="Arial"/>
              <a:cs typeface="Arial"/>
            </a:endParaRPr>
          </a:p>
          <a:p>
            <a:pPr marL="12700" marR="699770">
              <a:lnSpc>
                <a:spcPts val="2240"/>
              </a:lnSpc>
              <a:spcBef>
                <a:spcPts val="640"/>
              </a:spcBef>
            </a:pPr>
            <a:r>
              <a:rPr sz="1950" b="1" spc="-15" dirty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r>
              <a:rPr sz="1950" b="1" spc="-10" dirty="0">
                <a:solidFill>
                  <a:srgbClr val="FF0000"/>
                </a:solidFill>
                <a:latin typeface="Arial"/>
                <a:cs typeface="Arial"/>
              </a:rPr>
              <a:t>νάλυσ</a:t>
            </a:r>
            <a:r>
              <a:rPr sz="1950" b="1" dirty="0">
                <a:solidFill>
                  <a:srgbClr val="FF0000"/>
                </a:solidFill>
                <a:latin typeface="Arial"/>
                <a:cs typeface="Arial"/>
              </a:rPr>
              <a:t>η  </a:t>
            </a:r>
            <a:r>
              <a:rPr sz="1950" b="1" spc="-15" dirty="0">
                <a:solidFill>
                  <a:srgbClr val="FF0000"/>
                </a:solidFill>
                <a:latin typeface="Arial"/>
                <a:cs typeface="Arial"/>
              </a:rPr>
              <a:t>κ</a:t>
            </a:r>
            <a:r>
              <a:rPr sz="1950" b="1" spc="-10" dirty="0">
                <a:solidFill>
                  <a:srgbClr val="FF0000"/>
                </a:solidFill>
                <a:latin typeface="Arial"/>
                <a:cs typeface="Arial"/>
              </a:rPr>
              <a:t>ινδ</a:t>
            </a:r>
            <a:r>
              <a:rPr sz="1950" b="1" spc="-15" dirty="0">
                <a:solidFill>
                  <a:srgbClr val="FF0000"/>
                </a:solidFill>
                <a:latin typeface="Arial"/>
                <a:cs typeface="Arial"/>
              </a:rPr>
              <a:t>ύ</a:t>
            </a:r>
            <a:r>
              <a:rPr sz="1950" b="1" spc="-10" dirty="0">
                <a:solidFill>
                  <a:srgbClr val="FF0000"/>
                </a:solidFill>
                <a:latin typeface="Arial"/>
                <a:cs typeface="Arial"/>
              </a:rPr>
              <a:t>νο</a:t>
            </a:r>
            <a:r>
              <a:rPr sz="1950" b="1" dirty="0">
                <a:solidFill>
                  <a:srgbClr val="FF0000"/>
                </a:solidFill>
                <a:latin typeface="Arial"/>
                <a:cs typeface="Arial"/>
              </a:rPr>
              <a:t>υ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90690" y="1280121"/>
            <a:ext cx="3057525" cy="3316604"/>
            <a:chOff x="6790690" y="1280121"/>
            <a:chExt cx="3057525" cy="3316604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90690" y="1280121"/>
              <a:ext cx="3057144" cy="331622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76184" y="2687788"/>
              <a:ext cx="1882775" cy="252095"/>
            </a:xfrm>
            <a:custGeom>
              <a:avLst/>
              <a:gdLst/>
              <a:ahLst/>
              <a:cxnLst/>
              <a:rect l="l" t="t" r="r" b="b"/>
              <a:pathLst>
                <a:path w="1882775" h="252094">
                  <a:moveTo>
                    <a:pt x="7746" y="251840"/>
                  </a:moveTo>
                  <a:lnTo>
                    <a:pt x="0" y="164084"/>
                  </a:lnTo>
                  <a:lnTo>
                    <a:pt x="1875027" y="0"/>
                  </a:lnTo>
                  <a:lnTo>
                    <a:pt x="1882775" y="87757"/>
                  </a:lnTo>
                  <a:lnTo>
                    <a:pt x="7746" y="251840"/>
                  </a:lnTo>
                  <a:close/>
                </a:path>
              </a:pathLst>
            </a:custGeom>
            <a:solidFill>
              <a:srgbClr val="ECD2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6184" y="2687788"/>
              <a:ext cx="1882775" cy="252095"/>
            </a:xfrm>
            <a:custGeom>
              <a:avLst/>
              <a:gdLst/>
              <a:ahLst/>
              <a:cxnLst/>
              <a:rect l="l" t="t" r="r" b="b"/>
              <a:pathLst>
                <a:path w="1882775" h="252094">
                  <a:moveTo>
                    <a:pt x="0" y="164084"/>
                  </a:moveTo>
                  <a:lnTo>
                    <a:pt x="1875027" y="0"/>
                  </a:lnTo>
                  <a:lnTo>
                    <a:pt x="1882775" y="87757"/>
                  </a:lnTo>
                  <a:lnTo>
                    <a:pt x="7746" y="251840"/>
                  </a:lnTo>
                  <a:lnTo>
                    <a:pt x="0" y="164084"/>
                  </a:lnTo>
                  <a:close/>
                </a:path>
              </a:pathLst>
            </a:custGeom>
            <a:ln w="1587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35671" y="1471891"/>
              <a:ext cx="775335" cy="1193165"/>
            </a:xfrm>
            <a:custGeom>
              <a:avLst/>
              <a:gdLst/>
              <a:ahLst/>
              <a:cxnLst/>
              <a:rect l="l" t="t" r="r" b="b"/>
              <a:pathLst>
                <a:path w="775334" h="1193164">
                  <a:moveTo>
                    <a:pt x="581405" y="805180"/>
                  </a:moveTo>
                  <a:lnTo>
                    <a:pt x="193800" y="805180"/>
                  </a:lnTo>
                  <a:lnTo>
                    <a:pt x="193800" y="0"/>
                  </a:lnTo>
                  <a:lnTo>
                    <a:pt x="581405" y="0"/>
                  </a:lnTo>
                  <a:lnTo>
                    <a:pt x="581405" y="805180"/>
                  </a:lnTo>
                  <a:close/>
                </a:path>
                <a:path w="775334" h="1193164">
                  <a:moveTo>
                    <a:pt x="387603" y="1192657"/>
                  </a:moveTo>
                  <a:lnTo>
                    <a:pt x="0" y="805180"/>
                  </a:lnTo>
                  <a:lnTo>
                    <a:pt x="775206" y="805180"/>
                  </a:lnTo>
                  <a:lnTo>
                    <a:pt x="387603" y="1192657"/>
                  </a:lnTo>
                  <a:close/>
                </a:path>
              </a:pathLst>
            </a:custGeom>
            <a:solidFill>
              <a:srgbClr val="CE6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535671" y="1471891"/>
              <a:ext cx="775335" cy="1193165"/>
            </a:xfrm>
            <a:custGeom>
              <a:avLst/>
              <a:gdLst/>
              <a:ahLst/>
              <a:cxnLst/>
              <a:rect l="l" t="t" r="r" b="b"/>
              <a:pathLst>
                <a:path w="775334" h="1193164">
                  <a:moveTo>
                    <a:pt x="0" y="805180"/>
                  </a:moveTo>
                  <a:lnTo>
                    <a:pt x="193800" y="805180"/>
                  </a:lnTo>
                  <a:lnTo>
                    <a:pt x="193800" y="0"/>
                  </a:lnTo>
                  <a:lnTo>
                    <a:pt x="581405" y="0"/>
                  </a:lnTo>
                  <a:lnTo>
                    <a:pt x="581405" y="805180"/>
                  </a:lnTo>
                  <a:lnTo>
                    <a:pt x="775206" y="805180"/>
                  </a:lnTo>
                  <a:lnTo>
                    <a:pt x="387603" y="1192657"/>
                  </a:lnTo>
                  <a:lnTo>
                    <a:pt x="0" y="805180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724265" y="2962744"/>
              <a:ext cx="775335" cy="1193165"/>
            </a:xfrm>
            <a:custGeom>
              <a:avLst/>
              <a:gdLst/>
              <a:ahLst/>
              <a:cxnLst/>
              <a:rect l="l" t="t" r="r" b="b"/>
              <a:pathLst>
                <a:path w="775334" h="1193164">
                  <a:moveTo>
                    <a:pt x="775206" y="387603"/>
                  </a:moveTo>
                  <a:lnTo>
                    <a:pt x="0" y="387603"/>
                  </a:lnTo>
                  <a:lnTo>
                    <a:pt x="387603" y="0"/>
                  </a:lnTo>
                  <a:lnTo>
                    <a:pt x="775206" y="387603"/>
                  </a:lnTo>
                  <a:close/>
                </a:path>
                <a:path w="775334" h="1193164">
                  <a:moveTo>
                    <a:pt x="581405" y="1192783"/>
                  </a:moveTo>
                  <a:lnTo>
                    <a:pt x="193800" y="1192783"/>
                  </a:lnTo>
                  <a:lnTo>
                    <a:pt x="193800" y="387603"/>
                  </a:lnTo>
                  <a:lnTo>
                    <a:pt x="581405" y="387603"/>
                  </a:lnTo>
                  <a:lnTo>
                    <a:pt x="581405" y="1192783"/>
                  </a:lnTo>
                  <a:close/>
                </a:path>
              </a:pathLst>
            </a:custGeom>
            <a:solidFill>
              <a:srgbClr val="A25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724265" y="2962744"/>
              <a:ext cx="775335" cy="1193165"/>
            </a:xfrm>
            <a:custGeom>
              <a:avLst/>
              <a:gdLst/>
              <a:ahLst/>
              <a:cxnLst/>
              <a:rect l="l" t="t" r="r" b="b"/>
              <a:pathLst>
                <a:path w="775334" h="1193164">
                  <a:moveTo>
                    <a:pt x="0" y="387603"/>
                  </a:moveTo>
                  <a:lnTo>
                    <a:pt x="387603" y="0"/>
                  </a:lnTo>
                  <a:lnTo>
                    <a:pt x="775206" y="387603"/>
                  </a:lnTo>
                  <a:lnTo>
                    <a:pt x="581405" y="387603"/>
                  </a:lnTo>
                  <a:lnTo>
                    <a:pt x="581405" y="1192783"/>
                  </a:lnTo>
                  <a:lnTo>
                    <a:pt x="193800" y="1192783"/>
                  </a:lnTo>
                  <a:lnTo>
                    <a:pt x="193800" y="387603"/>
                  </a:lnTo>
                  <a:lnTo>
                    <a:pt x="0" y="387603"/>
                  </a:lnTo>
                  <a:close/>
                </a:path>
              </a:pathLst>
            </a:custGeom>
            <a:ln w="158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8700388" y="1640395"/>
            <a:ext cx="1147446" cy="464871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 indent="48260">
              <a:lnSpc>
                <a:spcPts val="1590"/>
              </a:lnSpc>
              <a:spcBef>
                <a:spcPts val="425"/>
              </a:spcBef>
            </a:pPr>
            <a:r>
              <a:rPr sz="1600" b="1" spc="-10" dirty="0">
                <a:solidFill>
                  <a:srgbClr val="000000"/>
                </a:solidFill>
                <a:latin typeface="Arial"/>
                <a:cs typeface="Arial"/>
              </a:rPr>
              <a:t>Ε</a:t>
            </a:r>
            <a:r>
              <a:rPr sz="1600" b="1" spc="-15" dirty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sz="1600" b="1" spc="-10" dirty="0">
                <a:solidFill>
                  <a:srgbClr val="000000"/>
                </a:solidFill>
                <a:latin typeface="Arial"/>
                <a:cs typeface="Arial"/>
              </a:rPr>
              <a:t>ί</a:t>
            </a:r>
            <a:r>
              <a:rPr sz="1600" b="1" dirty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sz="1600" b="1" spc="-10" dirty="0">
                <a:solidFill>
                  <a:srgbClr val="000000"/>
                </a:solidFill>
                <a:latin typeface="Arial"/>
                <a:cs typeface="Arial"/>
              </a:rPr>
              <a:t>ε</a:t>
            </a:r>
            <a:r>
              <a:rPr lang="el-GR" sz="1600" b="1" spc="-10" dirty="0">
                <a:solidFill>
                  <a:srgbClr val="000000"/>
                </a:solidFill>
                <a:latin typeface="Arial"/>
                <a:cs typeface="Arial"/>
              </a:rPr>
              <a:t>δ</a:t>
            </a:r>
            <a:r>
              <a:rPr sz="1600" b="1" spc="-10" dirty="0">
                <a:solidFill>
                  <a:srgbClr val="000000"/>
                </a:solidFill>
                <a:latin typeface="Arial"/>
                <a:cs typeface="Arial"/>
              </a:rPr>
              <a:t>ο </a:t>
            </a:r>
            <a:r>
              <a:rPr sz="160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1" spc="-20" dirty="0" err="1">
                <a:solidFill>
                  <a:srgbClr val="000000"/>
                </a:solidFill>
                <a:latin typeface="Arial"/>
                <a:cs typeface="Arial"/>
              </a:rPr>
              <a:t>κινδύ</a:t>
            </a:r>
            <a:r>
              <a:rPr sz="1600" b="1" spc="-4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000000"/>
                </a:solidFill>
                <a:latin typeface="Arial"/>
                <a:cs typeface="Arial"/>
              </a:rPr>
              <a:t>νου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48652" y="3545773"/>
            <a:ext cx="80264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latin typeface="Arial"/>
                <a:cs typeface="Arial"/>
              </a:rPr>
              <a:t>Αντίμετρα</a:t>
            </a:r>
            <a:endParaRPr sz="13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15910" y="4138764"/>
            <a:ext cx="179958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0" dirty="0">
                <a:solidFill>
                  <a:srgbClr val="006FC0"/>
                </a:solidFill>
                <a:latin typeface="Arial"/>
                <a:cs typeface="Arial"/>
              </a:rPr>
              <a:t>Δια</a:t>
            </a:r>
            <a:r>
              <a:rPr sz="1450" b="1" spc="-15" dirty="0">
                <a:solidFill>
                  <a:srgbClr val="006FC0"/>
                </a:solidFill>
                <a:latin typeface="Arial"/>
                <a:cs typeface="Arial"/>
              </a:rPr>
              <a:t>χ</a:t>
            </a:r>
            <a:r>
              <a:rPr sz="1450" b="1" spc="-10" dirty="0">
                <a:solidFill>
                  <a:srgbClr val="006FC0"/>
                </a:solidFill>
                <a:latin typeface="Arial"/>
                <a:cs typeface="Arial"/>
              </a:rPr>
              <a:t>είρι</a:t>
            </a:r>
            <a:r>
              <a:rPr sz="1450" b="1" spc="-15" dirty="0">
                <a:solidFill>
                  <a:srgbClr val="006FC0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006FC0"/>
                </a:solidFill>
                <a:latin typeface="Arial"/>
                <a:cs typeface="Arial"/>
              </a:rPr>
              <a:t>η</a:t>
            </a:r>
            <a:r>
              <a:rPr sz="1450" b="1" spc="-6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006FC0"/>
                </a:solidFill>
                <a:latin typeface="Arial"/>
                <a:cs typeface="Arial"/>
              </a:rPr>
              <a:t>κ</a:t>
            </a:r>
            <a:r>
              <a:rPr sz="1450" b="1" spc="-5" dirty="0">
                <a:solidFill>
                  <a:srgbClr val="006FC0"/>
                </a:solidFill>
                <a:latin typeface="Arial"/>
                <a:cs typeface="Arial"/>
              </a:rPr>
              <a:t>ι</a:t>
            </a:r>
            <a:r>
              <a:rPr sz="1450" b="1" dirty="0">
                <a:solidFill>
                  <a:srgbClr val="006FC0"/>
                </a:solidFill>
                <a:latin typeface="Arial"/>
                <a:cs typeface="Arial"/>
              </a:rPr>
              <a:t>ν</a:t>
            </a:r>
            <a:r>
              <a:rPr sz="1450" b="1" spc="-5" dirty="0">
                <a:solidFill>
                  <a:srgbClr val="006FC0"/>
                </a:solidFill>
                <a:latin typeface="Arial"/>
                <a:cs typeface="Arial"/>
              </a:rPr>
              <a:t>δύνου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9177" y="119913"/>
            <a:ext cx="9954895" cy="6123812"/>
            <a:chOff x="1139177" y="119913"/>
            <a:chExt cx="9954895" cy="6123812"/>
          </a:xfrm>
        </p:grpSpPr>
        <p:sp>
          <p:nvSpPr>
            <p:cNvPr id="3" name="object 3"/>
            <p:cNvSpPr/>
            <p:nvPr/>
          </p:nvSpPr>
          <p:spPr>
            <a:xfrm>
              <a:off x="1139177" y="119913"/>
              <a:ext cx="9954895" cy="6048375"/>
            </a:xfrm>
            <a:custGeom>
              <a:avLst/>
              <a:gdLst/>
              <a:ahLst/>
              <a:cxnLst/>
              <a:rect l="l" t="t" r="r" b="b"/>
              <a:pathLst>
                <a:path w="9954895" h="6048375">
                  <a:moveTo>
                    <a:pt x="9954717" y="0"/>
                  </a:moveTo>
                  <a:lnTo>
                    <a:pt x="0" y="0"/>
                  </a:lnTo>
                  <a:lnTo>
                    <a:pt x="0" y="639953"/>
                  </a:lnTo>
                  <a:lnTo>
                    <a:pt x="0" y="6048286"/>
                  </a:lnTo>
                  <a:lnTo>
                    <a:pt x="9954717" y="6048286"/>
                  </a:lnTo>
                  <a:lnTo>
                    <a:pt x="9954717" y="639953"/>
                  </a:lnTo>
                  <a:lnTo>
                    <a:pt x="9954717" y="0"/>
                  </a:lnTo>
                  <a:close/>
                </a:path>
              </a:pathLst>
            </a:custGeom>
            <a:solidFill>
              <a:srgbClr val="FFE6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9189" y="759865"/>
              <a:ext cx="7806690" cy="5483860"/>
            </a:xfrm>
            <a:custGeom>
              <a:avLst/>
              <a:gdLst/>
              <a:ahLst/>
              <a:cxnLst/>
              <a:rect l="l" t="t" r="r" b="b"/>
              <a:pathLst>
                <a:path w="7806690" h="5483860">
                  <a:moveTo>
                    <a:pt x="7806435" y="0"/>
                  </a:moveTo>
                  <a:lnTo>
                    <a:pt x="0" y="0"/>
                  </a:lnTo>
                  <a:lnTo>
                    <a:pt x="0" y="5483605"/>
                  </a:lnTo>
                  <a:lnTo>
                    <a:pt x="7806435" y="5483605"/>
                  </a:lnTo>
                  <a:lnTo>
                    <a:pt x="7806435" y="0"/>
                  </a:lnTo>
                  <a:close/>
                </a:path>
              </a:pathLst>
            </a:custGeom>
            <a:solidFill>
              <a:srgbClr val="A9D1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9189" y="1337080"/>
              <a:ext cx="6006465" cy="4906645"/>
            </a:xfrm>
            <a:custGeom>
              <a:avLst/>
              <a:gdLst/>
              <a:ahLst/>
              <a:cxnLst/>
              <a:rect l="l" t="t" r="r" b="b"/>
              <a:pathLst>
                <a:path w="6006465" h="4906645">
                  <a:moveTo>
                    <a:pt x="6006083" y="0"/>
                  </a:moveTo>
                  <a:lnTo>
                    <a:pt x="0" y="0"/>
                  </a:lnTo>
                  <a:lnTo>
                    <a:pt x="0" y="4906390"/>
                  </a:lnTo>
                  <a:lnTo>
                    <a:pt x="6006083" y="4906390"/>
                  </a:lnTo>
                  <a:lnTo>
                    <a:pt x="6006083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3128" y="1744864"/>
              <a:ext cx="2058035" cy="4279265"/>
            </a:xfrm>
            <a:custGeom>
              <a:avLst/>
              <a:gdLst/>
              <a:ahLst/>
              <a:cxnLst/>
              <a:rect l="l" t="t" r="r" b="b"/>
              <a:pathLst>
                <a:path w="2058035" h="4279265">
                  <a:moveTo>
                    <a:pt x="1851786" y="4279010"/>
                  </a:moveTo>
                  <a:lnTo>
                    <a:pt x="205740" y="4279010"/>
                  </a:lnTo>
                  <a:lnTo>
                    <a:pt x="151129" y="4272915"/>
                  </a:lnTo>
                  <a:lnTo>
                    <a:pt x="101980" y="4255706"/>
                  </a:lnTo>
                  <a:lnTo>
                    <a:pt x="60325" y="4229022"/>
                  </a:lnTo>
                  <a:lnTo>
                    <a:pt x="28193" y="4194479"/>
                  </a:lnTo>
                  <a:lnTo>
                    <a:pt x="7364" y="4153711"/>
                  </a:lnTo>
                  <a:lnTo>
                    <a:pt x="0" y="4108348"/>
                  </a:lnTo>
                  <a:lnTo>
                    <a:pt x="0" y="170687"/>
                  </a:lnTo>
                  <a:lnTo>
                    <a:pt x="7364" y="125348"/>
                  </a:lnTo>
                  <a:lnTo>
                    <a:pt x="28193" y="84580"/>
                  </a:lnTo>
                  <a:lnTo>
                    <a:pt x="60325" y="50037"/>
                  </a:lnTo>
                  <a:lnTo>
                    <a:pt x="101980" y="23366"/>
                  </a:lnTo>
                  <a:lnTo>
                    <a:pt x="151129" y="6095"/>
                  </a:lnTo>
                  <a:lnTo>
                    <a:pt x="205740" y="0"/>
                  </a:lnTo>
                  <a:lnTo>
                    <a:pt x="1851786" y="0"/>
                  </a:lnTo>
                  <a:lnTo>
                    <a:pt x="1906523" y="6095"/>
                  </a:lnTo>
                  <a:lnTo>
                    <a:pt x="1955673" y="23366"/>
                  </a:lnTo>
                  <a:lnTo>
                    <a:pt x="1997328" y="50037"/>
                  </a:lnTo>
                  <a:lnTo>
                    <a:pt x="2029460" y="84580"/>
                  </a:lnTo>
                  <a:lnTo>
                    <a:pt x="2050161" y="125348"/>
                  </a:lnTo>
                  <a:lnTo>
                    <a:pt x="2057527" y="170687"/>
                  </a:lnTo>
                  <a:lnTo>
                    <a:pt x="2057527" y="4108348"/>
                  </a:lnTo>
                  <a:lnTo>
                    <a:pt x="2050161" y="4153711"/>
                  </a:lnTo>
                  <a:lnTo>
                    <a:pt x="2029460" y="4194479"/>
                  </a:lnTo>
                  <a:lnTo>
                    <a:pt x="1997328" y="4229022"/>
                  </a:lnTo>
                  <a:lnTo>
                    <a:pt x="1955673" y="4255706"/>
                  </a:lnTo>
                  <a:lnTo>
                    <a:pt x="1906523" y="4272915"/>
                  </a:lnTo>
                  <a:lnTo>
                    <a:pt x="1851786" y="427901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83841" y="3031120"/>
              <a:ext cx="1331595" cy="627380"/>
            </a:xfrm>
            <a:custGeom>
              <a:avLst/>
              <a:gdLst/>
              <a:ahLst/>
              <a:cxnLst/>
              <a:rect l="l" t="t" r="r" b="b"/>
              <a:pathLst>
                <a:path w="1331595" h="627379">
                  <a:moveTo>
                    <a:pt x="1255649" y="627380"/>
                  </a:moveTo>
                  <a:lnTo>
                    <a:pt x="75692" y="627380"/>
                  </a:lnTo>
                  <a:lnTo>
                    <a:pt x="22098" y="608963"/>
                  </a:lnTo>
                  <a:lnTo>
                    <a:pt x="0" y="564641"/>
                  </a:lnTo>
                  <a:lnTo>
                    <a:pt x="0" y="62737"/>
                  </a:lnTo>
                  <a:lnTo>
                    <a:pt x="5968" y="38353"/>
                  </a:lnTo>
                  <a:lnTo>
                    <a:pt x="22098" y="18287"/>
                  </a:lnTo>
                  <a:lnTo>
                    <a:pt x="46227" y="4952"/>
                  </a:lnTo>
                  <a:lnTo>
                    <a:pt x="75692" y="0"/>
                  </a:lnTo>
                  <a:lnTo>
                    <a:pt x="1255649" y="0"/>
                  </a:lnTo>
                  <a:lnTo>
                    <a:pt x="1285113" y="4952"/>
                  </a:lnTo>
                  <a:lnTo>
                    <a:pt x="1309116" y="18287"/>
                  </a:lnTo>
                  <a:lnTo>
                    <a:pt x="1325372" y="38353"/>
                  </a:lnTo>
                  <a:lnTo>
                    <a:pt x="1331341" y="62737"/>
                  </a:lnTo>
                  <a:lnTo>
                    <a:pt x="1331341" y="564641"/>
                  </a:lnTo>
                  <a:lnTo>
                    <a:pt x="1325372" y="589026"/>
                  </a:lnTo>
                  <a:lnTo>
                    <a:pt x="1309116" y="608963"/>
                  </a:lnTo>
                  <a:lnTo>
                    <a:pt x="1285113" y="622426"/>
                  </a:lnTo>
                  <a:lnTo>
                    <a:pt x="1255649" y="627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3841" y="3031120"/>
              <a:ext cx="1331595" cy="627380"/>
            </a:xfrm>
            <a:custGeom>
              <a:avLst/>
              <a:gdLst/>
              <a:ahLst/>
              <a:cxnLst/>
              <a:rect l="l" t="t" r="r" b="b"/>
              <a:pathLst>
                <a:path w="1331595" h="627379">
                  <a:moveTo>
                    <a:pt x="0" y="62737"/>
                  </a:moveTo>
                  <a:lnTo>
                    <a:pt x="0" y="62737"/>
                  </a:lnTo>
                  <a:lnTo>
                    <a:pt x="5968" y="38353"/>
                  </a:lnTo>
                  <a:lnTo>
                    <a:pt x="22098" y="18287"/>
                  </a:lnTo>
                  <a:lnTo>
                    <a:pt x="46227" y="4952"/>
                  </a:lnTo>
                  <a:lnTo>
                    <a:pt x="75692" y="0"/>
                  </a:lnTo>
                  <a:lnTo>
                    <a:pt x="1255649" y="0"/>
                  </a:lnTo>
                  <a:lnTo>
                    <a:pt x="1255649" y="0"/>
                  </a:lnTo>
                  <a:lnTo>
                    <a:pt x="1285113" y="4952"/>
                  </a:lnTo>
                  <a:lnTo>
                    <a:pt x="1309116" y="18287"/>
                  </a:lnTo>
                  <a:lnTo>
                    <a:pt x="1325372" y="38353"/>
                  </a:lnTo>
                  <a:lnTo>
                    <a:pt x="1331341" y="62737"/>
                  </a:lnTo>
                  <a:lnTo>
                    <a:pt x="1331341" y="564641"/>
                  </a:lnTo>
                  <a:lnTo>
                    <a:pt x="1331341" y="564641"/>
                  </a:lnTo>
                  <a:lnTo>
                    <a:pt x="1255649" y="627380"/>
                  </a:lnTo>
                  <a:lnTo>
                    <a:pt x="75692" y="627380"/>
                  </a:lnTo>
                  <a:lnTo>
                    <a:pt x="75692" y="627380"/>
                  </a:lnTo>
                  <a:lnTo>
                    <a:pt x="0" y="564641"/>
                  </a:lnTo>
                  <a:lnTo>
                    <a:pt x="0" y="62737"/>
                  </a:lnTo>
                  <a:close/>
                </a:path>
              </a:pathLst>
            </a:custGeom>
            <a:ln w="13017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83841" y="3758958"/>
              <a:ext cx="1331595" cy="615315"/>
            </a:xfrm>
            <a:custGeom>
              <a:avLst/>
              <a:gdLst/>
              <a:ahLst/>
              <a:cxnLst/>
              <a:rect l="l" t="t" r="r" b="b"/>
              <a:pathLst>
                <a:path w="1331595" h="615314">
                  <a:moveTo>
                    <a:pt x="1257172" y="614806"/>
                  </a:moveTo>
                  <a:lnTo>
                    <a:pt x="74168" y="614806"/>
                  </a:lnTo>
                  <a:lnTo>
                    <a:pt x="45211" y="609981"/>
                  </a:lnTo>
                  <a:lnTo>
                    <a:pt x="21717" y="596773"/>
                  </a:lnTo>
                  <a:lnTo>
                    <a:pt x="5842" y="577213"/>
                  </a:lnTo>
                  <a:lnTo>
                    <a:pt x="0" y="553338"/>
                  </a:ln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211" y="4825"/>
                  </a:lnTo>
                  <a:lnTo>
                    <a:pt x="74168" y="0"/>
                  </a:lnTo>
                  <a:lnTo>
                    <a:pt x="1257172" y="0"/>
                  </a:lnTo>
                  <a:lnTo>
                    <a:pt x="1286002" y="4825"/>
                  </a:lnTo>
                  <a:lnTo>
                    <a:pt x="1309624" y="17906"/>
                  </a:lnTo>
                  <a:lnTo>
                    <a:pt x="1325499" y="37464"/>
                  </a:lnTo>
                  <a:lnTo>
                    <a:pt x="1331341" y="61468"/>
                  </a:lnTo>
                  <a:lnTo>
                    <a:pt x="1331341" y="553338"/>
                  </a:lnTo>
                  <a:lnTo>
                    <a:pt x="1325499" y="577213"/>
                  </a:lnTo>
                  <a:lnTo>
                    <a:pt x="1309624" y="596773"/>
                  </a:lnTo>
                  <a:lnTo>
                    <a:pt x="1286002" y="609981"/>
                  </a:lnTo>
                  <a:lnTo>
                    <a:pt x="1257172" y="614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3841" y="3758958"/>
              <a:ext cx="1331595" cy="615315"/>
            </a:xfrm>
            <a:custGeom>
              <a:avLst/>
              <a:gdLst/>
              <a:ahLst/>
              <a:cxnLst/>
              <a:rect l="l" t="t" r="r" b="b"/>
              <a:pathLst>
                <a:path w="1331595" h="615314">
                  <a:moveTo>
                    <a:pt x="0" y="61468"/>
                  </a:move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211" y="4825"/>
                  </a:lnTo>
                  <a:lnTo>
                    <a:pt x="74168" y="0"/>
                  </a:lnTo>
                  <a:lnTo>
                    <a:pt x="1257172" y="0"/>
                  </a:lnTo>
                  <a:lnTo>
                    <a:pt x="1257172" y="0"/>
                  </a:lnTo>
                  <a:lnTo>
                    <a:pt x="1286002" y="4825"/>
                  </a:lnTo>
                  <a:lnTo>
                    <a:pt x="1309624" y="17906"/>
                  </a:lnTo>
                  <a:lnTo>
                    <a:pt x="1325499" y="37464"/>
                  </a:lnTo>
                  <a:lnTo>
                    <a:pt x="1331341" y="61468"/>
                  </a:lnTo>
                  <a:lnTo>
                    <a:pt x="1331341" y="553338"/>
                  </a:lnTo>
                  <a:lnTo>
                    <a:pt x="1331341" y="553338"/>
                  </a:lnTo>
                  <a:lnTo>
                    <a:pt x="1257172" y="614806"/>
                  </a:lnTo>
                  <a:lnTo>
                    <a:pt x="74168" y="614806"/>
                  </a:lnTo>
                  <a:lnTo>
                    <a:pt x="74168" y="614806"/>
                  </a:lnTo>
                  <a:lnTo>
                    <a:pt x="0" y="553338"/>
                  </a:lnTo>
                  <a:lnTo>
                    <a:pt x="0" y="61468"/>
                  </a:lnTo>
                  <a:close/>
                </a:path>
              </a:pathLst>
            </a:custGeom>
            <a:ln w="12999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83841" y="4474095"/>
              <a:ext cx="1331595" cy="615315"/>
            </a:xfrm>
            <a:custGeom>
              <a:avLst/>
              <a:gdLst/>
              <a:ahLst/>
              <a:cxnLst/>
              <a:rect l="l" t="t" r="r" b="b"/>
              <a:pathLst>
                <a:path w="1331595" h="615314">
                  <a:moveTo>
                    <a:pt x="1257172" y="614933"/>
                  </a:moveTo>
                  <a:lnTo>
                    <a:pt x="74168" y="614933"/>
                  </a:lnTo>
                  <a:lnTo>
                    <a:pt x="45211" y="610106"/>
                  </a:lnTo>
                  <a:lnTo>
                    <a:pt x="21717" y="596900"/>
                  </a:lnTo>
                  <a:lnTo>
                    <a:pt x="5842" y="577341"/>
                  </a:lnTo>
                  <a:lnTo>
                    <a:pt x="0" y="553465"/>
                  </a:ln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168" y="0"/>
                  </a:lnTo>
                  <a:lnTo>
                    <a:pt x="1257172" y="0"/>
                  </a:lnTo>
                  <a:lnTo>
                    <a:pt x="1286002" y="4952"/>
                  </a:lnTo>
                  <a:lnTo>
                    <a:pt x="1309624" y="18033"/>
                  </a:lnTo>
                  <a:lnTo>
                    <a:pt x="1325499" y="37592"/>
                  </a:lnTo>
                  <a:lnTo>
                    <a:pt x="1331341" y="61593"/>
                  </a:lnTo>
                  <a:lnTo>
                    <a:pt x="1331341" y="553465"/>
                  </a:lnTo>
                  <a:lnTo>
                    <a:pt x="1325499" y="577341"/>
                  </a:lnTo>
                  <a:lnTo>
                    <a:pt x="1309624" y="596900"/>
                  </a:lnTo>
                  <a:lnTo>
                    <a:pt x="1286002" y="610106"/>
                  </a:lnTo>
                  <a:lnTo>
                    <a:pt x="1257172" y="614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3841" y="4474095"/>
              <a:ext cx="1331595" cy="615315"/>
            </a:xfrm>
            <a:custGeom>
              <a:avLst/>
              <a:gdLst/>
              <a:ahLst/>
              <a:cxnLst/>
              <a:rect l="l" t="t" r="r" b="b"/>
              <a:pathLst>
                <a:path w="1331595" h="615314">
                  <a:moveTo>
                    <a:pt x="0" y="61593"/>
                  </a:move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168" y="0"/>
                  </a:lnTo>
                  <a:lnTo>
                    <a:pt x="1257172" y="0"/>
                  </a:lnTo>
                  <a:lnTo>
                    <a:pt x="1257172" y="0"/>
                  </a:lnTo>
                  <a:lnTo>
                    <a:pt x="1286002" y="4952"/>
                  </a:lnTo>
                  <a:lnTo>
                    <a:pt x="1309624" y="18033"/>
                  </a:lnTo>
                  <a:lnTo>
                    <a:pt x="1325499" y="37592"/>
                  </a:lnTo>
                  <a:lnTo>
                    <a:pt x="1331341" y="61593"/>
                  </a:lnTo>
                  <a:lnTo>
                    <a:pt x="1331341" y="553465"/>
                  </a:lnTo>
                  <a:lnTo>
                    <a:pt x="1331341" y="553465"/>
                  </a:lnTo>
                  <a:lnTo>
                    <a:pt x="1257172" y="614933"/>
                  </a:lnTo>
                  <a:lnTo>
                    <a:pt x="74168" y="614933"/>
                  </a:lnTo>
                  <a:lnTo>
                    <a:pt x="74168" y="614933"/>
                  </a:lnTo>
                  <a:lnTo>
                    <a:pt x="0" y="553465"/>
                  </a:lnTo>
                  <a:lnTo>
                    <a:pt x="0" y="61593"/>
                  </a:lnTo>
                  <a:close/>
                </a:path>
              </a:pathLst>
            </a:custGeom>
            <a:ln w="12999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3841" y="5189359"/>
              <a:ext cx="1331595" cy="628015"/>
            </a:xfrm>
            <a:custGeom>
              <a:avLst/>
              <a:gdLst/>
              <a:ahLst/>
              <a:cxnLst/>
              <a:rect l="l" t="t" r="r" b="b"/>
              <a:pathLst>
                <a:path w="1331595" h="628014">
                  <a:moveTo>
                    <a:pt x="1255649" y="627467"/>
                  </a:moveTo>
                  <a:lnTo>
                    <a:pt x="75692" y="627467"/>
                  </a:lnTo>
                  <a:lnTo>
                    <a:pt x="22098" y="609091"/>
                  </a:lnTo>
                  <a:lnTo>
                    <a:pt x="0" y="564730"/>
                  </a:lnTo>
                  <a:lnTo>
                    <a:pt x="0" y="62737"/>
                  </a:lnTo>
                  <a:lnTo>
                    <a:pt x="5968" y="38353"/>
                  </a:lnTo>
                  <a:lnTo>
                    <a:pt x="22098" y="18415"/>
                  </a:lnTo>
                  <a:lnTo>
                    <a:pt x="46227" y="4953"/>
                  </a:lnTo>
                  <a:lnTo>
                    <a:pt x="75692" y="0"/>
                  </a:lnTo>
                  <a:lnTo>
                    <a:pt x="1255649" y="0"/>
                  </a:lnTo>
                  <a:lnTo>
                    <a:pt x="1285113" y="4953"/>
                  </a:lnTo>
                  <a:lnTo>
                    <a:pt x="1309116" y="18415"/>
                  </a:lnTo>
                  <a:lnTo>
                    <a:pt x="1325372" y="38353"/>
                  </a:lnTo>
                  <a:lnTo>
                    <a:pt x="1331341" y="62737"/>
                  </a:lnTo>
                  <a:lnTo>
                    <a:pt x="1331341" y="564730"/>
                  </a:lnTo>
                  <a:lnTo>
                    <a:pt x="1325372" y="589152"/>
                  </a:lnTo>
                  <a:lnTo>
                    <a:pt x="1309116" y="609091"/>
                  </a:lnTo>
                  <a:lnTo>
                    <a:pt x="1285113" y="622541"/>
                  </a:lnTo>
                  <a:lnTo>
                    <a:pt x="1255649" y="62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83841" y="5189359"/>
              <a:ext cx="1331595" cy="628015"/>
            </a:xfrm>
            <a:custGeom>
              <a:avLst/>
              <a:gdLst/>
              <a:ahLst/>
              <a:cxnLst/>
              <a:rect l="l" t="t" r="r" b="b"/>
              <a:pathLst>
                <a:path w="1331595" h="628014">
                  <a:moveTo>
                    <a:pt x="0" y="62737"/>
                  </a:moveTo>
                  <a:lnTo>
                    <a:pt x="0" y="62737"/>
                  </a:lnTo>
                  <a:lnTo>
                    <a:pt x="5968" y="38353"/>
                  </a:lnTo>
                  <a:lnTo>
                    <a:pt x="22098" y="18415"/>
                  </a:lnTo>
                  <a:lnTo>
                    <a:pt x="46227" y="4953"/>
                  </a:lnTo>
                  <a:lnTo>
                    <a:pt x="75692" y="0"/>
                  </a:lnTo>
                  <a:lnTo>
                    <a:pt x="1255649" y="0"/>
                  </a:lnTo>
                  <a:lnTo>
                    <a:pt x="1255649" y="0"/>
                  </a:lnTo>
                  <a:lnTo>
                    <a:pt x="1285113" y="4953"/>
                  </a:lnTo>
                  <a:lnTo>
                    <a:pt x="1309116" y="18415"/>
                  </a:lnTo>
                  <a:lnTo>
                    <a:pt x="1325372" y="38353"/>
                  </a:lnTo>
                  <a:lnTo>
                    <a:pt x="1331341" y="62737"/>
                  </a:lnTo>
                  <a:lnTo>
                    <a:pt x="1331341" y="564730"/>
                  </a:lnTo>
                  <a:lnTo>
                    <a:pt x="1331341" y="564730"/>
                  </a:lnTo>
                  <a:lnTo>
                    <a:pt x="1255649" y="627467"/>
                  </a:lnTo>
                  <a:lnTo>
                    <a:pt x="75692" y="627467"/>
                  </a:lnTo>
                  <a:lnTo>
                    <a:pt x="75692" y="627467"/>
                  </a:lnTo>
                  <a:lnTo>
                    <a:pt x="0" y="564730"/>
                  </a:lnTo>
                  <a:lnTo>
                    <a:pt x="0" y="62737"/>
                  </a:lnTo>
                  <a:close/>
                </a:path>
              </a:pathLst>
            </a:custGeom>
            <a:ln w="13017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506799" y="1744864"/>
              <a:ext cx="1755139" cy="4279265"/>
            </a:xfrm>
            <a:custGeom>
              <a:avLst/>
              <a:gdLst/>
              <a:ahLst/>
              <a:cxnLst/>
              <a:rect l="l" t="t" r="r" b="b"/>
              <a:pathLst>
                <a:path w="1755139" h="4279265">
                  <a:moveTo>
                    <a:pt x="1579499" y="4279010"/>
                  </a:moveTo>
                  <a:lnTo>
                    <a:pt x="175513" y="4279010"/>
                  </a:lnTo>
                  <a:lnTo>
                    <a:pt x="120014" y="4271581"/>
                  </a:lnTo>
                  <a:lnTo>
                    <a:pt x="71880" y="4250918"/>
                  </a:lnTo>
                  <a:lnTo>
                    <a:pt x="33908" y="4219409"/>
                  </a:lnTo>
                  <a:lnTo>
                    <a:pt x="9015" y="4179454"/>
                  </a:lnTo>
                  <a:lnTo>
                    <a:pt x="0" y="4133443"/>
                  </a:lnTo>
                  <a:lnTo>
                    <a:pt x="0" y="145541"/>
                  </a:lnTo>
                  <a:lnTo>
                    <a:pt x="9015" y="99567"/>
                  </a:lnTo>
                  <a:lnTo>
                    <a:pt x="33908" y="59562"/>
                  </a:lnTo>
                  <a:lnTo>
                    <a:pt x="71880" y="28066"/>
                  </a:lnTo>
                  <a:lnTo>
                    <a:pt x="120014" y="7492"/>
                  </a:lnTo>
                  <a:lnTo>
                    <a:pt x="175513" y="0"/>
                  </a:lnTo>
                  <a:lnTo>
                    <a:pt x="1579499" y="0"/>
                  </a:lnTo>
                  <a:lnTo>
                    <a:pt x="1634997" y="7492"/>
                  </a:lnTo>
                  <a:lnTo>
                    <a:pt x="1683130" y="28066"/>
                  </a:lnTo>
                  <a:lnTo>
                    <a:pt x="1721103" y="59562"/>
                  </a:lnTo>
                  <a:lnTo>
                    <a:pt x="1745994" y="99567"/>
                  </a:lnTo>
                  <a:lnTo>
                    <a:pt x="1755013" y="145541"/>
                  </a:lnTo>
                  <a:lnTo>
                    <a:pt x="1755013" y="4133443"/>
                  </a:lnTo>
                  <a:lnTo>
                    <a:pt x="1745994" y="4179454"/>
                  </a:lnTo>
                  <a:lnTo>
                    <a:pt x="1721103" y="4219409"/>
                  </a:lnTo>
                  <a:lnTo>
                    <a:pt x="1683130" y="4250918"/>
                  </a:lnTo>
                  <a:lnTo>
                    <a:pt x="1634997" y="4271581"/>
                  </a:lnTo>
                  <a:lnTo>
                    <a:pt x="1579499" y="427901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26256" y="3031120"/>
              <a:ext cx="1331595" cy="502284"/>
            </a:xfrm>
            <a:custGeom>
              <a:avLst/>
              <a:gdLst/>
              <a:ahLst/>
              <a:cxnLst/>
              <a:rect l="l" t="t" r="r" b="b"/>
              <a:pathLst>
                <a:path w="1331595" h="502285">
                  <a:moveTo>
                    <a:pt x="1270762" y="501902"/>
                  </a:moveTo>
                  <a:lnTo>
                    <a:pt x="60451" y="501902"/>
                  </a:lnTo>
                  <a:lnTo>
                    <a:pt x="36957" y="497966"/>
                  </a:lnTo>
                  <a:lnTo>
                    <a:pt x="17652" y="487172"/>
                  </a:lnTo>
                  <a:lnTo>
                    <a:pt x="4699" y="471297"/>
                  </a:lnTo>
                  <a:lnTo>
                    <a:pt x="0" y="451738"/>
                  </a:lnTo>
                  <a:lnTo>
                    <a:pt x="0" y="50164"/>
                  </a:lnTo>
                  <a:lnTo>
                    <a:pt x="4699" y="30607"/>
                  </a:lnTo>
                  <a:lnTo>
                    <a:pt x="17652" y="14731"/>
                  </a:lnTo>
                  <a:lnTo>
                    <a:pt x="36957" y="3937"/>
                  </a:lnTo>
                  <a:lnTo>
                    <a:pt x="60451" y="0"/>
                  </a:lnTo>
                  <a:lnTo>
                    <a:pt x="1270762" y="0"/>
                  </a:lnTo>
                  <a:lnTo>
                    <a:pt x="1294383" y="3937"/>
                  </a:lnTo>
                  <a:lnTo>
                    <a:pt x="1313561" y="14731"/>
                  </a:lnTo>
                  <a:lnTo>
                    <a:pt x="1326513" y="30607"/>
                  </a:lnTo>
                  <a:lnTo>
                    <a:pt x="1331340" y="50164"/>
                  </a:lnTo>
                  <a:lnTo>
                    <a:pt x="1331340" y="451738"/>
                  </a:lnTo>
                  <a:lnTo>
                    <a:pt x="1326513" y="471297"/>
                  </a:lnTo>
                  <a:lnTo>
                    <a:pt x="1313561" y="487172"/>
                  </a:lnTo>
                  <a:lnTo>
                    <a:pt x="1294383" y="497966"/>
                  </a:lnTo>
                  <a:lnTo>
                    <a:pt x="1270762" y="5019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26256" y="3031120"/>
              <a:ext cx="1331595" cy="502284"/>
            </a:xfrm>
            <a:custGeom>
              <a:avLst/>
              <a:gdLst/>
              <a:ahLst/>
              <a:cxnLst/>
              <a:rect l="l" t="t" r="r" b="b"/>
              <a:pathLst>
                <a:path w="1331595" h="502285">
                  <a:moveTo>
                    <a:pt x="0" y="50164"/>
                  </a:moveTo>
                  <a:lnTo>
                    <a:pt x="0" y="50164"/>
                  </a:lnTo>
                  <a:lnTo>
                    <a:pt x="4699" y="30607"/>
                  </a:lnTo>
                  <a:lnTo>
                    <a:pt x="17652" y="14731"/>
                  </a:lnTo>
                  <a:lnTo>
                    <a:pt x="36957" y="3937"/>
                  </a:lnTo>
                  <a:lnTo>
                    <a:pt x="60451" y="0"/>
                  </a:lnTo>
                  <a:lnTo>
                    <a:pt x="1270762" y="0"/>
                  </a:lnTo>
                  <a:lnTo>
                    <a:pt x="1270762" y="0"/>
                  </a:lnTo>
                  <a:lnTo>
                    <a:pt x="1294383" y="3937"/>
                  </a:lnTo>
                  <a:lnTo>
                    <a:pt x="1313561" y="14731"/>
                  </a:lnTo>
                  <a:lnTo>
                    <a:pt x="1326513" y="30607"/>
                  </a:lnTo>
                  <a:lnTo>
                    <a:pt x="1331340" y="50164"/>
                  </a:lnTo>
                  <a:lnTo>
                    <a:pt x="1331340" y="451738"/>
                  </a:lnTo>
                  <a:lnTo>
                    <a:pt x="1331340" y="451738"/>
                  </a:lnTo>
                  <a:lnTo>
                    <a:pt x="1270762" y="501902"/>
                  </a:lnTo>
                  <a:lnTo>
                    <a:pt x="60451" y="501902"/>
                  </a:lnTo>
                  <a:lnTo>
                    <a:pt x="60451" y="501902"/>
                  </a:lnTo>
                  <a:lnTo>
                    <a:pt x="0" y="451738"/>
                  </a:lnTo>
                  <a:lnTo>
                    <a:pt x="0" y="50164"/>
                  </a:lnTo>
                  <a:close/>
                </a:path>
              </a:pathLst>
            </a:custGeom>
            <a:ln w="12868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95890" y="3608336"/>
              <a:ext cx="1391920" cy="1631314"/>
            </a:xfrm>
            <a:custGeom>
              <a:avLst/>
              <a:gdLst/>
              <a:ahLst/>
              <a:cxnLst/>
              <a:rect l="l" t="t" r="r" b="b"/>
              <a:pathLst>
                <a:path w="1391920" h="1631314">
                  <a:moveTo>
                    <a:pt x="1361694" y="1190879"/>
                  </a:moveTo>
                  <a:lnTo>
                    <a:pt x="1356995" y="1171829"/>
                  </a:lnTo>
                  <a:lnTo>
                    <a:pt x="1344422" y="1156208"/>
                  </a:lnTo>
                  <a:lnTo>
                    <a:pt x="1325626" y="1145667"/>
                  </a:lnTo>
                  <a:lnTo>
                    <a:pt x="1302639" y="1141857"/>
                  </a:lnTo>
                  <a:lnTo>
                    <a:pt x="89281" y="1141857"/>
                  </a:lnTo>
                  <a:lnTo>
                    <a:pt x="66294" y="1145667"/>
                  </a:lnTo>
                  <a:lnTo>
                    <a:pt x="47625" y="1156208"/>
                  </a:lnTo>
                  <a:lnTo>
                    <a:pt x="34925" y="1171829"/>
                  </a:lnTo>
                  <a:lnTo>
                    <a:pt x="30353" y="1190879"/>
                  </a:lnTo>
                  <a:lnTo>
                    <a:pt x="30353" y="1582293"/>
                  </a:lnTo>
                  <a:lnTo>
                    <a:pt x="47625" y="1616964"/>
                  </a:lnTo>
                  <a:lnTo>
                    <a:pt x="89281" y="1631315"/>
                  </a:lnTo>
                  <a:lnTo>
                    <a:pt x="1302639" y="1631315"/>
                  </a:lnTo>
                  <a:lnTo>
                    <a:pt x="1325626" y="1627378"/>
                  </a:lnTo>
                  <a:lnTo>
                    <a:pt x="1344422" y="1616964"/>
                  </a:lnTo>
                  <a:lnTo>
                    <a:pt x="1356995" y="1601343"/>
                  </a:lnTo>
                  <a:lnTo>
                    <a:pt x="1361694" y="1582293"/>
                  </a:lnTo>
                  <a:lnTo>
                    <a:pt x="1361694" y="1190879"/>
                  </a:lnTo>
                  <a:close/>
                </a:path>
                <a:path w="1391920" h="1631314">
                  <a:moveTo>
                    <a:pt x="1361694" y="48895"/>
                  </a:moveTo>
                  <a:lnTo>
                    <a:pt x="1356995" y="29845"/>
                  </a:lnTo>
                  <a:lnTo>
                    <a:pt x="1344422" y="14351"/>
                  </a:lnTo>
                  <a:lnTo>
                    <a:pt x="1325626" y="3810"/>
                  </a:lnTo>
                  <a:lnTo>
                    <a:pt x="1302639" y="0"/>
                  </a:lnTo>
                  <a:lnTo>
                    <a:pt x="89281" y="0"/>
                  </a:lnTo>
                  <a:lnTo>
                    <a:pt x="66294" y="3810"/>
                  </a:lnTo>
                  <a:lnTo>
                    <a:pt x="47625" y="14351"/>
                  </a:lnTo>
                  <a:lnTo>
                    <a:pt x="34925" y="29845"/>
                  </a:lnTo>
                  <a:lnTo>
                    <a:pt x="30353" y="48895"/>
                  </a:lnTo>
                  <a:lnTo>
                    <a:pt x="30353" y="440436"/>
                  </a:lnTo>
                  <a:lnTo>
                    <a:pt x="47625" y="474980"/>
                  </a:lnTo>
                  <a:lnTo>
                    <a:pt x="89281" y="489331"/>
                  </a:lnTo>
                  <a:lnTo>
                    <a:pt x="1302639" y="489331"/>
                  </a:lnTo>
                  <a:lnTo>
                    <a:pt x="1325626" y="485521"/>
                  </a:lnTo>
                  <a:lnTo>
                    <a:pt x="1344422" y="474980"/>
                  </a:lnTo>
                  <a:lnTo>
                    <a:pt x="1356995" y="459486"/>
                  </a:lnTo>
                  <a:lnTo>
                    <a:pt x="1361694" y="440436"/>
                  </a:lnTo>
                  <a:lnTo>
                    <a:pt x="1361694" y="48895"/>
                  </a:lnTo>
                  <a:close/>
                </a:path>
                <a:path w="1391920" h="1631314">
                  <a:moveTo>
                    <a:pt x="1391920" y="614807"/>
                  </a:moveTo>
                  <a:lnTo>
                    <a:pt x="1387094" y="595376"/>
                  </a:lnTo>
                  <a:lnTo>
                    <a:pt x="1374140" y="579374"/>
                  </a:lnTo>
                  <a:lnTo>
                    <a:pt x="1354963" y="568579"/>
                  </a:lnTo>
                  <a:lnTo>
                    <a:pt x="1331341" y="564654"/>
                  </a:lnTo>
                  <a:lnTo>
                    <a:pt x="60579" y="564654"/>
                  </a:lnTo>
                  <a:lnTo>
                    <a:pt x="36957" y="568579"/>
                  </a:lnTo>
                  <a:lnTo>
                    <a:pt x="17780" y="579374"/>
                  </a:lnTo>
                  <a:lnTo>
                    <a:pt x="4826" y="595376"/>
                  </a:lnTo>
                  <a:lnTo>
                    <a:pt x="0" y="614807"/>
                  </a:lnTo>
                  <a:lnTo>
                    <a:pt x="0" y="1016381"/>
                  </a:lnTo>
                  <a:lnTo>
                    <a:pt x="17780" y="1051941"/>
                  </a:lnTo>
                  <a:lnTo>
                    <a:pt x="60579" y="1066546"/>
                  </a:lnTo>
                  <a:lnTo>
                    <a:pt x="1331341" y="1066546"/>
                  </a:lnTo>
                  <a:lnTo>
                    <a:pt x="1354963" y="1062609"/>
                  </a:lnTo>
                  <a:lnTo>
                    <a:pt x="1374140" y="1051941"/>
                  </a:lnTo>
                  <a:lnTo>
                    <a:pt x="1387094" y="1035939"/>
                  </a:lnTo>
                  <a:lnTo>
                    <a:pt x="1391920" y="1016381"/>
                  </a:lnTo>
                  <a:lnTo>
                    <a:pt x="1391920" y="6148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26256" y="4750192"/>
              <a:ext cx="1331595" cy="489584"/>
            </a:xfrm>
            <a:custGeom>
              <a:avLst/>
              <a:gdLst/>
              <a:ahLst/>
              <a:cxnLst/>
              <a:rect l="l" t="t" r="r" b="b"/>
              <a:pathLst>
                <a:path w="1331595" h="489585">
                  <a:moveTo>
                    <a:pt x="0" y="49020"/>
                  </a:moveTo>
                  <a:lnTo>
                    <a:pt x="0" y="49020"/>
                  </a:lnTo>
                  <a:lnTo>
                    <a:pt x="4572" y="29970"/>
                  </a:lnTo>
                  <a:lnTo>
                    <a:pt x="17272" y="14350"/>
                  </a:lnTo>
                  <a:lnTo>
                    <a:pt x="35939" y="3809"/>
                  </a:lnTo>
                  <a:lnTo>
                    <a:pt x="58926" y="0"/>
                  </a:lnTo>
                  <a:lnTo>
                    <a:pt x="1272286" y="0"/>
                  </a:lnTo>
                  <a:lnTo>
                    <a:pt x="1272286" y="0"/>
                  </a:lnTo>
                  <a:lnTo>
                    <a:pt x="1295272" y="3809"/>
                  </a:lnTo>
                  <a:lnTo>
                    <a:pt x="1314069" y="14350"/>
                  </a:lnTo>
                  <a:lnTo>
                    <a:pt x="1326641" y="29970"/>
                  </a:lnTo>
                  <a:lnTo>
                    <a:pt x="1331340" y="49020"/>
                  </a:lnTo>
                  <a:lnTo>
                    <a:pt x="1331340" y="440434"/>
                  </a:lnTo>
                  <a:lnTo>
                    <a:pt x="1331340" y="440434"/>
                  </a:lnTo>
                  <a:lnTo>
                    <a:pt x="1272286" y="489456"/>
                  </a:lnTo>
                  <a:lnTo>
                    <a:pt x="58926" y="489456"/>
                  </a:lnTo>
                  <a:lnTo>
                    <a:pt x="58926" y="489456"/>
                  </a:lnTo>
                  <a:lnTo>
                    <a:pt x="0" y="440434"/>
                  </a:lnTo>
                  <a:lnTo>
                    <a:pt x="0" y="49020"/>
                  </a:lnTo>
                  <a:close/>
                </a:path>
              </a:pathLst>
            </a:custGeom>
            <a:ln w="12853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26256" y="5314834"/>
              <a:ext cx="1331595" cy="502284"/>
            </a:xfrm>
            <a:custGeom>
              <a:avLst/>
              <a:gdLst/>
              <a:ahLst/>
              <a:cxnLst/>
              <a:rect l="l" t="t" r="r" b="b"/>
              <a:pathLst>
                <a:path w="1331595" h="502285">
                  <a:moveTo>
                    <a:pt x="1270762" y="501991"/>
                  </a:moveTo>
                  <a:lnTo>
                    <a:pt x="60451" y="501991"/>
                  </a:lnTo>
                  <a:lnTo>
                    <a:pt x="36957" y="498043"/>
                  </a:lnTo>
                  <a:lnTo>
                    <a:pt x="17652" y="487286"/>
                  </a:lnTo>
                  <a:lnTo>
                    <a:pt x="4699" y="471334"/>
                  </a:lnTo>
                  <a:lnTo>
                    <a:pt x="0" y="451802"/>
                  </a:lnTo>
                  <a:lnTo>
                    <a:pt x="0" y="50292"/>
                  </a:lnTo>
                  <a:lnTo>
                    <a:pt x="4699" y="30734"/>
                  </a:lnTo>
                  <a:lnTo>
                    <a:pt x="17652" y="14731"/>
                  </a:lnTo>
                  <a:lnTo>
                    <a:pt x="36957" y="4063"/>
                  </a:lnTo>
                  <a:lnTo>
                    <a:pt x="60451" y="0"/>
                  </a:lnTo>
                  <a:lnTo>
                    <a:pt x="1270762" y="0"/>
                  </a:lnTo>
                  <a:lnTo>
                    <a:pt x="1294383" y="4063"/>
                  </a:lnTo>
                  <a:lnTo>
                    <a:pt x="1313561" y="14731"/>
                  </a:lnTo>
                  <a:lnTo>
                    <a:pt x="1326513" y="30734"/>
                  </a:lnTo>
                  <a:lnTo>
                    <a:pt x="1331340" y="50292"/>
                  </a:lnTo>
                  <a:lnTo>
                    <a:pt x="1331340" y="451802"/>
                  </a:lnTo>
                  <a:lnTo>
                    <a:pt x="1326513" y="471334"/>
                  </a:lnTo>
                  <a:lnTo>
                    <a:pt x="1313561" y="487286"/>
                  </a:lnTo>
                  <a:lnTo>
                    <a:pt x="1294383" y="498043"/>
                  </a:lnTo>
                  <a:lnTo>
                    <a:pt x="1270762" y="501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26256" y="5314834"/>
              <a:ext cx="1331595" cy="502284"/>
            </a:xfrm>
            <a:custGeom>
              <a:avLst/>
              <a:gdLst/>
              <a:ahLst/>
              <a:cxnLst/>
              <a:rect l="l" t="t" r="r" b="b"/>
              <a:pathLst>
                <a:path w="1331595" h="502285">
                  <a:moveTo>
                    <a:pt x="0" y="50292"/>
                  </a:moveTo>
                  <a:lnTo>
                    <a:pt x="0" y="50292"/>
                  </a:lnTo>
                  <a:lnTo>
                    <a:pt x="4699" y="30734"/>
                  </a:lnTo>
                  <a:lnTo>
                    <a:pt x="17652" y="14731"/>
                  </a:lnTo>
                  <a:lnTo>
                    <a:pt x="36957" y="4063"/>
                  </a:lnTo>
                  <a:lnTo>
                    <a:pt x="60451" y="0"/>
                  </a:lnTo>
                  <a:lnTo>
                    <a:pt x="1270762" y="0"/>
                  </a:lnTo>
                  <a:lnTo>
                    <a:pt x="1270762" y="0"/>
                  </a:lnTo>
                  <a:lnTo>
                    <a:pt x="1294383" y="4063"/>
                  </a:lnTo>
                  <a:lnTo>
                    <a:pt x="1313561" y="14731"/>
                  </a:lnTo>
                  <a:lnTo>
                    <a:pt x="1326513" y="30734"/>
                  </a:lnTo>
                  <a:lnTo>
                    <a:pt x="1331340" y="50292"/>
                  </a:lnTo>
                  <a:lnTo>
                    <a:pt x="1331340" y="451802"/>
                  </a:lnTo>
                  <a:lnTo>
                    <a:pt x="1331340" y="451802"/>
                  </a:lnTo>
                  <a:lnTo>
                    <a:pt x="1270762" y="501991"/>
                  </a:lnTo>
                  <a:lnTo>
                    <a:pt x="60451" y="501991"/>
                  </a:lnTo>
                  <a:lnTo>
                    <a:pt x="60451" y="501991"/>
                  </a:lnTo>
                  <a:lnTo>
                    <a:pt x="0" y="451802"/>
                  </a:lnTo>
                  <a:lnTo>
                    <a:pt x="0" y="50292"/>
                  </a:lnTo>
                  <a:close/>
                </a:path>
              </a:pathLst>
            </a:custGeom>
            <a:ln w="12868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382844" y="1744864"/>
              <a:ext cx="1679575" cy="4279265"/>
            </a:xfrm>
            <a:custGeom>
              <a:avLst/>
              <a:gdLst/>
              <a:ahLst/>
              <a:cxnLst/>
              <a:rect l="l" t="t" r="r" b="b"/>
              <a:pathLst>
                <a:path w="1679575" h="4279265">
                  <a:moveTo>
                    <a:pt x="1511300" y="4279010"/>
                  </a:moveTo>
                  <a:lnTo>
                    <a:pt x="167894" y="4279010"/>
                  </a:lnTo>
                  <a:lnTo>
                    <a:pt x="114807" y="4271910"/>
                  </a:lnTo>
                  <a:lnTo>
                    <a:pt x="68706" y="4252136"/>
                  </a:lnTo>
                  <a:lnTo>
                    <a:pt x="32384" y="4221987"/>
                  </a:lnTo>
                  <a:lnTo>
                    <a:pt x="8509" y="4183748"/>
                  </a:lnTo>
                  <a:lnTo>
                    <a:pt x="0" y="4139717"/>
                  </a:lnTo>
                  <a:lnTo>
                    <a:pt x="0" y="139317"/>
                  </a:lnTo>
                  <a:lnTo>
                    <a:pt x="8509" y="95250"/>
                  </a:lnTo>
                  <a:lnTo>
                    <a:pt x="32384" y="57021"/>
                  </a:lnTo>
                  <a:lnTo>
                    <a:pt x="68706" y="26922"/>
                  </a:lnTo>
                  <a:lnTo>
                    <a:pt x="114807" y="7112"/>
                  </a:lnTo>
                  <a:lnTo>
                    <a:pt x="167894" y="0"/>
                  </a:lnTo>
                  <a:lnTo>
                    <a:pt x="1511300" y="0"/>
                  </a:lnTo>
                  <a:lnTo>
                    <a:pt x="1564386" y="7112"/>
                  </a:lnTo>
                  <a:lnTo>
                    <a:pt x="1610487" y="26922"/>
                  </a:lnTo>
                  <a:lnTo>
                    <a:pt x="1646808" y="57021"/>
                  </a:lnTo>
                  <a:lnTo>
                    <a:pt x="1670684" y="95250"/>
                  </a:lnTo>
                  <a:lnTo>
                    <a:pt x="1679320" y="139317"/>
                  </a:lnTo>
                  <a:lnTo>
                    <a:pt x="1679320" y="4139717"/>
                  </a:lnTo>
                  <a:lnTo>
                    <a:pt x="1670684" y="4183748"/>
                  </a:lnTo>
                  <a:lnTo>
                    <a:pt x="1646808" y="4221987"/>
                  </a:lnTo>
                  <a:lnTo>
                    <a:pt x="1610487" y="4252136"/>
                  </a:lnTo>
                  <a:lnTo>
                    <a:pt x="1564386" y="4271910"/>
                  </a:lnTo>
                  <a:lnTo>
                    <a:pt x="1511300" y="427901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56833" y="3031120"/>
              <a:ext cx="1346835" cy="627380"/>
            </a:xfrm>
            <a:custGeom>
              <a:avLst/>
              <a:gdLst/>
              <a:ahLst/>
              <a:cxnLst/>
              <a:rect l="l" t="t" r="r" b="b"/>
              <a:pathLst>
                <a:path w="1346834" h="627379">
                  <a:moveTo>
                    <a:pt x="1270762" y="627380"/>
                  </a:moveTo>
                  <a:lnTo>
                    <a:pt x="75565" y="627380"/>
                  </a:lnTo>
                  <a:lnTo>
                    <a:pt x="46099" y="622426"/>
                  </a:lnTo>
                  <a:lnTo>
                    <a:pt x="22098" y="608963"/>
                  </a:lnTo>
                  <a:lnTo>
                    <a:pt x="5969" y="589026"/>
                  </a:lnTo>
                  <a:lnTo>
                    <a:pt x="0" y="564641"/>
                  </a:lnTo>
                  <a:lnTo>
                    <a:pt x="0" y="62737"/>
                  </a:lnTo>
                  <a:lnTo>
                    <a:pt x="5969" y="38353"/>
                  </a:lnTo>
                  <a:lnTo>
                    <a:pt x="22098" y="18287"/>
                  </a:lnTo>
                  <a:lnTo>
                    <a:pt x="46099" y="4952"/>
                  </a:lnTo>
                  <a:lnTo>
                    <a:pt x="75565" y="0"/>
                  </a:lnTo>
                  <a:lnTo>
                    <a:pt x="1270762" y="0"/>
                  </a:lnTo>
                  <a:lnTo>
                    <a:pt x="1300226" y="4952"/>
                  </a:lnTo>
                  <a:lnTo>
                    <a:pt x="1324229" y="18287"/>
                  </a:lnTo>
                  <a:lnTo>
                    <a:pt x="1340485" y="38353"/>
                  </a:lnTo>
                  <a:lnTo>
                    <a:pt x="1346454" y="62737"/>
                  </a:lnTo>
                  <a:lnTo>
                    <a:pt x="1346454" y="564641"/>
                  </a:lnTo>
                  <a:lnTo>
                    <a:pt x="1340485" y="589026"/>
                  </a:lnTo>
                  <a:lnTo>
                    <a:pt x="1324229" y="608963"/>
                  </a:lnTo>
                  <a:lnTo>
                    <a:pt x="1300226" y="622426"/>
                  </a:lnTo>
                  <a:lnTo>
                    <a:pt x="1270762" y="627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56833" y="3031120"/>
              <a:ext cx="1346835" cy="627380"/>
            </a:xfrm>
            <a:custGeom>
              <a:avLst/>
              <a:gdLst/>
              <a:ahLst/>
              <a:cxnLst/>
              <a:rect l="l" t="t" r="r" b="b"/>
              <a:pathLst>
                <a:path w="1346834" h="627379">
                  <a:moveTo>
                    <a:pt x="0" y="62737"/>
                  </a:moveTo>
                  <a:lnTo>
                    <a:pt x="0" y="62737"/>
                  </a:lnTo>
                  <a:lnTo>
                    <a:pt x="5969" y="38353"/>
                  </a:lnTo>
                  <a:lnTo>
                    <a:pt x="22098" y="18287"/>
                  </a:lnTo>
                  <a:lnTo>
                    <a:pt x="46099" y="4952"/>
                  </a:lnTo>
                  <a:lnTo>
                    <a:pt x="75565" y="0"/>
                  </a:lnTo>
                  <a:lnTo>
                    <a:pt x="1270762" y="0"/>
                  </a:lnTo>
                  <a:lnTo>
                    <a:pt x="1270762" y="0"/>
                  </a:lnTo>
                  <a:lnTo>
                    <a:pt x="1300226" y="4952"/>
                  </a:lnTo>
                  <a:lnTo>
                    <a:pt x="1324229" y="18287"/>
                  </a:lnTo>
                  <a:lnTo>
                    <a:pt x="1340485" y="38353"/>
                  </a:lnTo>
                  <a:lnTo>
                    <a:pt x="1346454" y="62737"/>
                  </a:lnTo>
                  <a:lnTo>
                    <a:pt x="1346454" y="564641"/>
                  </a:lnTo>
                  <a:lnTo>
                    <a:pt x="1346454" y="564641"/>
                  </a:lnTo>
                  <a:lnTo>
                    <a:pt x="1270762" y="627380"/>
                  </a:lnTo>
                  <a:lnTo>
                    <a:pt x="75565" y="627380"/>
                  </a:lnTo>
                  <a:lnTo>
                    <a:pt x="75565" y="627380"/>
                  </a:lnTo>
                  <a:lnTo>
                    <a:pt x="0" y="564641"/>
                  </a:lnTo>
                  <a:lnTo>
                    <a:pt x="0" y="62737"/>
                  </a:lnTo>
                  <a:close/>
                </a:path>
              </a:pathLst>
            </a:custGeom>
            <a:ln w="13007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56833" y="3758958"/>
              <a:ext cx="1346835" cy="615315"/>
            </a:xfrm>
            <a:custGeom>
              <a:avLst/>
              <a:gdLst/>
              <a:ahLst/>
              <a:cxnLst/>
              <a:rect l="l" t="t" r="r" b="b"/>
              <a:pathLst>
                <a:path w="1346834" h="615314">
                  <a:moveTo>
                    <a:pt x="1272286" y="614806"/>
                  </a:moveTo>
                  <a:lnTo>
                    <a:pt x="74040" y="614806"/>
                  </a:lnTo>
                  <a:lnTo>
                    <a:pt x="45211" y="609981"/>
                  </a:lnTo>
                  <a:lnTo>
                    <a:pt x="21717" y="596773"/>
                  </a:lnTo>
                  <a:lnTo>
                    <a:pt x="5842" y="577213"/>
                  </a:lnTo>
                  <a:lnTo>
                    <a:pt x="0" y="553338"/>
                  </a:ln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211" y="4825"/>
                  </a:lnTo>
                  <a:lnTo>
                    <a:pt x="74040" y="0"/>
                  </a:lnTo>
                  <a:lnTo>
                    <a:pt x="1272286" y="0"/>
                  </a:lnTo>
                  <a:lnTo>
                    <a:pt x="1301113" y="4825"/>
                  </a:lnTo>
                  <a:lnTo>
                    <a:pt x="1324737" y="17906"/>
                  </a:lnTo>
                  <a:lnTo>
                    <a:pt x="1340612" y="37464"/>
                  </a:lnTo>
                  <a:lnTo>
                    <a:pt x="1346454" y="61468"/>
                  </a:lnTo>
                  <a:lnTo>
                    <a:pt x="1346454" y="553338"/>
                  </a:lnTo>
                  <a:lnTo>
                    <a:pt x="1340612" y="577213"/>
                  </a:lnTo>
                  <a:lnTo>
                    <a:pt x="1324737" y="596773"/>
                  </a:lnTo>
                  <a:lnTo>
                    <a:pt x="1301113" y="609981"/>
                  </a:lnTo>
                  <a:lnTo>
                    <a:pt x="1272286" y="614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56833" y="3758958"/>
              <a:ext cx="1346835" cy="615315"/>
            </a:xfrm>
            <a:custGeom>
              <a:avLst/>
              <a:gdLst/>
              <a:ahLst/>
              <a:cxnLst/>
              <a:rect l="l" t="t" r="r" b="b"/>
              <a:pathLst>
                <a:path w="1346834" h="615314">
                  <a:moveTo>
                    <a:pt x="0" y="61468"/>
                  </a:move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211" y="4825"/>
                  </a:lnTo>
                  <a:lnTo>
                    <a:pt x="74040" y="0"/>
                  </a:lnTo>
                  <a:lnTo>
                    <a:pt x="1272286" y="0"/>
                  </a:lnTo>
                  <a:lnTo>
                    <a:pt x="1272286" y="0"/>
                  </a:lnTo>
                  <a:lnTo>
                    <a:pt x="1301113" y="4825"/>
                  </a:lnTo>
                  <a:lnTo>
                    <a:pt x="1324737" y="17906"/>
                  </a:lnTo>
                  <a:lnTo>
                    <a:pt x="1340612" y="37464"/>
                  </a:lnTo>
                  <a:lnTo>
                    <a:pt x="1346454" y="61468"/>
                  </a:lnTo>
                  <a:lnTo>
                    <a:pt x="1346454" y="553338"/>
                  </a:lnTo>
                  <a:lnTo>
                    <a:pt x="1346454" y="553338"/>
                  </a:lnTo>
                  <a:lnTo>
                    <a:pt x="1272286" y="614806"/>
                  </a:lnTo>
                  <a:lnTo>
                    <a:pt x="74040" y="614806"/>
                  </a:lnTo>
                  <a:lnTo>
                    <a:pt x="74040" y="614806"/>
                  </a:lnTo>
                  <a:lnTo>
                    <a:pt x="0" y="553338"/>
                  </a:lnTo>
                  <a:lnTo>
                    <a:pt x="0" y="61468"/>
                  </a:lnTo>
                  <a:close/>
                </a:path>
              </a:pathLst>
            </a:custGeom>
            <a:ln w="12993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56833" y="4474095"/>
              <a:ext cx="1346835" cy="615315"/>
            </a:xfrm>
            <a:custGeom>
              <a:avLst/>
              <a:gdLst/>
              <a:ahLst/>
              <a:cxnLst/>
              <a:rect l="l" t="t" r="r" b="b"/>
              <a:pathLst>
                <a:path w="1346834" h="615314">
                  <a:moveTo>
                    <a:pt x="1272286" y="614933"/>
                  </a:moveTo>
                  <a:lnTo>
                    <a:pt x="74040" y="614933"/>
                  </a:lnTo>
                  <a:lnTo>
                    <a:pt x="45211" y="610106"/>
                  </a:lnTo>
                  <a:lnTo>
                    <a:pt x="21717" y="596900"/>
                  </a:lnTo>
                  <a:lnTo>
                    <a:pt x="5842" y="577341"/>
                  </a:lnTo>
                  <a:lnTo>
                    <a:pt x="0" y="553465"/>
                  </a:ln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040" y="0"/>
                  </a:lnTo>
                  <a:lnTo>
                    <a:pt x="1272286" y="0"/>
                  </a:lnTo>
                  <a:lnTo>
                    <a:pt x="1301113" y="4952"/>
                  </a:lnTo>
                  <a:lnTo>
                    <a:pt x="1324737" y="18033"/>
                  </a:lnTo>
                  <a:lnTo>
                    <a:pt x="1340612" y="37592"/>
                  </a:lnTo>
                  <a:lnTo>
                    <a:pt x="1346454" y="61593"/>
                  </a:lnTo>
                  <a:lnTo>
                    <a:pt x="1346454" y="553465"/>
                  </a:lnTo>
                  <a:lnTo>
                    <a:pt x="1340612" y="577341"/>
                  </a:lnTo>
                  <a:lnTo>
                    <a:pt x="1324737" y="596900"/>
                  </a:lnTo>
                  <a:lnTo>
                    <a:pt x="1301113" y="610106"/>
                  </a:lnTo>
                  <a:lnTo>
                    <a:pt x="1272286" y="614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56833" y="4474095"/>
              <a:ext cx="1346835" cy="615315"/>
            </a:xfrm>
            <a:custGeom>
              <a:avLst/>
              <a:gdLst/>
              <a:ahLst/>
              <a:cxnLst/>
              <a:rect l="l" t="t" r="r" b="b"/>
              <a:pathLst>
                <a:path w="1346834" h="615314">
                  <a:moveTo>
                    <a:pt x="0" y="61593"/>
                  </a:move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040" y="0"/>
                  </a:lnTo>
                  <a:lnTo>
                    <a:pt x="1272286" y="0"/>
                  </a:lnTo>
                  <a:lnTo>
                    <a:pt x="1272286" y="0"/>
                  </a:lnTo>
                  <a:lnTo>
                    <a:pt x="1301113" y="4952"/>
                  </a:lnTo>
                  <a:lnTo>
                    <a:pt x="1324737" y="18033"/>
                  </a:lnTo>
                  <a:lnTo>
                    <a:pt x="1340612" y="37592"/>
                  </a:lnTo>
                  <a:lnTo>
                    <a:pt x="1346454" y="61593"/>
                  </a:lnTo>
                  <a:lnTo>
                    <a:pt x="1346454" y="553465"/>
                  </a:lnTo>
                  <a:lnTo>
                    <a:pt x="1346454" y="553465"/>
                  </a:lnTo>
                  <a:lnTo>
                    <a:pt x="1272286" y="614933"/>
                  </a:lnTo>
                  <a:lnTo>
                    <a:pt x="74040" y="614933"/>
                  </a:lnTo>
                  <a:lnTo>
                    <a:pt x="74040" y="614933"/>
                  </a:lnTo>
                  <a:lnTo>
                    <a:pt x="0" y="553465"/>
                  </a:lnTo>
                  <a:lnTo>
                    <a:pt x="0" y="61593"/>
                  </a:lnTo>
                  <a:close/>
                </a:path>
              </a:pathLst>
            </a:custGeom>
            <a:ln w="12993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556833" y="5189359"/>
              <a:ext cx="1346835" cy="628015"/>
            </a:xfrm>
            <a:custGeom>
              <a:avLst/>
              <a:gdLst/>
              <a:ahLst/>
              <a:cxnLst/>
              <a:rect l="l" t="t" r="r" b="b"/>
              <a:pathLst>
                <a:path w="1346834" h="628014">
                  <a:moveTo>
                    <a:pt x="1270762" y="627467"/>
                  </a:moveTo>
                  <a:lnTo>
                    <a:pt x="75565" y="627467"/>
                  </a:lnTo>
                  <a:lnTo>
                    <a:pt x="46099" y="622541"/>
                  </a:lnTo>
                  <a:lnTo>
                    <a:pt x="22098" y="609091"/>
                  </a:lnTo>
                  <a:lnTo>
                    <a:pt x="5969" y="589152"/>
                  </a:lnTo>
                  <a:lnTo>
                    <a:pt x="0" y="564730"/>
                  </a:lnTo>
                  <a:lnTo>
                    <a:pt x="0" y="62737"/>
                  </a:lnTo>
                  <a:lnTo>
                    <a:pt x="5969" y="38353"/>
                  </a:lnTo>
                  <a:lnTo>
                    <a:pt x="22098" y="18415"/>
                  </a:lnTo>
                  <a:lnTo>
                    <a:pt x="46099" y="4953"/>
                  </a:lnTo>
                  <a:lnTo>
                    <a:pt x="75565" y="0"/>
                  </a:lnTo>
                  <a:lnTo>
                    <a:pt x="1270762" y="0"/>
                  </a:lnTo>
                  <a:lnTo>
                    <a:pt x="1300226" y="4953"/>
                  </a:lnTo>
                  <a:lnTo>
                    <a:pt x="1324229" y="18415"/>
                  </a:lnTo>
                  <a:lnTo>
                    <a:pt x="1340485" y="38353"/>
                  </a:lnTo>
                  <a:lnTo>
                    <a:pt x="1346454" y="62737"/>
                  </a:lnTo>
                  <a:lnTo>
                    <a:pt x="1346454" y="564730"/>
                  </a:lnTo>
                  <a:lnTo>
                    <a:pt x="1340485" y="589152"/>
                  </a:lnTo>
                  <a:lnTo>
                    <a:pt x="1324229" y="609091"/>
                  </a:lnTo>
                  <a:lnTo>
                    <a:pt x="1300226" y="622541"/>
                  </a:lnTo>
                  <a:lnTo>
                    <a:pt x="1270762" y="62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56833" y="5189359"/>
              <a:ext cx="1346835" cy="628015"/>
            </a:xfrm>
            <a:custGeom>
              <a:avLst/>
              <a:gdLst/>
              <a:ahLst/>
              <a:cxnLst/>
              <a:rect l="l" t="t" r="r" b="b"/>
              <a:pathLst>
                <a:path w="1346834" h="628014">
                  <a:moveTo>
                    <a:pt x="0" y="62737"/>
                  </a:moveTo>
                  <a:lnTo>
                    <a:pt x="0" y="62737"/>
                  </a:lnTo>
                  <a:lnTo>
                    <a:pt x="5969" y="38353"/>
                  </a:lnTo>
                  <a:lnTo>
                    <a:pt x="22098" y="18415"/>
                  </a:lnTo>
                  <a:lnTo>
                    <a:pt x="46099" y="4953"/>
                  </a:lnTo>
                  <a:lnTo>
                    <a:pt x="75565" y="0"/>
                  </a:lnTo>
                  <a:lnTo>
                    <a:pt x="1270762" y="0"/>
                  </a:lnTo>
                  <a:lnTo>
                    <a:pt x="1270762" y="0"/>
                  </a:lnTo>
                  <a:lnTo>
                    <a:pt x="1300226" y="4953"/>
                  </a:lnTo>
                  <a:lnTo>
                    <a:pt x="1324229" y="18415"/>
                  </a:lnTo>
                  <a:lnTo>
                    <a:pt x="1340485" y="38353"/>
                  </a:lnTo>
                  <a:lnTo>
                    <a:pt x="1346454" y="62737"/>
                  </a:lnTo>
                  <a:lnTo>
                    <a:pt x="1346454" y="564730"/>
                  </a:lnTo>
                  <a:lnTo>
                    <a:pt x="1346454" y="564730"/>
                  </a:lnTo>
                  <a:lnTo>
                    <a:pt x="1270762" y="627467"/>
                  </a:lnTo>
                  <a:lnTo>
                    <a:pt x="75565" y="627467"/>
                  </a:lnTo>
                  <a:lnTo>
                    <a:pt x="75565" y="627467"/>
                  </a:lnTo>
                  <a:lnTo>
                    <a:pt x="0" y="564730"/>
                  </a:lnTo>
                  <a:lnTo>
                    <a:pt x="0" y="62737"/>
                  </a:lnTo>
                  <a:close/>
                </a:path>
              </a:pathLst>
            </a:custGeom>
            <a:ln w="13007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183196" y="1744864"/>
              <a:ext cx="1679575" cy="4279265"/>
            </a:xfrm>
            <a:custGeom>
              <a:avLst/>
              <a:gdLst/>
              <a:ahLst/>
              <a:cxnLst/>
              <a:rect l="l" t="t" r="r" b="b"/>
              <a:pathLst>
                <a:path w="1679575" h="4279265">
                  <a:moveTo>
                    <a:pt x="1511300" y="4279010"/>
                  </a:moveTo>
                  <a:lnTo>
                    <a:pt x="167894" y="4279010"/>
                  </a:lnTo>
                  <a:lnTo>
                    <a:pt x="114807" y="4271910"/>
                  </a:lnTo>
                  <a:lnTo>
                    <a:pt x="68705" y="4252136"/>
                  </a:lnTo>
                  <a:lnTo>
                    <a:pt x="32384" y="4221987"/>
                  </a:lnTo>
                  <a:lnTo>
                    <a:pt x="8509" y="4183748"/>
                  </a:lnTo>
                  <a:lnTo>
                    <a:pt x="0" y="4139717"/>
                  </a:lnTo>
                  <a:lnTo>
                    <a:pt x="0" y="139317"/>
                  </a:lnTo>
                  <a:lnTo>
                    <a:pt x="8509" y="95250"/>
                  </a:lnTo>
                  <a:lnTo>
                    <a:pt x="32384" y="57021"/>
                  </a:lnTo>
                  <a:lnTo>
                    <a:pt x="68705" y="26922"/>
                  </a:lnTo>
                  <a:lnTo>
                    <a:pt x="114807" y="7112"/>
                  </a:lnTo>
                  <a:lnTo>
                    <a:pt x="167894" y="0"/>
                  </a:lnTo>
                  <a:lnTo>
                    <a:pt x="1511300" y="0"/>
                  </a:lnTo>
                  <a:lnTo>
                    <a:pt x="1564386" y="7112"/>
                  </a:lnTo>
                  <a:lnTo>
                    <a:pt x="1610487" y="26922"/>
                  </a:lnTo>
                  <a:lnTo>
                    <a:pt x="1646808" y="57021"/>
                  </a:lnTo>
                  <a:lnTo>
                    <a:pt x="1670685" y="95250"/>
                  </a:lnTo>
                  <a:lnTo>
                    <a:pt x="1679194" y="139317"/>
                  </a:lnTo>
                  <a:lnTo>
                    <a:pt x="1679194" y="4139717"/>
                  </a:lnTo>
                  <a:lnTo>
                    <a:pt x="1670685" y="4183748"/>
                  </a:lnTo>
                  <a:lnTo>
                    <a:pt x="1646808" y="4221987"/>
                  </a:lnTo>
                  <a:lnTo>
                    <a:pt x="1610487" y="4252136"/>
                  </a:lnTo>
                  <a:lnTo>
                    <a:pt x="1564386" y="4271910"/>
                  </a:lnTo>
                  <a:lnTo>
                    <a:pt x="1511300" y="427901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357058" y="3031120"/>
              <a:ext cx="1346835" cy="627380"/>
            </a:xfrm>
            <a:custGeom>
              <a:avLst/>
              <a:gdLst/>
              <a:ahLst/>
              <a:cxnLst/>
              <a:rect l="l" t="t" r="r" b="b"/>
              <a:pathLst>
                <a:path w="1346834" h="627379">
                  <a:moveTo>
                    <a:pt x="1270888" y="627380"/>
                  </a:moveTo>
                  <a:lnTo>
                    <a:pt x="75691" y="627380"/>
                  </a:lnTo>
                  <a:lnTo>
                    <a:pt x="46227" y="622426"/>
                  </a:lnTo>
                  <a:lnTo>
                    <a:pt x="22225" y="608963"/>
                  </a:lnTo>
                  <a:lnTo>
                    <a:pt x="5968" y="589026"/>
                  </a:lnTo>
                  <a:lnTo>
                    <a:pt x="0" y="564641"/>
                  </a:lnTo>
                  <a:lnTo>
                    <a:pt x="0" y="62737"/>
                  </a:lnTo>
                  <a:lnTo>
                    <a:pt x="5968" y="38353"/>
                  </a:lnTo>
                  <a:lnTo>
                    <a:pt x="22225" y="18287"/>
                  </a:lnTo>
                  <a:lnTo>
                    <a:pt x="46227" y="4952"/>
                  </a:lnTo>
                  <a:lnTo>
                    <a:pt x="75691" y="0"/>
                  </a:lnTo>
                  <a:lnTo>
                    <a:pt x="1270888" y="0"/>
                  </a:lnTo>
                  <a:lnTo>
                    <a:pt x="1300352" y="4952"/>
                  </a:lnTo>
                  <a:lnTo>
                    <a:pt x="1324355" y="18287"/>
                  </a:lnTo>
                  <a:lnTo>
                    <a:pt x="1340611" y="38353"/>
                  </a:lnTo>
                  <a:lnTo>
                    <a:pt x="1346580" y="62737"/>
                  </a:lnTo>
                  <a:lnTo>
                    <a:pt x="1346580" y="564641"/>
                  </a:lnTo>
                  <a:lnTo>
                    <a:pt x="1340611" y="589026"/>
                  </a:lnTo>
                  <a:lnTo>
                    <a:pt x="1324355" y="608963"/>
                  </a:lnTo>
                  <a:lnTo>
                    <a:pt x="1300352" y="622426"/>
                  </a:lnTo>
                  <a:lnTo>
                    <a:pt x="1270888" y="6273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357058" y="3031120"/>
              <a:ext cx="1346835" cy="627380"/>
            </a:xfrm>
            <a:custGeom>
              <a:avLst/>
              <a:gdLst/>
              <a:ahLst/>
              <a:cxnLst/>
              <a:rect l="l" t="t" r="r" b="b"/>
              <a:pathLst>
                <a:path w="1346834" h="627379">
                  <a:moveTo>
                    <a:pt x="0" y="62737"/>
                  </a:moveTo>
                  <a:lnTo>
                    <a:pt x="0" y="62737"/>
                  </a:lnTo>
                  <a:lnTo>
                    <a:pt x="5968" y="38353"/>
                  </a:lnTo>
                  <a:lnTo>
                    <a:pt x="22225" y="18287"/>
                  </a:lnTo>
                  <a:lnTo>
                    <a:pt x="46227" y="4952"/>
                  </a:lnTo>
                  <a:lnTo>
                    <a:pt x="75691" y="0"/>
                  </a:lnTo>
                  <a:lnTo>
                    <a:pt x="1270888" y="0"/>
                  </a:lnTo>
                  <a:lnTo>
                    <a:pt x="1270888" y="0"/>
                  </a:lnTo>
                  <a:lnTo>
                    <a:pt x="1300352" y="4952"/>
                  </a:lnTo>
                  <a:lnTo>
                    <a:pt x="1324355" y="18287"/>
                  </a:lnTo>
                  <a:lnTo>
                    <a:pt x="1340611" y="38353"/>
                  </a:lnTo>
                  <a:lnTo>
                    <a:pt x="1346580" y="62737"/>
                  </a:lnTo>
                  <a:lnTo>
                    <a:pt x="1346580" y="564641"/>
                  </a:lnTo>
                  <a:lnTo>
                    <a:pt x="1346580" y="564641"/>
                  </a:lnTo>
                  <a:lnTo>
                    <a:pt x="1270888" y="627380"/>
                  </a:lnTo>
                  <a:lnTo>
                    <a:pt x="75691" y="627380"/>
                  </a:lnTo>
                  <a:lnTo>
                    <a:pt x="75691" y="627380"/>
                  </a:lnTo>
                  <a:lnTo>
                    <a:pt x="0" y="564641"/>
                  </a:lnTo>
                  <a:lnTo>
                    <a:pt x="0" y="62737"/>
                  </a:lnTo>
                  <a:close/>
                </a:path>
              </a:pathLst>
            </a:custGeom>
            <a:ln w="13007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190689" y="3758958"/>
              <a:ext cx="1679575" cy="615315"/>
            </a:xfrm>
            <a:custGeom>
              <a:avLst/>
              <a:gdLst/>
              <a:ahLst/>
              <a:cxnLst/>
              <a:rect l="l" t="t" r="r" b="b"/>
              <a:pathLst>
                <a:path w="1679575" h="615314">
                  <a:moveTo>
                    <a:pt x="1605152" y="614806"/>
                  </a:moveTo>
                  <a:lnTo>
                    <a:pt x="74168" y="614806"/>
                  </a:lnTo>
                  <a:lnTo>
                    <a:pt x="45338" y="609981"/>
                  </a:lnTo>
                  <a:lnTo>
                    <a:pt x="21717" y="596773"/>
                  </a:lnTo>
                  <a:lnTo>
                    <a:pt x="5842" y="577213"/>
                  </a:lnTo>
                  <a:lnTo>
                    <a:pt x="0" y="553338"/>
                  </a:ln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338" y="4825"/>
                  </a:lnTo>
                  <a:lnTo>
                    <a:pt x="74168" y="0"/>
                  </a:lnTo>
                  <a:lnTo>
                    <a:pt x="1605152" y="0"/>
                  </a:lnTo>
                  <a:lnTo>
                    <a:pt x="1633981" y="4825"/>
                  </a:lnTo>
                  <a:lnTo>
                    <a:pt x="1657603" y="17906"/>
                  </a:lnTo>
                  <a:lnTo>
                    <a:pt x="1673478" y="37464"/>
                  </a:lnTo>
                  <a:lnTo>
                    <a:pt x="1679320" y="61468"/>
                  </a:lnTo>
                  <a:lnTo>
                    <a:pt x="1679320" y="553338"/>
                  </a:lnTo>
                  <a:lnTo>
                    <a:pt x="1673478" y="577213"/>
                  </a:lnTo>
                  <a:lnTo>
                    <a:pt x="1657603" y="596773"/>
                  </a:lnTo>
                  <a:lnTo>
                    <a:pt x="1633981" y="609981"/>
                  </a:lnTo>
                  <a:lnTo>
                    <a:pt x="1605152" y="6148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90689" y="3758958"/>
              <a:ext cx="1679575" cy="615315"/>
            </a:xfrm>
            <a:custGeom>
              <a:avLst/>
              <a:gdLst/>
              <a:ahLst/>
              <a:cxnLst/>
              <a:rect l="l" t="t" r="r" b="b"/>
              <a:pathLst>
                <a:path w="1679575" h="615314">
                  <a:moveTo>
                    <a:pt x="0" y="61468"/>
                  </a:moveTo>
                  <a:lnTo>
                    <a:pt x="0" y="61468"/>
                  </a:lnTo>
                  <a:lnTo>
                    <a:pt x="5842" y="37464"/>
                  </a:lnTo>
                  <a:lnTo>
                    <a:pt x="21717" y="17906"/>
                  </a:lnTo>
                  <a:lnTo>
                    <a:pt x="45338" y="4825"/>
                  </a:lnTo>
                  <a:lnTo>
                    <a:pt x="74168" y="0"/>
                  </a:lnTo>
                  <a:lnTo>
                    <a:pt x="1605152" y="0"/>
                  </a:lnTo>
                  <a:lnTo>
                    <a:pt x="1605152" y="0"/>
                  </a:lnTo>
                  <a:lnTo>
                    <a:pt x="1633981" y="4825"/>
                  </a:lnTo>
                  <a:lnTo>
                    <a:pt x="1657603" y="17906"/>
                  </a:lnTo>
                  <a:lnTo>
                    <a:pt x="1673478" y="37464"/>
                  </a:lnTo>
                  <a:lnTo>
                    <a:pt x="1679320" y="61468"/>
                  </a:lnTo>
                  <a:lnTo>
                    <a:pt x="1679320" y="553338"/>
                  </a:lnTo>
                  <a:lnTo>
                    <a:pt x="1679320" y="553338"/>
                  </a:lnTo>
                  <a:lnTo>
                    <a:pt x="1605152" y="614806"/>
                  </a:lnTo>
                  <a:lnTo>
                    <a:pt x="74168" y="614806"/>
                  </a:lnTo>
                  <a:lnTo>
                    <a:pt x="74168" y="614806"/>
                  </a:lnTo>
                  <a:lnTo>
                    <a:pt x="0" y="553338"/>
                  </a:lnTo>
                  <a:lnTo>
                    <a:pt x="0" y="61468"/>
                  </a:lnTo>
                  <a:close/>
                </a:path>
              </a:pathLst>
            </a:custGeom>
            <a:ln w="12851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81494" y="4474095"/>
              <a:ext cx="1497965" cy="615315"/>
            </a:xfrm>
            <a:custGeom>
              <a:avLst/>
              <a:gdLst/>
              <a:ahLst/>
              <a:cxnLst/>
              <a:rect l="l" t="t" r="r" b="b"/>
              <a:pathLst>
                <a:path w="1497965" h="615314">
                  <a:moveTo>
                    <a:pt x="1423543" y="614933"/>
                  </a:moveTo>
                  <a:lnTo>
                    <a:pt x="74168" y="614933"/>
                  </a:lnTo>
                  <a:lnTo>
                    <a:pt x="45211" y="610106"/>
                  </a:lnTo>
                  <a:lnTo>
                    <a:pt x="21717" y="596900"/>
                  </a:lnTo>
                  <a:lnTo>
                    <a:pt x="5842" y="577341"/>
                  </a:lnTo>
                  <a:lnTo>
                    <a:pt x="0" y="553465"/>
                  </a:ln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168" y="0"/>
                  </a:lnTo>
                  <a:lnTo>
                    <a:pt x="1423543" y="0"/>
                  </a:lnTo>
                  <a:lnTo>
                    <a:pt x="1452499" y="4952"/>
                  </a:lnTo>
                  <a:lnTo>
                    <a:pt x="1475994" y="18033"/>
                  </a:lnTo>
                  <a:lnTo>
                    <a:pt x="1491869" y="37592"/>
                  </a:lnTo>
                  <a:lnTo>
                    <a:pt x="1497711" y="61593"/>
                  </a:lnTo>
                  <a:lnTo>
                    <a:pt x="1497711" y="553465"/>
                  </a:lnTo>
                  <a:lnTo>
                    <a:pt x="1491869" y="577341"/>
                  </a:lnTo>
                  <a:lnTo>
                    <a:pt x="1475994" y="596900"/>
                  </a:lnTo>
                  <a:lnTo>
                    <a:pt x="1452499" y="610106"/>
                  </a:lnTo>
                  <a:lnTo>
                    <a:pt x="1423543" y="6149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81494" y="4474095"/>
              <a:ext cx="1497965" cy="615315"/>
            </a:xfrm>
            <a:custGeom>
              <a:avLst/>
              <a:gdLst/>
              <a:ahLst/>
              <a:cxnLst/>
              <a:rect l="l" t="t" r="r" b="b"/>
              <a:pathLst>
                <a:path w="1497965" h="615314">
                  <a:moveTo>
                    <a:pt x="0" y="61593"/>
                  </a:moveTo>
                  <a:lnTo>
                    <a:pt x="0" y="61593"/>
                  </a:lnTo>
                  <a:lnTo>
                    <a:pt x="5842" y="37592"/>
                  </a:lnTo>
                  <a:lnTo>
                    <a:pt x="21717" y="18033"/>
                  </a:lnTo>
                  <a:lnTo>
                    <a:pt x="45211" y="4952"/>
                  </a:lnTo>
                  <a:lnTo>
                    <a:pt x="74168" y="0"/>
                  </a:lnTo>
                  <a:lnTo>
                    <a:pt x="1423543" y="0"/>
                  </a:lnTo>
                  <a:lnTo>
                    <a:pt x="1423543" y="0"/>
                  </a:lnTo>
                  <a:lnTo>
                    <a:pt x="1452499" y="4952"/>
                  </a:lnTo>
                  <a:lnTo>
                    <a:pt x="1475994" y="18033"/>
                  </a:lnTo>
                  <a:lnTo>
                    <a:pt x="1491869" y="37592"/>
                  </a:lnTo>
                  <a:lnTo>
                    <a:pt x="1497711" y="61593"/>
                  </a:lnTo>
                  <a:lnTo>
                    <a:pt x="1497711" y="553465"/>
                  </a:lnTo>
                  <a:lnTo>
                    <a:pt x="1497711" y="553465"/>
                  </a:lnTo>
                  <a:lnTo>
                    <a:pt x="1423543" y="614933"/>
                  </a:lnTo>
                  <a:lnTo>
                    <a:pt x="74168" y="614933"/>
                  </a:lnTo>
                  <a:lnTo>
                    <a:pt x="74168" y="614933"/>
                  </a:lnTo>
                  <a:lnTo>
                    <a:pt x="0" y="553465"/>
                  </a:lnTo>
                  <a:lnTo>
                    <a:pt x="0" y="61593"/>
                  </a:lnTo>
                  <a:close/>
                </a:path>
              </a:pathLst>
            </a:custGeom>
            <a:ln w="12919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11720" y="5189359"/>
              <a:ext cx="1452880" cy="628015"/>
            </a:xfrm>
            <a:custGeom>
              <a:avLst/>
              <a:gdLst/>
              <a:ahLst/>
              <a:cxnLst/>
              <a:rect l="l" t="t" r="r" b="b"/>
              <a:pathLst>
                <a:path w="1452879" h="628014">
                  <a:moveTo>
                    <a:pt x="1376679" y="627467"/>
                  </a:moveTo>
                  <a:lnTo>
                    <a:pt x="75692" y="627467"/>
                  </a:lnTo>
                  <a:lnTo>
                    <a:pt x="46227" y="622541"/>
                  </a:lnTo>
                  <a:lnTo>
                    <a:pt x="22225" y="609091"/>
                  </a:lnTo>
                  <a:lnTo>
                    <a:pt x="5969" y="589152"/>
                  </a:lnTo>
                  <a:lnTo>
                    <a:pt x="0" y="564730"/>
                  </a:lnTo>
                  <a:lnTo>
                    <a:pt x="0" y="62737"/>
                  </a:lnTo>
                  <a:lnTo>
                    <a:pt x="5969" y="38353"/>
                  </a:lnTo>
                  <a:lnTo>
                    <a:pt x="22225" y="18415"/>
                  </a:lnTo>
                  <a:lnTo>
                    <a:pt x="46227" y="4953"/>
                  </a:lnTo>
                  <a:lnTo>
                    <a:pt x="75692" y="0"/>
                  </a:lnTo>
                  <a:lnTo>
                    <a:pt x="1376679" y="0"/>
                  </a:lnTo>
                  <a:lnTo>
                    <a:pt x="1406144" y="4953"/>
                  </a:lnTo>
                  <a:lnTo>
                    <a:pt x="1430274" y="18415"/>
                  </a:lnTo>
                  <a:lnTo>
                    <a:pt x="1446402" y="38353"/>
                  </a:lnTo>
                  <a:lnTo>
                    <a:pt x="1452372" y="62737"/>
                  </a:lnTo>
                  <a:lnTo>
                    <a:pt x="1452372" y="564730"/>
                  </a:lnTo>
                  <a:lnTo>
                    <a:pt x="1446402" y="589152"/>
                  </a:lnTo>
                  <a:lnTo>
                    <a:pt x="1430274" y="609091"/>
                  </a:lnTo>
                  <a:lnTo>
                    <a:pt x="1406144" y="622541"/>
                  </a:lnTo>
                  <a:lnTo>
                    <a:pt x="1376679" y="627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311720" y="5189359"/>
              <a:ext cx="1452880" cy="628015"/>
            </a:xfrm>
            <a:custGeom>
              <a:avLst/>
              <a:gdLst/>
              <a:ahLst/>
              <a:cxnLst/>
              <a:rect l="l" t="t" r="r" b="b"/>
              <a:pathLst>
                <a:path w="1452879" h="628014">
                  <a:moveTo>
                    <a:pt x="0" y="62737"/>
                  </a:moveTo>
                  <a:lnTo>
                    <a:pt x="0" y="62737"/>
                  </a:lnTo>
                  <a:lnTo>
                    <a:pt x="5969" y="38353"/>
                  </a:lnTo>
                  <a:lnTo>
                    <a:pt x="22225" y="18415"/>
                  </a:lnTo>
                  <a:lnTo>
                    <a:pt x="46227" y="4953"/>
                  </a:lnTo>
                  <a:lnTo>
                    <a:pt x="75692" y="0"/>
                  </a:lnTo>
                  <a:lnTo>
                    <a:pt x="1376679" y="0"/>
                  </a:lnTo>
                  <a:lnTo>
                    <a:pt x="1376679" y="0"/>
                  </a:lnTo>
                  <a:lnTo>
                    <a:pt x="1406144" y="4953"/>
                  </a:lnTo>
                  <a:lnTo>
                    <a:pt x="1430274" y="18415"/>
                  </a:lnTo>
                  <a:lnTo>
                    <a:pt x="1446402" y="38353"/>
                  </a:lnTo>
                  <a:lnTo>
                    <a:pt x="1452372" y="62737"/>
                  </a:lnTo>
                  <a:lnTo>
                    <a:pt x="1452372" y="564730"/>
                  </a:lnTo>
                  <a:lnTo>
                    <a:pt x="1452372" y="564730"/>
                  </a:lnTo>
                  <a:lnTo>
                    <a:pt x="1376679" y="627467"/>
                  </a:lnTo>
                  <a:lnTo>
                    <a:pt x="75692" y="627467"/>
                  </a:lnTo>
                  <a:lnTo>
                    <a:pt x="75692" y="627467"/>
                  </a:lnTo>
                  <a:lnTo>
                    <a:pt x="0" y="564730"/>
                  </a:lnTo>
                  <a:lnTo>
                    <a:pt x="0" y="62737"/>
                  </a:lnTo>
                  <a:close/>
                </a:path>
              </a:pathLst>
            </a:custGeom>
            <a:ln w="12953">
              <a:solidFill>
                <a:srgbClr val="E7AD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983421" y="1744864"/>
              <a:ext cx="2103120" cy="4279265"/>
            </a:xfrm>
            <a:custGeom>
              <a:avLst/>
              <a:gdLst/>
              <a:ahLst/>
              <a:cxnLst/>
              <a:rect l="l" t="t" r="r" b="b"/>
              <a:pathLst>
                <a:path w="2103120" h="4279265">
                  <a:moveTo>
                    <a:pt x="1892680" y="4279010"/>
                  </a:moveTo>
                  <a:lnTo>
                    <a:pt x="210311" y="4279010"/>
                  </a:lnTo>
                  <a:lnTo>
                    <a:pt x="162050" y="4274399"/>
                  </a:lnTo>
                  <a:lnTo>
                    <a:pt x="117855" y="4261280"/>
                  </a:lnTo>
                  <a:lnTo>
                    <a:pt x="78867" y="4240695"/>
                  </a:lnTo>
                  <a:lnTo>
                    <a:pt x="46227" y="4213681"/>
                  </a:lnTo>
                  <a:lnTo>
                    <a:pt x="21463" y="4181297"/>
                  </a:lnTo>
                  <a:lnTo>
                    <a:pt x="5588" y="4144581"/>
                  </a:lnTo>
                  <a:lnTo>
                    <a:pt x="0" y="4104588"/>
                  </a:lnTo>
                  <a:lnTo>
                    <a:pt x="0" y="174497"/>
                  </a:lnTo>
                  <a:lnTo>
                    <a:pt x="5587" y="134491"/>
                  </a:lnTo>
                  <a:lnTo>
                    <a:pt x="21463" y="97789"/>
                  </a:lnTo>
                  <a:lnTo>
                    <a:pt x="46227" y="65404"/>
                  </a:lnTo>
                  <a:lnTo>
                    <a:pt x="78867" y="38353"/>
                  </a:lnTo>
                  <a:lnTo>
                    <a:pt x="117855" y="17779"/>
                  </a:lnTo>
                  <a:lnTo>
                    <a:pt x="162050" y="4571"/>
                  </a:lnTo>
                  <a:lnTo>
                    <a:pt x="210311" y="0"/>
                  </a:lnTo>
                  <a:lnTo>
                    <a:pt x="1892680" y="0"/>
                  </a:lnTo>
                  <a:lnTo>
                    <a:pt x="1940814" y="4571"/>
                  </a:lnTo>
                  <a:lnTo>
                    <a:pt x="1985136" y="17779"/>
                  </a:lnTo>
                  <a:lnTo>
                    <a:pt x="2024126" y="38353"/>
                  </a:lnTo>
                  <a:lnTo>
                    <a:pt x="2056764" y="65404"/>
                  </a:lnTo>
                  <a:lnTo>
                    <a:pt x="2081528" y="97789"/>
                  </a:lnTo>
                  <a:lnTo>
                    <a:pt x="2097403" y="134491"/>
                  </a:lnTo>
                  <a:lnTo>
                    <a:pt x="2102992" y="174497"/>
                  </a:lnTo>
                  <a:lnTo>
                    <a:pt x="2102992" y="4104588"/>
                  </a:lnTo>
                  <a:lnTo>
                    <a:pt x="2097403" y="4144581"/>
                  </a:lnTo>
                  <a:lnTo>
                    <a:pt x="2081528" y="4181297"/>
                  </a:lnTo>
                  <a:lnTo>
                    <a:pt x="2056764" y="4213681"/>
                  </a:lnTo>
                  <a:lnTo>
                    <a:pt x="2024126" y="4240695"/>
                  </a:lnTo>
                  <a:lnTo>
                    <a:pt x="1985136" y="4261280"/>
                  </a:lnTo>
                  <a:lnTo>
                    <a:pt x="1940814" y="4274399"/>
                  </a:lnTo>
                  <a:lnTo>
                    <a:pt x="1892680" y="4279010"/>
                  </a:lnTo>
                  <a:close/>
                </a:path>
              </a:pathLst>
            </a:custGeom>
            <a:solidFill>
              <a:srgbClr val="FFE8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7096759" y="145897"/>
            <a:ext cx="321818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1550" b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ά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sz="1550" b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κ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η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sz="1550" b="1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η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spc="150" dirty="0">
                <a:solidFill>
                  <a:srgbClr val="000000"/>
                </a:solidFill>
                <a:latin typeface="Arial"/>
                <a:cs typeface="Arial"/>
              </a:rPr>
              <a:t>ασφάλειας</a:t>
            </a:r>
            <a:r>
              <a:rPr sz="1550" b="1" spc="3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000000"/>
                </a:solidFill>
                <a:latin typeface="Arial"/>
                <a:cs typeface="Arial"/>
              </a:rPr>
              <a:t>(</a:t>
            </a:r>
            <a:r>
              <a:rPr sz="1550" b="1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50" b="1" spc="80" dirty="0">
                <a:solidFill>
                  <a:srgbClr val="000000"/>
                </a:solidFill>
                <a:latin typeface="Arial"/>
                <a:cs typeface="Arial"/>
              </a:rPr>
              <a:t>SM)</a:t>
            </a:r>
            <a:endParaRPr sz="15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228089" y="778357"/>
            <a:ext cx="2753360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spc="-5" dirty="0">
                <a:latin typeface="Arial"/>
                <a:cs typeface="Arial"/>
              </a:rPr>
              <a:t>Διαχείριση</a:t>
            </a:r>
            <a:r>
              <a:rPr sz="1550" b="1" spc="-10" dirty="0">
                <a:latin typeface="Arial"/>
                <a:cs typeface="Arial"/>
              </a:rPr>
              <a:t> </a:t>
            </a:r>
            <a:r>
              <a:rPr sz="1550" b="1" spc="140" dirty="0">
                <a:latin typeface="Arial"/>
                <a:cs typeface="Arial"/>
              </a:rPr>
              <a:t>κινδύνων</a:t>
            </a:r>
            <a:r>
              <a:rPr sz="1550" b="1" spc="310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(</a:t>
            </a:r>
            <a:r>
              <a:rPr sz="1550" b="1" spc="-15" dirty="0">
                <a:latin typeface="Arial"/>
                <a:cs typeface="Arial"/>
              </a:rPr>
              <a:t> </a:t>
            </a:r>
            <a:r>
              <a:rPr sz="1550" b="1" spc="85" dirty="0">
                <a:latin typeface="Arial"/>
                <a:cs typeface="Arial"/>
              </a:rPr>
              <a:t>RM)</a:t>
            </a:r>
            <a:endParaRPr sz="1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206788" y="1875358"/>
            <a:ext cx="16014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Arial"/>
                <a:cs typeface="Arial"/>
              </a:rPr>
              <a:t>Αναφορά </a:t>
            </a:r>
            <a:r>
              <a:rPr sz="1100" b="1" spc="95" dirty="0">
                <a:latin typeface="Arial"/>
                <a:cs typeface="Arial"/>
              </a:rPr>
              <a:t>ασφάλειας</a:t>
            </a:r>
            <a:endParaRPr sz="1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51077" y="2251303"/>
            <a:ext cx="1089660" cy="3536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84785" marR="5080" indent="-172720">
              <a:lnSpc>
                <a:spcPts val="1260"/>
              </a:lnSpc>
              <a:spcBef>
                <a:spcPts val="190"/>
              </a:spcBef>
            </a:pPr>
            <a:r>
              <a:rPr sz="1100" b="1" spc="90" dirty="0">
                <a:latin typeface="Arial"/>
                <a:cs typeface="Arial"/>
              </a:rPr>
              <a:t>Αν</a:t>
            </a:r>
            <a:r>
              <a:rPr sz="1100" b="1" spc="85" dirty="0">
                <a:latin typeface="Arial"/>
                <a:cs typeface="Arial"/>
              </a:rPr>
              <a:t>τ</a:t>
            </a:r>
            <a:r>
              <a:rPr sz="1100" b="1" spc="90" dirty="0">
                <a:latin typeface="Arial"/>
                <a:cs typeface="Arial"/>
              </a:rPr>
              <a:t>ι</a:t>
            </a:r>
            <a:r>
              <a:rPr sz="1100" b="1" spc="85" dirty="0">
                <a:latin typeface="Arial"/>
                <a:cs typeface="Arial"/>
              </a:rPr>
              <a:t>μ</a:t>
            </a:r>
            <a:r>
              <a:rPr sz="1100" b="1" spc="90" dirty="0">
                <a:latin typeface="Arial"/>
                <a:cs typeface="Arial"/>
              </a:rPr>
              <a:t>ε</a:t>
            </a:r>
            <a:r>
              <a:rPr sz="1100" b="1" spc="85" dirty="0">
                <a:latin typeface="Arial"/>
                <a:cs typeface="Arial"/>
              </a:rPr>
              <a:t>τώ</a:t>
            </a:r>
            <a:r>
              <a:rPr sz="1100" b="1" spc="90" dirty="0">
                <a:latin typeface="Arial"/>
                <a:cs typeface="Arial"/>
              </a:rPr>
              <a:t>πι</a:t>
            </a:r>
            <a:r>
              <a:rPr sz="1100" b="1" spc="85" dirty="0">
                <a:latin typeface="Arial"/>
                <a:cs typeface="Arial"/>
              </a:rPr>
              <a:t>σ</a:t>
            </a:r>
            <a:r>
              <a:rPr sz="1100" b="1" dirty="0">
                <a:latin typeface="Arial"/>
                <a:cs typeface="Arial"/>
              </a:rPr>
              <a:t>η  </a:t>
            </a:r>
            <a:r>
              <a:rPr sz="1100" b="1" spc="80" dirty="0">
                <a:latin typeface="Arial"/>
                <a:cs typeface="Arial"/>
              </a:rPr>
              <a:t>κινδύνων</a:t>
            </a:r>
            <a:endParaRPr sz="11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9009786" y="2416149"/>
            <a:ext cx="19964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95" dirty="0">
                <a:latin typeface="Arial"/>
                <a:cs typeface="Arial"/>
              </a:rPr>
              <a:t>Π</a:t>
            </a:r>
            <a:r>
              <a:rPr sz="1100" b="1" spc="100" dirty="0">
                <a:latin typeface="Arial"/>
                <a:cs typeface="Arial"/>
              </a:rPr>
              <a:t>α</a:t>
            </a:r>
            <a:r>
              <a:rPr sz="1100" b="1" spc="95" dirty="0">
                <a:latin typeface="Arial"/>
                <a:cs typeface="Arial"/>
              </a:rPr>
              <a:t>ρ</a:t>
            </a:r>
            <a:r>
              <a:rPr sz="1100" b="1" spc="100" dirty="0">
                <a:latin typeface="Arial"/>
                <a:cs typeface="Arial"/>
              </a:rPr>
              <a:t>α</a:t>
            </a:r>
            <a:r>
              <a:rPr sz="1100" b="1" spc="95" dirty="0">
                <a:latin typeface="Arial"/>
                <a:cs typeface="Arial"/>
              </a:rPr>
              <a:t>κ</a:t>
            </a:r>
            <a:r>
              <a:rPr sz="1100" b="1" spc="100" dirty="0">
                <a:latin typeface="Arial"/>
                <a:cs typeface="Arial"/>
              </a:rPr>
              <a:t>ο</a:t>
            </a:r>
            <a:r>
              <a:rPr sz="1100" b="1" spc="95" dirty="0">
                <a:latin typeface="Arial"/>
                <a:cs typeface="Arial"/>
              </a:rPr>
              <a:t>λ</a:t>
            </a:r>
            <a:r>
              <a:rPr sz="1100" b="1" spc="100" dirty="0">
                <a:latin typeface="Arial"/>
                <a:cs typeface="Arial"/>
              </a:rPr>
              <a:t>ού</a:t>
            </a:r>
            <a:r>
              <a:rPr sz="1100" b="1" spc="95" dirty="0">
                <a:latin typeface="Arial"/>
                <a:cs typeface="Arial"/>
              </a:rPr>
              <a:t>θ</a:t>
            </a:r>
            <a:r>
              <a:rPr sz="1100" b="1" spc="100" dirty="0">
                <a:latin typeface="Arial"/>
                <a:cs typeface="Arial"/>
              </a:rPr>
              <a:t>ηση</a:t>
            </a:r>
            <a:r>
              <a:rPr sz="1100" b="1" dirty="0">
                <a:latin typeface="Calibri"/>
                <a:cs typeface="Calibri"/>
              </a:rPr>
              <a:t>/</a:t>
            </a:r>
            <a:r>
              <a:rPr sz="1100" b="1" spc="-150" dirty="0">
                <a:latin typeface="Calibri"/>
                <a:cs typeface="Calibri"/>
              </a:rPr>
              <a:t> </a:t>
            </a:r>
            <a:r>
              <a:rPr sz="1100" b="1" spc="95" dirty="0">
                <a:latin typeface="Arial"/>
                <a:cs typeface="Arial"/>
              </a:rPr>
              <a:t>ρ</a:t>
            </a:r>
            <a:r>
              <a:rPr sz="1100" b="1" spc="100" dirty="0">
                <a:latin typeface="Arial"/>
                <a:cs typeface="Arial"/>
              </a:rPr>
              <a:t>ύ</a:t>
            </a:r>
            <a:r>
              <a:rPr sz="1100" b="1" spc="95" dirty="0">
                <a:latin typeface="Arial"/>
                <a:cs typeface="Arial"/>
              </a:rPr>
              <a:t>θ</a:t>
            </a:r>
            <a:r>
              <a:rPr sz="1100" b="1" spc="100" dirty="0">
                <a:latin typeface="Arial"/>
                <a:cs typeface="Arial"/>
              </a:rPr>
              <a:t>μισ</a:t>
            </a:r>
            <a:r>
              <a:rPr sz="1100" b="1" dirty="0">
                <a:latin typeface="Arial"/>
                <a:cs typeface="Arial"/>
              </a:rPr>
              <a:t>η</a:t>
            </a:r>
            <a:endParaRPr sz="11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545614" y="3207593"/>
            <a:ext cx="1649095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0" dirty="0">
                <a:latin typeface="Arial"/>
                <a:cs typeface="Arial"/>
              </a:rPr>
              <a:t>Κα</a:t>
            </a:r>
            <a:r>
              <a:rPr sz="850" b="1" spc="60" dirty="0" err="1">
                <a:latin typeface="Arial"/>
                <a:cs typeface="Arial"/>
              </a:rPr>
              <a:t>τηγοριο</a:t>
            </a:r>
            <a:r>
              <a:rPr sz="850" b="1" spc="60" dirty="0">
                <a:latin typeface="Arial"/>
                <a:cs typeface="Arial"/>
              </a:rPr>
              <a:t>ποίηση</a:t>
            </a:r>
            <a:br>
              <a:rPr lang="en-US" sz="850" b="1" spc="60" dirty="0">
                <a:latin typeface="Arial"/>
                <a:cs typeface="Arial"/>
              </a:rPr>
            </a:br>
            <a:r>
              <a:rPr sz="850" b="1" spc="70" dirty="0">
                <a:latin typeface="Arial"/>
                <a:cs typeface="Arial"/>
              </a:rPr>
              <a:t> </a:t>
            </a:r>
            <a:r>
              <a:rPr sz="850" b="1" spc="30" dirty="0">
                <a:latin typeface="Arial"/>
                <a:cs typeface="Arial"/>
              </a:rPr>
              <a:t>κινδύνων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495408" y="2936493"/>
            <a:ext cx="1046480" cy="4521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59"/>
              </a:spcBef>
            </a:pPr>
            <a:r>
              <a:rPr sz="1100" b="1" spc="75" dirty="0">
                <a:latin typeface="Arial"/>
                <a:cs typeface="Arial"/>
              </a:rPr>
              <a:t>Ασφάλεια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65" dirty="0">
                <a:latin typeface="Calibri"/>
                <a:cs typeface="Calibri"/>
              </a:rPr>
              <a:t>SLA</a:t>
            </a:r>
            <a:endParaRPr sz="110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355"/>
              </a:spcBef>
            </a:pPr>
            <a:r>
              <a:rPr sz="1100" b="1" dirty="0">
                <a:latin typeface="Arial"/>
                <a:cs typeface="Arial"/>
              </a:rPr>
              <a:t>μ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spc="75" dirty="0">
                <a:latin typeface="Arial"/>
                <a:cs typeface="Arial"/>
              </a:rPr>
              <a:t>ι</a:t>
            </a:r>
            <a:r>
              <a:rPr sz="1100" b="1" dirty="0">
                <a:latin typeface="Arial"/>
                <a:cs typeface="Arial"/>
              </a:rPr>
              <a:t>α</a:t>
            </a:r>
            <a:r>
              <a:rPr sz="1100" b="1" spc="90" dirty="0">
                <a:latin typeface="Arial"/>
                <a:cs typeface="Arial"/>
              </a:rPr>
              <a:t> </a:t>
            </a:r>
            <a:r>
              <a:rPr sz="1100" b="1" spc="35" dirty="0">
                <a:latin typeface="Arial"/>
                <a:cs typeface="Arial"/>
              </a:rPr>
              <a:t>α</a:t>
            </a:r>
            <a:r>
              <a:rPr sz="1100" b="1" spc="40" dirty="0">
                <a:latin typeface="Arial"/>
                <a:cs typeface="Arial"/>
              </a:rPr>
              <a:t>τζ</a:t>
            </a:r>
            <a:r>
              <a:rPr sz="1100" b="1" spc="35" dirty="0">
                <a:latin typeface="Arial"/>
                <a:cs typeface="Arial"/>
              </a:rPr>
              <a:t>έ</a:t>
            </a:r>
            <a:r>
              <a:rPr sz="1100" b="1" spc="40" dirty="0">
                <a:latin typeface="Arial"/>
                <a:cs typeface="Arial"/>
              </a:rPr>
              <a:t>ν</a:t>
            </a:r>
            <a:r>
              <a:rPr sz="1100" b="1" spc="35" dirty="0">
                <a:latin typeface="Arial"/>
                <a:cs typeface="Arial"/>
              </a:rPr>
              <a:t>τ</a:t>
            </a:r>
            <a:r>
              <a:rPr sz="1100" b="1" dirty="0">
                <a:latin typeface="Arial"/>
                <a:cs typeface="Arial"/>
              </a:rPr>
              <a:t>α</a:t>
            </a:r>
            <a:endParaRPr sz="11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15440" y="3874185"/>
            <a:ext cx="600075" cy="32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895">
              <a:lnSpc>
                <a:spcPct val="116199"/>
              </a:lnSpc>
              <a:spcBef>
                <a:spcPts val="100"/>
              </a:spcBef>
            </a:pPr>
            <a:r>
              <a:rPr sz="850" b="1" spc="45" dirty="0">
                <a:latin typeface="Arial"/>
                <a:cs typeface="Arial"/>
              </a:rPr>
              <a:t>Επιλογή 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spc="65" dirty="0">
                <a:latin typeface="Arial"/>
                <a:cs typeface="Arial"/>
              </a:rPr>
              <a:t>α</a:t>
            </a:r>
            <a:r>
              <a:rPr sz="850" b="1" spc="70" dirty="0">
                <a:latin typeface="Arial"/>
                <a:cs typeface="Arial"/>
              </a:rPr>
              <a:t>ν</a:t>
            </a:r>
            <a:r>
              <a:rPr sz="850" b="1" spc="65" dirty="0">
                <a:latin typeface="Arial"/>
                <a:cs typeface="Arial"/>
              </a:rPr>
              <a:t>τί</a:t>
            </a:r>
            <a:r>
              <a:rPr sz="850" b="1" spc="70" dirty="0">
                <a:latin typeface="Arial"/>
                <a:cs typeface="Arial"/>
              </a:rPr>
              <a:t>με</a:t>
            </a:r>
            <a:r>
              <a:rPr sz="850" b="1" spc="65" dirty="0">
                <a:latin typeface="Arial"/>
                <a:cs typeface="Arial"/>
              </a:rPr>
              <a:t>τ</a:t>
            </a:r>
            <a:r>
              <a:rPr sz="850" b="1" spc="70" dirty="0">
                <a:latin typeface="Arial"/>
                <a:cs typeface="Arial"/>
              </a:rPr>
              <a:t>ρ</a:t>
            </a:r>
            <a:r>
              <a:rPr sz="850" b="1" dirty="0">
                <a:latin typeface="Arial"/>
                <a:cs typeface="Arial"/>
              </a:rPr>
              <a:t>α</a:t>
            </a:r>
            <a:endParaRPr sz="8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127045" y="3926814"/>
            <a:ext cx="17640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5" dirty="0">
                <a:latin typeface="Arial"/>
                <a:cs typeface="Arial"/>
              </a:rPr>
              <a:t>Εσωτερικά</a:t>
            </a:r>
            <a:r>
              <a:rPr sz="1100" b="1" spc="85" dirty="0">
                <a:latin typeface="Calibri"/>
                <a:cs typeface="Calibri"/>
              </a:rPr>
              <a:t>/</a:t>
            </a:r>
            <a:r>
              <a:rPr sz="1100" b="1" spc="165" dirty="0">
                <a:latin typeface="Calibri"/>
                <a:cs typeface="Calibri"/>
              </a:rPr>
              <a:t> </a:t>
            </a:r>
            <a:r>
              <a:rPr sz="1100" b="1" spc="75" dirty="0">
                <a:latin typeface="Arial"/>
                <a:cs typeface="Arial"/>
              </a:rPr>
              <a:t>Εξωτερικά</a:t>
            </a:r>
            <a:endParaRPr sz="11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702088" y="4226686"/>
            <a:ext cx="6813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80" dirty="0">
                <a:latin typeface="Arial"/>
                <a:cs typeface="Arial"/>
              </a:rPr>
              <a:t>Έλεγχος</a:t>
            </a:r>
            <a:endParaRPr sz="11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699400" y="4588891"/>
            <a:ext cx="628015" cy="326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" marR="5080" indent="-16510">
              <a:lnSpc>
                <a:spcPct val="116199"/>
              </a:lnSpc>
              <a:spcBef>
                <a:spcPts val="100"/>
              </a:spcBef>
            </a:pPr>
            <a:r>
              <a:rPr sz="850" b="1" spc="65" dirty="0">
                <a:latin typeface="Arial"/>
                <a:cs typeface="Arial"/>
              </a:rPr>
              <a:t>Ε</a:t>
            </a:r>
            <a:r>
              <a:rPr sz="850" b="1" spc="70" dirty="0">
                <a:latin typeface="Arial"/>
                <a:cs typeface="Arial"/>
              </a:rPr>
              <a:t>φ</a:t>
            </a:r>
            <a:r>
              <a:rPr sz="850" b="1" spc="65" dirty="0">
                <a:latin typeface="Arial"/>
                <a:cs typeface="Arial"/>
              </a:rPr>
              <a:t>α</a:t>
            </a:r>
            <a:r>
              <a:rPr sz="850" b="1" spc="70" dirty="0">
                <a:latin typeface="Arial"/>
                <a:cs typeface="Arial"/>
              </a:rPr>
              <a:t>ρ</a:t>
            </a:r>
            <a:r>
              <a:rPr sz="850" b="1" spc="65" dirty="0">
                <a:latin typeface="Arial"/>
                <a:cs typeface="Arial"/>
              </a:rPr>
              <a:t>μο</a:t>
            </a:r>
            <a:r>
              <a:rPr sz="850" b="1" spc="70" dirty="0">
                <a:latin typeface="Arial"/>
                <a:cs typeface="Arial"/>
              </a:rPr>
              <a:t>γ</a:t>
            </a:r>
            <a:r>
              <a:rPr sz="850" b="1" dirty="0">
                <a:latin typeface="Arial"/>
                <a:cs typeface="Arial"/>
              </a:rPr>
              <a:t>ή  </a:t>
            </a:r>
            <a:r>
              <a:rPr sz="850" b="1" spc="65" dirty="0">
                <a:latin typeface="Arial"/>
                <a:cs typeface="Arial"/>
              </a:rPr>
              <a:t>α</a:t>
            </a:r>
            <a:r>
              <a:rPr sz="850" b="1" spc="70" dirty="0">
                <a:latin typeface="Arial"/>
                <a:cs typeface="Arial"/>
              </a:rPr>
              <a:t>ν</a:t>
            </a:r>
            <a:r>
              <a:rPr sz="850" b="1" spc="65" dirty="0">
                <a:latin typeface="Arial"/>
                <a:cs typeface="Arial"/>
              </a:rPr>
              <a:t>τί</a:t>
            </a:r>
            <a:r>
              <a:rPr sz="850" b="1" spc="70" dirty="0">
                <a:latin typeface="Arial"/>
                <a:cs typeface="Arial"/>
              </a:rPr>
              <a:t>με</a:t>
            </a:r>
            <a:r>
              <a:rPr sz="850" b="1" spc="65" dirty="0">
                <a:latin typeface="Arial"/>
                <a:cs typeface="Arial"/>
              </a:rPr>
              <a:t>τ</a:t>
            </a:r>
            <a:r>
              <a:rPr sz="850" b="1" spc="70" dirty="0">
                <a:latin typeface="Arial"/>
                <a:cs typeface="Arial"/>
              </a:rPr>
              <a:t>ρ</a:t>
            </a:r>
            <a:r>
              <a:rPr sz="850" b="1" dirty="0">
                <a:latin typeface="Arial"/>
                <a:cs typeface="Arial"/>
              </a:rPr>
              <a:t>α</a:t>
            </a:r>
            <a:endParaRPr sz="8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552305" y="4747158"/>
            <a:ext cx="92201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0" dirty="0">
                <a:latin typeface="Arial"/>
                <a:cs typeface="Arial"/>
              </a:rPr>
              <a:t>Ε</a:t>
            </a:r>
            <a:r>
              <a:rPr sz="1100" b="1" spc="65" dirty="0">
                <a:latin typeface="Arial"/>
                <a:cs typeface="Arial"/>
              </a:rPr>
              <a:t>κπ</a:t>
            </a:r>
            <a:r>
              <a:rPr sz="1100" b="1" spc="70" dirty="0">
                <a:latin typeface="Arial"/>
                <a:cs typeface="Arial"/>
              </a:rPr>
              <a:t>α</a:t>
            </a:r>
            <a:r>
              <a:rPr sz="1100" b="1" spc="65" dirty="0">
                <a:latin typeface="Arial"/>
                <a:cs typeface="Arial"/>
              </a:rPr>
              <a:t>ίδε</a:t>
            </a:r>
            <a:r>
              <a:rPr sz="1100" b="1" spc="70" dirty="0">
                <a:latin typeface="Arial"/>
                <a:cs typeface="Arial"/>
              </a:rPr>
              <a:t>υσ</a:t>
            </a:r>
            <a:r>
              <a:rPr sz="1100" b="1" dirty="0">
                <a:latin typeface="Arial"/>
                <a:cs typeface="Arial"/>
              </a:rPr>
              <a:t>η</a:t>
            </a:r>
            <a:endParaRPr sz="11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25727" y="5304205"/>
            <a:ext cx="780415" cy="3263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850" b="1" spc="50" dirty="0">
                <a:latin typeface="Arial"/>
                <a:cs typeface="Arial"/>
              </a:rPr>
              <a:t>Αξιολόγηση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dirty="0">
                <a:latin typeface="Calibri"/>
                <a:cs typeface="Calibri"/>
              </a:rPr>
              <a:t>-</a:t>
            </a:r>
            <a:endParaRPr sz="850">
              <a:latin typeface="Calibri"/>
              <a:cs typeface="Calibri"/>
            </a:endParaRPr>
          </a:p>
          <a:p>
            <a:pPr marL="56515">
              <a:lnSpc>
                <a:spcPct val="100000"/>
              </a:lnSpc>
              <a:spcBef>
                <a:spcPts val="165"/>
              </a:spcBef>
            </a:pPr>
            <a:r>
              <a:rPr sz="850" b="1" spc="60" dirty="0">
                <a:latin typeface="Arial"/>
                <a:cs typeface="Arial"/>
              </a:rPr>
              <a:t>αντιμέτρων</a:t>
            </a:r>
            <a:endParaRPr sz="8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589947" y="5286603"/>
            <a:ext cx="8350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105" dirty="0">
                <a:latin typeface="Arial"/>
                <a:cs typeface="Arial"/>
              </a:rPr>
              <a:t>Συστάσεις</a:t>
            </a:r>
            <a:endParaRPr sz="11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28089" y="1349857"/>
            <a:ext cx="2717165" cy="26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spc="155" dirty="0">
                <a:solidFill>
                  <a:srgbClr val="FFFFFF"/>
                </a:solidFill>
                <a:latin typeface="Arial"/>
                <a:cs typeface="Arial"/>
              </a:rPr>
              <a:t>Ανάλυση</a:t>
            </a:r>
            <a:r>
              <a:rPr sz="1550" b="1" spc="3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140" dirty="0">
                <a:solidFill>
                  <a:srgbClr val="FFFFFF"/>
                </a:solidFill>
                <a:latin typeface="Arial"/>
                <a:cs typeface="Arial"/>
              </a:rPr>
              <a:t>κινδύνου</a:t>
            </a:r>
            <a:r>
              <a:rPr sz="1550" b="1" spc="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5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b="1" spc="80" dirty="0">
                <a:solidFill>
                  <a:srgbClr val="FFFFFF"/>
                </a:solidFill>
                <a:latin typeface="Arial"/>
                <a:cs typeface="Arial"/>
              </a:rPr>
              <a:t>RA)</a:t>
            </a:r>
            <a:endParaRPr sz="1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578225" y="2195829"/>
            <a:ext cx="12268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90" dirty="0">
                <a:latin typeface="Arial"/>
                <a:cs typeface="Arial"/>
              </a:rPr>
              <a:t>Προσδιορισμός</a:t>
            </a:r>
            <a:endParaRPr sz="11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707514" y="2113279"/>
            <a:ext cx="1631950" cy="358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100">
              <a:lnSpc>
                <a:spcPts val="1310"/>
              </a:lnSpc>
              <a:spcBef>
                <a:spcPts val="100"/>
              </a:spcBef>
            </a:pPr>
            <a:r>
              <a:rPr sz="1100" b="1" spc="75" dirty="0">
                <a:latin typeface="Arial"/>
                <a:cs typeface="Arial"/>
              </a:rPr>
              <a:t>Πλαίσιο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310"/>
              </a:lnSpc>
            </a:pPr>
            <a:r>
              <a:rPr sz="1100" b="1" spc="80" dirty="0">
                <a:latin typeface="Arial"/>
                <a:cs typeface="Arial"/>
              </a:rPr>
              <a:t>κινδύνου</a:t>
            </a:r>
            <a:r>
              <a:rPr sz="1100" b="1" spc="65" dirty="0">
                <a:latin typeface="Arial"/>
                <a:cs typeface="Arial"/>
              </a:rPr>
              <a:t> </a:t>
            </a:r>
            <a:r>
              <a:rPr sz="1100" b="1" spc="95" dirty="0">
                <a:latin typeface="Arial"/>
                <a:cs typeface="Arial"/>
              </a:rPr>
              <a:t>Καθιέρωση</a:t>
            </a:r>
            <a:endParaRPr sz="11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068195" y="3053321"/>
            <a:ext cx="399415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65" dirty="0">
                <a:latin typeface="Arial"/>
                <a:cs typeface="Arial"/>
              </a:rPr>
              <a:t>Γ</a:t>
            </a:r>
            <a:r>
              <a:rPr sz="850" b="1" spc="60" dirty="0">
                <a:latin typeface="Arial"/>
                <a:cs typeface="Arial"/>
              </a:rPr>
              <a:t>εν</a:t>
            </a:r>
            <a:r>
              <a:rPr sz="850" b="1" spc="65" dirty="0">
                <a:latin typeface="Arial"/>
                <a:cs typeface="Arial"/>
              </a:rPr>
              <a:t>ι</a:t>
            </a:r>
            <a:r>
              <a:rPr sz="850" b="1" spc="60" dirty="0">
                <a:latin typeface="Arial"/>
                <a:cs typeface="Arial"/>
              </a:rPr>
              <a:t>κ</a:t>
            </a:r>
            <a:r>
              <a:rPr sz="850" b="1" dirty="0">
                <a:latin typeface="Arial"/>
                <a:cs typeface="Arial"/>
              </a:rPr>
              <a:t>ά</a:t>
            </a:r>
            <a:endParaRPr sz="8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91596" y="3067929"/>
            <a:ext cx="92964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55" dirty="0">
                <a:latin typeface="Arial"/>
                <a:cs typeface="Arial"/>
              </a:rPr>
              <a:t>Προσδιορισμός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980496" y="3222869"/>
            <a:ext cx="751840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850" b="1" spc="45" dirty="0">
                <a:latin typeface="Arial"/>
                <a:cs typeface="Arial"/>
              </a:rPr>
              <a:t>αγαθών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92667" y="3222715"/>
            <a:ext cx="1456359" cy="1436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850" dirty="0">
                <a:latin typeface="Arial"/>
                <a:cs typeface="Arial"/>
              </a:rPr>
              <a:t>στοιχεία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840479" y="3698163"/>
            <a:ext cx="1182370" cy="26098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304800" marR="5080" indent="-292735">
              <a:lnSpc>
                <a:spcPts val="830"/>
              </a:lnSpc>
              <a:spcBef>
                <a:spcPts val="285"/>
              </a:spcBef>
            </a:pPr>
            <a:r>
              <a:rPr sz="850" b="1" spc="55" dirty="0">
                <a:latin typeface="Arial"/>
                <a:cs typeface="Arial"/>
              </a:rPr>
              <a:t>Προσδιορισμός </a:t>
            </a:r>
            <a:r>
              <a:rPr sz="850" b="1" spc="30" dirty="0">
                <a:latin typeface="Arial"/>
                <a:cs typeface="Arial"/>
              </a:rPr>
              <a:t>των </a:t>
            </a:r>
            <a:r>
              <a:rPr sz="850" b="1" spc="-225" dirty="0">
                <a:latin typeface="Arial"/>
                <a:cs typeface="Arial"/>
              </a:rPr>
              <a:t> </a:t>
            </a:r>
            <a:r>
              <a:rPr sz="850" b="1" spc="45" dirty="0">
                <a:latin typeface="Arial"/>
                <a:cs typeface="Arial"/>
              </a:rPr>
              <a:t>απειλών</a:t>
            </a:r>
            <a:endParaRPr sz="8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898014" y="3945039"/>
            <a:ext cx="956944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b="1" spc="45" dirty="0">
                <a:latin typeface="Arial"/>
                <a:cs typeface="Arial"/>
              </a:rPr>
              <a:t>Βασικά</a:t>
            </a:r>
            <a:r>
              <a:rPr sz="850" b="1" spc="25" dirty="0">
                <a:latin typeface="Arial"/>
                <a:cs typeface="Arial"/>
              </a:rPr>
              <a:t> </a:t>
            </a:r>
            <a:r>
              <a:rPr sz="850" b="1" spc="40" dirty="0">
                <a:latin typeface="Arial"/>
                <a:cs typeface="Arial"/>
              </a:rPr>
              <a:t>κριτήρια</a:t>
            </a:r>
            <a:endParaRPr sz="8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730828" y="3945039"/>
            <a:ext cx="134620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32865" algn="l"/>
              </a:tabLst>
            </a:pPr>
            <a:r>
              <a:rPr sz="850" u="heavy" dirty="0">
                <a:uFill>
                  <a:solidFill>
                    <a:srgbClr val="E7AD00"/>
                  </a:solidFill>
                </a:uFill>
                <a:latin typeface="Times New Roman"/>
                <a:cs typeface="Times New Roman"/>
              </a:rPr>
              <a:t> 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795597" y="4268909"/>
            <a:ext cx="1216660" cy="3956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23850" marR="5080" indent="-273050">
              <a:lnSpc>
                <a:spcPts val="869"/>
              </a:lnSpc>
              <a:spcBef>
                <a:spcPts val="250"/>
              </a:spcBef>
            </a:pPr>
            <a:r>
              <a:rPr sz="850" b="1" spc="60" dirty="0">
                <a:latin typeface="Arial"/>
                <a:cs typeface="Arial"/>
              </a:rPr>
              <a:t>Προσδιορισμός </a:t>
            </a:r>
            <a:r>
              <a:rPr sz="850" b="1" spc="-5" dirty="0">
                <a:latin typeface="Arial"/>
                <a:cs typeface="Arial"/>
              </a:rPr>
              <a:t>των </a:t>
            </a:r>
            <a:r>
              <a:rPr sz="850" b="1" spc="-225" dirty="0">
                <a:latin typeface="Arial"/>
                <a:cs typeface="Arial"/>
              </a:rPr>
              <a:t> </a:t>
            </a:r>
            <a:r>
              <a:rPr sz="850" b="1" spc="50" dirty="0">
                <a:latin typeface="Arial"/>
                <a:cs typeface="Arial"/>
              </a:rPr>
              <a:t>υφιστάμενων</a:t>
            </a:r>
            <a:endParaRPr sz="850" dirty="0">
              <a:latin typeface="Arial"/>
              <a:cs typeface="Arial"/>
            </a:endParaRPr>
          </a:p>
          <a:p>
            <a:pPr marL="12700">
              <a:lnSpc>
                <a:spcPts val="1015"/>
              </a:lnSpc>
            </a:pPr>
            <a:r>
              <a:rPr sz="850" b="1" spc="60" dirty="0">
                <a:latin typeface="Arial"/>
                <a:cs typeface="Arial"/>
              </a:rPr>
              <a:t>αντιμέτρων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719083" y="4591747"/>
            <a:ext cx="1261110" cy="275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4935">
              <a:lnSpc>
                <a:spcPts val="985"/>
              </a:lnSpc>
              <a:spcBef>
                <a:spcPts val="100"/>
              </a:spcBef>
            </a:pPr>
            <a:r>
              <a:rPr sz="850" b="1" spc="50" dirty="0">
                <a:latin typeface="Arial"/>
                <a:cs typeface="Arial"/>
              </a:rPr>
              <a:t>Πεδίο</a:t>
            </a:r>
            <a:r>
              <a:rPr sz="850" b="1" spc="60" dirty="0">
                <a:latin typeface="Arial"/>
                <a:cs typeface="Arial"/>
              </a:rPr>
              <a:t> εφαρμογής </a:t>
            </a:r>
            <a:r>
              <a:rPr sz="850" b="1" dirty="0">
                <a:latin typeface="Calibri"/>
                <a:cs typeface="Calibri"/>
              </a:rPr>
              <a:t>&amp;</a:t>
            </a:r>
            <a:endParaRPr sz="850" dirty="0">
              <a:latin typeface="Calibri"/>
              <a:cs typeface="Calibri"/>
            </a:endParaRPr>
          </a:p>
          <a:p>
            <a:pPr marL="12700">
              <a:lnSpc>
                <a:spcPts val="985"/>
              </a:lnSpc>
            </a:pPr>
            <a:r>
              <a:rPr sz="850" b="1" spc="40" dirty="0">
                <a:latin typeface="Arial"/>
                <a:cs typeface="Arial"/>
              </a:rPr>
              <a:t>όρια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40975" y="4781752"/>
            <a:ext cx="1301750" cy="36639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70815" marR="277495" indent="-59055">
              <a:lnSpc>
                <a:spcPts val="830"/>
              </a:lnSpc>
              <a:spcBef>
                <a:spcPts val="285"/>
              </a:spcBef>
            </a:pPr>
            <a:r>
              <a:rPr sz="850" b="1" spc="65" dirty="0">
                <a:latin typeface="Arial"/>
                <a:cs typeface="Arial"/>
              </a:rPr>
              <a:t>Π</a:t>
            </a:r>
            <a:r>
              <a:rPr sz="850" b="1" spc="60" dirty="0">
                <a:latin typeface="Arial"/>
                <a:cs typeface="Arial"/>
              </a:rPr>
              <a:t>ρο</a:t>
            </a:r>
            <a:r>
              <a:rPr sz="850" b="1" spc="65" dirty="0">
                <a:latin typeface="Arial"/>
                <a:cs typeface="Arial"/>
              </a:rPr>
              <a:t>σδ</a:t>
            </a:r>
            <a:r>
              <a:rPr sz="850" b="1" spc="60" dirty="0">
                <a:latin typeface="Arial"/>
                <a:cs typeface="Arial"/>
              </a:rPr>
              <a:t>ιορ</a:t>
            </a:r>
            <a:r>
              <a:rPr sz="850" b="1" spc="65" dirty="0">
                <a:latin typeface="Arial"/>
                <a:cs typeface="Arial"/>
              </a:rPr>
              <a:t>ι</a:t>
            </a:r>
            <a:r>
              <a:rPr sz="850" b="1" spc="60" dirty="0">
                <a:latin typeface="Arial"/>
                <a:cs typeface="Arial"/>
              </a:rPr>
              <a:t>σμ</a:t>
            </a:r>
            <a:r>
              <a:rPr sz="850" b="1" spc="65" dirty="0">
                <a:latin typeface="Arial"/>
                <a:cs typeface="Arial"/>
              </a:rPr>
              <a:t>ό</a:t>
            </a:r>
            <a:r>
              <a:rPr sz="850" b="1" dirty="0">
                <a:latin typeface="Arial"/>
                <a:cs typeface="Arial"/>
              </a:rPr>
              <a:t>ς  </a:t>
            </a:r>
            <a:r>
              <a:rPr sz="850" b="1" spc="35" dirty="0">
                <a:latin typeface="Arial"/>
                <a:cs typeface="Arial"/>
              </a:rPr>
              <a:t>των</a:t>
            </a:r>
            <a:r>
              <a:rPr sz="850" b="1" spc="50" dirty="0">
                <a:latin typeface="Arial"/>
                <a:cs typeface="Arial"/>
              </a:rPr>
              <a:t> </a:t>
            </a:r>
            <a:r>
              <a:rPr sz="850" b="1" spc="40" dirty="0">
                <a:latin typeface="Arial"/>
                <a:cs typeface="Arial"/>
              </a:rPr>
              <a:t>τρωτών </a:t>
            </a:r>
            <a:r>
              <a:rPr sz="850" b="1" spc="45" dirty="0">
                <a:latin typeface="Arial"/>
                <a:cs typeface="Arial"/>
              </a:rPr>
              <a:t> σημείων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789429" y="5242369"/>
            <a:ext cx="861694" cy="30353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850" b="1" spc="50" dirty="0">
                <a:latin typeface="Arial"/>
                <a:cs typeface="Arial"/>
              </a:rPr>
              <a:t>Οργάνωση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spc="30" dirty="0">
                <a:latin typeface="Arial"/>
                <a:cs typeface="Arial"/>
              </a:rPr>
              <a:t>για</a:t>
            </a:r>
            <a:endParaRPr sz="850" dirty="0">
              <a:latin typeface="Arial"/>
              <a:cs typeface="Arial"/>
            </a:endParaRPr>
          </a:p>
          <a:p>
            <a:pPr marL="436880">
              <a:lnSpc>
                <a:spcPct val="100000"/>
              </a:lnSpc>
              <a:spcBef>
                <a:spcPts val="75"/>
              </a:spcBef>
            </a:pPr>
            <a:r>
              <a:rPr lang="en-US" sz="850" b="1" spc="25" dirty="0">
                <a:latin typeface="Arial"/>
                <a:cs typeface="Arial"/>
              </a:rPr>
              <a:t>R</a:t>
            </a:r>
            <a:r>
              <a:rPr sz="850" b="1" spc="25" dirty="0">
                <a:latin typeface="Arial"/>
                <a:cs typeface="Arial"/>
              </a:rPr>
              <a:t>Μ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828682" y="5361106"/>
            <a:ext cx="1031875" cy="303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5080" indent="-269875">
              <a:lnSpc>
                <a:spcPct val="107300"/>
              </a:lnSpc>
              <a:spcBef>
                <a:spcPts val="100"/>
              </a:spcBef>
            </a:pPr>
            <a:r>
              <a:rPr sz="850" b="1" spc="55" dirty="0">
                <a:latin typeface="Arial"/>
                <a:cs typeface="Arial"/>
              </a:rPr>
              <a:t>Εντοπισμός </a:t>
            </a:r>
            <a:r>
              <a:rPr sz="850" b="1" spc="30" dirty="0">
                <a:latin typeface="Arial"/>
                <a:cs typeface="Arial"/>
              </a:rPr>
              <a:t>των </a:t>
            </a:r>
            <a:r>
              <a:rPr sz="850" b="1" spc="35" dirty="0">
                <a:latin typeface="Arial"/>
                <a:cs typeface="Arial"/>
              </a:rPr>
              <a:t> </a:t>
            </a:r>
            <a:r>
              <a:rPr sz="850" b="1" spc="60" dirty="0">
                <a:latin typeface="Arial"/>
                <a:cs typeface="Arial"/>
              </a:rPr>
              <a:t>επι</a:t>
            </a:r>
            <a:r>
              <a:rPr sz="850" b="1" spc="65" dirty="0">
                <a:latin typeface="Arial"/>
                <a:cs typeface="Arial"/>
              </a:rPr>
              <a:t>π</a:t>
            </a:r>
            <a:r>
              <a:rPr sz="850" b="1" spc="60" dirty="0">
                <a:latin typeface="Arial"/>
                <a:cs typeface="Arial"/>
              </a:rPr>
              <a:t>τ</a:t>
            </a:r>
            <a:r>
              <a:rPr sz="850" b="1" spc="65" dirty="0">
                <a:latin typeface="Arial"/>
                <a:cs typeface="Arial"/>
              </a:rPr>
              <a:t>ώ</a:t>
            </a:r>
            <a:r>
              <a:rPr sz="850" b="1" spc="60" dirty="0">
                <a:latin typeface="Arial"/>
                <a:cs typeface="Arial"/>
              </a:rPr>
              <a:t>σεω</a:t>
            </a:r>
            <a:r>
              <a:rPr sz="850" b="1" dirty="0">
                <a:latin typeface="Arial"/>
                <a:cs typeface="Arial"/>
              </a:rPr>
              <a:t>ν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831966" y="2251887"/>
            <a:ext cx="738505" cy="3536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4765" marR="5080" indent="-12700">
              <a:lnSpc>
                <a:spcPts val="1260"/>
              </a:lnSpc>
              <a:spcBef>
                <a:spcPts val="190"/>
              </a:spcBef>
            </a:pPr>
            <a:r>
              <a:rPr sz="1100" b="1" spc="100" dirty="0">
                <a:latin typeface="Arial"/>
                <a:cs typeface="Arial"/>
              </a:rPr>
              <a:t>Ε</a:t>
            </a:r>
            <a:r>
              <a:rPr sz="1100" b="1" spc="95" dirty="0">
                <a:latin typeface="Arial"/>
                <a:cs typeface="Arial"/>
              </a:rPr>
              <a:t>κ</a:t>
            </a:r>
            <a:r>
              <a:rPr sz="1100" b="1" spc="100" dirty="0">
                <a:latin typeface="Arial"/>
                <a:cs typeface="Arial"/>
              </a:rPr>
              <a:t>τ</a:t>
            </a:r>
            <a:r>
              <a:rPr sz="1100" b="1" spc="95" dirty="0">
                <a:latin typeface="Arial"/>
                <a:cs typeface="Arial"/>
              </a:rPr>
              <a:t>ί</a:t>
            </a:r>
            <a:r>
              <a:rPr sz="1100" b="1" spc="100" dirty="0">
                <a:latin typeface="Arial"/>
                <a:cs typeface="Arial"/>
              </a:rPr>
              <a:t>μησ</a:t>
            </a:r>
            <a:r>
              <a:rPr sz="1100" b="1" dirty="0">
                <a:latin typeface="Arial"/>
                <a:cs typeface="Arial"/>
              </a:rPr>
              <a:t>η  </a:t>
            </a:r>
            <a:r>
              <a:rPr sz="1100" b="1" spc="95" dirty="0">
                <a:latin typeface="Arial"/>
                <a:cs typeface="Arial"/>
              </a:rPr>
              <a:t>κ</a:t>
            </a:r>
            <a:r>
              <a:rPr sz="1100" b="1" spc="90" dirty="0">
                <a:latin typeface="Arial"/>
                <a:cs typeface="Arial"/>
              </a:rPr>
              <a:t>ι</a:t>
            </a:r>
            <a:r>
              <a:rPr sz="1100" b="1" spc="95" dirty="0">
                <a:latin typeface="Arial"/>
                <a:cs typeface="Arial"/>
              </a:rPr>
              <a:t>νδ</a:t>
            </a:r>
            <a:r>
              <a:rPr sz="1100" b="1" spc="90" dirty="0">
                <a:latin typeface="Arial"/>
                <a:cs typeface="Arial"/>
              </a:rPr>
              <a:t>ύν</a:t>
            </a:r>
            <a:r>
              <a:rPr sz="1100" b="1" spc="95" dirty="0">
                <a:latin typeface="Arial"/>
                <a:cs typeface="Arial"/>
              </a:rPr>
              <a:t>ο</a:t>
            </a:r>
            <a:r>
              <a:rPr sz="1100" b="1" dirty="0">
                <a:latin typeface="Arial"/>
                <a:cs typeface="Arial"/>
              </a:rPr>
              <a:t>υ</a:t>
            </a:r>
            <a:endParaRPr sz="11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860012" y="3112336"/>
            <a:ext cx="835025" cy="51371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71755" marR="52705" algn="ctr">
              <a:lnSpc>
                <a:spcPts val="869"/>
              </a:lnSpc>
              <a:spcBef>
                <a:spcPts val="254"/>
              </a:spcBef>
            </a:pPr>
            <a:r>
              <a:rPr sz="850" b="1" spc="55" dirty="0">
                <a:latin typeface="Arial"/>
                <a:cs typeface="Arial"/>
              </a:rPr>
              <a:t>Επιλογή</a:t>
            </a:r>
            <a:r>
              <a:rPr sz="850" b="1" spc="20" dirty="0">
                <a:latin typeface="Arial"/>
                <a:cs typeface="Arial"/>
              </a:rPr>
              <a:t> </a:t>
            </a:r>
            <a:r>
              <a:rPr sz="850" b="1" dirty="0">
                <a:latin typeface="Arial"/>
                <a:cs typeface="Arial"/>
              </a:rPr>
              <a:t>της </a:t>
            </a:r>
            <a:r>
              <a:rPr sz="850" b="1" spc="-220" dirty="0">
                <a:latin typeface="Arial"/>
                <a:cs typeface="Arial"/>
              </a:rPr>
              <a:t> </a:t>
            </a:r>
            <a:r>
              <a:rPr sz="850" b="1" spc="60" dirty="0">
                <a:latin typeface="Arial"/>
                <a:cs typeface="Arial"/>
              </a:rPr>
              <a:t>εκτίμησης </a:t>
            </a:r>
            <a:r>
              <a:rPr sz="850" b="1" spc="65" dirty="0">
                <a:latin typeface="Arial"/>
                <a:cs typeface="Arial"/>
              </a:rPr>
              <a:t> </a:t>
            </a:r>
            <a:r>
              <a:rPr sz="850" b="1" spc="50" dirty="0">
                <a:latin typeface="Arial"/>
                <a:cs typeface="Arial"/>
              </a:rPr>
              <a:t>κινδύνου</a:t>
            </a:r>
            <a:endParaRPr sz="8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850" b="1" spc="60" dirty="0">
                <a:latin typeface="Arial"/>
                <a:cs typeface="Arial"/>
              </a:rPr>
              <a:t>μεθοδολογίας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700982" y="4034993"/>
            <a:ext cx="1405890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92555" algn="l"/>
              </a:tabLst>
            </a:pPr>
            <a:r>
              <a:rPr sz="850" u="heavy" dirty="0">
                <a:uFill>
                  <a:solidFill>
                    <a:srgbClr val="E7AD00"/>
                  </a:solidFill>
                </a:uFill>
                <a:latin typeface="Times New Roman"/>
                <a:cs typeface="Times New Roman"/>
              </a:rPr>
              <a:t> 	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675426" y="4034993"/>
            <a:ext cx="1069975" cy="26098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127000">
              <a:lnSpc>
                <a:spcPts val="830"/>
              </a:lnSpc>
              <a:spcBef>
                <a:spcPts val="285"/>
              </a:spcBef>
            </a:pPr>
            <a:r>
              <a:rPr sz="850" b="1" spc="65" dirty="0">
                <a:latin typeface="Arial"/>
                <a:cs typeface="Arial"/>
              </a:rPr>
              <a:t>Εκτίμηση</a:t>
            </a:r>
            <a:r>
              <a:rPr sz="850" b="1" spc="95" dirty="0">
                <a:latin typeface="Arial"/>
                <a:cs typeface="Arial"/>
              </a:rPr>
              <a:t> </a:t>
            </a:r>
            <a:r>
              <a:rPr sz="850" b="1" spc="35" dirty="0">
                <a:latin typeface="Arial"/>
                <a:cs typeface="Arial"/>
              </a:rPr>
              <a:t>του </a:t>
            </a:r>
            <a:r>
              <a:rPr sz="850" b="1" spc="40" dirty="0">
                <a:latin typeface="Arial"/>
                <a:cs typeface="Arial"/>
              </a:rPr>
              <a:t> </a:t>
            </a:r>
            <a:r>
              <a:rPr sz="850" b="1" spc="50" dirty="0">
                <a:latin typeface="Arial"/>
                <a:cs typeface="Arial"/>
              </a:rPr>
              <a:t>επιπέδου</a:t>
            </a:r>
            <a:r>
              <a:rPr sz="850" b="1" dirty="0">
                <a:latin typeface="Arial"/>
                <a:cs typeface="Arial"/>
              </a:rPr>
              <a:t> </a:t>
            </a:r>
            <a:r>
              <a:rPr sz="850" b="1" spc="50" dirty="0">
                <a:latin typeface="Arial"/>
                <a:cs typeface="Arial"/>
              </a:rPr>
              <a:t>απειλής</a:t>
            </a:r>
            <a:endParaRPr sz="8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802820" y="4684140"/>
            <a:ext cx="815975" cy="36639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ctr">
              <a:lnSpc>
                <a:spcPts val="830"/>
              </a:lnSpc>
              <a:spcBef>
                <a:spcPts val="285"/>
              </a:spcBef>
            </a:pPr>
            <a:r>
              <a:rPr sz="850" b="1" spc="65" dirty="0">
                <a:latin typeface="Arial"/>
                <a:cs typeface="Arial"/>
              </a:rPr>
              <a:t>Εκτίμηση </a:t>
            </a:r>
            <a:r>
              <a:rPr sz="850" b="1" spc="35" dirty="0">
                <a:latin typeface="Arial"/>
                <a:cs typeface="Arial"/>
              </a:rPr>
              <a:t>του </a:t>
            </a:r>
            <a:r>
              <a:rPr sz="850" b="1" spc="-225" dirty="0">
                <a:latin typeface="Arial"/>
                <a:cs typeface="Arial"/>
              </a:rPr>
              <a:t> </a:t>
            </a:r>
            <a:r>
              <a:rPr sz="850" b="1" spc="50" dirty="0">
                <a:latin typeface="Arial"/>
                <a:cs typeface="Arial"/>
              </a:rPr>
              <a:t>επιπέδου </a:t>
            </a:r>
            <a:r>
              <a:rPr sz="850" b="1" spc="55" dirty="0">
                <a:latin typeface="Arial"/>
                <a:cs typeface="Arial"/>
              </a:rPr>
              <a:t> </a:t>
            </a:r>
            <a:r>
              <a:rPr sz="850" b="1" spc="65" dirty="0">
                <a:latin typeface="Arial"/>
                <a:cs typeface="Arial"/>
              </a:rPr>
              <a:t>επιπτώσεων</a:t>
            </a:r>
            <a:endParaRPr sz="8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937744" y="5266879"/>
            <a:ext cx="563880" cy="366395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indent="10795" algn="just">
              <a:lnSpc>
                <a:spcPts val="830"/>
              </a:lnSpc>
              <a:spcBef>
                <a:spcPts val="285"/>
              </a:spcBef>
            </a:pPr>
            <a:r>
              <a:rPr sz="850" b="1" spc="45" dirty="0">
                <a:latin typeface="Arial"/>
                <a:cs typeface="Arial"/>
              </a:rPr>
              <a:t>Ε</a:t>
            </a:r>
            <a:r>
              <a:rPr sz="850" b="1" spc="40" dirty="0">
                <a:latin typeface="Arial"/>
                <a:cs typeface="Arial"/>
              </a:rPr>
              <a:t>κ</a:t>
            </a:r>
            <a:r>
              <a:rPr sz="850" b="1" spc="45" dirty="0">
                <a:latin typeface="Arial"/>
                <a:cs typeface="Arial"/>
              </a:rPr>
              <a:t>τ</a:t>
            </a:r>
            <a:r>
              <a:rPr sz="850" b="1" spc="40" dirty="0">
                <a:latin typeface="Arial"/>
                <a:cs typeface="Arial"/>
              </a:rPr>
              <a:t>ί</a:t>
            </a:r>
            <a:r>
              <a:rPr sz="850" b="1" spc="45" dirty="0">
                <a:latin typeface="Arial"/>
                <a:cs typeface="Arial"/>
              </a:rPr>
              <a:t>μησ</a:t>
            </a:r>
            <a:r>
              <a:rPr sz="850" b="1" dirty="0">
                <a:latin typeface="Arial"/>
                <a:cs typeface="Arial"/>
              </a:rPr>
              <a:t>η  </a:t>
            </a:r>
            <a:r>
              <a:rPr sz="850" b="1" spc="50" dirty="0">
                <a:latin typeface="Arial"/>
                <a:cs typeface="Arial"/>
              </a:rPr>
              <a:t>ε</a:t>
            </a:r>
            <a:r>
              <a:rPr sz="850" b="1" spc="55" dirty="0">
                <a:latin typeface="Arial"/>
                <a:cs typeface="Arial"/>
              </a:rPr>
              <a:t>π</a:t>
            </a:r>
            <a:r>
              <a:rPr sz="850" b="1" spc="50" dirty="0">
                <a:latin typeface="Arial"/>
                <a:cs typeface="Arial"/>
              </a:rPr>
              <a:t>ι</a:t>
            </a:r>
            <a:r>
              <a:rPr sz="850" b="1" spc="55" dirty="0">
                <a:latin typeface="Arial"/>
                <a:cs typeface="Arial"/>
              </a:rPr>
              <a:t>π</a:t>
            </a:r>
            <a:r>
              <a:rPr sz="850" b="1" spc="50" dirty="0">
                <a:latin typeface="Arial"/>
                <a:cs typeface="Arial"/>
              </a:rPr>
              <a:t>έ</a:t>
            </a:r>
            <a:r>
              <a:rPr sz="850" b="1" spc="55" dirty="0">
                <a:latin typeface="Arial"/>
                <a:cs typeface="Arial"/>
              </a:rPr>
              <a:t>δ</a:t>
            </a:r>
            <a:r>
              <a:rPr sz="850" b="1" spc="50" dirty="0">
                <a:latin typeface="Arial"/>
                <a:cs typeface="Arial"/>
              </a:rPr>
              <a:t>ο</a:t>
            </a:r>
            <a:r>
              <a:rPr sz="850" b="1" dirty="0">
                <a:latin typeface="Arial"/>
                <a:cs typeface="Arial"/>
              </a:rPr>
              <a:t>υ  </a:t>
            </a:r>
            <a:r>
              <a:rPr sz="850" b="1" spc="45" dirty="0">
                <a:latin typeface="Arial"/>
                <a:cs typeface="Arial"/>
              </a:rPr>
              <a:t>κινδύνου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126489" y="114300"/>
            <a:ext cx="9968865" cy="6132830"/>
            <a:chOff x="1126489" y="114300"/>
            <a:chExt cx="9968865" cy="6132830"/>
          </a:xfrm>
        </p:grpSpPr>
        <p:sp>
          <p:nvSpPr>
            <p:cNvPr id="77" name="object 77"/>
            <p:cNvSpPr/>
            <p:nvPr/>
          </p:nvSpPr>
          <p:spPr>
            <a:xfrm>
              <a:off x="1126489" y="120650"/>
              <a:ext cx="9968865" cy="6113780"/>
            </a:xfrm>
            <a:custGeom>
              <a:avLst/>
              <a:gdLst/>
              <a:ahLst/>
              <a:cxnLst/>
              <a:rect l="l" t="t" r="r" b="b"/>
              <a:pathLst>
                <a:path w="9968865" h="6113780">
                  <a:moveTo>
                    <a:pt x="6350" y="6350"/>
                  </a:moveTo>
                  <a:lnTo>
                    <a:pt x="6350" y="6113780"/>
                  </a:lnTo>
                </a:path>
                <a:path w="9968865" h="6113780">
                  <a:moveTo>
                    <a:pt x="9962515" y="6350"/>
                  </a:moveTo>
                  <a:lnTo>
                    <a:pt x="9962515" y="6038850"/>
                  </a:lnTo>
                </a:path>
                <a:path w="9968865" h="6113780">
                  <a:moveTo>
                    <a:pt x="7813675" y="645794"/>
                  </a:moveTo>
                  <a:lnTo>
                    <a:pt x="7813675" y="6113780"/>
                  </a:lnTo>
                </a:path>
                <a:path w="9968865" h="6113780">
                  <a:moveTo>
                    <a:pt x="6012815" y="1223010"/>
                  </a:moveTo>
                  <a:lnTo>
                    <a:pt x="6012815" y="6113780"/>
                  </a:lnTo>
                </a:path>
                <a:path w="9968865" h="6113780">
                  <a:moveTo>
                    <a:pt x="0" y="0"/>
                  </a:moveTo>
                  <a:lnTo>
                    <a:pt x="9968865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139177" y="753744"/>
              <a:ext cx="7807325" cy="590550"/>
            </a:xfrm>
            <a:custGeom>
              <a:avLst/>
              <a:gdLst/>
              <a:ahLst/>
              <a:cxnLst/>
              <a:rect l="l" t="t" r="r" b="b"/>
              <a:pathLst>
                <a:path w="7807325" h="590550">
                  <a:moveTo>
                    <a:pt x="6006477" y="577227"/>
                  </a:moveTo>
                  <a:lnTo>
                    <a:pt x="0" y="577227"/>
                  </a:lnTo>
                  <a:lnTo>
                    <a:pt x="0" y="589927"/>
                  </a:lnTo>
                  <a:lnTo>
                    <a:pt x="6006477" y="589927"/>
                  </a:lnTo>
                  <a:lnTo>
                    <a:pt x="6006477" y="577227"/>
                  </a:lnTo>
                  <a:close/>
                </a:path>
                <a:path w="7807325" h="590550">
                  <a:moveTo>
                    <a:pt x="7807325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7807325" y="12700"/>
                  </a:lnTo>
                  <a:lnTo>
                    <a:pt x="780732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126489" y="6165850"/>
              <a:ext cx="9968865" cy="74930"/>
            </a:xfrm>
            <a:custGeom>
              <a:avLst/>
              <a:gdLst/>
              <a:ahLst/>
              <a:cxnLst/>
              <a:rect l="l" t="t" r="r" b="b"/>
              <a:pathLst>
                <a:path w="9968865" h="74929">
                  <a:moveTo>
                    <a:pt x="7820025" y="0"/>
                  </a:moveTo>
                  <a:lnTo>
                    <a:pt x="9968865" y="0"/>
                  </a:lnTo>
                </a:path>
                <a:path w="9968865" h="74929">
                  <a:moveTo>
                    <a:pt x="0" y="74929"/>
                  </a:moveTo>
                  <a:lnTo>
                    <a:pt x="7820025" y="74929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A4741-B0B0-83B7-CF2B-9E4F99DED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44D976B7-D80E-E807-063F-389E01589A8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275" y="0"/>
            <a:ext cx="11644312" cy="634364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53C2E5C-7E5E-71D4-ABA8-774A6A97BE03}"/>
              </a:ext>
            </a:extLst>
          </p:cNvPr>
          <p:cNvSpPr/>
          <p:nvPr/>
        </p:nvSpPr>
        <p:spPr>
          <a:xfrm>
            <a:off x="588403" y="6446812"/>
            <a:ext cx="0" cy="127000"/>
          </a:xfrm>
          <a:custGeom>
            <a:avLst/>
            <a:gdLst/>
            <a:ahLst/>
            <a:cxnLst/>
            <a:rect l="l" t="t" r="r" b="b"/>
            <a:pathLst>
              <a:path h="127000">
                <a:moveTo>
                  <a:pt x="0" y="0"/>
                </a:moveTo>
                <a:lnTo>
                  <a:pt x="0" y="126923"/>
                </a:lnTo>
              </a:path>
            </a:pathLst>
          </a:custGeom>
          <a:ln w="12700">
            <a:solidFill>
              <a:srgbClr val="85C1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4511A5A-8602-A56D-43D2-53EE1003AF4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9800" y="132945"/>
            <a:ext cx="743140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210" dirty="0">
                <a:solidFill>
                  <a:srgbClr val="D99C3E"/>
                </a:solidFill>
                <a:latin typeface="Arial"/>
                <a:cs typeface="Arial"/>
              </a:rPr>
              <a:t>ΘΑΛ</a:t>
            </a:r>
            <a:r>
              <a:rPr lang="el-GR" sz="2500" b="1" spc="-210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sz="2500" b="1" spc="-210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lang="el-GR" sz="2500" b="1" spc="-210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ΙΟ</a:t>
            </a:r>
            <a:r>
              <a:rPr lang="el-GR" sz="2500" b="1" spc="-2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ΤΟΠ</a:t>
            </a:r>
            <a:r>
              <a:rPr lang="el-GR" sz="2500" b="1" spc="-25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Ο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5" dirty="0">
                <a:solidFill>
                  <a:srgbClr val="D99C3E"/>
                </a:solidFill>
                <a:latin typeface="Arial"/>
                <a:cs typeface="Arial"/>
              </a:rPr>
              <a:t>ΑΠΕΙΛ</a:t>
            </a:r>
            <a:r>
              <a:rPr lang="el-GR" sz="2500" b="1" spc="-5" dirty="0">
                <a:solidFill>
                  <a:srgbClr val="D99C3E"/>
                </a:solidFill>
                <a:latin typeface="Arial"/>
                <a:cs typeface="Arial"/>
              </a:rPr>
              <a:t>Ω</a:t>
            </a:r>
            <a:r>
              <a:rPr sz="2500" b="1" spc="-5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sz="2500" b="1" spc="-1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ΣΤΟΝΚΥΒΕΡΝΟΧ</a:t>
            </a:r>
            <a:r>
              <a:rPr lang="el-GR" sz="2500" b="1" spc="-50" dirty="0">
                <a:solidFill>
                  <a:srgbClr val="D99C3E"/>
                </a:solidFill>
                <a:latin typeface="Arial"/>
                <a:cs typeface="Arial"/>
              </a:rPr>
              <a:t>Ω</a:t>
            </a:r>
            <a:r>
              <a:rPr sz="2500" b="1" spc="-50" dirty="0">
                <a:solidFill>
                  <a:srgbClr val="D99C3E"/>
                </a:solidFill>
                <a:latin typeface="Arial"/>
                <a:cs typeface="Arial"/>
              </a:rPr>
              <a:t>ΡΟ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3341604-6463-0386-7A77-A3E4779FA5A3}"/>
              </a:ext>
            </a:extLst>
          </p:cNvPr>
          <p:cNvSpPr txBox="1"/>
          <p:nvPr/>
        </p:nvSpPr>
        <p:spPr>
          <a:xfrm>
            <a:off x="318134" y="6401587"/>
            <a:ext cx="1352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25" dirty="0">
                <a:solidFill>
                  <a:srgbClr val="4AC9AC"/>
                </a:solidFill>
                <a:latin typeface="Arial"/>
                <a:cs typeface="Arial"/>
              </a:rPr>
              <a:t>2</a:t>
            </a:r>
            <a:r>
              <a:rPr sz="800" b="1" dirty="0">
                <a:solidFill>
                  <a:srgbClr val="4AC9AC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45FF957-69B5-9EC2-9F97-CDA5601EED1D}"/>
              </a:ext>
            </a:extLst>
          </p:cNvPr>
          <p:cNvSpPr txBox="1"/>
          <p:nvPr/>
        </p:nvSpPr>
        <p:spPr>
          <a:xfrm>
            <a:off x="657885" y="6401587"/>
            <a:ext cx="20085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τι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λ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ί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κ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β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ε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ν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ασ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φ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άλ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ε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ι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α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: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έ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ρ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γ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spc="-100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τ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ο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υ</a:t>
            </a:r>
            <a:r>
              <a:rPr sz="800" spc="-105" dirty="0">
                <a:solidFill>
                  <a:srgbClr val="4AC9AC"/>
                </a:solidFill>
                <a:latin typeface="Arial"/>
                <a:cs typeface="Arial"/>
              </a:rPr>
              <a:t> </a:t>
            </a:r>
            <a:r>
              <a:rPr sz="800" spc="-50" dirty="0">
                <a:solidFill>
                  <a:srgbClr val="4AC9AC"/>
                </a:solidFill>
                <a:latin typeface="Arial"/>
                <a:cs typeface="Arial"/>
              </a:rPr>
              <a:t>EN</a:t>
            </a:r>
            <a:r>
              <a:rPr sz="800" spc="-55" dirty="0">
                <a:solidFill>
                  <a:srgbClr val="4AC9AC"/>
                </a:solidFill>
                <a:latin typeface="Arial"/>
                <a:cs typeface="Arial"/>
              </a:rPr>
              <a:t>IS</a:t>
            </a:r>
            <a:r>
              <a:rPr sz="800" dirty="0">
                <a:solidFill>
                  <a:srgbClr val="4AC9AC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8F4DDE43-6DCA-075D-34AE-A79F4B26174F}"/>
              </a:ext>
            </a:extLst>
          </p:cNvPr>
          <p:cNvGrpSpPr/>
          <p:nvPr/>
        </p:nvGrpSpPr>
        <p:grpSpPr>
          <a:xfrm>
            <a:off x="1" y="522477"/>
            <a:ext cx="7976238" cy="5957060"/>
            <a:chOff x="0" y="522477"/>
            <a:chExt cx="11976735" cy="6336030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564DD62F-65CB-C5E0-136C-6BF2592C596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3261" y="6305968"/>
              <a:ext cx="562893" cy="388796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952DE55C-7BBA-B7C9-C186-15899DF674E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22477"/>
              <a:ext cx="11439269" cy="63355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A55CBE5-7897-0C6A-A2F2-0A655338EAAF}"/>
              </a:ext>
            </a:extLst>
          </p:cNvPr>
          <p:cNvSpPr txBox="1"/>
          <p:nvPr/>
        </p:nvSpPr>
        <p:spPr>
          <a:xfrm>
            <a:off x="7315200" y="928877"/>
            <a:ext cx="6885914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/>
              <a:t>Κυβερνοπράκτορας</a:t>
            </a:r>
            <a:r>
              <a:rPr lang="el-GR" sz="1600" b="1" dirty="0"/>
              <a:t> (</a:t>
            </a:r>
            <a:r>
              <a:rPr lang="en-US" sz="1600" b="1" dirty="0"/>
              <a:t>Cyber Agent)</a:t>
            </a:r>
            <a:endParaRPr lang="en-US" sz="1600" dirty="0"/>
          </a:p>
          <a:p>
            <a:pPr>
              <a:buNone/>
            </a:pPr>
            <a:r>
              <a:rPr lang="en-US" sz="1600" dirty="0"/>
              <a:t>➡️ </a:t>
            </a:r>
            <a:r>
              <a:rPr lang="el-GR" sz="1600" b="1" dirty="0"/>
              <a:t>Φιλικός</a:t>
            </a:r>
            <a:endParaRPr lang="el-GR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Ερευνητής (</a:t>
            </a:r>
            <a:r>
              <a:rPr lang="en-US" sz="1600" b="1" dirty="0"/>
              <a:t>Researcher)</a:t>
            </a:r>
            <a:r>
              <a:rPr lang="en-US" sz="1600" dirty="0"/>
              <a:t> – </a:t>
            </a:r>
            <a:r>
              <a:rPr lang="el-GR" sz="1600" dirty="0"/>
              <a:t>Ερευνητική κοινότητα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Ηθικός </a:t>
            </a:r>
            <a:r>
              <a:rPr lang="el-GR" sz="1600" b="1" dirty="0" err="1"/>
              <a:t>Χάκερ</a:t>
            </a:r>
            <a:r>
              <a:rPr lang="el-GR" sz="1600" b="1" dirty="0"/>
              <a:t> (</a:t>
            </a:r>
            <a:r>
              <a:rPr lang="en-US" sz="1600" b="1" dirty="0"/>
              <a:t>Ethical Hacker)</a:t>
            </a:r>
            <a:r>
              <a:rPr lang="en-US" sz="1600" dirty="0"/>
              <a:t> – </a:t>
            </a:r>
            <a:r>
              <a:rPr lang="el-GR" sz="1600" dirty="0"/>
              <a:t>Αγορά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Πράκτορας Ασφαλείας (</a:t>
            </a:r>
            <a:r>
              <a:rPr lang="en-US" sz="1600" b="1" dirty="0"/>
              <a:t>Security Agent)</a:t>
            </a:r>
            <a:r>
              <a:rPr lang="en-US" sz="1600" dirty="0"/>
              <a:t> – </a:t>
            </a:r>
            <a:r>
              <a:rPr lang="el-GR" sz="1600" dirty="0"/>
              <a:t>Εθνική ασφάλεια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/>
              <a:t>Πράκτορας Επιβολής Νόμου (</a:t>
            </a:r>
            <a:r>
              <a:rPr lang="en-US" sz="1600" b="1" dirty="0"/>
              <a:t>Law Enforcement Agent)</a:t>
            </a:r>
            <a:r>
              <a:rPr lang="en-US" sz="1600" dirty="0"/>
              <a:t> – </a:t>
            </a:r>
            <a:r>
              <a:rPr lang="el-GR" sz="1600" dirty="0"/>
              <a:t>Επιβολή του νόμου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1600" b="1" dirty="0" err="1"/>
              <a:t>Κυβερνο</a:t>
            </a:r>
            <a:r>
              <a:rPr lang="el-GR" sz="1600" b="1" dirty="0"/>
              <a:t>-Στρατιώτης (</a:t>
            </a:r>
            <a:r>
              <a:rPr lang="en-US" sz="1600" b="1" dirty="0"/>
              <a:t>Cyber-Soldier)</a:t>
            </a:r>
            <a:r>
              <a:rPr lang="en-US" sz="1600" dirty="0"/>
              <a:t> – </a:t>
            </a:r>
            <a:r>
              <a:rPr lang="el-GR" sz="1600" dirty="0"/>
              <a:t>Στρατός</a:t>
            </a:r>
          </a:p>
          <a:p>
            <a:pPr>
              <a:buNone/>
            </a:pPr>
            <a:r>
              <a:rPr lang="el-GR" sz="1600" dirty="0"/>
              <a:t>➡️ </a:t>
            </a:r>
            <a:r>
              <a:rPr lang="el-GR" sz="1600" b="1" dirty="0"/>
              <a:t>Εχθρικός (Πράκτορας Απειλής – </a:t>
            </a:r>
            <a:r>
              <a:rPr lang="en-US" sz="1600" b="1" dirty="0"/>
              <a:t>Threat Agent)</a:t>
            </a:r>
            <a:br>
              <a:rPr lang="en-US" sz="1600" dirty="0"/>
            </a:br>
            <a:r>
              <a:rPr lang="el-GR" sz="1600" dirty="0"/>
              <a:t>🔹 </a:t>
            </a:r>
            <a:r>
              <a:rPr lang="el-GR" sz="1600" b="1" dirty="0"/>
              <a:t>Χαμηλή Ικανότητα (</a:t>
            </a:r>
            <a:r>
              <a:rPr lang="en-US" sz="1600" b="1" dirty="0"/>
              <a:t>Low capability)</a:t>
            </a:r>
            <a:br>
              <a:rPr lang="en-US" sz="1600" dirty="0"/>
            </a:br>
            <a:r>
              <a:rPr lang="en-US" sz="1600" dirty="0"/>
              <a:t>— </a:t>
            </a:r>
            <a:r>
              <a:rPr lang="el-GR" sz="1600" b="1" dirty="0"/>
              <a:t>Χαμηλή Τεχνολογία / Χαμηλή-Μέση Εξειδίκευση (</a:t>
            </a:r>
            <a:r>
              <a:rPr lang="en-US" sz="1600" b="1" dirty="0"/>
              <a:t>Low Tech / Low-Medium Expertise)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Νεαροί, χωρίς δεξιότητες → </a:t>
            </a:r>
            <a:r>
              <a:rPr lang="en-US" sz="1600" b="1" dirty="0"/>
              <a:t>Script Kiddies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Μαλακές δεξιότητες → </a:t>
            </a:r>
            <a:r>
              <a:rPr lang="el-GR" sz="1600" b="1" dirty="0"/>
              <a:t>Κοινωνικός </a:t>
            </a:r>
            <a:r>
              <a:rPr lang="el-GR" sz="1600" b="1" dirty="0" err="1"/>
              <a:t>Χάκερ</a:t>
            </a:r>
            <a:r>
              <a:rPr lang="el-GR" sz="1600" b="1" dirty="0"/>
              <a:t> (</a:t>
            </a:r>
            <a:r>
              <a:rPr lang="en-US" sz="1600" b="1" dirty="0"/>
              <a:t>Online Social Hacker)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Εσωτερικός, χαμηλής/μέσης εξειδίκευσης → </a:t>
            </a:r>
            <a:r>
              <a:rPr lang="el-GR" sz="1600" b="1" dirty="0"/>
              <a:t>Υπάλληλος (</a:t>
            </a:r>
            <a:r>
              <a:rPr lang="en-US" sz="1600" b="1" dirty="0"/>
              <a:t>Employee)</a:t>
            </a:r>
            <a:endParaRPr lang="en-US" sz="1600" dirty="0"/>
          </a:p>
          <a:p>
            <a:r>
              <a:rPr lang="el-GR" sz="1600" dirty="0"/>
              <a:t>🔹 </a:t>
            </a:r>
            <a:r>
              <a:rPr lang="el-GR" sz="1600" b="1" dirty="0"/>
              <a:t>Υψηλή Ικανότητα (</a:t>
            </a:r>
            <a:r>
              <a:rPr lang="en-US" sz="1600" b="1" dirty="0"/>
              <a:t>High capability)</a:t>
            </a:r>
            <a:br>
              <a:rPr lang="en-US" sz="1600" dirty="0"/>
            </a:br>
            <a:r>
              <a:rPr lang="en-US" sz="1600" dirty="0"/>
              <a:t>— </a:t>
            </a:r>
            <a:r>
              <a:rPr lang="el-GR" sz="1600" b="1" dirty="0"/>
              <a:t>Υψηλή Τεχνολογία / Υψηλή Εξειδίκευση (</a:t>
            </a:r>
            <a:r>
              <a:rPr lang="en-US" sz="1600" b="1" dirty="0"/>
              <a:t>High Tech / High Expertise)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Παράδοση υποδομής → </a:t>
            </a:r>
            <a:r>
              <a:rPr lang="el-GR" sz="1600" b="1" dirty="0" err="1"/>
              <a:t>Πάροχος</a:t>
            </a:r>
            <a:r>
              <a:rPr lang="el-GR" sz="1600" b="1" dirty="0"/>
              <a:t> / Προγραμματιστής / Χειριστής (</a:t>
            </a:r>
            <a:r>
              <a:rPr lang="en-US" sz="1600" b="1" dirty="0"/>
              <a:t>Provider / Developer / Operator)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Εθνική αποστολή → </a:t>
            </a:r>
            <a:r>
              <a:rPr lang="el-GR" sz="1600" b="1" dirty="0"/>
              <a:t>Κράτος (</a:t>
            </a:r>
            <a:r>
              <a:rPr lang="en-US" sz="1600" b="1" dirty="0"/>
              <a:t>State)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Εταιρική αποστολή → </a:t>
            </a:r>
            <a:r>
              <a:rPr lang="el-GR" sz="1600" b="1" dirty="0"/>
              <a:t>Εταιρεία (</a:t>
            </a:r>
            <a:r>
              <a:rPr lang="en-US" sz="1600" b="1" dirty="0"/>
              <a:t>Corporation)</a:t>
            </a:r>
            <a:br>
              <a:rPr lang="en-US" sz="1600" dirty="0"/>
            </a:br>
            <a:r>
              <a:rPr lang="en-US" sz="1600" dirty="0"/>
              <a:t>• </a:t>
            </a:r>
            <a:r>
              <a:rPr lang="el-GR" sz="1600" dirty="0"/>
              <a:t>Χρήση υποδομής → </a:t>
            </a:r>
            <a:r>
              <a:rPr lang="el-GR" sz="1600" b="1" dirty="0"/>
              <a:t>Χρήστης Εργαλείων / Εφαρμοστής (</a:t>
            </a:r>
            <a:r>
              <a:rPr lang="en-US" sz="1600" b="1" dirty="0"/>
              <a:t>Tools User / Deployer)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Αμειβόμενος / Αδιάφορος → </a:t>
            </a:r>
            <a:r>
              <a:rPr lang="el-GR" sz="1600" b="1" dirty="0"/>
              <a:t>Κατασκοπεία (</a:t>
            </a:r>
            <a:r>
              <a:rPr lang="en-US" sz="1600" b="1" dirty="0"/>
              <a:t>Espionage)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Κοινωνικά υποκινούμενοι πολίτες → </a:t>
            </a:r>
            <a:r>
              <a:rPr lang="en-US" sz="1600" b="1" dirty="0"/>
              <a:t>Hacktivist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Ιδεολογικά υποκινούμενοι → </a:t>
            </a:r>
            <a:r>
              <a:rPr lang="el-GR" sz="1600" b="1" dirty="0" err="1"/>
              <a:t>Κυβερνο</a:t>
            </a:r>
            <a:r>
              <a:rPr lang="el-GR" sz="1600" b="1" dirty="0"/>
              <a:t>-Τρομοκράτης (</a:t>
            </a:r>
            <a:r>
              <a:rPr lang="en-US" sz="1600" b="1" dirty="0"/>
              <a:t>Cyber Terrorist)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Προσανατολισμένοι στο κέρδος → </a:t>
            </a:r>
            <a:r>
              <a:rPr lang="el-GR" sz="1600" b="1" dirty="0" err="1"/>
              <a:t>Κυβερνοεγκληματίας</a:t>
            </a:r>
            <a:r>
              <a:rPr lang="el-GR" sz="1600" b="1" dirty="0"/>
              <a:t> (</a:t>
            </a:r>
            <a:r>
              <a:rPr lang="en-US" sz="1600" b="1" dirty="0"/>
              <a:t>Cyber Criminal)</a:t>
            </a:r>
            <a:br>
              <a:rPr lang="en-US" sz="1600" dirty="0"/>
            </a:br>
            <a:r>
              <a:rPr lang="en-US" sz="1600" dirty="0"/>
              <a:t> – </a:t>
            </a:r>
            <a:r>
              <a:rPr lang="el-GR" sz="1600" dirty="0"/>
              <a:t>Πολίτες με εθνικά κίνητρα → </a:t>
            </a:r>
            <a:r>
              <a:rPr lang="el-GR" sz="1600" b="1" dirty="0" err="1"/>
              <a:t>Κυβερνομαχητής</a:t>
            </a:r>
            <a:r>
              <a:rPr lang="el-GR" sz="1600" b="1" dirty="0"/>
              <a:t> (</a:t>
            </a:r>
            <a:r>
              <a:rPr lang="en-US" sz="1600" b="1" dirty="0"/>
              <a:t>Cyber Fighter)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70481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826F1-D7CE-1D50-63DE-F48B09529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>
            <a:extLst>
              <a:ext uri="{FF2B5EF4-FFF2-40B4-BE49-F238E27FC236}">
                <a16:creationId xmlns:a16="http://schemas.microsoft.com/office/drawing/2014/main" id="{B3B482DC-86CD-AA24-7B38-7E78A88C94FF}"/>
              </a:ext>
            </a:extLst>
          </p:cNvPr>
          <p:cNvSpPr txBox="1"/>
          <p:nvPr/>
        </p:nvSpPr>
        <p:spPr>
          <a:xfrm>
            <a:off x="381000" y="606147"/>
            <a:ext cx="10591800" cy="7017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| Στάδιο Επίθεσης | Επηρεαζόμενα Στοιχεία |</a:t>
            </a:r>
            <a:endParaRPr lang="el-GR" dirty="0"/>
          </a:p>
          <a:p>
            <a:r>
              <a:rPr lang="el-GR" b="1" dirty="0"/>
              <a:t>Εκβιαστικό Λογισμικό (</a:t>
            </a:r>
            <a:r>
              <a:rPr lang="el-GR" b="1" dirty="0" err="1"/>
              <a:t>Ransomware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Δίκτυο, Συστατικά Επικοινωνίας, Πληροφορίες και Δεδομένα</a:t>
            </a:r>
            <a:br>
              <a:rPr lang="el-GR" dirty="0"/>
            </a:br>
            <a:r>
              <a:rPr lang="el-GR" b="1" dirty="0"/>
              <a:t>Ανακάλυψη (</a:t>
            </a:r>
            <a:r>
              <a:rPr lang="el-GR" b="1" dirty="0" err="1"/>
              <a:t>Discovery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Τερματικές Συσκευές, Δίκτυο και Επικοινωνίες</a:t>
            </a:r>
            <a:br>
              <a:rPr lang="el-GR" dirty="0"/>
            </a:br>
            <a:r>
              <a:rPr lang="el-GR" b="1" dirty="0"/>
              <a:t>Κίνηση μέσα στο δίκτυο (</a:t>
            </a:r>
            <a:r>
              <a:rPr lang="el-GR" b="1" dirty="0" err="1"/>
              <a:t>Lateral</a:t>
            </a:r>
            <a:r>
              <a:rPr lang="el-GR" b="1" dirty="0"/>
              <a:t> </a:t>
            </a:r>
            <a:r>
              <a:rPr lang="el-GR" b="1" dirty="0" err="1"/>
              <a:t>Movement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Δεδομένα</a:t>
            </a:r>
            <a:br>
              <a:rPr lang="el-GR" dirty="0"/>
            </a:br>
            <a:r>
              <a:rPr lang="el-GR" b="1" dirty="0"/>
              <a:t>Συλλογή (</a:t>
            </a:r>
            <a:r>
              <a:rPr lang="el-GR" b="1" dirty="0" err="1"/>
              <a:t>Collection</a:t>
            </a:r>
            <a:r>
              <a:rPr lang="el-GR" b="1" dirty="0"/>
              <a:t>)</a:t>
            </a:r>
            <a:r>
              <a:rPr lang="el-GR" dirty="0"/>
              <a:t>: Υπηρεσίες πρόσδεσης πλοίων, Ασφάλεια, Άνθρωποι, Υπηρεσίες προσωρινής αποθήκευσης, Διανομή και Μεταφορές</a:t>
            </a:r>
            <a:br>
              <a:rPr lang="el-GR" dirty="0"/>
            </a:br>
            <a:r>
              <a:rPr lang="el-GR" b="1" dirty="0"/>
              <a:t>Έλεγχος &amp; Εντολές (</a:t>
            </a:r>
            <a:r>
              <a:rPr lang="el-GR" b="1" dirty="0" err="1"/>
              <a:t>Command</a:t>
            </a:r>
            <a:r>
              <a:rPr lang="el-GR" b="1" dirty="0"/>
              <a:t> and </a:t>
            </a:r>
            <a:r>
              <a:rPr lang="el-GR" b="1" dirty="0" err="1"/>
              <a:t>Control</a:t>
            </a:r>
            <a:r>
              <a:rPr lang="el-GR" b="1" dirty="0"/>
              <a:t>)</a:t>
            </a:r>
            <a:r>
              <a:rPr lang="el-GR" dirty="0"/>
              <a:t>: Πληροφοριακά Συστήματα, Δεδομένα, Υπηρεσίες πρόσδεσης και εκφόρτωσης, Υποδομές, Βιομηχανικά Συστήματα (OT)</a:t>
            </a:r>
            <a:br>
              <a:rPr lang="el-GR" dirty="0"/>
            </a:br>
            <a:r>
              <a:rPr lang="el-GR" b="1" dirty="0"/>
              <a:t>Εξαγωγή Δεδομένων (</a:t>
            </a:r>
            <a:r>
              <a:rPr lang="el-GR" b="1" dirty="0" err="1"/>
              <a:t>Exfiltration</a:t>
            </a:r>
            <a:r>
              <a:rPr lang="el-GR" b="1" dirty="0"/>
              <a:t>)</a:t>
            </a:r>
            <a:r>
              <a:rPr lang="el-GR" dirty="0"/>
              <a:t>: Τερματικές Συσκευές, Πληροφοριακά Συστήματα, Δίκτυο και Επικοινωνίες, OT Συστήματα</a:t>
            </a:r>
            <a:br>
              <a:rPr lang="el-GR" dirty="0"/>
            </a:br>
            <a:r>
              <a:rPr lang="el-GR" b="1" dirty="0"/>
              <a:t>Επίπτωση (</a:t>
            </a:r>
            <a:r>
              <a:rPr lang="el-GR" b="1" dirty="0" err="1"/>
              <a:t>Impact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Δίκτυο, Δεδομένα</a:t>
            </a:r>
            <a:br>
              <a:rPr lang="el-GR" dirty="0"/>
            </a:br>
            <a:r>
              <a:rPr lang="el-GR" b="1" dirty="0"/>
              <a:t>Κακόβουλο Λογισμικό / Παραβίαση</a:t>
            </a:r>
            <a:r>
              <a:rPr lang="el-GR" dirty="0"/>
              <a:t>: Τερματικές Συσκευές, Πληροφοριακά Συστήματα, Πληροφορίες και Δεδομένα</a:t>
            </a:r>
            <a:br>
              <a:rPr lang="el-GR" dirty="0"/>
            </a:br>
            <a:r>
              <a:rPr lang="el-GR" b="1" dirty="0"/>
              <a:t>Κοινωνική Μηχανική / Αναγνώριση (Social </a:t>
            </a:r>
            <a:r>
              <a:rPr lang="el-GR" b="1" dirty="0" err="1"/>
              <a:t>Engineering</a:t>
            </a:r>
            <a:r>
              <a:rPr lang="el-GR" b="1" dirty="0"/>
              <a:t> / </a:t>
            </a:r>
            <a:r>
              <a:rPr lang="el-GR" b="1" dirty="0" err="1"/>
              <a:t>Reconnaissance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Συστήματα, Αρχές, Υπηρεσίες Ασφαλείας</a:t>
            </a:r>
            <a:br>
              <a:rPr lang="el-GR" dirty="0"/>
            </a:br>
            <a:r>
              <a:rPr lang="el-GR" b="1" dirty="0"/>
              <a:t>Ανάπτυξη Πόρων (</a:t>
            </a:r>
            <a:r>
              <a:rPr lang="el-GR" b="1" dirty="0" err="1"/>
              <a:t>Resource</a:t>
            </a:r>
            <a:r>
              <a:rPr lang="el-GR" b="1" dirty="0"/>
              <a:t> Development)</a:t>
            </a:r>
            <a:r>
              <a:rPr lang="el-GR" dirty="0"/>
              <a:t>: Άνθρωποι, Πληροφοριακά Συστήματα, Αρχές, Συστήματα Ασφαλείας, Δεδομένα</a:t>
            </a:r>
            <a:br>
              <a:rPr lang="el-GR" dirty="0"/>
            </a:br>
            <a:r>
              <a:rPr lang="el-GR" b="1" dirty="0"/>
              <a:t>Αρχική Πρόσβαση (</a:t>
            </a:r>
            <a:r>
              <a:rPr lang="el-GR" b="1" dirty="0" err="1"/>
              <a:t>Initial</a:t>
            </a:r>
            <a:r>
              <a:rPr lang="el-GR" b="1" dirty="0"/>
              <a:t> Access)</a:t>
            </a:r>
            <a:r>
              <a:rPr lang="el-GR" dirty="0"/>
              <a:t>: Άνθρωποι, Πληροφοριακά ή Βιομηχανικά Συστήματα</a:t>
            </a:r>
            <a:br>
              <a:rPr lang="el-GR" dirty="0"/>
            </a:br>
            <a:r>
              <a:rPr lang="el-GR" b="1" dirty="0"/>
              <a:t>Εκτέλεση (</a:t>
            </a:r>
            <a:r>
              <a:rPr lang="el-GR" b="1" dirty="0" err="1"/>
              <a:t>Execution</a:t>
            </a:r>
            <a:r>
              <a:rPr lang="el-GR" b="1" dirty="0"/>
              <a:t>)</a:t>
            </a:r>
            <a:r>
              <a:rPr lang="el-GR" dirty="0"/>
              <a:t>: Άνθρωποι, Πληροφοριακά Συστήματα</a:t>
            </a:r>
            <a:br>
              <a:rPr lang="el-GR" dirty="0"/>
            </a:br>
            <a:r>
              <a:rPr lang="el-GR" b="1" dirty="0" err="1"/>
              <a:t>Στοχοποιημένοι</a:t>
            </a:r>
            <a:r>
              <a:rPr lang="el-GR" b="1" dirty="0"/>
              <a:t> Πόροι (</a:t>
            </a:r>
            <a:r>
              <a:rPr lang="el-GR" b="1" dirty="0" err="1"/>
              <a:t>Resource</a:t>
            </a:r>
            <a:r>
              <a:rPr lang="el-GR" b="1" dirty="0"/>
              <a:t> </a:t>
            </a:r>
            <a:r>
              <a:rPr lang="el-GR" b="1" dirty="0" err="1"/>
              <a:t>Targeted</a:t>
            </a:r>
            <a:r>
              <a:rPr lang="el-GR" b="1" dirty="0"/>
              <a:t>)</a:t>
            </a:r>
            <a:r>
              <a:rPr lang="el-GR" dirty="0"/>
              <a:t>: Πληροφοριακά Συστήματα, Κινητές/Σταθερές Υποδομές</a:t>
            </a:r>
            <a:br>
              <a:rPr lang="el-GR" dirty="0"/>
            </a:br>
            <a:r>
              <a:rPr lang="el-GR" b="1" dirty="0"/>
              <a:t>Αποφυγή Άμυνας (</a:t>
            </a:r>
            <a:r>
              <a:rPr lang="el-GR" b="1" dirty="0" err="1"/>
              <a:t>Defence</a:t>
            </a:r>
            <a:r>
              <a:rPr lang="el-GR" b="1" dirty="0"/>
              <a:t> </a:t>
            </a:r>
            <a:r>
              <a:rPr lang="el-GR" b="1" dirty="0" err="1"/>
              <a:t>Evasion</a:t>
            </a:r>
            <a:r>
              <a:rPr lang="el-GR" b="1" dirty="0"/>
              <a:t>)</a:t>
            </a:r>
            <a:r>
              <a:rPr lang="el-GR" dirty="0"/>
              <a:t>: Πληροφοριακά Συστήματα, Τερματικές Συσκευές, Επικοινωνιακά Συστατικά</a:t>
            </a:r>
            <a:br>
              <a:rPr lang="el-GR" dirty="0"/>
            </a:br>
            <a:r>
              <a:rPr lang="el-GR" b="1" dirty="0"/>
              <a:t>Επίθεση στη Διαθεσιμότητα (π.χ. </a:t>
            </a:r>
            <a:r>
              <a:rPr lang="el-GR" b="1" dirty="0" err="1"/>
              <a:t>DDoS</a:t>
            </a:r>
            <a:r>
              <a:rPr lang="el-GR" b="1" dirty="0"/>
              <a:t>)</a:t>
            </a:r>
            <a:r>
              <a:rPr lang="el-GR" dirty="0"/>
              <a:t>: Πληροφοριακά Συστήματα, Υποδομές, Υπηρεσίες πρόσδεσης και μεταφοράς</a:t>
            </a:r>
          </a:p>
        </p:txBody>
      </p:sp>
    </p:spTree>
    <p:extLst>
      <p:ext uri="{BB962C8B-B14F-4D97-AF65-F5344CB8AC3E}">
        <p14:creationId xmlns:p14="http://schemas.microsoft.com/office/powerpoint/2010/main" val="3401558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9393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33144" y="2837688"/>
              <a:ext cx="2950463" cy="591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02536" y="2808222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5">
                  <a:moveTo>
                    <a:pt x="2647188" y="575945"/>
                  </a:moveTo>
                  <a:lnTo>
                    <a:pt x="0" y="575945"/>
                  </a:lnTo>
                  <a:lnTo>
                    <a:pt x="0" y="0"/>
                  </a:lnTo>
                  <a:lnTo>
                    <a:pt x="2647188" y="0"/>
                  </a:lnTo>
                  <a:lnTo>
                    <a:pt x="2933318" y="288036"/>
                  </a:lnTo>
                  <a:lnTo>
                    <a:pt x="2647188" y="5759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2536" y="2808222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5">
                  <a:moveTo>
                    <a:pt x="0" y="0"/>
                  </a:moveTo>
                  <a:lnTo>
                    <a:pt x="2647188" y="0"/>
                  </a:lnTo>
                  <a:lnTo>
                    <a:pt x="2933318" y="288036"/>
                  </a:lnTo>
                  <a:lnTo>
                    <a:pt x="2647188" y="575945"/>
                  </a:lnTo>
                  <a:lnTo>
                    <a:pt x="0" y="5759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3671" y="2837688"/>
              <a:ext cx="2968752" cy="591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10811" y="2808222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5">
                  <a:moveTo>
                    <a:pt x="2657474" y="575945"/>
                  </a:move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  <a:lnTo>
                    <a:pt x="2657474" y="0"/>
                  </a:lnTo>
                  <a:lnTo>
                    <a:pt x="2942843" y="288036"/>
                  </a:lnTo>
                  <a:lnTo>
                    <a:pt x="2657474" y="5759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10811" y="2808222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5">
                  <a:moveTo>
                    <a:pt x="0" y="0"/>
                  </a:moveTo>
                  <a:lnTo>
                    <a:pt x="2657474" y="0"/>
                  </a:lnTo>
                  <a:lnTo>
                    <a:pt x="2942843" y="288036"/>
                  </a:lnTo>
                  <a:lnTo>
                    <a:pt x="2657474" y="575945"/>
                  </a:ln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43342" y="2837688"/>
              <a:ext cx="2959607" cy="5913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20738" y="2808222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5">
                  <a:moveTo>
                    <a:pt x="2648965" y="575945"/>
                  </a:moveTo>
                  <a:lnTo>
                    <a:pt x="0" y="575945"/>
                  </a:lnTo>
                  <a:lnTo>
                    <a:pt x="284351" y="288036"/>
                  </a:lnTo>
                  <a:lnTo>
                    <a:pt x="0" y="0"/>
                  </a:lnTo>
                  <a:lnTo>
                    <a:pt x="2648965" y="0"/>
                  </a:lnTo>
                  <a:lnTo>
                    <a:pt x="2933318" y="288036"/>
                  </a:lnTo>
                  <a:lnTo>
                    <a:pt x="2648965" y="5759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20738" y="2808222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5">
                  <a:moveTo>
                    <a:pt x="0" y="0"/>
                  </a:moveTo>
                  <a:lnTo>
                    <a:pt x="2648965" y="0"/>
                  </a:lnTo>
                  <a:lnTo>
                    <a:pt x="2933318" y="288036"/>
                  </a:lnTo>
                  <a:lnTo>
                    <a:pt x="2648965" y="575945"/>
                  </a:lnTo>
                  <a:lnTo>
                    <a:pt x="0" y="575945"/>
                  </a:lnTo>
                  <a:lnTo>
                    <a:pt x="284351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3144" y="2118360"/>
              <a:ext cx="2154934" cy="6614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02536" y="2087497"/>
              <a:ext cx="2138045" cy="647700"/>
            </a:xfrm>
            <a:custGeom>
              <a:avLst/>
              <a:gdLst/>
              <a:ahLst/>
              <a:cxnLst/>
              <a:rect l="l" t="t" r="r" b="b"/>
              <a:pathLst>
                <a:path w="2138045" h="647700">
                  <a:moveTo>
                    <a:pt x="1851660" y="647445"/>
                  </a:moveTo>
                  <a:lnTo>
                    <a:pt x="0" y="647445"/>
                  </a:lnTo>
                  <a:lnTo>
                    <a:pt x="0" y="0"/>
                  </a:lnTo>
                  <a:lnTo>
                    <a:pt x="1851660" y="0"/>
                  </a:lnTo>
                  <a:lnTo>
                    <a:pt x="2138045" y="323722"/>
                  </a:lnTo>
                  <a:lnTo>
                    <a:pt x="1851660" y="6474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502536" y="2087497"/>
              <a:ext cx="2138045" cy="647700"/>
            </a:xfrm>
            <a:custGeom>
              <a:avLst/>
              <a:gdLst/>
              <a:ahLst/>
              <a:cxnLst/>
              <a:rect l="l" t="t" r="r" b="b"/>
              <a:pathLst>
                <a:path w="2138045" h="647700">
                  <a:moveTo>
                    <a:pt x="0" y="0"/>
                  </a:moveTo>
                  <a:lnTo>
                    <a:pt x="1851660" y="0"/>
                  </a:lnTo>
                  <a:lnTo>
                    <a:pt x="2138045" y="323722"/>
                  </a:lnTo>
                  <a:lnTo>
                    <a:pt x="1851660" y="647445"/>
                  </a:lnTo>
                  <a:lnTo>
                    <a:pt x="0" y="6474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9103" y="2118360"/>
              <a:ext cx="2173223" cy="6614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477386" y="2087497"/>
              <a:ext cx="2146300" cy="647700"/>
            </a:xfrm>
            <a:custGeom>
              <a:avLst/>
              <a:gdLst/>
              <a:ahLst/>
              <a:cxnLst/>
              <a:rect l="l" t="t" r="r" b="b"/>
              <a:pathLst>
                <a:path w="2146300" h="647700">
                  <a:moveTo>
                    <a:pt x="1860550" y="647445"/>
                  </a:moveTo>
                  <a:lnTo>
                    <a:pt x="0" y="647445"/>
                  </a:lnTo>
                  <a:lnTo>
                    <a:pt x="285367" y="323722"/>
                  </a:lnTo>
                  <a:lnTo>
                    <a:pt x="0" y="0"/>
                  </a:lnTo>
                  <a:lnTo>
                    <a:pt x="1860550" y="0"/>
                  </a:lnTo>
                  <a:lnTo>
                    <a:pt x="2145918" y="323722"/>
                  </a:lnTo>
                  <a:lnTo>
                    <a:pt x="1860550" y="6474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77386" y="2087497"/>
              <a:ext cx="2146300" cy="647700"/>
            </a:xfrm>
            <a:custGeom>
              <a:avLst/>
              <a:gdLst/>
              <a:ahLst/>
              <a:cxnLst/>
              <a:rect l="l" t="t" r="r" b="b"/>
              <a:pathLst>
                <a:path w="2146300" h="647700">
                  <a:moveTo>
                    <a:pt x="0" y="0"/>
                  </a:moveTo>
                  <a:lnTo>
                    <a:pt x="1860550" y="0"/>
                  </a:lnTo>
                  <a:lnTo>
                    <a:pt x="2145918" y="323722"/>
                  </a:lnTo>
                  <a:lnTo>
                    <a:pt x="1860550" y="647445"/>
                  </a:lnTo>
                  <a:lnTo>
                    <a:pt x="0" y="647445"/>
                  </a:lnTo>
                  <a:lnTo>
                    <a:pt x="285367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77255" y="2118360"/>
              <a:ext cx="2164078" cy="66141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453888" y="2087497"/>
              <a:ext cx="2138045" cy="647700"/>
            </a:xfrm>
            <a:custGeom>
              <a:avLst/>
              <a:gdLst/>
              <a:ahLst/>
              <a:cxnLst/>
              <a:rect l="l" t="t" r="r" b="b"/>
              <a:pathLst>
                <a:path w="2138045" h="647700">
                  <a:moveTo>
                    <a:pt x="1853563" y="647445"/>
                  </a:moveTo>
                  <a:lnTo>
                    <a:pt x="0" y="647445"/>
                  </a:lnTo>
                  <a:lnTo>
                    <a:pt x="284099" y="323722"/>
                  </a:lnTo>
                  <a:lnTo>
                    <a:pt x="0" y="0"/>
                  </a:lnTo>
                  <a:lnTo>
                    <a:pt x="1853563" y="0"/>
                  </a:lnTo>
                  <a:lnTo>
                    <a:pt x="2137916" y="323722"/>
                  </a:lnTo>
                  <a:lnTo>
                    <a:pt x="1853563" y="6474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53888" y="2087497"/>
              <a:ext cx="2138045" cy="647700"/>
            </a:xfrm>
            <a:custGeom>
              <a:avLst/>
              <a:gdLst/>
              <a:ahLst/>
              <a:cxnLst/>
              <a:rect l="l" t="t" r="r" b="b"/>
              <a:pathLst>
                <a:path w="2138045" h="647700">
                  <a:moveTo>
                    <a:pt x="0" y="0"/>
                  </a:moveTo>
                  <a:lnTo>
                    <a:pt x="1853563" y="0"/>
                  </a:lnTo>
                  <a:lnTo>
                    <a:pt x="2137916" y="323722"/>
                  </a:lnTo>
                  <a:lnTo>
                    <a:pt x="1853563" y="647445"/>
                  </a:lnTo>
                  <a:lnTo>
                    <a:pt x="0" y="647445"/>
                  </a:lnTo>
                  <a:lnTo>
                    <a:pt x="284099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49310" y="2118360"/>
              <a:ext cx="2164078" cy="6614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425563" y="2087497"/>
              <a:ext cx="2139950" cy="647700"/>
            </a:xfrm>
            <a:custGeom>
              <a:avLst/>
              <a:gdLst/>
              <a:ahLst/>
              <a:cxnLst/>
              <a:rect l="l" t="t" r="r" b="b"/>
              <a:pathLst>
                <a:path w="2139950" h="647700">
                  <a:moveTo>
                    <a:pt x="1855215" y="647445"/>
                  </a:moveTo>
                  <a:lnTo>
                    <a:pt x="0" y="647445"/>
                  </a:lnTo>
                  <a:lnTo>
                    <a:pt x="284351" y="323722"/>
                  </a:lnTo>
                  <a:lnTo>
                    <a:pt x="0" y="0"/>
                  </a:lnTo>
                  <a:lnTo>
                    <a:pt x="1855215" y="0"/>
                  </a:lnTo>
                  <a:lnTo>
                    <a:pt x="2139568" y="323722"/>
                  </a:lnTo>
                  <a:lnTo>
                    <a:pt x="1855215" y="647445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25563" y="2087497"/>
              <a:ext cx="2139950" cy="647700"/>
            </a:xfrm>
            <a:custGeom>
              <a:avLst/>
              <a:gdLst/>
              <a:ahLst/>
              <a:cxnLst/>
              <a:rect l="l" t="t" r="r" b="b"/>
              <a:pathLst>
                <a:path w="2139950" h="647700">
                  <a:moveTo>
                    <a:pt x="0" y="0"/>
                  </a:moveTo>
                  <a:lnTo>
                    <a:pt x="1855215" y="0"/>
                  </a:lnTo>
                  <a:lnTo>
                    <a:pt x="2139568" y="323722"/>
                  </a:lnTo>
                  <a:lnTo>
                    <a:pt x="1855215" y="647445"/>
                  </a:lnTo>
                  <a:lnTo>
                    <a:pt x="0" y="647445"/>
                  </a:lnTo>
                  <a:lnTo>
                    <a:pt x="284351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3144" y="1325880"/>
              <a:ext cx="2020823" cy="7345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502536" y="1295400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1718310" y="720344"/>
                  </a:moveTo>
                  <a:lnTo>
                    <a:pt x="0" y="720344"/>
                  </a:lnTo>
                  <a:lnTo>
                    <a:pt x="0" y="0"/>
                  </a:lnTo>
                  <a:lnTo>
                    <a:pt x="1718310" y="0"/>
                  </a:lnTo>
                  <a:lnTo>
                    <a:pt x="2004695" y="360045"/>
                  </a:lnTo>
                  <a:lnTo>
                    <a:pt x="1718310" y="7203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02536" y="1295400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0" y="0"/>
                  </a:moveTo>
                  <a:lnTo>
                    <a:pt x="1718310" y="0"/>
                  </a:lnTo>
                  <a:lnTo>
                    <a:pt x="2004695" y="360045"/>
                  </a:lnTo>
                  <a:lnTo>
                    <a:pt x="1718310" y="720344"/>
                  </a:lnTo>
                  <a:lnTo>
                    <a:pt x="0" y="7203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77184" y="1325880"/>
              <a:ext cx="2036064" cy="73456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53561" y="1295400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1727453" y="720344"/>
                  </a:moveTo>
                  <a:lnTo>
                    <a:pt x="0" y="720344"/>
                  </a:lnTo>
                  <a:lnTo>
                    <a:pt x="285113" y="360045"/>
                  </a:lnTo>
                  <a:lnTo>
                    <a:pt x="0" y="0"/>
                  </a:lnTo>
                  <a:lnTo>
                    <a:pt x="1727453" y="0"/>
                  </a:lnTo>
                  <a:lnTo>
                    <a:pt x="2012568" y="360045"/>
                  </a:lnTo>
                  <a:lnTo>
                    <a:pt x="1727453" y="7203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353561" y="1295400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0" y="0"/>
                  </a:moveTo>
                  <a:lnTo>
                    <a:pt x="1727453" y="0"/>
                  </a:lnTo>
                  <a:lnTo>
                    <a:pt x="2012568" y="360045"/>
                  </a:lnTo>
                  <a:lnTo>
                    <a:pt x="1727453" y="720344"/>
                  </a:lnTo>
                  <a:lnTo>
                    <a:pt x="0" y="720344"/>
                  </a:lnTo>
                  <a:lnTo>
                    <a:pt x="285113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30367" y="1325880"/>
              <a:ext cx="2029966" cy="73456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5206238" y="1295400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1721865" y="720344"/>
                  </a:moveTo>
                  <a:lnTo>
                    <a:pt x="0" y="720344"/>
                  </a:lnTo>
                  <a:lnTo>
                    <a:pt x="283972" y="360045"/>
                  </a:lnTo>
                  <a:lnTo>
                    <a:pt x="0" y="0"/>
                  </a:lnTo>
                  <a:lnTo>
                    <a:pt x="1721865" y="0"/>
                  </a:lnTo>
                  <a:lnTo>
                    <a:pt x="2006218" y="360045"/>
                  </a:lnTo>
                  <a:lnTo>
                    <a:pt x="1721865" y="7203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06238" y="1295400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0" y="0"/>
                  </a:moveTo>
                  <a:lnTo>
                    <a:pt x="1721865" y="0"/>
                  </a:lnTo>
                  <a:lnTo>
                    <a:pt x="2006218" y="360045"/>
                  </a:lnTo>
                  <a:lnTo>
                    <a:pt x="1721865" y="720344"/>
                  </a:lnTo>
                  <a:lnTo>
                    <a:pt x="0" y="720344"/>
                  </a:lnTo>
                  <a:lnTo>
                    <a:pt x="283972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080504" y="1325880"/>
              <a:ext cx="2029967" cy="73456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72528" y="1210055"/>
              <a:ext cx="1892806" cy="103936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7057263" y="1295400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1720341" y="720344"/>
                  </a:moveTo>
                  <a:lnTo>
                    <a:pt x="0" y="720344"/>
                  </a:lnTo>
                  <a:lnTo>
                    <a:pt x="284224" y="360045"/>
                  </a:lnTo>
                  <a:lnTo>
                    <a:pt x="0" y="0"/>
                  </a:lnTo>
                  <a:lnTo>
                    <a:pt x="1720341" y="0"/>
                  </a:lnTo>
                  <a:lnTo>
                    <a:pt x="2004566" y="360045"/>
                  </a:lnTo>
                  <a:lnTo>
                    <a:pt x="1720341" y="720344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057263" y="1295400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0" y="0"/>
                  </a:moveTo>
                  <a:lnTo>
                    <a:pt x="1720341" y="0"/>
                  </a:lnTo>
                  <a:lnTo>
                    <a:pt x="2004566" y="360045"/>
                  </a:lnTo>
                  <a:lnTo>
                    <a:pt x="1720341" y="720344"/>
                  </a:lnTo>
                  <a:lnTo>
                    <a:pt x="0" y="720344"/>
                  </a:lnTo>
                  <a:lnTo>
                    <a:pt x="284224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3144" y="3486911"/>
              <a:ext cx="2066544" cy="7894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16606" y="3398520"/>
              <a:ext cx="1560574" cy="1039366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502536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4157" y="774445"/>
                  </a:moveTo>
                  <a:lnTo>
                    <a:pt x="0" y="774445"/>
                  </a:lnTo>
                  <a:lnTo>
                    <a:pt x="0" y="0"/>
                  </a:lnTo>
                  <a:lnTo>
                    <a:pt x="1764157" y="0"/>
                  </a:lnTo>
                  <a:lnTo>
                    <a:pt x="2050668" y="387095"/>
                  </a:lnTo>
                  <a:lnTo>
                    <a:pt x="1764157" y="7744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02536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4157" y="0"/>
                  </a:lnTo>
                  <a:lnTo>
                    <a:pt x="2050668" y="387095"/>
                  </a:lnTo>
                  <a:lnTo>
                    <a:pt x="1764157" y="774445"/>
                  </a:lnTo>
                  <a:lnTo>
                    <a:pt x="0" y="7744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19855" y="3486911"/>
              <a:ext cx="2078736" cy="78943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3396488" y="3455923"/>
              <a:ext cx="2055495" cy="774700"/>
            </a:xfrm>
            <a:custGeom>
              <a:avLst/>
              <a:gdLst/>
              <a:ahLst/>
              <a:cxnLst/>
              <a:rect l="l" t="t" r="r" b="b"/>
              <a:pathLst>
                <a:path w="2055495" h="774700">
                  <a:moveTo>
                    <a:pt x="1770252" y="774445"/>
                  </a:moveTo>
                  <a:lnTo>
                    <a:pt x="0" y="774445"/>
                  </a:lnTo>
                  <a:lnTo>
                    <a:pt x="284861" y="387095"/>
                  </a:lnTo>
                  <a:lnTo>
                    <a:pt x="0" y="0"/>
                  </a:lnTo>
                  <a:lnTo>
                    <a:pt x="1770252" y="0"/>
                  </a:lnTo>
                  <a:lnTo>
                    <a:pt x="2055366" y="387095"/>
                  </a:lnTo>
                  <a:lnTo>
                    <a:pt x="1770252" y="7744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396488" y="3455923"/>
              <a:ext cx="2055495" cy="774700"/>
            </a:xfrm>
            <a:custGeom>
              <a:avLst/>
              <a:gdLst/>
              <a:ahLst/>
              <a:cxnLst/>
              <a:rect l="l" t="t" r="r" b="b"/>
              <a:pathLst>
                <a:path w="2055495" h="774700">
                  <a:moveTo>
                    <a:pt x="0" y="0"/>
                  </a:moveTo>
                  <a:lnTo>
                    <a:pt x="1770252" y="0"/>
                  </a:lnTo>
                  <a:lnTo>
                    <a:pt x="2055366" y="387095"/>
                  </a:lnTo>
                  <a:lnTo>
                    <a:pt x="1770252" y="774445"/>
                  </a:lnTo>
                  <a:lnTo>
                    <a:pt x="0" y="774445"/>
                  </a:lnTo>
                  <a:lnTo>
                    <a:pt x="284861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15711" y="3486911"/>
              <a:ext cx="2072638" cy="78943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5290311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441" y="774445"/>
                  </a:move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  <a:lnTo>
                    <a:pt x="1766441" y="0"/>
                  </a:lnTo>
                  <a:lnTo>
                    <a:pt x="2050668" y="387095"/>
                  </a:lnTo>
                  <a:lnTo>
                    <a:pt x="1766441" y="7744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290311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441" y="0"/>
                  </a:lnTo>
                  <a:lnTo>
                    <a:pt x="2050668" y="387095"/>
                  </a:lnTo>
                  <a:lnTo>
                    <a:pt x="1766441" y="774445"/>
                  </a:ln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05471" y="3486911"/>
              <a:ext cx="2072638" cy="78943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181088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315" y="774445"/>
                  </a:moveTo>
                  <a:lnTo>
                    <a:pt x="0" y="774445"/>
                  </a:lnTo>
                  <a:lnTo>
                    <a:pt x="283971" y="387095"/>
                  </a:lnTo>
                  <a:lnTo>
                    <a:pt x="0" y="0"/>
                  </a:lnTo>
                  <a:lnTo>
                    <a:pt x="1766315" y="0"/>
                  </a:lnTo>
                  <a:lnTo>
                    <a:pt x="2050668" y="387095"/>
                  </a:lnTo>
                  <a:lnTo>
                    <a:pt x="1766315" y="774445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81088" y="3455923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315" y="0"/>
                  </a:lnTo>
                  <a:lnTo>
                    <a:pt x="2050668" y="387095"/>
                  </a:lnTo>
                  <a:lnTo>
                    <a:pt x="1766315" y="774445"/>
                  </a:lnTo>
                  <a:lnTo>
                    <a:pt x="0" y="774445"/>
                  </a:lnTo>
                  <a:lnTo>
                    <a:pt x="283971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9022080" y="3505200"/>
              <a:ext cx="2075687" cy="789431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8998711" y="3473450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442" y="774319"/>
                  </a:moveTo>
                  <a:lnTo>
                    <a:pt x="0" y="774319"/>
                  </a:lnTo>
                  <a:lnTo>
                    <a:pt x="283972" y="386969"/>
                  </a:lnTo>
                  <a:lnTo>
                    <a:pt x="0" y="0"/>
                  </a:lnTo>
                  <a:lnTo>
                    <a:pt x="1766442" y="0"/>
                  </a:lnTo>
                  <a:lnTo>
                    <a:pt x="2050669" y="386969"/>
                  </a:lnTo>
                  <a:lnTo>
                    <a:pt x="1766442" y="774319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998711" y="3473450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442" y="0"/>
                  </a:lnTo>
                  <a:lnTo>
                    <a:pt x="2050669" y="386969"/>
                  </a:lnTo>
                  <a:lnTo>
                    <a:pt x="1766442" y="774319"/>
                  </a:lnTo>
                  <a:lnTo>
                    <a:pt x="0" y="774319"/>
                  </a:lnTo>
                  <a:lnTo>
                    <a:pt x="283972" y="386969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57527" y="4349496"/>
              <a:ext cx="2919983" cy="44805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1526413" y="4319523"/>
              <a:ext cx="2900045" cy="431800"/>
            </a:xfrm>
            <a:custGeom>
              <a:avLst/>
              <a:gdLst/>
              <a:ahLst/>
              <a:cxnLst/>
              <a:rect l="l" t="t" r="r" b="b"/>
              <a:pathLst>
                <a:path w="2900045" h="431800">
                  <a:moveTo>
                    <a:pt x="2613405" y="431545"/>
                  </a:moveTo>
                  <a:lnTo>
                    <a:pt x="0" y="431545"/>
                  </a:lnTo>
                  <a:lnTo>
                    <a:pt x="0" y="0"/>
                  </a:lnTo>
                  <a:lnTo>
                    <a:pt x="2613405" y="0"/>
                  </a:lnTo>
                  <a:lnTo>
                    <a:pt x="2899916" y="215645"/>
                  </a:lnTo>
                  <a:lnTo>
                    <a:pt x="2613405" y="4315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526413" y="4319523"/>
              <a:ext cx="2900045" cy="431800"/>
            </a:xfrm>
            <a:custGeom>
              <a:avLst/>
              <a:gdLst/>
              <a:ahLst/>
              <a:cxnLst/>
              <a:rect l="l" t="t" r="r" b="b"/>
              <a:pathLst>
                <a:path w="2900045" h="431800">
                  <a:moveTo>
                    <a:pt x="0" y="0"/>
                  </a:moveTo>
                  <a:lnTo>
                    <a:pt x="2613405" y="0"/>
                  </a:lnTo>
                  <a:lnTo>
                    <a:pt x="2899916" y="215645"/>
                  </a:lnTo>
                  <a:lnTo>
                    <a:pt x="2613405" y="431545"/>
                  </a:lnTo>
                  <a:lnTo>
                    <a:pt x="0" y="4315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21479" y="4349496"/>
              <a:ext cx="2941320" cy="448055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202938" y="4319523"/>
              <a:ext cx="2909570" cy="431800"/>
            </a:xfrm>
            <a:custGeom>
              <a:avLst/>
              <a:gdLst/>
              <a:ahLst/>
              <a:cxnLst/>
              <a:rect l="l" t="t" r="r" b="b"/>
              <a:pathLst>
                <a:path w="2909570" h="431800">
                  <a:moveTo>
                    <a:pt x="2623946" y="431545"/>
                  </a:moveTo>
                  <a:lnTo>
                    <a:pt x="0" y="431545"/>
                  </a:lnTo>
                  <a:lnTo>
                    <a:pt x="285113" y="215645"/>
                  </a:lnTo>
                  <a:lnTo>
                    <a:pt x="0" y="0"/>
                  </a:lnTo>
                  <a:lnTo>
                    <a:pt x="2623946" y="0"/>
                  </a:lnTo>
                  <a:lnTo>
                    <a:pt x="2909441" y="215645"/>
                  </a:lnTo>
                  <a:lnTo>
                    <a:pt x="2623946" y="4315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202938" y="4319523"/>
              <a:ext cx="2909570" cy="431800"/>
            </a:xfrm>
            <a:custGeom>
              <a:avLst/>
              <a:gdLst/>
              <a:ahLst/>
              <a:cxnLst/>
              <a:rect l="l" t="t" r="r" b="b"/>
              <a:pathLst>
                <a:path w="2909570" h="431800">
                  <a:moveTo>
                    <a:pt x="0" y="0"/>
                  </a:moveTo>
                  <a:lnTo>
                    <a:pt x="2623946" y="0"/>
                  </a:lnTo>
                  <a:lnTo>
                    <a:pt x="2909441" y="215645"/>
                  </a:lnTo>
                  <a:lnTo>
                    <a:pt x="2623946" y="431545"/>
                  </a:lnTo>
                  <a:lnTo>
                    <a:pt x="0" y="431545"/>
                  </a:lnTo>
                  <a:lnTo>
                    <a:pt x="285113" y="2156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0671" y="4349496"/>
              <a:ext cx="2932176" cy="448055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882638" y="4319523"/>
              <a:ext cx="2900045" cy="431800"/>
            </a:xfrm>
            <a:custGeom>
              <a:avLst/>
              <a:gdLst/>
              <a:ahLst/>
              <a:cxnLst/>
              <a:rect l="l" t="t" r="r" b="b"/>
              <a:pathLst>
                <a:path w="2900045" h="431800">
                  <a:moveTo>
                    <a:pt x="2615183" y="431545"/>
                  </a:moveTo>
                  <a:lnTo>
                    <a:pt x="0" y="431545"/>
                  </a:lnTo>
                  <a:lnTo>
                    <a:pt x="284351" y="215645"/>
                  </a:lnTo>
                  <a:lnTo>
                    <a:pt x="0" y="0"/>
                  </a:lnTo>
                  <a:lnTo>
                    <a:pt x="2615183" y="0"/>
                  </a:lnTo>
                  <a:lnTo>
                    <a:pt x="2899916" y="215645"/>
                  </a:lnTo>
                  <a:lnTo>
                    <a:pt x="2615183" y="4315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882638" y="4319523"/>
              <a:ext cx="2900045" cy="431800"/>
            </a:xfrm>
            <a:custGeom>
              <a:avLst/>
              <a:gdLst/>
              <a:ahLst/>
              <a:cxnLst/>
              <a:rect l="l" t="t" r="r" b="b"/>
              <a:pathLst>
                <a:path w="2900045" h="431800">
                  <a:moveTo>
                    <a:pt x="0" y="0"/>
                  </a:moveTo>
                  <a:lnTo>
                    <a:pt x="2615183" y="0"/>
                  </a:lnTo>
                  <a:lnTo>
                    <a:pt x="2899916" y="215645"/>
                  </a:lnTo>
                  <a:lnTo>
                    <a:pt x="2615183" y="431545"/>
                  </a:lnTo>
                  <a:lnTo>
                    <a:pt x="0" y="431545"/>
                  </a:lnTo>
                  <a:lnTo>
                    <a:pt x="284351" y="2156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57527" y="4855464"/>
              <a:ext cx="3069336" cy="591312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526413" y="4824348"/>
              <a:ext cx="3051175" cy="575945"/>
            </a:xfrm>
            <a:custGeom>
              <a:avLst/>
              <a:gdLst/>
              <a:ahLst/>
              <a:cxnLst/>
              <a:rect l="l" t="t" r="r" b="b"/>
              <a:pathLst>
                <a:path w="3051175" h="575945">
                  <a:moveTo>
                    <a:pt x="2764663" y="575944"/>
                  </a:moveTo>
                  <a:lnTo>
                    <a:pt x="0" y="575944"/>
                  </a:lnTo>
                  <a:lnTo>
                    <a:pt x="0" y="0"/>
                  </a:lnTo>
                  <a:lnTo>
                    <a:pt x="2764663" y="0"/>
                  </a:lnTo>
                  <a:lnTo>
                    <a:pt x="3050794" y="288036"/>
                  </a:lnTo>
                  <a:lnTo>
                    <a:pt x="2764663" y="5759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526413" y="4824348"/>
              <a:ext cx="3051175" cy="575945"/>
            </a:xfrm>
            <a:custGeom>
              <a:avLst/>
              <a:gdLst/>
              <a:ahLst/>
              <a:cxnLst/>
              <a:rect l="l" t="t" r="r" b="b"/>
              <a:pathLst>
                <a:path w="3051175" h="575945">
                  <a:moveTo>
                    <a:pt x="0" y="0"/>
                  </a:moveTo>
                  <a:lnTo>
                    <a:pt x="2764663" y="0"/>
                  </a:lnTo>
                  <a:lnTo>
                    <a:pt x="3050794" y="288036"/>
                  </a:lnTo>
                  <a:lnTo>
                    <a:pt x="2764663" y="575944"/>
                  </a:lnTo>
                  <a:lnTo>
                    <a:pt x="0" y="5759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64735" y="4855464"/>
              <a:ext cx="3087622" cy="59131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4344161" y="4824348"/>
              <a:ext cx="3060700" cy="575945"/>
            </a:xfrm>
            <a:custGeom>
              <a:avLst/>
              <a:gdLst/>
              <a:ahLst/>
              <a:cxnLst/>
              <a:rect l="l" t="t" r="r" b="b"/>
              <a:pathLst>
                <a:path w="3060700" h="575945">
                  <a:moveTo>
                    <a:pt x="2775330" y="575944"/>
                  </a:moveTo>
                  <a:lnTo>
                    <a:pt x="0" y="575944"/>
                  </a:lnTo>
                  <a:lnTo>
                    <a:pt x="284988" y="288036"/>
                  </a:lnTo>
                  <a:lnTo>
                    <a:pt x="0" y="0"/>
                  </a:lnTo>
                  <a:lnTo>
                    <a:pt x="2775330" y="0"/>
                  </a:lnTo>
                  <a:lnTo>
                    <a:pt x="3060318" y="288036"/>
                  </a:lnTo>
                  <a:lnTo>
                    <a:pt x="2775330" y="5759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344161" y="4824348"/>
              <a:ext cx="3060700" cy="575945"/>
            </a:xfrm>
            <a:custGeom>
              <a:avLst/>
              <a:gdLst/>
              <a:ahLst/>
              <a:cxnLst/>
              <a:rect l="l" t="t" r="r" b="b"/>
              <a:pathLst>
                <a:path w="3060700" h="575945">
                  <a:moveTo>
                    <a:pt x="0" y="0"/>
                  </a:moveTo>
                  <a:lnTo>
                    <a:pt x="2775330" y="0"/>
                  </a:lnTo>
                  <a:lnTo>
                    <a:pt x="3060318" y="288036"/>
                  </a:lnTo>
                  <a:lnTo>
                    <a:pt x="2775330" y="575944"/>
                  </a:lnTo>
                  <a:lnTo>
                    <a:pt x="0" y="575944"/>
                  </a:lnTo>
                  <a:lnTo>
                    <a:pt x="284988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7184134" y="4855464"/>
              <a:ext cx="3078478" cy="591312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163560" y="4824348"/>
              <a:ext cx="3051175" cy="575945"/>
            </a:xfrm>
            <a:custGeom>
              <a:avLst/>
              <a:gdLst/>
              <a:ahLst/>
              <a:cxnLst/>
              <a:rect l="l" t="t" r="r" b="b"/>
              <a:pathLst>
                <a:path w="3051175" h="575945">
                  <a:moveTo>
                    <a:pt x="2766441" y="575944"/>
                  </a:moveTo>
                  <a:lnTo>
                    <a:pt x="0" y="575944"/>
                  </a:lnTo>
                  <a:lnTo>
                    <a:pt x="283972" y="288036"/>
                  </a:lnTo>
                  <a:lnTo>
                    <a:pt x="0" y="0"/>
                  </a:lnTo>
                  <a:lnTo>
                    <a:pt x="2766441" y="0"/>
                  </a:lnTo>
                  <a:lnTo>
                    <a:pt x="3050794" y="288036"/>
                  </a:lnTo>
                  <a:lnTo>
                    <a:pt x="2766441" y="5759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163560" y="4824348"/>
              <a:ext cx="3051175" cy="575945"/>
            </a:xfrm>
            <a:custGeom>
              <a:avLst/>
              <a:gdLst/>
              <a:ahLst/>
              <a:cxnLst/>
              <a:rect l="l" t="t" r="r" b="b"/>
              <a:pathLst>
                <a:path w="3051175" h="575945">
                  <a:moveTo>
                    <a:pt x="0" y="0"/>
                  </a:moveTo>
                  <a:lnTo>
                    <a:pt x="2766441" y="0"/>
                  </a:lnTo>
                  <a:lnTo>
                    <a:pt x="3050794" y="288036"/>
                  </a:lnTo>
                  <a:lnTo>
                    <a:pt x="2766441" y="575944"/>
                  </a:lnTo>
                  <a:lnTo>
                    <a:pt x="0" y="575944"/>
                  </a:lnTo>
                  <a:lnTo>
                    <a:pt x="283972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57527" y="5501640"/>
              <a:ext cx="3017520" cy="664463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526413" y="5472048"/>
              <a:ext cx="3000375" cy="647700"/>
            </a:xfrm>
            <a:custGeom>
              <a:avLst/>
              <a:gdLst/>
              <a:ahLst/>
              <a:cxnLst/>
              <a:rect l="l" t="t" r="r" b="b"/>
              <a:pathLst>
                <a:path w="3000375" h="647700">
                  <a:moveTo>
                    <a:pt x="2712974" y="647406"/>
                  </a:moveTo>
                  <a:lnTo>
                    <a:pt x="0" y="647406"/>
                  </a:lnTo>
                  <a:lnTo>
                    <a:pt x="0" y="0"/>
                  </a:lnTo>
                  <a:lnTo>
                    <a:pt x="2712974" y="0"/>
                  </a:lnTo>
                  <a:lnTo>
                    <a:pt x="2999994" y="323735"/>
                  </a:lnTo>
                  <a:lnTo>
                    <a:pt x="2712974" y="647406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526413" y="5472048"/>
              <a:ext cx="3000375" cy="647700"/>
            </a:xfrm>
            <a:custGeom>
              <a:avLst/>
              <a:gdLst/>
              <a:ahLst/>
              <a:cxnLst/>
              <a:rect l="l" t="t" r="r" b="b"/>
              <a:pathLst>
                <a:path w="3000375" h="647700">
                  <a:moveTo>
                    <a:pt x="0" y="0"/>
                  </a:moveTo>
                  <a:lnTo>
                    <a:pt x="2712974" y="0"/>
                  </a:lnTo>
                  <a:lnTo>
                    <a:pt x="2999994" y="323735"/>
                  </a:lnTo>
                  <a:lnTo>
                    <a:pt x="2712974" y="647406"/>
                  </a:lnTo>
                  <a:lnTo>
                    <a:pt x="0" y="64740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2252345" y="402018"/>
            <a:ext cx="42290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24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250" b="1" spc="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2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938031" y="1380993"/>
            <a:ext cx="1138555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4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5"/>
              </a:spcBef>
            </a:pPr>
            <a:r>
              <a:rPr sz="1450" b="1" spc="-45" dirty="0">
                <a:solidFill>
                  <a:srgbClr val="FFFFFF"/>
                </a:solidFill>
                <a:latin typeface="Arial"/>
                <a:cs typeface="Arial"/>
              </a:rPr>
              <a:t>Χαρτογραφία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800554" y="2176248"/>
            <a:ext cx="1413510" cy="470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0660" marR="5080" indent="-187960">
              <a:lnSpc>
                <a:spcPct val="101400"/>
              </a:lnSpc>
              <a:spcBef>
                <a:spcPts val="75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 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επιπτώσεων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3999230" y="1253769"/>
            <a:ext cx="1153160" cy="686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600"/>
              </a:lnSpc>
              <a:spcBef>
                <a:spcPts val="105"/>
              </a:spcBef>
            </a:pP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λεκ</a:t>
            </a: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ρο</a:t>
            </a: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νι</a:t>
            </a: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κέ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  </a:t>
            </a:r>
            <a:r>
              <a:rPr sz="1450" b="1" spc="-190" dirty="0">
                <a:solidFill>
                  <a:srgbClr val="FFFFFF"/>
                </a:solidFill>
                <a:latin typeface="Arial"/>
                <a:cs typeface="Arial"/>
              </a:rPr>
              <a:t>υπηρεσίες </a:t>
            </a:r>
            <a:r>
              <a:rPr sz="145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Κρισιμότητα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09060" y="2119553"/>
            <a:ext cx="1245235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1295" marR="5080" indent="-189230">
              <a:lnSpc>
                <a:spcPct val="101400"/>
              </a:lnSpc>
              <a:spcBef>
                <a:spcPts val="75"/>
              </a:spcBef>
            </a:pPr>
            <a:r>
              <a:rPr sz="1450" b="1" spc="-75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πρ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πικ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επιπτώσεων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673509" y="1253769"/>
            <a:ext cx="1329690" cy="6864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lnSpc>
                <a:spcPct val="99600"/>
              </a:lnSpc>
              <a:spcBef>
                <a:spcPts val="105"/>
              </a:spcBef>
            </a:pP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Περιουσιακά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 στοιχεία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45" dirty="0">
                <a:solidFill>
                  <a:srgbClr val="FFFFFF"/>
                </a:solidFill>
                <a:latin typeface="Arial"/>
                <a:cs typeface="Arial"/>
              </a:rPr>
              <a:t>ρο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σδ</a:t>
            </a:r>
            <a:r>
              <a:rPr sz="1450" b="1" spc="-45" dirty="0">
                <a:solidFill>
                  <a:srgbClr val="FFFFFF"/>
                </a:solidFill>
                <a:latin typeface="Arial"/>
                <a:cs typeface="Arial"/>
              </a:rPr>
              <a:t>ιο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4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45" dirty="0">
                <a:solidFill>
                  <a:srgbClr val="FFFFFF"/>
                </a:solidFill>
                <a:latin typeface="Arial"/>
                <a:cs typeface="Arial"/>
              </a:rPr>
              <a:t>μό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991225" y="2119553"/>
            <a:ext cx="1301115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2075" marR="5080" indent="-79375">
              <a:lnSpc>
                <a:spcPct val="101400"/>
              </a:lnSpc>
              <a:spcBef>
                <a:spcPts val="75"/>
              </a:spcBef>
            </a:pP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Εκτίμηση </a:t>
            </a:r>
            <a:r>
              <a:rPr sz="14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επ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πτ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ώσ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ε 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ομάδες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468085" y="1333380"/>
            <a:ext cx="1570355" cy="140779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313055" indent="27940" algn="ctr">
              <a:lnSpc>
                <a:spcPts val="1720"/>
              </a:lnSpc>
              <a:spcBef>
                <a:spcPts val="175"/>
              </a:spcBef>
            </a:pP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Αλ</a:t>
            </a: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ηλεξάρτηση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περ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ιουσι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ακώ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στοιχείων</a:t>
            </a:r>
            <a:endParaRPr sz="1450" dirty="0">
              <a:latin typeface="Arial"/>
              <a:cs typeface="Arial"/>
            </a:endParaRPr>
          </a:p>
          <a:p>
            <a:pPr marL="598805" marR="5080" indent="-2540" algn="ctr">
              <a:lnSpc>
                <a:spcPct val="102200"/>
              </a:lnSpc>
              <a:spcBef>
                <a:spcPts val="315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Συνολική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εκτίμηση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 επ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εω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759247" y="2954300"/>
            <a:ext cx="205993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απε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ιλ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797406" y="3059176"/>
            <a:ext cx="208597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Προσδιορισμός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απειλών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605325" y="3059176"/>
            <a:ext cx="165608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ξ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ησ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απ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λώ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076945" y="3479203"/>
            <a:ext cx="93218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88265" algn="just">
              <a:lnSpc>
                <a:spcPts val="1720"/>
              </a:lnSpc>
              <a:spcBef>
                <a:spcPts val="175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4: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Ανάλυση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917950" y="3599218"/>
            <a:ext cx="1007110" cy="473709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7620">
              <a:lnSpc>
                <a:spcPct val="102699"/>
              </a:lnSpc>
              <a:spcBef>
                <a:spcPts val="50"/>
              </a:spcBef>
            </a:pP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Τρωτότητα 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Αν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γν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endParaRPr sz="14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985954" y="3479203"/>
            <a:ext cx="93599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970" marR="5080" indent="-1905" algn="just">
              <a:lnSpc>
                <a:spcPts val="1720"/>
              </a:lnSpc>
              <a:spcBef>
                <a:spcPts val="175"/>
              </a:spcBef>
            </a:pP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Θε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ρη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ή 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9696627" y="3496348"/>
            <a:ext cx="932180" cy="6858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167640">
              <a:lnSpc>
                <a:spcPts val="1730"/>
              </a:lnSpc>
              <a:spcBef>
                <a:spcPts val="165"/>
              </a:spcBef>
            </a:pP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Τελική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820169" y="4400867"/>
            <a:ext cx="205993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ύ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νο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945389" y="4997450"/>
            <a:ext cx="139319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ντ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ίμε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639129" y="4481390"/>
            <a:ext cx="2159635" cy="834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ισμ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ξ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ία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4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ιν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δύ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νο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endParaRPr sz="1450" dirty="0">
              <a:latin typeface="Arial"/>
              <a:cs typeface="Arial"/>
            </a:endParaRPr>
          </a:p>
          <a:p>
            <a:pPr marL="469900" marR="720725" indent="243840">
              <a:lnSpc>
                <a:spcPct val="101400"/>
              </a:lnSpc>
              <a:spcBef>
                <a:spcPts val="1095"/>
              </a:spcBef>
            </a:pP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Σύσ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τα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 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αντιμέτρων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446009" y="3479203"/>
            <a:ext cx="2074545" cy="105473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43230" marR="716280" indent="61594" algn="just">
              <a:lnSpc>
                <a:spcPts val="1720"/>
              </a:lnSpc>
              <a:spcBef>
                <a:spcPts val="175"/>
              </a:spcBef>
            </a:pP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Πρακτική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Εκτίμησηεπιπέδουκινδύνου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8071523" y="4812972"/>
            <a:ext cx="1004569" cy="470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72415">
              <a:lnSpc>
                <a:spcPct val="101400"/>
              </a:lnSpc>
              <a:spcBef>
                <a:spcPts val="75"/>
              </a:spcBef>
            </a:pP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πι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ή 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αντιμέτρων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763653" y="5724244"/>
            <a:ext cx="217297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σφ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άλε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29511" y="204215"/>
            <a:ext cx="9304654" cy="5736794"/>
            <a:chOff x="1429511" y="204215"/>
            <a:chExt cx="9304654" cy="5736794"/>
          </a:xfrm>
        </p:grpSpPr>
        <p:sp>
          <p:nvSpPr>
            <p:cNvPr id="3" name="object 3"/>
            <p:cNvSpPr/>
            <p:nvPr/>
          </p:nvSpPr>
          <p:spPr>
            <a:xfrm>
              <a:off x="1497838" y="1916176"/>
              <a:ext cx="6083935" cy="1540510"/>
            </a:xfrm>
            <a:custGeom>
              <a:avLst/>
              <a:gdLst/>
              <a:ahLst/>
              <a:cxnLst/>
              <a:rect l="l" t="t" r="r" b="b"/>
              <a:pathLst>
                <a:path w="6083934" h="1540510">
                  <a:moveTo>
                    <a:pt x="0" y="1539875"/>
                  </a:moveTo>
                  <a:lnTo>
                    <a:pt x="2967101" y="1539875"/>
                  </a:lnTo>
                  <a:lnTo>
                    <a:pt x="2967101" y="0"/>
                  </a:lnTo>
                  <a:lnTo>
                    <a:pt x="0" y="0"/>
                  </a:lnTo>
                  <a:lnTo>
                    <a:pt x="0" y="1539875"/>
                  </a:lnTo>
                  <a:close/>
                </a:path>
                <a:path w="6083934" h="1540510">
                  <a:moveTo>
                    <a:pt x="0" y="1540383"/>
                  </a:moveTo>
                  <a:lnTo>
                    <a:pt x="2967355" y="1540383"/>
                  </a:lnTo>
                  <a:lnTo>
                    <a:pt x="2967355" y="6223"/>
                  </a:lnTo>
                  <a:lnTo>
                    <a:pt x="0" y="6223"/>
                  </a:lnTo>
                  <a:lnTo>
                    <a:pt x="0" y="1540383"/>
                  </a:lnTo>
                  <a:close/>
                </a:path>
                <a:path w="6083934" h="1540510">
                  <a:moveTo>
                    <a:pt x="3116199" y="1539875"/>
                  </a:moveTo>
                  <a:lnTo>
                    <a:pt x="6083300" y="1539875"/>
                  </a:lnTo>
                  <a:lnTo>
                    <a:pt x="6083300" y="0"/>
                  </a:lnTo>
                  <a:lnTo>
                    <a:pt x="3116199" y="0"/>
                  </a:lnTo>
                  <a:lnTo>
                    <a:pt x="3116199" y="1539875"/>
                  </a:lnTo>
                  <a:close/>
                </a:path>
                <a:path w="6083934" h="1540510">
                  <a:moveTo>
                    <a:pt x="3116199" y="1540383"/>
                  </a:moveTo>
                  <a:lnTo>
                    <a:pt x="6083554" y="1540383"/>
                  </a:lnTo>
                  <a:lnTo>
                    <a:pt x="6083554" y="6223"/>
                  </a:lnTo>
                  <a:lnTo>
                    <a:pt x="3116199" y="6223"/>
                  </a:lnTo>
                  <a:lnTo>
                    <a:pt x="3116199" y="1540383"/>
                  </a:lnTo>
                  <a:close/>
                </a:path>
              </a:pathLst>
            </a:custGeom>
            <a:ln w="12600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6447" y="2340864"/>
              <a:ext cx="591312" cy="70103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10888" y="2303500"/>
              <a:ext cx="588606" cy="6981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49311" y="2414016"/>
              <a:ext cx="591311" cy="7010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1211" y="2376525"/>
              <a:ext cx="588606" cy="6981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7864" y="3410711"/>
              <a:ext cx="701040" cy="57911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9991" y="316990"/>
              <a:ext cx="2020823" cy="737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29511" y="287399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1718310" y="720344"/>
                  </a:moveTo>
                  <a:lnTo>
                    <a:pt x="0" y="720344"/>
                  </a:lnTo>
                  <a:lnTo>
                    <a:pt x="0" y="0"/>
                  </a:lnTo>
                  <a:lnTo>
                    <a:pt x="1718310" y="0"/>
                  </a:lnTo>
                  <a:lnTo>
                    <a:pt x="2004695" y="359918"/>
                  </a:lnTo>
                  <a:lnTo>
                    <a:pt x="1718310" y="7203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29511" y="287399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0" y="0"/>
                  </a:moveTo>
                  <a:lnTo>
                    <a:pt x="1718310" y="0"/>
                  </a:lnTo>
                  <a:lnTo>
                    <a:pt x="2004695" y="359918"/>
                  </a:lnTo>
                  <a:lnTo>
                    <a:pt x="1718310" y="720344"/>
                  </a:lnTo>
                  <a:lnTo>
                    <a:pt x="0" y="7203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4032" y="316990"/>
              <a:ext cx="2036064" cy="7376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280536" y="287399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1727453" y="720344"/>
                  </a:moveTo>
                  <a:lnTo>
                    <a:pt x="0" y="720344"/>
                  </a:lnTo>
                  <a:lnTo>
                    <a:pt x="285113" y="359918"/>
                  </a:lnTo>
                  <a:lnTo>
                    <a:pt x="0" y="0"/>
                  </a:lnTo>
                  <a:lnTo>
                    <a:pt x="1727453" y="0"/>
                  </a:lnTo>
                  <a:lnTo>
                    <a:pt x="2012568" y="359918"/>
                  </a:lnTo>
                  <a:lnTo>
                    <a:pt x="1727453" y="7203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280536" y="287399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0" y="0"/>
                  </a:moveTo>
                  <a:lnTo>
                    <a:pt x="1727453" y="0"/>
                  </a:lnTo>
                  <a:lnTo>
                    <a:pt x="2012568" y="359918"/>
                  </a:lnTo>
                  <a:lnTo>
                    <a:pt x="1727453" y="720344"/>
                  </a:lnTo>
                  <a:lnTo>
                    <a:pt x="0" y="720344"/>
                  </a:lnTo>
                  <a:lnTo>
                    <a:pt x="285113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7215" y="316990"/>
              <a:ext cx="2033015" cy="73761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134736" y="287399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1721865" y="720344"/>
                  </a:moveTo>
                  <a:lnTo>
                    <a:pt x="0" y="720344"/>
                  </a:lnTo>
                  <a:lnTo>
                    <a:pt x="283972" y="359918"/>
                  </a:lnTo>
                  <a:lnTo>
                    <a:pt x="0" y="0"/>
                  </a:lnTo>
                  <a:lnTo>
                    <a:pt x="1721865" y="0"/>
                  </a:lnTo>
                  <a:lnTo>
                    <a:pt x="2006218" y="359918"/>
                  </a:lnTo>
                  <a:lnTo>
                    <a:pt x="1721865" y="7203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34736" y="287399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0" y="0"/>
                  </a:moveTo>
                  <a:lnTo>
                    <a:pt x="1721865" y="0"/>
                  </a:lnTo>
                  <a:lnTo>
                    <a:pt x="2006218" y="359918"/>
                  </a:lnTo>
                  <a:lnTo>
                    <a:pt x="1721865" y="720344"/>
                  </a:lnTo>
                  <a:lnTo>
                    <a:pt x="0" y="720344"/>
                  </a:lnTo>
                  <a:lnTo>
                    <a:pt x="283972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07352" y="316990"/>
              <a:ext cx="2029967" cy="7376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02423" y="204215"/>
              <a:ext cx="1889760" cy="103631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984238" y="287399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1721737" y="720344"/>
                  </a:moveTo>
                  <a:lnTo>
                    <a:pt x="0" y="720344"/>
                  </a:lnTo>
                  <a:lnTo>
                    <a:pt x="284351" y="359918"/>
                  </a:lnTo>
                  <a:lnTo>
                    <a:pt x="0" y="0"/>
                  </a:lnTo>
                  <a:lnTo>
                    <a:pt x="1721737" y="0"/>
                  </a:lnTo>
                  <a:lnTo>
                    <a:pt x="2006218" y="359918"/>
                  </a:lnTo>
                  <a:lnTo>
                    <a:pt x="1721737" y="720344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84238" y="287399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0" y="0"/>
                  </a:moveTo>
                  <a:lnTo>
                    <a:pt x="1721737" y="0"/>
                  </a:lnTo>
                  <a:lnTo>
                    <a:pt x="2006218" y="359918"/>
                  </a:lnTo>
                  <a:lnTo>
                    <a:pt x="1721737" y="720344"/>
                  </a:lnTo>
                  <a:lnTo>
                    <a:pt x="0" y="720344"/>
                  </a:lnTo>
                  <a:lnTo>
                    <a:pt x="284351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56598" y="3370669"/>
              <a:ext cx="696709" cy="5782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7766810" y="4406849"/>
              <a:ext cx="2967355" cy="1534160"/>
            </a:xfrm>
            <a:custGeom>
              <a:avLst/>
              <a:gdLst/>
              <a:ahLst/>
              <a:cxnLst/>
              <a:rect l="l" t="t" r="r" b="b"/>
              <a:pathLst>
                <a:path w="2967354" h="1534160">
                  <a:moveTo>
                    <a:pt x="0" y="1534160"/>
                  </a:moveTo>
                  <a:lnTo>
                    <a:pt x="2967353" y="1534160"/>
                  </a:lnTo>
                  <a:lnTo>
                    <a:pt x="2967353" y="0"/>
                  </a:lnTo>
                  <a:lnTo>
                    <a:pt x="0" y="0"/>
                  </a:lnTo>
                  <a:lnTo>
                    <a:pt x="0" y="1534160"/>
                  </a:lnTo>
                  <a:close/>
                </a:path>
              </a:pathLst>
            </a:custGeom>
            <a:ln w="12600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83552" y="4654296"/>
              <a:ext cx="594359" cy="70408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24317" y="4694758"/>
              <a:ext cx="591616" cy="69804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150486" y="4392612"/>
              <a:ext cx="2967355" cy="1540510"/>
            </a:xfrm>
            <a:custGeom>
              <a:avLst/>
              <a:gdLst/>
              <a:ahLst/>
              <a:cxnLst/>
              <a:rect l="l" t="t" r="r" b="b"/>
              <a:pathLst>
                <a:path w="2967354" h="1540510">
                  <a:moveTo>
                    <a:pt x="0" y="1539875"/>
                  </a:moveTo>
                  <a:lnTo>
                    <a:pt x="2967101" y="1539875"/>
                  </a:lnTo>
                  <a:lnTo>
                    <a:pt x="2967101" y="0"/>
                  </a:lnTo>
                  <a:lnTo>
                    <a:pt x="0" y="0"/>
                  </a:lnTo>
                  <a:lnTo>
                    <a:pt x="0" y="1539875"/>
                  </a:lnTo>
                  <a:close/>
                </a:path>
                <a:path w="2967354" h="1540510">
                  <a:moveTo>
                    <a:pt x="0" y="1540458"/>
                  </a:moveTo>
                  <a:lnTo>
                    <a:pt x="2967355" y="1540458"/>
                  </a:lnTo>
                  <a:lnTo>
                    <a:pt x="2967355" y="6299"/>
                  </a:lnTo>
                  <a:lnTo>
                    <a:pt x="0" y="6299"/>
                  </a:lnTo>
                  <a:lnTo>
                    <a:pt x="0" y="1540458"/>
                  </a:lnTo>
                  <a:close/>
                </a:path>
              </a:pathLst>
            </a:custGeom>
            <a:ln w="12600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73980" y="4406430"/>
              <a:ext cx="2967355" cy="248285"/>
            </a:xfrm>
            <a:custGeom>
              <a:avLst/>
              <a:gdLst/>
              <a:ahLst/>
              <a:cxnLst/>
              <a:rect l="l" t="t" r="r" b="b"/>
              <a:pathLst>
                <a:path w="2967354" h="248285">
                  <a:moveTo>
                    <a:pt x="0" y="0"/>
                  </a:moveTo>
                  <a:lnTo>
                    <a:pt x="2967355" y="0"/>
                  </a:lnTo>
                  <a:lnTo>
                    <a:pt x="2967355" y="248272"/>
                  </a:lnTo>
                  <a:lnTo>
                    <a:pt x="0" y="2482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4150486" y="4384640"/>
            <a:ext cx="29673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100"/>
              </a:spcBef>
            </a:pPr>
            <a:r>
              <a:rPr sz="1300" b="1" spc="-15" dirty="0">
                <a:solidFill>
                  <a:srgbClr val="FFFFFF"/>
                </a:solidFill>
                <a:latin typeface="Arial"/>
                <a:cs typeface="Arial"/>
              </a:rPr>
              <a:t>Διαχειριστές</a:t>
            </a: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50" dirty="0">
              <a:latin typeface="Arial"/>
              <a:cs typeface="Arial"/>
            </a:endParaRPr>
          </a:p>
          <a:p>
            <a:pPr marL="107950" marR="1174750">
              <a:lnSpc>
                <a:spcPts val="1530"/>
              </a:lnSpc>
            </a:pPr>
            <a:r>
              <a:rPr sz="1300" dirty="0">
                <a:latin typeface="Calibri"/>
                <a:cs typeface="Calibri"/>
              </a:rPr>
              <a:t>5</a:t>
            </a:r>
            <a:r>
              <a:rPr sz="1300" spc="155" dirty="0">
                <a:latin typeface="Calibri"/>
                <a:cs typeface="Calibri"/>
              </a:rPr>
              <a:t>.</a:t>
            </a:r>
            <a:r>
              <a:rPr sz="1300" spc="10" dirty="0">
                <a:latin typeface="Arial"/>
                <a:cs typeface="Arial"/>
              </a:rPr>
              <a:t>Αναγνώρισ</a:t>
            </a:r>
            <a:r>
              <a:rPr sz="1300" spc="229" dirty="0">
                <a:latin typeface="Arial"/>
                <a:cs typeface="Arial"/>
              </a:rPr>
              <a:t>η</a:t>
            </a:r>
            <a:r>
              <a:rPr sz="1300" dirty="0">
                <a:latin typeface="Calibri"/>
                <a:cs typeface="Calibri"/>
              </a:rPr>
              <a:t>H/</a:t>
            </a:r>
            <a:r>
              <a:rPr sz="1300" spc="320" dirty="0">
                <a:latin typeface="Calibri"/>
                <a:cs typeface="Calibri"/>
              </a:rPr>
              <a:t>W</a:t>
            </a:r>
            <a:r>
              <a:rPr sz="1300" spc="10" dirty="0">
                <a:latin typeface="Arial"/>
                <a:cs typeface="Arial"/>
              </a:rPr>
              <a:t>κα</a:t>
            </a:r>
            <a:r>
              <a:rPr sz="1300" spc="65" dirty="0">
                <a:latin typeface="Arial"/>
                <a:cs typeface="Arial"/>
              </a:rPr>
              <a:t>ι  </a:t>
            </a:r>
            <a:r>
              <a:rPr sz="1300" spc="30" dirty="0">
                <a:latin typeface="Calibri"/>
                <a:cs typeface="Calibri"/>
              </a:rPr>
              <a:t>S/W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74570" y="4899738"/>
            <a:ext cx="2435225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4</a:t>
            </a:r>
            <a:r>
              <a:rPr sz="1300" spc="145" dirty="0">
                <a:latin typeface="Calibri"/>
                <a:cs typeface="Calibri"/>
              </a:rPr>
              <a:t>.</a:t>
            </a:r>
            <a:r>
              <a:rPr sz="1300" spc="20" dirty="0">
                <a:latin typeface="Arial"/>
                <a:cs typeface="Arial"/>
              </a:rPr>
              <a:t>Προσδιορισμό</a:t>
            </a:r>
            <a:r>
              <a:rPr sz="1300" spc="220" dirty="0">
                <a:latin typeface="Arial"/>
                <a:cs typeface="Arial"/>
              </a:rPr>
              <a:t>ς</a:t>
            </a:r>
            <a:r>
              <a:rPr sz="1300" spc="15" dirty="0">
                <a:latin typeface="Arial"/>
                <a:cs typeface="Arial"/>
              </a:rPr>
              <a:t>περιουσιακώ</a:t>
            </a:r>
            <a:r>
              <a:rPr sz="1300" spc="110" dirty="0">
                <a:latin typeface="Arial"/>
                <a:cs typeface="Arial"/>
              </a:rPr>
              <a:t>ν  </a:t>
            </a:r>
            <a:r>
              <a:rPr sz="1300" spc="35" dirty="0">
                <a:latin typeface="Arial"/>
                <a:cs typeface="Arial"/>
              </a:rPr>
              <a:t>στοιχείωνδεδομένων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824989" y="325132"/>
            <a:ext cx="1031240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Χαρτογραφία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26203" y="325132"/>
            <a:ext cx="1176147" cy="44646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5080" indent="-26034">
              <a:lnSpc>
                <a:spcPct val="101400"/>
              </a:lnSpc>
              <a:spcBef>
                <a:spcPts val="75"/>
              </a:spcBef>
            </a:pPr>
            <a:r>
              <a:rPr sz="1450" b="1" spc="-85" dirty="0" err="1">
                <a:solidFill>
                  <a:srgbClr val="FFFFFF"/>
                </a:solidFill>
                <a:latin typeface="Arial"/>
                <a:cs typeface="Arial"/>
              </a:rPr>
              <a:t>Κρισιμότητ</a:t>
            </a:r>
            <a:r>
              <a:rPr lang="el-GR" sz="1450" b="1" spc="-8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λε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369340" y="462562"/>
            <a:ext cx="1760474" cy="44646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56235">
              <a:lnSpc>
                <a:spcPct val="101400"/>
              </a:lnSpc>
              <a:spcBef>
                <a:spcPts val="75"/>
              </a:spcBef>
            </a:pPr>
            <a:r>
              <a:rPr sz="1450" b="1" spc="-100" dirty="0" err="1">
                <a:solidFill>
                  <a:srgbClr val="FFFFFF"/>
                </a:solidFill>
                <a:latin typeface="Arial"/>
                <a:cs typeface="Arial"/>
              </a:rPr>
              <a:t>Προσδιορι</a:t>
            </a:r>
            <a:r>
              <a:rPr sz="1450" b="1" spc="-85" dirty="0" err="1">
                <a:solidFill>
                  <a:srgbClr val="FFFFFF"/>
                </a:solidFill>
                <a:latin typeface="Arial"/>
                <a:cs typeface="Arial"/>
              </a:rPr>
              <a:t>σμός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1450" b="1" spc="-20" dirty="0">
                <a:solidFill>
                  <a:srgbClr val="FFFFFF"/>
                </a:solidFill>
                <a:latin typeface="Arial"/>
                <a:cs typeface="Arial"/>
              </a:rPr>
              <a:t>αγαθών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99450" y="245779"/>
            <a:ext cx="1275715" cy="68580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 marR="5080" indent="24765" algn="ctr">
              <a:lnSpc>
                <a:spcPts val="1730"/>
              </a:lnSpc>
              <a:spcBef>
                <a:spcPts val="165"/>
              </a:spcBef>
            </a:pP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Αλ</a:t>
            </a: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ηλεξάρτηση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ριο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υσ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ιακώ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στοιχείων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04138" y="2188782"/>
            <a:ext cx="2954655" cy="4229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 marR="829944">
              <a:lnSpc>
                <a:spcPct val="100000"/>
              </a:lnSpc>
              <a:spcBef>
                <a:spcPts val="100"/>
              </a:spcBef>
            </a:pPr>
            <a:r>
              <a:rPr sz="1300" spc="10" dirty="0">
                <a:latin typeface="Calibri"/>
                <a:cs typeface="Calibri"/>
              </a:rPr>
              <a:t>1</a:t>
            </a:r>
            <a:r>
              <a:rPr sz="1300" spc="175" dirty="0">
                <a:latin typeface="Calibri"/>
                <a:cs typeface="Calibri"/>
              </a:rPr>
              <a:t>.</a:t>
            </a:r>
            <a:r>
              <a:rPr sz="1300" spc="15" dirty="0">
                <a:latin typeface="Arial"/>
                <a:cs typeface="Arial"/>
              </a:rPr>
              <a:t>Προσδιορισμό</a:t>
            </a:r>
            <a:r>
              <a:rPr sz="1300" spc="235" dirty="0">
                <a:latin typeface="Arial"/>
                <a:cs typeface="Arial"/>
              </a:rPr>
              <a:t>ς</a:t>
            </a:r>
            <a:r>
              <a:rPr sz="1300" spc="5" dirty="0">
                <a:latin typeface="Arial"/>
                <a:cs typeface="Arial"/>
              </a:rPr>
              <a:t>κρίσιμω</a:t>
            </a:r>
            <a:r>
              <a:rPr sz="1300" spc="90" dirty="0">
                <a:latin typeface="Arial"/>
                <a:cs typeface="Arial"/>
              </a:rPr>
              <a:t>ν  </a:t>
            </a:r>
            <a:r>
              <a:rPr sz="1300" spc="30" dirty="0">
                <a:latin typeface="Arial"/>
                <a:cs typeface="Arial"/>
              </a:rPr>
              <a:t>ηλεκτρονικώνυπηρεσιών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97330" y="1720608"/>
            <a:ext cx="2967355" cy="269875"/>
          </a:xfrm>
          <a:custGeom>
            <a:avLst/>
            <a:gdLst/>
            <a:ahLst/>
            <a:cxnLst/>
            <a:rect l="l" t="t" r="r" b="b"/>
            <a:pathLst>
              <a:path w="2967354" h="269875">
                <a:moveTo>
                  <a:pt x="0" y="0"/>
                </a:moveTo>
                <a:lnTo>
                  <a:pt x="2967355" y="0"/>
                </a:lnTo>
                <a:lnTo>
                  <a:pt x="2967355" y="269861"/>
                </a:lnTo>
                <a:lnTo>
                  <a:pt x="0" y="269861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497838" y="1777682"/>
            <a:ext cx="29673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100"/>
              </a:spcBef>
            </a:pPr>
            <a:r>
              <a:rPr sz="1300" b="1" spc="-114" dirty="0">
                <a:solidFill>
                  <a:srgbClr val="FFFFFF"/>
                </a:solidFill>
                <a:latin typeface="Arial"/>
                <a:cs typeface="Arial"/>
              </a:rPr>
              <a:t>Νομικόςεκπρόσωπος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705610" y="2300479"/>
            <a:ext cx="29546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100"/>
              </a:spcBef>
            </a:pPr>
            <a:r>
              <a:rPr sz="1300" spc="20" dirty="0">
                <a:latin typeface="Calibri"/>
                <a:cs typeface="Calibri"/>
              </a:rPr>
              <a:t>2.</a:t>
            </a:r>
            <a:r>
              <a:rPr sz="1300" spc="20" dirty="0">
                <a:latin typeface="Arial"/>
                <a:cs typeface="Arial"/>
              </a:rPr>
              <a:t>Προσδιορισμόςτων</a:t>
            </a:r>
            <a:r>
              <a:rPr lang="el-GR" sz="1300" spc="20" dirty="0">
                <a:latin typeface="Arial"/>
                <a:cs typeface="Arial"/>
              </a:rPr>
              <a:t> </a:t>
            </a:r>
            <a:r>
              <a:rPr sz="1300" spc="20" dirty="0" err="1">
                <a:latin typeface="Arial"/>
                <a:cs typeface="Arial"/>
              </a:rPr>
              <a:t>συμμετεχόντων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20336" y="1916176"/>
            <a:ext cx="2954655" cy="25146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51435" rIns="0" bIns="0" rtlCol="0">
            <a:spAutoFit/>
          </a:bodyPr>
          <a:lstStyle/>
          <a:p>
            <a:pPr marL="110489">
              <a:lnSpc>
                <a:spcPct val="100000"/>
              </a:lnSpc>
              <a:spcBef>
                <a:spcPts val="405"/>
              </a:spcBef>
            </a:pPr>
            <a:r>
              <a:rPr sz="1300" b="1" spc="-114" dirty="0">
                <a:solidFill>
                  <a:srgbClr val="FFFFFF"/>
                </a:solidFill>
                <a:latin typeface="Arial"/>
                <a:cs typeface="Arial"/>
              </a:rPr>
              <a:t>Νομικόςεκπρόσωπος</a:t>
            </a:r>
            <a:endParaRPr sz="1300">
              <a:latin typeface="Arial"/>
              <a:cs typeface="Arial"/>
            </a:endParaRPr>
          </a:p>
        </p:txBody>
      </p:sp>
      <p:graphicFrame>
        <p:nvGraphicFramePr>
          <p:cNvPr id="39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034452"/>
              </p:ext>
            </p:extLst>
          </p:nvPr>
        </p:nvGraphicFramePr>
        <p:xfrm>
          <a:off x="7741461" y="1909876"/>
          <a:ext cx="2967355" cy="15461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67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7619">
                <a:tc>
                  <a:txBody>
                    <a:bodyPr/>
                    <a:lstStyle/>
                    <a:p>
                      <a:pPr marL="117475">
                        <a:lnSpc>
                          <a:spcPts val="1475"/>
                        </a:lnSpc>
                        <a:spcBef>
                          <a:spcPts val="450"/>
                        </a:spcBef>
                      </a:pPr>
                      <a:r>
                        <a:rPr sz="1300" b="1" spc="-1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Διαχείριση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37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1300" spc="35" dirty="0">
                          <a:latin typeface="Calibri"/>
                          <a:cs typeface="Calibri"/>
                        </a:rPr>
                        <a:t>3.</a:t>
                      </a:r>
                      <a:r>
                        <a:rPr sz="1300" spc="35" dirty="0">
                          <a:latin typeface="Arial"/>
                          <a:cs typeface="Arial"/>
                        </a:rPr>
                        <a:t>Ανα</a:t>
                      </a:r>
                      <a:r>
                        <a:rPr sz="1300" spc="35" dirty="0" err="1">
                          <a:latin typeface="Arial"/>
                          <a:cs typeface="Arial"/>
                        </a:rPr>
                        <a:t>γνώριση</a:t>
                      </a:r>
                      <a:r>
                        <a:rPr lang="el-GR" sz="1300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spc="35" dirty="0" err="1">
                          <a:latin typeface="Arial"/>
                          <a:cs typeface="Arial"/>
                        </a:rPr>
                        <a:t>χρηστών</a:t>
                      </a: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1270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835">
                <a:tc>
                  <a:txBody>
                    <a:bodyPr/>
                    <a:lstStyle/>
                    <a:p>
                      <a:pPr marL="202565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1300" dirty="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0" name="object 27">
            <a:extLst>
              <a:ext uri="{FF2B5EF4-FFF2-40B4-BE49-F238E27FC236}">
                <a16:creationId xmlns:a16="http://schemas.microsoft.com/office/drawing/2014/main" id="{F00E6818-CD0F-4742-A5E6-0320011A5131}"/>
              </a:ext>
            </a:extLst>
          </p:cNvPr>
          <p:cNvSpPr/>
          <p:nvPr/>
        </p:nvSpPr>
        <p:spPr>
          <a:xfrm>
            <a:off x="7778557" y="4422497"/>
            <a:ext cx="2967355" cy="248285"/>
          </a:xfrm>
          <a:custGeom>
            <a:avLst/>
            <a:gdLst/>
            <a:ahLst/>
            <a:cxnLst/>
            <a:rect l="l" t="t" r="r" b="b"/>
            <a:pathLst>
              <a:path w="2967354" h="248285">
                <a:moveTo>
                  <a:pt x="0" y="0"/>
                </a:moveTo>
                <a:lnTo>
                  <a:pt x="2967355" y="0"/>
                </a:lnTo>
                <a:lnTo>
                  <a:pt x="2967355" y="248272"/>
                </a:lnTo>
                <a:lnTo>
                  <a:pt x="0" y="248272"/>
                </a:lnTo>
                <a:lnTo>
                  <a:pt x="0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155976-60A6-6F34-1093-64ABDA26A717}"/>
              </a:ext>
            </a:extLst>
          </p:cNvPr>
          <p:cNvSpPr txBox="1"/>
          <p:nvPr/>
        </p:nvSpPr>
        <p:spPr>
          <a:xfrm>
            <a:off x="7574991" y="4392612"/>
            <a:ext cx="731520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2565">
              <a:lnSpc>
                <a:spcPct val="100000"/>
              </a:lnSpc>
              <a:spcBef>
                <a:spcPts val="365"/>
              </a:spcBef>
            </a:pPr>
            <a:r>
              <a:rPr lang="el-GR" sz="1300" b="1" spc="-15" dirty="0">
                <a:solidFill>
                  <a:srgbClr val="FFFFFF"/>
                </a:solidFill>
                <a:latin typeface="Arial"/>
                <a:cs typeface="Arial"/>
              </a:rPr>
              <a:t>Τοπικοί χρήστες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69313" y="1476375"/>
              <a:ext cx="8488298" cy="47148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81327" y="344424"/>
              <a:ext cx="2020823" cy="734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50213" y="314325"/>
              <a:ext cx="2004695" cy="718820"/>
            </a:xfrm>
            <a:custGeom>
              <a:avLst/>
              <a:gdLst/>
              <a:ahLst/>
              <a:cxnLst/>
              <a:rect l="l" t="t" r="r" b="b"/>
              <a:pathLst>
                <a:path w="2004695" h="718819">
                  <a:moveTo>
                    <a:pt x="1718183" y="718820"/>
                  </a:moveTo>
                  <a:lnTo>
                    <a:pt x="0" y="718820"/>
                  </a:lnTo>
                  <a:lnTo>
                    <a:pt x="0" y="0"/>
                  </a:lnTo>
                  <a:lnTo>
                    <a:pt x="1718183" y="0"/>
                  </a:lnTo>
                  <a:lnTo>
                    <a:pt x="2004566" y="359155"/>
                  </a:lnTo>
                  <a:lnTo>
                    <a:pt x="1718183" y="718820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0213" y="314325"/>
              <a:ext cx="2004695" cy="718820"/>
            </a:xfrm>
            <a:custGeom>
              <a:avLst/>
              <a:gdLst/>
              <a:ahLst/>
              <a:cxnLst/>
              <a:rect l="l" t="t" r="r" b="b"/>
              <a:pathLst>
                <a:path w="2004695" h="718819">
                  <a:moveTo>
                    <a:pt x="0" y="0"/>
                  </a:moveTo>
                  <a:lnTo>
                    <a:pt x="1718183" y="0"/>
                  </a:lnTo>
                  <a:lnTo>
                    <a:pt x="2004566" y="359155"/>
                  </a:lnTo>
                  <a:lnTo>
                    <a:pt x="1718183" y="718820"/>
                  </a:lnTo>
                  <a:lnTo>
                    <a:pt x="0" y="718820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25367" y="344424"/>
              <a:ext cx="2036064" cy="7345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1238" y="314325"/>
              <a:ext cx="2012950" cy="718820"/>
            </a:xfrm>
            <a:custGeom>
              <a:avLst/>
              <a:gdLst/>
              <a:ahLst/>
              <a:cxnLst/>
              <a:rect l="l" t="t" r="r" b="b"/>
              <a:pathLst>
                <a:path w="2012950" h="718819">
                  <a:moveTo>
                    <a:pt x="1727453" y="718820"/>
                  </a:moveTo>
                  <a:lnTo>
                    <a:pt x="0" y="718820"/>
                  </a:lnTo>
                  <a:lnTo>
                    <a:pt x="285113" y="359155"/>
                  </a:lnTo>
                  <a:lnTo>
                    <a:pt x="0" y="0"/>
                  </a:lnTo>
                  <a:lnTo>
                    <a:pt x="1727453" y="0"/>
                  </a:lnTo>
                  <a:lnTo>
                    <a:pt x="2012569" y="359155"/>
                  </a:lnTo>
                  <a:lnTo>
                    <a:pt x="1727453" y="718820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01238" y="314325"/>
              <a:ext cx="2012950" cy="718820"/>
            </a:xfrm>
            <a:custGeom>
              <a:avLst/>
              <a:gdLst/>
              <a:ahLst/>
              <a:cxnLst/>
              <a:rect l="l" t="t" r="r" b="b"/>
              <a:pathLst>
                <a:path w="2012950" h="718819">
                  <a:moveTo>
                    <a:pt x="0" y="0"/>
                  </a:moveTo>
                  <a:lnTo>
                    <a:pt x="1727453" y="0"/>
                  </a:lnTo>
                  <a:lnTo>
                    <a:pt x="2012569" y="359155"/>
                  </a:lnTo>
                  <a:lnTo>
                    <a:pt x="1727453" y="718820"/>
                  </a:lnTo>
                  <a:lnTo>
                    <a:pt x="0" y="718820"/>
                  </a:lnTo>
                  <a:lnTo>
                    <a:pt x="285113" y="35915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78552" y="344424"/>
              <a:ext cx="2029967" cy="7345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153786" y="314325"/>
              <a:ext cx="2006600" cy="718820"/>
            </a:xfrm>
            <a:custGeom>
              <a:avLst/>
              <a:gdLst/>
              <a:ahLst/>
              <a:cxnLst/>
              <a:rect l="l" t="t" r="r" b="b"/>
              <a:pathLst>
                <a:path w="2006600" h="718819">
                  <a:moveTo>
                    <a:pt x="1721865" y="718820"/>
                  </a:moveTo>
                  <a:lnTo>
                    <a:pt x="0" y="718820"/>
                  </a:lnTo>
                  <a:lnTo>
                    <a:pt x="283972" y="359155"/>
                  </a:lnTo>
                  <a:lnTo>
                    <a:pt x="0" y="0"/>
                  </a:lnTo>
                  <a:lnTo>
                    <a:pt x="1721865" y="0"/>
                  </a:lnTo>
                  <a:lnTo>
                    <a:pt x="2006218" y="359155"/>
                  </a:lnTo>
                  <a:lnTo>
                    <a:pt x="1721865" y="718820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53786" y="314325"/>
              <a:ext cx="2006600" cy="718820"/>
            </a:xfrm>
            <a:custGeom>
              <a:avLst/>
              <a:gdLst/>
              <a:ahLst/>
              <a:cxnLst/>
              <a:rect l="l" t="t" r="r" b="b"/>
              <a:pathLst>
                <a:path w="2006600" h="718819">
                  <a:moveTo>
                    <a:pt x="0" y="0"/>
                  </a:moveTo>
                  <a:lnTo>
                    <a:pt x="1721865" y="0"/>
                  </a:lnTo>
                  <a:lnTo>
                    <a:pt x="2006218" y="359155"/>
                  </a:lnTo>
                  <a:lnTo>
                    <a:pt x="1721865" y="718820"/>
                  </a:lnTo>
                  <a:lnTo>
                    <a:pt x="0" y="718820"/>
                  </a:lnTo>
                  <a:lnTo>
                    <a:pt x="283972" y="35915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8688" y="344424"/>
              <a:ext cx="2029967" cy="7345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20711" y="228600"/>
              <a:ext cx="1892806" cy="103936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004811" y="314325"/>
              <a:ext cx="2004695" cy="718820"/>
            </a:xfrm>
            <a:custGeom>
              <a:avLst/>
              <a:gdLst/>
              <a:ahLst/>
              <a:cxnLst/>
              <a:rect l="l" t="t" r="r" b="b"/>
              <a:pathLst>
                <a:path w="2004695" h="718819">
                  <a:moveTo>
                    <a:pt x="1720469" y="718820"/>
                  </a:moveTo>
                  <a:lnTo>
                    <a:pt x="0" y="718820"/>
                  </a:lnTo>
                  <a:lnTo>
                    <a:pt x="284226" y="359155"/>
                  </a:lnTo>
                  <a:lnTo>
                    <a:pt x="0" y="0"/>
                  </a:lnTo>
                  <a:lnTo>
                    <a:pt x="1720469" y="0"/>
                  </a:lnTo>
                  <a:lnTo>
                    <a:pt x="2004695" y="359155"/>
                  </a:lnTo>
                  <a:lnTo>
                    <a:pt x="1720469" y="718820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004811" y="314325"/>
              <a:ext cx="2004695" cy="718820"/>
            </a:xfrm>
            <a:custGeom>
              <a:avLst/>
              <a:gdLst/>
              <a:ahLst/>
              <a:cxnLst/>
              <a:rect l="l" t="t" r="r" b="b"/>
              <a:pathLst>
                <a:path w="2004695" h="718819">
                  <a:moveTo>
                    <a:pt x="0" y="0"/>
                  </a:moveTo>
                  <a:lnTo>
                    <a:pt x="1720469" y="0"/>
                  </a:lnTo>
                  <a:lnTo>
                    <a:pt x="2004695" y="359155"/>
                  </a:lnTo>
                  <a:lnTo>
                    <a:pt x="1720469" y="718820"/>
                  </a:lnTo>
                  <a:lnTo>
                    <a:pt x="0" y="718820"/>
                  </a:lnTo>
                  <a:lnTo>
                    <a:pt x="284226" y="35915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845945" y="352437"/>
            <a:ext cx="1031240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Χαρτογραφία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46525" y="352437"/>
            <a:ext cx="974090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5080" indent="-26034">
              <a:lnSpc>
                <a:spcPct val="101400"/>
              </a:lnSpc>
              <a:spcBef>
                <a:spcPts val="75"/>
              </a:spcBef>
            </a:pP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Κρισιμότητ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α </a:t>
            </a:r>
            <a:r>
              <a:rPr sz="1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λε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66456" y="326452"/>
            <a:ext cx="1261745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065" marR="5080" indent="24765" algn="ctr">
              <a:lnSpc>
                <a:spcPts val="1720"/>
              </a:lnSpc>
              <a:spcBef>
                <a:spcPts val="175"/>
              </a:spcBef>
            </a:pP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Αλ</a:t>
            </a: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ηλεξάρτηση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περ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ιουσι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ακώ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στοιχείων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809959FC-D073-DF35-C319-51DA2EC1F990}"/>
              </a:ext>
            </a:extLst>
          </p:cNvPr>
          <p:cNvSpPr txBox="1"/>
          <p:nvPr/>
        </p:nvSpPr>
        <p:spPr>
          <a:xfrm>
            <a:off x="5369340" y="462562"/>
            <a:ext cx="1760474" cy="44646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56235">
              <a:lnSpc>
                <a:spcPct val="101400"/>
              </a:lnSpc>
              <a:spcBef>
                <a:spcPts val="75"/>
              </a:spcBef>
            </a:pPr>
            <a:r>
              <a:rPr sz="1450" b="1" spc="-100" dirty="0" err="1">
                <a:solidFill>
                  <a:srgbClr val="FFFFFF"/>
                </a:solidFill>
                <a:latin typeface="Arial"/>
                <a:cs typeface="Arial"/>
              </a:rPr>
              <a:t>Προσδιορι</a:t>
            </a:r>
            <a:r>
              <a:rPr sz="1450" b="1" spc="-85" dirty="0" err="1">
                <a:solidFill>
                  <a:srgbClr val="FFFFFF"/>
                </a:solidFill>
                <a:latin typeface="Arial"/>
                <a:cs typeface="Arial"/>
              </a:rPr>
              <a:t>σμός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l-GR" sz="1450" b="1" spc="-20" dirty="0">
                <a:solidFill>
                  <a:srgbClr val="FFFFFF"/>
                </a:solidFill>
                <a:latin typeface="Arial"/>
                <a:cs typeface="Arial"/>
              </a:rPr>
              <a:t>αγαθών</a:t>
            </a:r>
            <a:endParaRPr sz="14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02663" y="368808"/>
              <a:ext cx="2020823" cy="737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0786" y="339725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1718310" y="720344"/>
                  </a:moveTo>
                  <a:lnTo>
                    <a:pt x="0" y="720344"/>
                  </a:lnTo>
                  <a:lnTo>
                    <a:pt x="0" y="0"/>
                  </a:lnTo>
                  <a:lnTo>
                    <a:pt x="1718310" y="0"/>
                  </a:lnTo>
                  <a:lnTo>
                    <a:pt x="2004695" y="360045"/>
                  </a:lnTo>
                  <a:lnTo>
                    <a:pt x="1718310" y="7203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70786" y="339725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0" y="0"/>
                  </a:moveTo>
                  <a:lnTo>
                    <a:pt x="1718310" y="0"/>
                  </a:lnTo>
                  <a:lnTo>
                    <a:pt x="2004695" y="360045"/>
                  </a:lnTo>
                  <a:lnTo>
                    <a:pt x="1718310" y="720344"/>
                  </a:lnTo>
                  <a:lnTo>
                    <a:pt x="0" y="7203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46703" y="368808"/>
              <a:ext cx="2036064" cy="7376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21811" y="339725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1727453" y="720344"/>
                  </a:moveTo>
                  <a:lnTo>
                    <a:pt x="0" y="720344"/>
                  </a:lnTo>
                  <a:lnTo>
                    <a:pt x="285113" y="360045"/>
                  </a:lnTo>
                  <a:lnTo>
                    <a:pt x="0" y="0"/>
                  </a:lnTo>
                  <a:lnTo>
                    <a:pt x="1727453" y="0"/>
                  </a:lnTo>
                  <a:lnTo>
                    <a:pt x="2012568" y="360045"/>
                  </a:lnTo>
                  <a:lnTo>
                    <a:pt x="1727453" y="7203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1811" y="339725"/>
              <a:ext cx="2012950" cy="720725"/>
            </a:xfrm>
            <a:custGeom>
              <a:avLst/>
              <a:gdLst/>
              <a:ahLst/>
              <a:cxnLst/>
              <a:rect l="l" t="t" r="r" b="b"/>
              <a:pathLst>
                <a:path w="2012950" h="720725">
                  <a:moveTo>
                    <a:pt x="0" y="0"/>
                  </a:moveTo>
                  <a:lnTo>
                    <a:pt x="1727453" y="0"/>
                  </a:lnTo>
                  <a:lnTo>
                    <a:pt x="2012568" y="360045"/>
                  </a:lnTo>
                  <a:lnTo>
                    <a:pt x="1727453" y="720344"/>
                  </a:lnTo>
                  <a:lnTo>
                    <a:pt x="0" y="720344"/>
                  </a:lnTo>
                  <a:lnTo>
                    <a:pt x="285113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96840" y="368808"/>
              <a:ext cx="2033015" cy="737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174488" y="339725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1721865" y="720344"/>
                  </a:moveTo>
                  <a:lnTo>
                    <a:pt x="0" y="720344"/>
                  </a:lnTo>
                  <a:lnTo>
                    <a:pt x="283972" y="360045"/>
                  </a:lnTo>
                  <a:lnTo>
                    <a:pt x="0" y="0"/>
                  </a:lnTo>
                  <a:lnTo>
                    <a:pt x="1721865" y="0"/>
                  </a:lnTo>
                  <a:lnTo>
                    <a:pt x="2006218" y="360045"/>
                  </a:lnTo>
                  <a:lnTo>
                    <a:pt x="1721865" y="7203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74488" y="339725"/>
              <a:ext cx="2006600" cy="720725"/>
            </a:xfrm>
            <a:custGeom>
              <a:avLst/>
              <a:gdLst/>
              <a:ahLst/>
              <a:cxnLst/>
              <a:rect l="l" t="t" r="r" b="b"/>
              <a:pathLst>
                <a:path w="2006600" h="720725">
                  <a:moveTo>
                    <a:pt x="0" y="0"/>
                  </a:moveTo>
                  <a:lnTo>
                    <a:pt x="1721865" y="0"/>
                  </a:lnTo>
                  <a:lnTo>
                    <a:pt x="2006218" y="360045"/>
                  </a:lnTo>
                  <a:lnTo>
                    <a:pt x="1721865" y="720344"/>
                  </a:lnTo>
                  <a:lnTo>
                    <a:pt x="0" y="720344"/>
                  </a:lnTo>
                  <a:lnTo>
                    <a:pt x="283972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50023" y="368808"/>
              <a:ext cx="2026920" cy="7376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42047" y="256031"/>
              <a:ext cx="1892806" cy="103631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25513" y="339725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1720341" y="720344"/>
                  </a:moveTo>
                  <a:lnTo>
                    <a:pt x="0" y="720344"/>
                  </a:lnTo>
                  <a:lnTo>
                    <a:pt x="284224" y="360045"/>
                  </a:lnTo>
                  <a:lnTo>
                    <a:pt x="0" y="0"/>
                  </a:lnTo>
                  <a:lnTo>
                    <a:pt x="1720341" y="0"/>
                  </a:lnTo>
                  <a:lnTo>
                    <a:pt x="2004566" y="360045"/>
                  </a:lnTo>
                  <a:lnTo>
                    <a:pt x="1720341" y="720344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025513" y="339725"/>
              <a:ext cx="2004695" cy="720725"/>
            </a:xfrm>
            <a:custGeom>
              <a:avLst/>
              <a:gdLst/>
              <a:ahLst/>
              <a:cxnLst/>
              <a:rect l="l" t="t" r="r" b="b"/>
              <a:pathLst>
                <a:path w="2004695" h="720725">
                  <a:moveTo>
                    <a:pt x="0" y="0"/>
                  </a:moveTo>
                  <a:lnTo>
                    <a:pt x="1720341" y="0"/>
                  </a:lnTo>
                  <a:lnTo>
                    <a:pt x="2004566" y="360045"/>
                  </a:lnTo>
                  <a:lnTo>
                    <a:pt x="1720341" y="720344"/>
                  </a:lnTo>
                  <a:lnTo>
                    <a:pt x="0" y="720344"/>
                  </a:lnTo>
                  <a:lnTo>
                    <a:pt x="284224" y="3600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7761" y="1800287"/>
              <a:ext cx="4856098" cy="431952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58788" y="1816162"/>
              <a:ext cx="4159250" cy="43036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66264" y="379742"/>
            <a:ext cx="1031240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1:</a:t>
            </a:r>
            <a:endParaRPr sz="1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Χαρτογραφία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67479" y="379742"/>
            <a:ext cx="974090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8100" marR="5080" indent="-26034">
              <a:lnSpc>
                <a:spcPct val="101400"/>
              </a:lnSpc>
              <a:spcBef>
                <a:spcPts val="75"/>
              </a:spcBef>
            </a:pP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Κρισιμότητ 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α </a:t>
            </a:r>
            <a:r>
              <a:rPr sz="14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λε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670550" y="379742"/>
            <a:ext cx="1261745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356235">
              <a:lnSpc>
                <a:spcPct val="101400"/>
              </a:lnSpc>
              <a:spcBef>
                <a:spcPts val="75"/>
              </a:spcBef>
            </a:pPr>
            <a:r>
              <a:rPr sz="1450" b="1" spc="-100" dirty="0">
                <a:solidFill>
                  <a:srgbClr val="FFFFFF"/>
                </a:solidFill>
                <a:latin typeface="Arial"/>
                <a:cs typeface="Arial"/>
              </a:rPr>
              <a:t>Προσδιορι 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σμός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περ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ιουσι</a:t>
            </a:r>
            <a:r>
              <a:rPr sz="1450" b="1" spc="-20" dirty="0">
                <a:solidFill>
                  <a:srgbClr val="FFFFFF"/>
                </a:solidFill>
                <a:latin typeface="Arial"/>
                <a:cs typeface="Arial"/>
              </a:rPr>
              <a:t>ακώ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23860" y="267982"/>
            <a:ext cx="1275715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25400" algn="ctr">
              <a:lnSpc>
                <a:spcPts val="1720"/>
              </a:lnSpc>
              <a:spcBef>
                <a:spcPts val="175"/>
              </a:spcBef>
            </a:pP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Αλ</a:t>
            </a:r>
            <a:r>
              <a:rPr sz="14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ηλεξάρτηση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ριο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υσ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ιακώ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στοιχείων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09038" y="1501025"/>
            <a:ext cx="33140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Μοντέλο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περιουσιακών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στοιχείων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17458" y="1507375"/>
            <a:ext cx="1618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Μοντέλο</a:t>
            </a:r>
            <a:r>
              <a:rPr sz="1600" b="1" spc="-9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χρήστη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59991" y="390142"/>
              <a:ext cx="2215895" cy="66446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2951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1910841" y="647445"/>
                  </a:moveTo>
                  <a:lnTo>
                    <a:pt x="0" y="647445"/>
                  </a:lnTo>
                  <a:lnTo>
                    <a:pt x="0" y="0"/>
                  </a:lnTo>
                  <a:lnTo>
                    <a:pt x="1910841" y="0"/>
                  </a:lnTo>
                  <a:lnTo>
                    <a:pt x="2196718" y="323722"/>
                  </a:lnTo>
                  <a:lnTo>
                    <a:pt x="1910841" y="6474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951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0" y="0"/>
                  </a:moveTo>
                  <a:lnTo>
                    <a:pt x="1910841" y="0"/>
                  </a:lnTo>
                  <a:lnTo>
                    <a:pt x="2196718" y="323722"/>
                  </a:lnTo>
                  <a:lnTo>
                    <a:pt x="1910841" y="647445"/>
                  </a:lnTo>
                  <a:lnTo>
                    <a:pt x="0" y="6474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0815" y="390142"/>
              <a:ext cx="2228088" cy="6644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56813" y="360299"/>
              <a:ext cx="2204720" cy="647700"/>
            </a:xfrm>
            <a:custGeom>
              <a:avLst/>
              <a:gdLst/>
              <a:ahLst/>
              <a:cxnLst/>
              <a:rect l="l" t="t" r="r" b="b"/>
              <a:pathLst>
                <a:path w="2204720" h="647700">
                  <a:moveTo>
                    <a:pt x="1919097" y="647445"/>
                  </a:moveTo>
                  <a:lnTo>
                    <a:pt x="0" y="647445"/>
                  </a:lnTo>
                  <a:lnTo>
                    <a:pt x="285495" y="323722"/>
                  </a:lnTo>
                  <a:lnTo>
                    <a:pt x="0" y="0"/>
                  </a:lnTo>
                  <a:lnTo>
                    <a:pt x="1919097" y="0"/>
                  </a:lnTo>
                  <a:lnTo>
                    <a:pt x="2204591" y="323722"/>
                  </a:lnTo>
                  <a:lnTo>
                    <a:pt x="1919097" y="6474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56813" y="360299"/>
              <a:ext cx="2204720" cy="647700"/>
            </a:xfrm>
            <a:custGeom>
              <a:avLst/>
              <a:gdLst/>
              <a:ahLst/>
              <a:cxnLst/>
              <a:rect l="l" t="t" r="r" b="b"/>
              <a:pathLst>
                <a:path w="2204720" h="647700">
                  <a:moveTo>
                    <a:pt x="0" y="0"/>
                  </a:moveTo>
                  <a:lnTo>
                    <a:pt x="1919097" y="0"/>
                  </a:lnTo>
                  <a:lnTo>
                    <a:pt x="2204591" y="323722"/>
                  </a:lnTo>
                  <a:lnTo>
                    <a:pt x="1919097" y="647445"/>
                  </a:lnTo>
                  <a:lnTo>
                    <a:pt x="0" y="647445"/>
                  </a:lnTo>
                  <a:lnTo>
                    <a:pt x="285495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0784" y="390142"/>
              <a:ext cx="2221991" cy="66446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8716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1912491" y="647445"/>
                  </a:moveTo>
                  <a:lnTo>
                    <a:pt x="0" y="647445"/>
                  </a:lnTo>
                  <a:lnTo>
                    <a:pt x="284351" y="323722"/>
                  </a:lnTo>
                  <a:lnTo>
                    <a:pt x="0" y="0"/>
                  </a:lnTo>
                  <a:lnTo>
                    <a:pt x="1912491" y="0"/>
                  </a:lnTo>
                  <a:lnTo>
                    <a:pt x="2196718" y="323722"/>
                  </a:lnTo>
                  <a:lnTo>
                    <a:pt x="1912491" y="6474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8716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0" y="0"/>
                  </a:moveTo>
                  <a:lnTo>
                    <a:pt x="1912491" y="0"/>
                  </a:lnTo>
                  <a:lnTo>
                    <a:pt x="2196718" y="323722"/>
                  </a:lnTo>
                  <a:lnTo>
                    <a:pt x="1912491" y="647445"/>
                  </a:lnTo>
                  <a:lnTo>
                    <a:pt x="0" y="647445"/>
                  </a:lnTo>
                  <a:lnTo>
                    <a:pt x="284351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34656" y="390142"/>
              <a:ext cx="2221992" cy="6644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1281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1912111" y="647445"/>
                  </a:moveTo>
                  <a:lnTo>
                    <a:pt x="0" y="647445"/>
                  </a:lnTo>
                  <a:lnTo>
                    <a:pt x="284734" y="323722"/>
                  </a:lnTo>
                  <a:lnTo>
                    <a:pt x="0" y="0"/>
                  </a:lnTo>
                  <a:lnTo>
                    <a:pt x="1912111" y="0"/>
                  </a:lnTo>
                  <a:lnTo>
                    <a:pt x="2196719" y="323722"/>
                  </a:lnTo>
                  <a:lnTo>
                    <a:pt x="1912111" y="647445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12811" y="360299"/>
              <a:ext cx="2197100" cy="647700"/>
            </a:xfrm>
            <a:custGeom>
              <a:avLst/>
              <a:gdLst/>
              <a:ahLst/>
              <a:cxnLst/>
              <a:rect l="l" t="t" r="r" b="b"/>
              <a:pathLst>
                <a:path w="2197100" h="647700">
                  <a:moveTo>
                    <a:pt x="0" y="0"/>
                  </a:moveTo>
                  <a:lnTo>
                    <a:pt x="1912111" y="0"/>
                  </a:lnTo>
                  <a:lnTo>
                    <a:pt x="2196719" y="323722"/>
                  </a:lnTo>
                  <a:lnTo>
                    <a:pt x="1912111" y="647445"/>
                  </a:lnTo>
                  <a:lnTo>
                    <a:pt x="0" y="647445"/>
                  </a:lnTo>
                  <a:lnTo>
                    <a:pt x="284734" y="323722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765300" y="361962"/>
            <a:ext cx="1413510" cy="470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0660" marR="5080" indent="-187960">
              <a:lnSpc>
                <a:spcPct val="101400"/>
              </a:lnSpc>
              <a:spcBef>
                <a:spcPts val="75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ί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 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επιπτώσεων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17950" y="361962"/>
            <a:ext cx="1245235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1295" marR="5080" indent="-189230">
              <a:lnSpc>
                <a:spcPct val="101400"/>
              </a:lnSpc>
              <a:spcBef>
                <a:spcPts val="75"/>
              </a:spcBef>
            </a:pPr>
            <a:r>
              <a:rPr sz="1450" b="1" spc="-75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πρ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πικ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 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επιπτώσεων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53454" y="361962"/>
            <a:ext cx="1085850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2075" marR="5080" indent="-79375">
              <a:lnSpc>
                <a:spcPct val="101400"/>
              </a:lnSpc>
              <a:spcBef>
                <a:spcPts val="75"/>
              </a:spcBef>
            </a:pP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Εκτίμηση </a:t>
            </a:r>
            <a:r>
              <a:rPr sz="14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ομαδικών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επ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πτ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ώσ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48954" y="377837"/>
            <a:ext cx="994410" cy="6946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495" marR="5080" indent="-10795">
              <a:lnSpc>
                <a:spcPct val="101400"/>
              </a:lnSpc>
              <a:spcBef>
                <a:spcPts val="75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Συνολική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65" dirty="0">
                <a:solidFill>
                  <a:srgbClr val="FFFFFF"/>
                </a:solidFill>
                <a:latin typeface="Arial"/>
                <a:cs typeface="Arial"/>
              </a:rPr>
              <a:t>εκτίμηση </a:t>
            </a:r>
            <a:r>
              <a:rPr sz="145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επ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spc="-15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εω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789429" y="1662861"/>
          <a:ext cx="8669654" cy="40633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6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39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Επίπεδο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επιπτώσεων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6B9B1A"/>
                    </a:solidFill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Αξία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B6F12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7520C"/>
                    </a:solidFill>
                  </a:tcPr>
                </a:tc>
                <a:tc>
                  <a:txBody>
                    <a:bodyPr/>
                    <a:lstStyle/>
                    <a:p>
                      <a:pPr marL="410209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κ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ο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νομ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κ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ώλ</a:t>
                      </a:r>
                      <a:r>
                        <a:rPr sz="11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D4D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ψ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(VH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908685" marR="93345" indent="-149860">
                        <a:lnSpc>
                          <a:spcPct val="121600"/>
                        </a:lnSpc>
                        <a:spcBef>
                          <a:spcPts val="25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Κατα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τρ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οφι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ή 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πτ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ώσ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&gt;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000.</a:t>
                      </a:r>
                      <a:r>
                        <a:rPr sz="11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7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1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0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(H)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Σημαντική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επίπτωση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10.0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0.</a:t>
                      </a:r>
                      <a:r>
                        <a:rPr sz="11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7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1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Μέτρια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(Μ)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Μέτρια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επίπτωση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&lt;=1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000.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5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0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Χαμηλή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(L)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Χαμηλός</a:t>
                      </a:r>
                      <a:r>
                        <a:rPr sz="1100" spc="-5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αντίκτυπος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100.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1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47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(VL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Μικρή</a:t>
                      </a:r>
                      <a:r>
                        <a:rPr sz="1100" spc="-7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επίπτωση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&lt;=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10.</a:t>
                      </a:r>
                      <a:r>
                        <a:rPr sz="1100" spc="-9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19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€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6136" y="-149890"/>
            <a:ext cx="14630400" cy="821182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87490" y="217474"/>
            <a:ext cx="123253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0" dirty="0"/>
              <a:t>ΠΟΙΟ</a:t>
            </a:r>
            <a:r>
              <a:rPr spc="80" dirty="0"/>
              <a:t>Σ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577330" y="945362"/>
            <a:ext cx="23717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spc="40" dirty="0">
                <a:solidFill>
                  <a:srgbClr val="145F82"/>
                </a:solidFill>
                <a:latin typeface="Arial"/>
                <a:cs typeface="Arial"/>
              </a:rPr>
              <a:t>Προφί</a:t>
            </a:r>
            <a:r>
              <a:rPr sz="1950" spc="45" dirty="0">
                <a:solidFill>
                  <a:srgbClr val="145F82"/>
                </a:solidFill>
                <a:latin typeface="Arial"/>
                <a:cs typeface="Arial"/>
              </a:rPr>
              <a:t>λ</a:t>
            </a:r>
            <a:r>
              <a:rPr sz="1950" spc="-100" dirty="0">
                <a:solidFill>
                  <a:srgbClr val="145F82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145F82"/>
                </a:solidFill>
                <a:latin typeface="Arial"/>
                <a:cs typeface="Arial"/>
              </a:rPr>
              <a:t>εκπαιδευτώ</a:t>
            </a:r>
            <a:r>
              <a:rPr sz="1950" spc="45" dirty="0">
                <a:solidFill>
                  <a:srgbClr val="145F82"/>
                </a:solidFill>
                <a:latin typeface="Arial"/>
                <a:cs typeface="Arial"/>
              </a:rPr>
              <a:t>ν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65800" y="1714449"/>
            <a:ext cx="7493000" cy="1612429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sz="1400" dirty="0">
                <a:solidFill>
                  <a:srgbClr val="FFFFFF"/>
                </a:solidFill>
                <a:latin typeface="Courier New"/>
                <a:cs typeface="Courier New"/>
              </a:rPr>
              <a:t>o	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Η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Νινέτα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Πολέμη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είναι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καθηγήτρια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Πανεπιστήμιο Πειραιώς-UNIPI- (Εργαστήριο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Κυβερνοασφάλειας, Τμήμα Πληροφορικής) και CTO/ συνιδρυτής της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Trustilio.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Υπηρέτησε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(2017-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2020) ως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Programme Manager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και Policy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Officer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στη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Γενική Διεύθυνση της Ευρωπαϊκής Επιτροπής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(CONNECT H1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Unit entitled </a:t>
            </a:r>
            <a:r>
              <a:rPr sz="1100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'Cybersecurity Technologies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Capabilities').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Έλαβε το διδακτορικό της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δίπλωμα στα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Εφαρμοσμένα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Μαθηματικά 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(Θεωρία Κωδικοποίησης)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από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το City University of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New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York (Graduate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Center).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Κατείχε θέσεις διδασκαλίας και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έρευνας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City University of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New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York (Queens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C Baruch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Colleges), State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University of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New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York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(Farmingdale),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Université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Libre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de Bruxelles (ULB)-Solvay Brussels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School-.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Έχει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πάνω από 150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δημοσιεύσεις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τομέα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της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ασφάλειας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(π.χ.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ασφάλεια λιμένων,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θαλάσσια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ασφάλεια, ασφάλεια ναυτιλιακής εφοδιαστικής αλυσίδας) έχει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διοργανώσει πολυάριθμες επιστημονικές και πολιτικές διεθνείς επιστημονικές εκδηλώσεις για την ασφάλεια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στον 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κυβερνοχώρο. Έχει λάβει πολλές ερευνητικές επιχορηγήσεις (ΝΑΤΟ, ΙΕΕΕ) και βραβεία (NSA,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MSI Army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Research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Office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IEEE, CYNY, Ελληνικό Υπουργείο Ναυτιλίας,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ΓΕΕΘΑ)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και έχει συμμετάσχει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ως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Project και Technical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Manager σε </a:t>
            </a:r>
            <a:r>
              <a:rPr sz="11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περισσότερα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από 60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διεθνή,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ευρωπαϊκά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και εθνικά έργα κυβερνοασφάλειας και εμπορικά έργα. Χρησιμεύει ως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εξωτερικός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εμπειρογνώμονας/κριτής/σύμβουλος</a:t>
            </a:r>
            <a:r>
              <a:rPr sz="11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σε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ENISA,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E.C.(DG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CNECT,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DG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HOME),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20" dirty="0">
                <a:solidFill>
                  <a:srgbClr val="FFFFFF"/>
                </a:solidFill>
                <a:latin typeface="Calibri"/>
                <a:cs typeface="Calibri"/>
              </a:rPr>
              <a:t>FORTH,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Focal</a:t>
            </a:r>
            <a:r>
              <a:rPr sz="11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15" dirty="0">
                <a:solidFill>
                  <a:srgbClr val="FFFFFF"/>
                </a:solidFill>
                <a:latin typeface="Calibri"/>
                <a:cs typeface="Calibri"/>
              </a:rPr>
              <a:t>Point.</a:t>
            </a:r>
            <a:endParaRPr sz="1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65628" y="3528755"/>
            <a:ext cx="6723508" cy="2560381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dirty="0">
                <a:solidFill>
                  <a:srgbClr val="FFFFFF"/>
                </a:solidFill>
                <a:latin typeface="Courier New"/>
                <a:cs typeface="Courier New"/>
              </a:rPr>
              <a:t>Ο 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Paresh Rathod είναι έμπειρος τεχνοκράτης, εμπειρογνώμονας στον κυβερνοχώρο, καινοτόμος, εκπαιδευτικός και ηγέτης σκέψης με πάθος για τη δημιουργία ενός ασφαλέστερου ψηφιακού κόσμου, υπηρεσιών και λύσεων.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Τιμημένος με το μετάλλιο του Άξιου Ιππότη από τον Πρόεδρο της Δημοκρατίας της Φινλανδίας, ο Δρ. Rathod υπηρετεί ως επικεφαλής έρευνας και καινοτομίας στην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Trustilio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 BV στις Κάτω Χώρες και ως θεματικός ηγέτης (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Cyber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 RDI) – εκπαιδευτικός (ICT) στο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Laurea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, Φινλανδία.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Η συμβολή του εκτείνεται πέρα από τους ακαδημαϊκούς και εταιρικούς του ρόλους, σε φορείς όπως ο Ευρωπαϊκός Οργανισμός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 (ECSO), όπου ήταν συμπρόεδρος ομάδας εργασίας, και ο ENISA, όπου διετέλεσε εμπειρογνώμονας-εισηγητής στην AHWG για την ανάπτυξη του Ευρωπαϊκού Πλαισίου Δεξιοτήτων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Το επιστημονικό του έργο έχει παρουσιαστεί σε πολλά διεθνή συνέδρια, περιοδικά και φόρουμ, ενώ έχει εκπαιδεύσει πάνω από 10.000 επαγγελματίες και φοιτητές στην Ευρώπη.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Έχει συμμετάσχει σε εμβληματικά έργα καινοτομίας της ΕΕ, όπως: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ABC4EU, MOBI, MACICO, SATERISK, ECHO,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CyberSecPro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, DYNAMO, ARCSAR, EU-HYBNET, EU CISE 2020, CYCLOPES, διαμορφώνοντας το μέλλον της </a:t>
            </a:r>
            <a:r>
              <a:rPr lang="el-GR" sz="1100" spc="20" dirty="0" err="1">
                <a:solidFill>
                  <a:srgbClr val="FFFFFF"/>
                </a:solidFill>
                <a:latin typeface="Calibri"/>
                <a:cs typeface="Calibri"/>
              </a:rPr>
              <a:t>κυβερνοασφάλειας</a:t>
            </a: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Έχει επίσης συμβάλει σε πρωτοβουλίες όπως CAL4INO, ECOLHE, DIG4LIFE, ενισχύοντας τον ψηφιακό μετασχηματισμό στην Ευρώπη.</a:t>
            </a:r>
          </a:p>
          <a:p>
            <a:pPr marL="286385" marR="5080" indent="-274320">
              <a:lnSpc>
                <a:spcPct val="69700"/>
              </a:lnSpc>
              <a:spcBef>
                <a:spcPts val="250"/>
              </a:spcBef>
              <a:tabLst>
                <a:tab pos="286385" algn="l"/>
              </a:tabLst>
            </a:pPr>
            <a:r>
              <a:rPr lang="el-GR" sz="1100" spc="20" dirty="0">
                <a:solidFill>
                  <a:srgbClr val="FFFFFF"/>
                </a:solidFill>
                <a:latin typeface="Calibri"/>
                <a:cs typeface="Calibri"/>
              </a:rPr>
              <a:t>Αξιοποιεί την εμπειρία του ως ανώτερος σύμβουλος σε επιχειρήσεις και οργανισμούς, προσφέροντας στρατηγική καθοδήγηση και υποστήριξη επιτυχίας.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6043295" cy="6880225"/>
            <a:chOff x="0" y="0"/>
            <a:chExt cx="6043295" cy="6880225"/>
          </a:xfrm>
        </p:grpSpPr>
        <p:sp>
          <p:nvSpPr>
            <p:cNvPr id="9" name="object 9"/>
            <p:cNvSpPr/>
            <p:nvPr/>
          </p:nvSpPr>
          <p:spPr>
            <a:xfrm>
              <a:off x="4495228" y="4313707"/>
              <a:ext cx="799465" cy="1738630"/>
            </a:xfrm>
            <a:custGeom>
              <a:avLst/>
              <a:gdLst/>
              <a:ahLst/>
              <a:cxnLst/>
              <a:rect l="l" t="t" r="r" b="b"/>
              <a:pathLst>
                <a:path w="799464" h="1738629">
                  <a:moveTo>
                    <a:pt x="27844" y="1738270"/>
                  </a:moveTo>
                  <a:lnTo>
                    <a:pt x="0" y="1738270"/>
                  </a:lnTo>
                  <a:lnTo>
                    <a:pt x="429613" y="142151"/>
                  </a:lnTo>
                  <a:lnTo>
                    <a:pt x="449143" y="94615"/>
                  </a:lnTo>
                  <a:lnTo>
                    <a:pt x="479237" y="55267"/>
                  </a:lnTo>
                  <a:lnTo>
                    <a:pt x="517733" y="25472"/>
                  </a:lnTo>
                  <a:lnTo>
                    <a:pt x="562466" y="6595"/>
                  </a:lnTo>
                  <a:lnTo>
                    <a:pt x="611271" y="0"/>
                  </a:lnTo>
                  <a:lnTo>
                    <a:pt x="660332" y="6768"/>
                  </a:lnTo>
                  <a:lnTo>
                    <a:pt x="699562" y="26542"/>
                  </a:lnTo>
                  <a:lnTo>
                    <a:pt x="610608" y="26542"/>
                  </a:lnTo>
                  <a:lnTo>
                    <a:pt x="568841" y="32291"/>
                  </a:lnTo>
                  <a:lnTo>
                    <a:pt x="530388" y="48568"/>
                  </a:lnTo>
                  <a:lnTo>
                    <a:pt x="497239" y="74208"/>
                  </a:lnTo>
                  <a:lnTo>
                    <a:pt x="471381" y="108048"/>
                  </a:lnTo>
                  <a:lnTo>
                    <a:pt x="454807" y="148920"/>
                  </a:lnTo>
                  <a:lnTo>
                    <a:pt x="27844" y="1738270"/>
                  </a:lnTo>
                  <a:close/>
                </a:path>
                <a:path w="799464" h="1738629">
                  <a:moveTo>
                    <a:pt x="391161" y="1738270"/>
                  </a:moveTo>
                  <a:lnTo>
                    <a:pt x="363315" y="1738270"/>
                  </a:lnTo>
                  <a:lnTo>
                    <a:pt x="767730" y="235562"/>
                  </a:lnTo>
                  <a:lnTo>
                    <a:pt x="773263" y="202945"/>
                  </a:lnTo>
                  <a:lnTo>
                    <a:pt x="751819" y="109659"/>
                  </a:lnTo>
                  <a:lnTo>
                    <a:pt x="710719" y="60921"/>
                  </a:lnTo>
                  <a:lnTo>
                    <a:pt x="653703" y="32491"/>
                  </a:lnTo>
                  <a:lnTo>
                    <a:pt x="610608" y="26542"/>
                  </a:lnTo>
                  <a:lnTo>
                    <a:pt x="699562" y="26542"/>
                  </a:lnTo>
                  <a:lnTo>
                    <a:pt x="725800" y="39768"/>
                  </a:lnTo>
                  <a:lnTo>
                    <a:pt x="774361" y="96121"/>
                  </a:lnTo>
                  <a:lnTo>
                    <a:pt x="798063" y="167196"/>
                  </a:lnTo>
                  <a:lnTo>
                    <a:pt x="799161" y="204637"/>
                  </a:lnTo>
                  <a:lnTo>
                    <a:pt x="792924" y="242332"/>
                  </a:lnTo>
                  <a:lnTo>
                    <a:pt x="391161" y="1738270"/>
                  </a:lnTo>
                  <a:close/>
                </a:path>
              </a:pathLst>
            </a:custGeom>
            <a:solidFill>
              <a:srgbClr val="0C2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32693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39" h="6858000">
                  <a:moveTo>
                    <a:pt x="1818502" y="0"/>
                  </a:moveTo>
                  <a:lnTo>
                    <a:pt x="0" y="6858000"/>
                  </a:lnTo>
                </a:path>
              </a:pathLst>
            </a:custGeom>
            <a:ln w="22225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8215" y="17779"/>
              <a:ext cx="2545080" cy="6837680"/>
            </a:xfrm>
            <a:custGeom>
              <a:avLst/>
              <a:gdLst/>
              <a:ahLst/>
              <a:cxnLst/>
              <a:rect l="l" t="t" r="r" b="b"/>
              <a:pathLst>
                <a:path w="2545079" h="6837680">
                  <a:moveTo>
                    <a:pt x="2544953" y="0"/>
                  </a:moveTo>
                  <a:lnTo>
                    <a:pt x="2518410" y="0"/>
                  </a:lnTo>
                  <a:lnTo>
                    <a:pt x="1939417" y="2100834"/>
                  </a:lnTo>
                  <a:lnTo>
                    <a:pt x="1547495" y="3546094"/>
                  </a:lnTo>
                  <a:lnTo>
                    <a:pt x="1526654" y="3591890"/>
                  </a:lnTo>
                  <a:lnTo>
                    <a:pt x="1493608" y="3627856"/>
                  </a:lnTo>
                  <a:lnTo>
                    <a:pt x="1451648" y="3652037"/>
                  </a:lnTo>
                  <a:lnTo>
                    <a:pt x="1404035" y="3662515"/>
                  </a:lnTo>
                  <a:lnTo>
                    <a:pt x="1354074" y="3657346"/>
                  </a:lnTo>
                  <a:lnTo>
                    <a:pt x="1299006" y="3630142"/>
                  </a:lnTo>
                  <a:lnTo>
                    <a:pt x="1259205" y="3584067"/>
                  </a:lnTo>
                  <a:lnTo>
                    <a:pt x="1239291" y="3525926"/>
                  </a:lnTo>
                  <a:lnTo>
                    <a:pt x="1238554" y="3495217"/>
                  </a:lnTo>
                  <a:lnTo>
                    <a:pt x="1243952" y="3464052"/>
                  </a:lnTo>
                  <a:lnTo>
                    <a:pt x="1501902" y="2512695"/>
                  </a:lnTo>
                  <a:lnTo>
                    <a:pt x="1508315" y="2464104"/>
                  </a:lnTo>
                  <a:lnTo>
                    <a:pt x="1501889" y="2417102"/>
                  </a:lnTo>
                  <a:lnTo>
                    <a:pt x="1483880" y="2373871"/>
                  </a:lnTo>
                  <a:lnTo>
                    <a:pt x="1455547" y="2336647"/>
                  </a:lnTo>
                  <a:lnTo>
                    <a:pt x="1418158" y="2307640"/>
                  </a:lnTo>
                  <a:lnTo>
                    <a:pt x="1372997" y="2289048"/>
                  </a:lnTo>
                  <a:lnTo>
                    <a:pt x="1321396" y="2282952"/>
                  </a:lnTo>
                  <a:lnTo>
                    <a:pt x="1271549" y="2291105"/>
                  </a:lnTo>
                  <a:lnTo>
                    <a:pt x="1226159" y="2312301"/>
                  </a:lnTo>
                  <a:lnTo>
                    <a:pt x="1187869" y="2345296"/>
                  </a:lnTo>
                  <a:lnTo>
                    <a:pt x="1159383" y="2388870"/>
                  </a:lnTo>
                  <a:lnTo>
                    <a:pt x="1159383" y="2390140"/>
                  </a:lnTo>
                  <a:lnTo>
                    <a:pt x="819264" y="3658616"/>
                  </a:lnTo>
                  <a:lnTo>
                    <a:pt x="0" y="6835851"/>
                  </a:lnTo>
                  <a:lnTo>
                    <a:pt x="6591" y="6836588"/>
                  </a:lnTo>
                  <a:lnTo>
                    <a:pt x="13220" y="6836956"/>
                  </a:lnTo>
                  <a:lnTo>
                    <a:pt x="20815" y="6837121"/>
                  </a:lnTo>
                  <a:lnTo>
                    <a:pt x="26543" y="6837121"/>
                  </a:lnTo>
                  <a:lnTo>
                    <a:pt x="843280" y="3664839"/>
                  </a:lnTo>
                  <a:lnTo>
                    <a:pt x="1183386" y="2397760"/>
                  </a:lnTo>
                  <a:lnTo>
                    <a:pt x="1207985" y="2360345"/>
                  </a:lnTo>
                  <a:lnTo>
                    <a:pt x="1240942" y="2332126"/>
                  </a:lnTo>
                  <a:lnTo>
                    <a:pt x="1279918" y="2314143"/>
                  </a:lnTo>
                  <a:lnTo>
                    <a:pt x="1322590" y="2307437"/>
                  </a:lnTo>
                  <a:lnTo>
                    <a:pt x="1366647" y="2313051"/>
                  </a:lnTo>
                  <a:lnTo>
                    <a:pt x="1412430" y="2333942"/>
                  </a:lnTo>
                  <a:lnTo>
                    <a:pt x="1448396" y="2366975"/>
                  </a:lnTo>
                  <a:lnTo>
                    <a:pt x="1472577" y="2408898"/>
                  </a:lnTo>
                  <a:lnTo>
                    <a:pt x="1483067" y="2456446"/>
                  </a:lnTo>
                  <a:lnTo>
                    <a:pt x="1477899" y="2506345"/>
                  </a:lnTo>
                  <a:lnTo>
                    <a:pt x="1219962" y="3457702"/>
                  </a:lnTo>
                  <a:lnTo>
                    <a:pt x="1214056" y="3493097"/>
                  </a:lnTo>
                  <a:lnTo>
                    <a:pt x="1223060" y="3563404"/>
                  </a:lnTo>
                  <a:lnTo>
                    <a:pt x="1258481" y="3626408"/>
                  </a:lnTo>
                  <a:lnTo>
                    <a:pt x="1314678" y="3669868"/>
                  </a:lnTo>
                  <a:lnTo>
                    <a:pt x="1397584" y="3689007"/>
                  </a:lnTo>
                  <a:lnTo>
                    <a:pt x="1444180" y="3682619"/>
                  </a:lnTo>
                  <a:lnTo>
                    <a:pt x="1444472" y="3682619"/>
                  </a:lnTo>
                  <a:lnTo>
                    <a:pt x="1487881" y="3664559"/>
                  </a:lnTo>
                  <a:lnTo>
                    <a:pt x="1490560" y="3662515"/>
                  </a:lnTo>
                  <a:lnTo>
                    <a:pt x="1525130" y="3636251"/>
                  </a:lnTo>
                  <a:lnTo>
                    <a:pt x="1554162" y="3598875"/>
                  </a:lnTo>
                  <a:lnTo>
                    <a:pt x="1572768" y="3553714"/>
                  </a:lnTo>
                  <a:lnTo>
                    <a:pt x="1964677" y="2108454"/>
                  </a:lnTo>
                  <a:lnTo>
                    <a:pt x="2539873" y="16383"/>
                  </a:lnTo>
                  <a:lnTo>
                    <a:pt x="2543683" y="3683"/>
                  </a:lnTo>
                  <a:lnTo>
                    <a:pt x="2544953" y="0"/>
                  </a:lnTo>
                  <a:close/>
                </a:path>
              </a:pathLst>
            </a:custGeom>
            <a:solidFill>
              <a:srgbClr val="14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849492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51432" y="408431"/>
              <a:ext cx="2953511" cy="59435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21586" y="37934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2647188" y="575945"/>
                  </a:moveTo>
                  <a:lnTo>
                    <a:pt x="0" y="575945"/>
                  </a:lnTo>
                  <a:lnTo>
                    <a:pt x="0" y="0"/>
                  </a:lnTo>
                  <a:lnTo>
                    <a:pt x="2647188" y="0"/>
                  </a:lnTo>
                  <a:lnTo>
                    <a:pt x="2933318" y="288036"/>
                  </a:lnTo>
                  <a:lnTo>
                    <a:pt x="2647188" y="5759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1586" y="37934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0" y="0"/>
                  </a:moveTo>
                  <a:lnTo>
                    <a:pt x="2647188" y="0"/>
                  </a:lnTo>
                  <a:lnTo>
                    <a:pt x="2933318" y="288036"/>
                  </a:lnTo>
                  <a:lnTo>
                    <a:pt x="2647188" y="575945"/>
                  </a:lnTo>
                  <a:lnTo>
                    <a:pt x="0" y="5759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59" y="408431"/>
              <a:ext cx="2968750" cy="5943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29861" y="379349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4">
                  <a:moveTo>
                    <a:pt x="2657474" y="575945"/>
                  </a:move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  <a:lnTo>
                    <a:pt x="2657474" y="0"/>
                  </a:lnTo>
                  <a:lnTo>
                    <a:pt x="2942843" y="288036"/>
                  </a:lnTo>
                  <a:lnTo>
                    <a:pt x="2657474" y="5759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29861" y="379349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4">
                  <a:moveTo>
                    <a:pt x="0" y="0"/>
                  </a:moveTo>
                  <a:lnTo>
                    <a:pt x="2657474" y="0"/>
                  </a:lnTo>
                  <a:lnTo>
                    <a:pt x="2942843" y="288036"/>
                  </a:lnTo>
                  <a:lnTo>
                    <a:pt x="2657474" y="575945"/>
                  </a:ln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1630" y="408431"/>
              <a:ext cx="2962655" cy="5943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41311" y="37934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2649092" y="575945"/>
                  </a:moveTo>
                  <a:lnTo>
                    <a:pt x="0" y="575945"/>
                  </a:lnTo>
                  <a:lnTo>
                    <a:pt x="284352" y="288036"/>
                  </a:lnTo>
                  <a:lnTo>
                    <a:pt x="0" y="0"/>
                  </a:lnTo>
                  <a:lnTo>
                    <a:pt x="2649092" y="0"/>
                  </a:lnTo>
                  <a:lnTo>
                    <a:pt x="2933319" y="288036"/>
                  </a:lnTo>
                  <a:lnTo>
                    <a:pt x="2649092" y="5759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41311" y="37934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0" y="0"/>
                  </a:moveTo>
                  <a:lnTo>
                    <a:pt x="2649092" y="0"/>
                  </a:lnTo>
                  <a:lnTo>
                    <a:pt x="2933319" y="288036"/>
                  </a:lnTo>
                  <a:lnTo>
                    <a:pt x="2649092" y="575945"/>
                  </a:lnTo>
                  <a:lnTo>
                    <a:pt x="0" y="575945"/>
                  </a:lnTo>
                  <a:lnTo>
                    <a:pt x="284352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797685" y="502297"/>
            <a:ext cx="205993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απε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ιλ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16456" y="502297"/>
            <a:ext cx="20897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Προσδιορισμός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απειλών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26401" y="502297"/>
            <a:ext cx="166370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Αξ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ιο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λό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ει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λώ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2680335" y="1569961"/>
          <a:ext cx="6738620" cy="40620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14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2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675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Επίπεδο</a:t>
                      </a:r>
                      <a:r>
                        <a:rPr sz="1100" b="1" spc="-6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απειλής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6B9B1A"/>
                    </a:solidFill>
                  </a:tcPr>
                </a:tc>
                <a:tc>
                  <a:txBody>
                    <a:bodyPr/>
                    <a:lstStyle/>
                    <a:p>
                      <a:pPr marR="9461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B6F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ψ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(VH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Μία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φορά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κάθε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μήνα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(H)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Μία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φορά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κάθε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τέσσερις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μήνες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3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Μέτρια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(Μ)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5250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Μια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φορά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κάθε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χρόνο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Χαμηλή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(L)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7155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Μία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φορά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κάθε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τρία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χρόνια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547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αμηλ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(V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588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Όχι περισσότερο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από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μία φορά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κάθε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χρόνια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2766" y="429768"/>
              <a:ext cx="2950463" cy="5913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42288" y="39839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2647188" y="575945"/>
                  </a:moveTo>
                  <a:lnTo>
                    <a:pt x="0" y="575945"/>
                  </a:lnTo>
                  <a:lnTo>
                    <a:pt x="0" y="0"/>
                  </a:lnTo>
                  <a:lnTo>
                    <a:pt x="2647188" y="0"/>
                  </a:lnTo>
                  <a:lnTo>
                    <a:pt x="2933319" y="288036"/>
                  </a:lnTo>
                  <a:lnTo>
                    <a:pt x="2647188" y="5759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42288" y="39839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0" y="0"/>
                  </a:moveTo>
                  <a:lnTo>
                    <a:pt x="2647188" y="0"/>
                  </a:lnTo>
                  <a:lnTo>
                    <a:pt x="2933319" y="288036"/>
                  </a:lnTo>
                  <a:lnTo>
                    <a:pt x="2647188" y="575945"/>
                  </a:lnTo>
                  <a:lnTo>
                    <a:pt x="0" y="5759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3296" y="429768"/>
              <a:ext cx="2968752" cy="5913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250563" y="398399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4">
                  <a:moveTo>
                    <a:pt x="2657347" y="575945"/>
                  </a:move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  <a:lnTo>
                    <a:pt x="2657347" y="0"/>
                  </a:lnTo>
                  <a:lnTo>
                    <a:pt x="2942843" y="288036"/>
                  </a:lnTo>
                  <a:lnTo>
                    <a:pt x="2657347" y="5759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50563" y="398399"/>
              <a:ext cx="2943225" cy="575945"/>
            </a:xfrm>
            <a:custGeom>
              <a:avLst/>
              <a:gdLst/>
              <a:ahLst/>
              <a:cxnLst/>
              <a:rect l="l" t="t" r="r" b="b"/>
              <a:pathLst>
                <a:path w="2943225" h="575944">
                  <a:moveTo>
                    <a:pt x="0" y="0"/>
                  </a:moveTo>
                  <a:lnTo>
                    <a:pt x="2657347" y="0"/>
                  </a:lnTo>
                  <a:lnTo>
                    <a:pt x="2942843" y="288036"/>
                  </a:lnTo>
                  <a:lnTo>
                    <a:pt x="2657347" y="575945"/>
                  </a:lnTo>
                  <a:lnTo>
                    <a:pt x="0" y="575945"/>
                  </a:lnTo>
                  <a:lnTo>
                    <a:pt x="285113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82968" y="429768"/>
              <a:ext cx="2959607" cy="5913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960361" y="39839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2649092" y="575945"/>
                  </a:moveTo>
                  <a:lnTo>
                    <a:pt x="0" y="575945"/>
                  </a:lnTo>
                  <a:lnTo>
                    <a:pt x="284352" y="288036"/>
                  </a:lnTo>
                  <a:lnTo>
                    <a:pt x="0" y="0"/>
                  </a:lnTo>
                  <a:lnTo>
                    <a:pt x="2649092" y="0"/>
                  </a:lnTo>
                  <a:lnTo>
                    <a:pt x="2933319" y="288036"/>
                  </a:lnTo>
                  <a:lnTo>
                    <a:pt x="2649092" y="5759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960361" y="398399"/>
              <a:ext cx="2933700" cy="575945"/>
            </a:xfrm>
            <a:custGeom>
              <a:avLst/>
              <a:gdLst/>
              <a:ahLst/>
              <a:cxnLst/>
              <a:rect l="l" t="t" r="r" b="b"/>
              <a:pathLst>
                <a:path w="2933700" h="575944">
                  <a:moveTo>
                    <a:pt x="0" y="0"/>
                  </a:moveTo>
                  <a:lnTo>
                    <a:pt x="2649092" y="0"/>
                  </a:lnTo>
                  <a:lnTo>
                    <a:pt x="2933319" y="288036"/>
                  </a:lnTo>
                  <a:lnTo>
                    <a:pt x="2649092" y="575945"/>
                  </a:lnTo>
                  <a:lnTo>
                    <a:pt x="0" y="575945"/>
                  </a:lnTo>
                  <a:lnTo>
                    <a:pt x="284352" y="288036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18004" y="520712"/>
            <a:ext cx="205993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απε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ιλ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37512" y="520712"/>
            <a:ext cx="208978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Προσδιορισμός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απειλών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645431" y="520712"/>
            <a:ext cx="165988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Αξ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ιο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95" dirty="0">
                <a:solidFill>
                  <a:srgbClr val="FFFFFF"/>
                </a:solidFill>
                <a:latin typeface="Arial"/>
                <a:cs typeface="Arial"/>
              </a:rPr>
              <a:t>γη</a:t>
            </a:r>
            <a:r>
              <a:rPr sz="1450" b="1" spc="-9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απε</a:t>
            </a:r>
            <a:r>
              <a:rPr sz="1450" b="1" spc="-125" dirty="0">
                <a:solidFill>
                  <a:srgbClr val="FFFFFF"/>
                </a:solidFill>
                <a:latin typeface="Arial"/>
                <a:cs typeface="Arial"/>
              </a:rPr>
              <a:t>ιλ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ώ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endParaRPr sz="1450">
              <a:latin typeface="Arial"/>
              <a:cs typeface="Arial"/>
            </a:endParaRPr>
          </a:p>
        </p:txBody>
      </p:sp>
      <p:graphicFrame>
        <p:nvGraphicFramePr>
          <p:cNvPr id="15" name="object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218534"/>
              </p:ext>
            </p:extLst>
          </p:nvPr>
        </p:nvGraphicFramePr>
        <p:xfrm>
          <a:off x="1357630" y="1228356"/>
          <a:ext cx="9502772" cy="55841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34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3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7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487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0509">
                <a:tc gridSpan="3"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Κλίμακα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απειλών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solidFill>
                      <a:srgbClr val="6B9B1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68871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r>
                        <a:rPr sz="11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επιπέδου</a:t>
                      </a:r>
                      <a:r>
                        <a:rPr sz="11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απειλής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B6F1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40">
                <a:tc gridSpan="3">
                  <a:txBody>
                    <a:bodyPr/>
                    <a:lstStyle/>
                    <a:p>
                      <a:pPr marL="118745">
                        <a:lnSpc>
                          <a:spcPts val="1660"/>
                        </a:lnSpc>
                        <a:tabLst>
                          <a:tab pos="1653539" algn="l"/>
                          <a:tab pos="2736850" algn="l"/>
                        </a:tabLst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Κατηγορία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απειλής	</a:t>
                      </a:r>
                      <a:r>
                        <a:rPr sz="2400" spc="-15" baseline="-20833" dirty="0">
                          <a:latin typeface="Arial"/>
                          <a:cs typeface="Arial"/>
                        </a:rPr>
                        <a:t>Εύρος	Αποτυχ</a:t>
                      </a:r>
                      <a:endParaRPr sz="2400" baseline="-20833">
                        <a:latin typeface="Arial"/>
                        <a:cs typeface="Arial"/>
                      </a:endParaRPr>
                    </a:p>
                    <a:p>
                      <a:pPr marL="1653539">
                        <a:lnSpc>
                          <a:spcPts val="1914"/>
                        </a:lnSpc>
                        <a:spcBef>
                          <a:spcPts val="580"/>
                        </a:spcBef>
                        <a:tabLst>
                          <a:tab pos="2736850" algn="l"/>
                        </a:tabLst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τιμών	ημένη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653539">
                        <a:lnSpc>
                          <a:spcPts val="1914"/>
                        </a:lnSpc>
                        <a:tabLst>
                          <a:tab pos="2736850" algn="l"/>
                        </a:tabLst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(%)	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τιμή</a:t>
                      </a:r>
                      <a:r>
                        <a:rPr sz="1600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(%)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048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Ιστορικό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περιστατικών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6896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Διαίσθηση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&amp;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γνώση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570865" marR="115570" indent="400685">
                        <a:lnSpc>
                          <a:spcPts val="1250"/>
                        </a:lnSpc>
                        <a:spcBef>
                          <a:spcPts val="405"/>
                        </a:spcBef>
                      </a:pPr>
                      <a:r>
                        <a:rPr sz="1100" spc="-10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</a:t>
                      </a:r>
                      <a:r>
                        <a:rPr sz="1100" spc="-15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οι</a:t>
                      </a:r>
                      <a:r>
                        <a:rPr sz="1100" spc="-10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νων</a:t>
                      </a:r>
                      <a:r>
                        <a:rPr sz="1100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 </a:t>
                      </a:r>
                      <a:r>
                        <a:rPr sz="1100" spc="-10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κέ</a:t>
                      </a:r>
                      <a:r>
                        <a:rPr lang="el-GR"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el-GR"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1100" spc="-15" dirty="0" err="1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ληροφορίες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679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ψη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ή</a:t>
                      </a:r>
                      <a:r>
                        <a:rPr sz="1100" spc="-6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(5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(80-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1874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100]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spc="-20" dirty="0">
                          <a:latin typeface="Arial"/>
                          <a:cs typeface="Arial"/>
                        </a:rPr>
                        <a:t>100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248285" marR="96520" indent="887094" algn="r">
                        <a:lnSpc>
                          <a:spcPts val="930"/>
                        </a:lnSpc>
                        <a:spcBef>
                          <a:spcPts val="470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πραγματοποιήθηκε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περισσότερες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από μία φορές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κατά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τελευταίο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έτος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(περίοδος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6520" algn="r">
                        <a:lnSpc>
                          <a:spcPts val="910"/>
                        </a:lnSpc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μ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ην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ώ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ν).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251460" marR="94615" indent="598170" algn="r">
                        <a:lnSpc>
                          <a:spcPts val="1050"/>
                        </a:lnSpc>
                        <a:spcBef>
                          <a:spcPts val="475"/>
                        </a:spcBef>
                      </a:pP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950" spc="-2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εντός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των περιουσιακών 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στοιχείων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 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πολύ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(πιθανότητα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ts val="1019"/>
                        </a:lnSpc>
                      </a:pP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άνω</a:t>
                      </a:r>
                      <a:r>
                        <a:rPr sz="9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9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80%)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35255" marR="95885" indent="-43180" algn="r">
                        <a:lnSpc>
                          <a:spcPts val="940"/>
                        </a:lnSpc>
                        <a:spcBef>
                          <a:spcPts val="440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στα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περιουσιακά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176530" marR="95250" indent="712470" algn="r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εία του  επιχειρηματικού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 </a:t>
                      </a:r>
                      <a:r>
                        <a:rPr sz="850" spc="-2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πολύ υψηλή πιθανότητα </a:t>
                      </a:r>
                      <a:r>
                        <a:rPr sz="8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(πιθανότητα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μεγαλύτερη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5885" algn="r">
                        <a:lnSpc>
                          <a:spcPts val="940"/>
                        </a:lnSpc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%)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260">
                <a:tc gridSpan="3"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35"/>
                        </a:spcBef>
                        <a:tabLst>
                          <a:tab pos="1740535" algn="l"/>
                          <a:tab pos="2736850" algn="l"/>
                        </a:tabLst>
                      </a:pPr>
                      <a:r>
                        <a:rPr sz="1650" spc="-15" baseline="30303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r>
                        <a:rPr sz="1650" spc="-37" baseline="30303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50" spc="-30" baseline="30303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(4)	</a:t>
                      </a:r>
                      <a:r>
                        <a:rPr sz="1600" spc="-10" dirty="0">
                          <a:latin typeface="Arial"/>
                          <a:cs typeface="Arial"/>
                        </a:rPr>
                        <a:t>(60-80]	</a:t>
                      </a:r>
                      <a:r>
                        <a:rPr sz="1600" spc="-1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5275" marR="98425" indent="838200" algn="r">
                        <a:lnSpc>
                          <a:spcPts val="930"/>
                        </a:lnSpc>
                        <a:spcBef>
                          <a:spcPts val="480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πραγματοποιήθηκε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μία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φορά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ts val="910"/>
                        </a:lnSpc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τελε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αί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ο 1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έ</a:t>
                      </a:r>
                      <a:r>
                        <a:rPr sz="8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ς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8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715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περίοδος</a:t>
                      </a:r>
                      <a:r>
                        <a:rPr sz="8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12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μηνών).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339090" marR="94615" indent="511175" algn="r">
                        <a:lnSpc>
                          <a:spcPts val="1019"/>
                        </a:lnSpc>
                        <a:spcBef>
                          <a:spcPts val="530"/>
                        </a:spcBef>
                      </a:pP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950" spc="-2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εντός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των περιουσιακών 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στοιχείων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</a:t>
                      </a:r>
                      <a:r>
                        <a:rPr sz="9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ts val="1019"/>
                        </a:lnSpc>
                      </a:pP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9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r>
                        <a:rPr sz="9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R="93980" algn="r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61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80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9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ιθα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97155" indent="-43180" algn="r">
                        <a:lnSpc>
                          <a:spcPts val="960"/>
                        </a:lnSpc>
                        <a:spcBef>
                          <a:spcPts val="434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στα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περιουσιακά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7155" algn="r">
                        <a:lnSpc>
                          <a:spcPts val="900"/>
                        </a:lnSpc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εία του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6520" algn="r">
                        <a:lnSpc>
                          <a:spcPts val="955"/>
                        </a:lnSpc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7155" algn="r">
                        <a:lnSpc>
                          <a:spcPts val="990"/>
                        </a:lnSpc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υψηλή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8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νό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ητ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425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Μέτρια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(3)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spc="-10" dirty="0">
                          <a:latin typeface="Arial"/>
                          <a:cs typeface="Arial"/>
                        </a:rPr>
                        <a:t>(40-60]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600" spc="-15" dirty="0">
                          <a:latin typeface="Arial"/>
                          <a:cs typeface="Arial"/>
                        </a:rPr>
                        <a:t>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201930" marR="95250" indent="445134" algn="r">
                        <a:lnSpc>
                          <a:spcPts val="1019"/>
                        </a:lnSpc>
                        <a:spcBef>
                          <a:spcPts val="520"/>
                        </a:spcBef>
                      </a:pP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Περισσότερα από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ένα </a:t>
                      </a:r>
                      <a:r>
                        <a:rPr sz="950" spc="-2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περιστατικά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αυτής</a:t>
                      </a:r>
                      <a:r>
                        <a:rPr sz="9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9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απειλής </a:t>
                      </a:r>
                      <a:r>
                        <a:rPr sz="950" spc="-2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πραγματοποιήθηκαν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σε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R="96520" algn="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τα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τελευταία</a:t>
                      </a:r>
                      <a:r>
                        <a:rPr sz="9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9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χρόνια.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87960" marR="93980" indent="73025" algn="just">
                        <a:lnSpc>
                          <a:spcPts val="1019"/>
                        </a:lnSpc>
                        <a:spcBef>
                          <a:spcPts val="520"/>
                        </a:spcBef>
                      </a:pP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950" spc="254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950" spc="254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εντός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περιουσιακών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στοιχείων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του</a:t>
                      </a:r>
                      <a:r>
                        <a:rPr sz="950" spc="26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</a:t>
                      </a:r>
                      <a:r>
                        <a:rPr sz="950" spc="2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 </a:t>
                      </a:r>
                      <a:r>
                        <a:rPr sz="950" spc="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 μέτρια 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950">
                        <a:latin typeface="Arial"/>
                        <a:cs typeface="Arial"/>
                      </a:endParaRPr>
                    </a:p>
                    <a:p>
                      <a:pPr marL="1018540" algn="just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41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60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9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ιθα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9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9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9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97155" indent="-43180" algn="r">
                        <a:lnSpc>
                          <a:spcPts val="940"/>
                        </a:lnSpc>
                        <a:spcBef>
                          <a:spcPts val="455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στα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περιουσιακά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L="175260" marR="96520" indent="712470" algn="r">
                        <a:lnSpc>
                          <a:spcPts val="940"/>
                        </a:lnSpc>
                        <a:spcBef>
                          <a:spcPts val="10"/>
                        </a:spcBef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ι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εία του  επιχειρηματικού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r>
                        <a:rPr sz="85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7155" algn="r">
                        <a:lnSpc>
                          <a:spcPts val="930"/>
                        </a:lnSpc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μεσαία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85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1-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%</a:t>
                      </a:r>
                      <a:r>
                        <a:rPr sz="85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νό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ητ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5778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330">
                <a:tc gridSpan="3">
                  <a:txBody>
                    <a:bodyPr/>
                    <a:lstStyle/>
                    <a:p>
                      <a:pPr marL="118745">
                        <a:lnSpc>
                          <a:spcPts val="1650"/>
                        </a:lnSpc>
                        <a:tabLst>
                          <a:tab pos="1740535" algn="l"/>
                          <a:tab pos="2736850" algn="l"/>
                        </a:tabLst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Χαμηλή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(2)	</a:t>
                      </a:r>
                      <a:r>
                        <a:rPr sz="2400" spc="-15" baseline="-20833" dirty="0">
                          <a:latin typeface="Arial"/>
                          <a:cs typeface="Arial"/>
                        </a:rPr>
                        <a:t>(20-40]	</a:t>
                      </a:r>
                      <a:r>
                        <a:rPr sz="2400" spc="-22" baseline="-20833" dirty="0">
                          <a:latin typeface="Arial"/>
                          <a:cs typeface="Arial"/>
                        </a:rPr>
                        <a:t>40</a:t>
                      </a:r>
                      <a:endParaRPr sz="2400" baseline="-20833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6545" marR="95885" indent="-21590" algn="r">
                        <a:lnSpc>
                          <a:spcPts val="1250"/>
                        </a:lnSpc>
                        <a:spcBef>
                          <a:spcPts val="37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πολύ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ένα</a:t>
                      </a:r>
                      <a:r>
                        <a:rPr sz="110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περιστατικό </a:t>
                      </a:r>
                      <a:r>
                        <a:rPr sz="1100" spc="-29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αυτής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της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απειλής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πραγματοποιήθηκε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κατά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89535" algn="r">
                        <a:lnSpc>
                          <a:spcPts val="1175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τα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τελευταία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6520" algn="r">
                        <a:lnSpc>
                          <a:spcPts val="1210"/>
                        </a:lnSpc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χρόνια.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182245" marR="93980" indent="424815" algn="r">
                        <a:lnSpc>
                          <a:spcPts val="1250"/>
                        </a:lnSpc>
                        <a:spcBef>
                          <a:spcPts val="37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 η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 αναμένεται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1100" spc="-29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εντός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των</a:t>
                      </a:r>
                      <a:r>
                        <a:rPr sz="110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περιουσιακών </a:t>
                      </a:r>
                      <a:r>
                        <a:rPr sz="1100" spc="-29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στοιχείων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ts val="1175"/>
                        </a:lnSpc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χαμηλό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3345" algn="r">
                        <a:lnSpc>
                          <a:spcPts val="1210"/>
                        </a:lnSpc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252095" marR="95250" indent="508634" algn="r">
                        <a:lnSpc>
                          <a:spcPts val="940"/>
                        </a:lnSpc>
                        <a:spcBef>
                          <a:spcPts val="434"/>
                        </a:spcBef>
                      </a:pP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Αυτή</a:t>
                      </a:r>
                      <a:r>
                        <a:rPr sz="8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8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απειλή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αναμένεται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να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εμφανιστεί </a:t>
                      </a:r>
                      <a:r>
                        <a:rPr sz="850" spc="-2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στα</a:t>
                      </a:r>
                      <a:r>
                        <a:rPr sz="85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περιουσιακά</a:t>
                      </a:r>
                      <a:r>
                        <a:rPr sz="85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στοιχεία </a:t>
                      </a:r>
                      <a:r>
                        <a:rPr sz="850" spc="-2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85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επιχειρηματικού</a:t>
                      </a:r>
                      <a:endParaRPr sz="850" dirty="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ts val="940"/>
                        </a:lnSpc>
                      </a:pP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εταίρου</a:t>
                      </a:r>
                      <a:endParaRPr sz="850" dirty="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</a:t>
                      </a:r>
                      <a:r>
                        <a:rPr sz="850" spc="-3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χαμηλή</a:t>
                      </a:r>
                      <a:r>
                        <a:rPr sz="850" spc="-3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5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endParaRPr sz="850" dirty="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9888" y="316990"/>
              <a:ext cx="2066543" cy="78943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0" y="228600"/>
              <a:ext cx="1557527" cy="103936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8138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4157" y="774445"/>
                  </a:moveTo>
                  <a:lnTo>
                    <a:pt x="0" y="774445"/>
                  </a:lnTo>
                  <a:lnTo>
                    <a:pt x="0" y="0"/>
                  </a:lnTo>
                  <a:lnTo>
                    <a:pt x="1764157" y="0"/>
                  </a:lnTo>
                  <a:lnTo>
                    <a:pt x="2050669" y="387095"/>
                  </a:lnTo>
                  <a:lnTo>
                    <a:pt x="1764157" y="7744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58138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4157" y="0"/>
                  </a:lnTo>
                  <a:lnTo>
                    <a:pt x="2050669" y="387095"/>
                  </a:lnTo>
                  <a:lnTo>
                    <a:pt x="1764157" y="774445"/>
                  </a:lnTo>
                  <a:lnTo>
                    <a:pt x="0" y="7744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6600" y="316990"/>
              <a:ext cx="2078736" cy="78943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51961" y="287274"/>
              <a:ext cx="2055495" cy="774700"/>
            </a:xfrm>
            <a:custGeom>
              <a:avLst/>
              <a:gdLst/>
              <a:ahLst/>
              <a:cxnLst/>
              <a:rect l="l" t="t" r="r" b="b"/>
              <a:pathLst>
                <a:path w="2055495" h="774700">
                  <a:moveTo>
                    <a:pt x="1770252" y="774445"/>
                  </a:moveTo>
                  <a:lnTo>
                    <a:pt x="0" y="774445"/>
                  </a:lnTo>
                  <a:lnTo>
                    <a:pt x="284861" y="387095"/>
                  </a:lnTo>
                  <a:lnTo>
                    <a:pt x="0" y="0"/>
                  </a:lnTo>
                  <a:lnTo>
                    <a:pt x="1770252" y="0"/>
                  </a:lnTo>
                  <a:lnTo>
                    <a:pt x="2055495" y="387095"/>
                  </a:lnTo>
                  <a:lnTo>
                    <a:pt x="1770252" y="774445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51961" y="287274"/>
              <a:ext cx="2055495" cy="774700"/>
            </a:xfrm>
            <a:custGeom>
              <a:avLst/>
              <a:gdLst/>
              <a:ahLst/>
              <a:cxnLst/>
              <a:rect l="l" t="t" r="r" b="b"/>
              <a:pathLst>
                <a:path w="2055495" h="774700">
                  <a:moveTo>
                    <a:pt x="0" y="0"/>
                  </a:moveTo>
                  <a:lnTo>
                    <a:pt x="1770252" y="0"/>
                  </a:lnTo>
                  <a:lnTo>
                    <a:pt x="2055495" y="387095"/>
                  </a:lnTo>
                  <a:lnTo>
                    <a:pt x="1770252" y="774445"/>
                  </a:lnTo>
                  <a:lnTo>
                    <a:pt x="0" y="774445"/>
                  </a:lnTo>
                  <a:lnTo>
                    <a:pt x="284861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9408" y="316990"/>
              <a:ext cx="2075688" cy="7894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80888" y="228600"/>
              <a:ext cx="1560574" cy="103936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145913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315" y="774445"/>
                  </a:move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  <a:lnTo>
                    <a:pt x="1766315" y="0"/>
                  </a:lnTo>
                  <a:lnTo>
                    <a:pt x="2050668" y="387095"/>
                  </a:lnTo>
                  <a:lnTo>
                    <a:pt x="1766315" y="774445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45913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315" y="0"/>
                  </a:lnTo>
                  <a:lnTo>
                    <a:pt x="2050668" y="387095"/>
                  </a:lnTo>
                  <a:lnTo>
                    <a:pt x="1766315" y="774445"/>
                  </a:ln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2216" y="316990"/>
              <a:ext cx="2072638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73694" y="228600"/>
              <a:ext cx="1557527" cy="103936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036561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442" y="774445"/>
                  </a:move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  <a:lnTo>
                    <a:pt x="1766442" y="0"/>
                  </a:lnTo>
                  <a:lnTo>
                    <a:pt x="2050669" y="387095"/>
                  </a:lnTo>
                  <a:lnTo>
                    <a:pt x="1766442" y="774445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36561" y="287274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442" y="0"/>
                  </a:lnTo>
                  <a:lnTo>
                    <a:pt x="2050669" y="387095"/>
                  </a:lnTo>
                  <a:lnTo>
                    <a:pt x="1766442" y="774445"/>
                  </a:lnTo>
                  <a:lnTo>
                    <a:pt x="0" y="774445"/>
                  </a:lnTo>
                  <a:lnTo>
                    <a:pt x="283972" y="38709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8822" y="335279"/>
              <a:ext cx="2072638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90304" y="246888"/>
              <a:ext cx="1557527" cy="103936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854313" y="304800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1766315" y="774319"/>
                  </a:moveTo>
                  <a:lnTo>
                    <a:pt x="0" y="774319"/>
                  </a:lnTo>
                  <a:lnTo>
                    <a:pt x="283971" y="386969"/>
                  </a:lnTo>
                  <a:lnTo>
                    <a:pt x="0" y="0"/>
                  </a:lnTo>
                  <a:lnTo>
                    <a:pt x="1766315" y="0"/>
                  </a:lnTo>
                  <a:lnTo>
                    <a:pt x="2050668" y="386969"/>
                  </a:lnTo>
                  <a:lnTo>
                    <a:pt x="1766315" y="774319"/>
                  </a:lnTo>
                  <a:close/>
                </a:path>
              </a:pathLst>
            </a:custGeom>
            <a:solidFill>
              <a:srgbClr val="90B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854313" y="304800"/>
              <a:ext cx="2051050" cy="774700"/>
            </a:xfrm>
            <a:custGeom>
              <a:avLst/>
              <a:gdLst/>
              <a:ahLst/>
              <a:cxnLst/>
              <a:rect l="l" t="t" r="r" b="b"/>
              <a:pathLst>
                <a:path w="2051050" h="774700">
                  <a:moveTo>
                    <a:pt x="0" y="0"/>
                  </a:moveTo>
                  <a:lnTo>
                    <a:pt x="1766315" y="0"/>
                  </a:lnTo>
                  <a:lnTo>
                    <a:pt x="2050668" y="386969"/>
                  </a:lnTo>
                  <a:lnTo>
                    <a:pt x="1766315" y="774319"/>
                  </a:lnTo>
                  <a:lnTo>
                    <a:pt x="0" y="774319"/>
                  </a:lnTo>
                  <a:lnTo>
                    <a:pt x="283971" y="386969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910332" y="295613"/>
            <a:ext cx="93218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88265" algn="just">
              <a:lnSpc>
                <a:spcPts val="1720"/>
              </a:lnSpc>
              <a:spcBef>
                <a:spcPts val="175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4: 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5" dirty="0">
                <a:solidFill>
                  <a:srgbClr val="FFFFFF"/>
                </a:solidFill>
                <a:latin typeface="Arial"/>
                <a:cs typeface="Arial"/>
              </a:rPr>
              <a:t>Ανάλυση </a:t>
            </a: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73170" y="352437"/>
            <a:ext cx="1230630" cy="470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7620">
              <a:lnSpc>
                <a:spcPct val="101400"/>
              </a:lnSpc>
              <a:spcBef>
                <a:spcPts val="75"/>
              </a:spcBef>
            </a:pP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οσ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δι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μ</a:t>
            </a:r>
            <a:r>
              <a:rPr sz="1450" b="1" spc="-120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  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τρωτότητας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41174" y="232422"/>
            <a:ext cx="93599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3970" marR="5080" indent="-1905" algn="just">
              <a:lnSpc>
                <a:spcPts val="1720"/>
              </a:lnSpc>
              <a:spcBef>
                <a:spcPts val="175"/>
              </a:spcBef>
            </a:pP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Θε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ω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ρη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ή 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733984" y="298701"/>
            <a:ext cx="93218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60960" algn="just">
              <a:lnSpc>
                <a:spcPts val="1720"/>
              </a:lnSpc>
              <a:spcBef>
                <a:spcPts val="175"/>
              </a:spcBef>
            </a:pPr>
            <a:r>
              <a:rPr sz="1450" b="1" spc="-30" dirty="0">
                <a:solidFill>
                  <a:srgbClr val="FFFFFF"/>
                </a:solidFill>
                <a:latin typeface="Arial"/>
                <a:cs typeface="Arial"/>
              </a:rPr>
              <a:t>Πρακτική </a:t>
            </a:r>
            <a:r>
              <a:rPr sz="14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51847" y="250202"/>
            <a:ext cx="932180" cy="68262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167640">
              <a:lnSpc>
                <a:spcPts val="1720"/>
              </a:lnSpc>
              <a:spcBef>
                <a:spcPts val="175"/>
              </a:spcBef>
            </a:pPr>
            <a:r>
              <a:rPr sz="1450" b="1" spc="-10" dirty="0">
                <a:solidFill>
                  <a:srgbClr val="FFFFFF"/>
                </a:solidFill>
                <a:latin typeface="Arial"/>
                <a:cs typeface="Arial"/>
              </a:rPr>
              <a:t>Τελική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αξιολόγηση </a:t>
            </a:r>
            <a:r>
              <a:rPr sz="1450" b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ρωτ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ό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τη</a:t>
            </a:r>
            <a:r>
              <a:rPr sz="1450" b="1" spc="-114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450" b="1" spc="-11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>
              <a:latin typeface="Arial"/>
              <a:cs typeface="Arial"/>
            </a:endParaRPr>
          </a:p>
        </p:txBody>
      </p:sp>
      <p:graphicFrame>
        <p:nvGraphicFramePr>
          <p:cNvPr id="27" name="object 27"/>
          <p:cNvGraphicFramePr>
            <a:graphicFrameLocks noGrp="1"/>
          </p:cNvGraphicFramePr>
          <p:nvPr/>
        </p:nvGraphicFramePr>
        <p:xfrm>
          <a:off x="3686809" y="2055787"/>
          <a:ext cx="5093970" cy="27355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91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2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739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Επίπεδο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επιπτώσεων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6B9B1A"/>
                    </a:solidFill>
                  </a:tcPr>
                </a:tc>
                <a:tc>
                  <a:txBody>
                    <a:bodyPr/>
                    <a:lstStyle/>
                    <a:p>
                      <a:pPr marL="161417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B6F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30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Υψηλό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(H)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χειρότερης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περίπτωσης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σεναρίου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είναι&gt;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66%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57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Μέτρια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(Μ)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5410" marR="180340" indent="2540">
                        <a:lnSpc>
                          <a:spcPts val="1250"/>
                        </a:lnSpc>
                        <a:spcBef>
                          <a:spcPts val="27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του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χειρότερου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σεναρίου </a:t>
                      </a:r>
                      <a:r>
                        <a:rPr sz="1100" spc="-29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είναι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μεταξύ 33%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66%.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30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Χαμηλό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(L)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πιθανότητα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της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χειρότερης</a:t>
                      </a: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περίπτωσης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525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σεναρίου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είναι&lt;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33%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49550" y="316990"/>
              <a:ext cx="2913888" cy="737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18436" y="287399"/>
              <a:ext cx="2898775" cy="720725"/>
            </a:xfrm>
            <a:custGeom>
              <a:avLst/>
              <a:gdLst/>
              <a:ahLst/>
              <a:cxnLst/>
              <a:rect l="l" t="t" r="r" b="b"/>
              <a:pathLst>
                <a:path w="2898775" h="720725">
                  <a:moveTo>
                    <a:pt x="2612008" y="720344"/>
                  </a:moveTo>
                  <a:lnTo>
                    <a:pt x="0" y="720344"/>
                  </a:lnTo>
                  <a:lnTo>
                    <a:pt x="0" y="0"/>
                  </a:lnTo>
                  <a:lnTo>
                    <a:pt x="2612008" y="0"/>
                  </a:lnTo>
                  <a:lnTo>
                    <a:pt x="2898393" y="359918"/>
                  </a:lnTo>
                  <a:lnTo>
                    <a:pt x="2612008" y="7203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18436" y="287399"/>
              <a:ext cx="2898775" cy="720725"/>
            </a:xfrm>
            <a:custGeom>
              <a:avLst/>
              <a:gdLst/>
              <a:ahLst/>
              <a:cxnLst/>
              <a:rect l="l" t="t" r="r" b="b"/>
              <a:pathLst>
                <a:path w="2898775" h="720725">
                  <a:moveTo>
                    <a:pt x="0" y="0"/>
                  </a:moveTo>
                  <a:lnTo>
                    <a:pt x="2612008" y="0"/>
                  </a:lnTo>
                  <a:lnTo>
                    <a:pt x="2898393" y="359918"/>
                  </a:lnTo>
                  <a:lnTo>
                    <a:pt x="2612008" y="720344"/>
                  </a:lnTo>
                  <a:lnTo>
                    <a:pt x="0" y="7203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9600" y="316990"/>
              <a:ext cx="2932176" cy="7376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94961" y="287399"/>
              <a:ext cx="2908300" cy="720725"/>
            </a:xfrm>
            <a:custGeom>
              <a:avLst/>
              <a:gdLst/>
              <a:ahLst/>
              <a:cxnLst/>
              <a:rect l="l" t="t" r="r" b="b"/>
              <a:pathLst>
                <a:path w="2908300" h="720725">
                  <a:moveTo>
                    <a:pt x="2622549" y="720344"/>
                  </a:moveTo>
                  <a:lnTo>
                    <a:pt x="0" y="720344"/>
                  </a:lnTo>
                  <a:lnTo>
                    <a:pt x="284988" y="359918"/>
                  </a:lnTo>
                  <a:lnTo>
                    <a:pt x="0" y="0"/>
                  </a:lnTo>
                  <a:lnTo>
                    <a:pt x="2622549" y="0"/>
                  </a:lnTo>
                  <a:lnTo>
                    <a:pt x="2907918" y="359918"/>
                  </a:lnTo>
                  <a:lnTo>
                    <a:pt x="2622549" y="7203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94961" y="287399"/>
              <a:ext cx="2908300" cy="720725"/>
            </a:xfrm>
            <a:custGeom>
              <a:avLst/>
              <a:gdLst/>
              <a:ahLst/>
              <a:cxnLst/>
              <a:rect l="l" t="t" r="r" b="b"/>
              <a:pathLst>
                <a:path w="2908300" h="720725">
                  <a:moveTo>
                    <a:pt x="0" y="0"/>
                  </a:moveTo>
                  <a:lnTo>
                    <a:pt x="2622549" y="0"/>
                  </a:lnTo>
                  <a:lnTo>
                    <a:pt x="2907918" y="359918"/>
                  </a:lnTo>
                  <a:lnTo>
                    <a:pt x="2622549" y="720344"/>
                  </a:lnTo>
                  <a:lnTo>
                    <a:pt x="0" y="720344"/>
                  </a:lnTo>
                  <a:lnTo>
                    <a:pt x="284988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98792" y="316990"/>
              <a:ext cx="2923031" cy="737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074660" y="287399"/>
              <a:ext cx="2898775" cy="720725"/>
            </a:xfrm>
            <a:custGeom>
              <a:avLst/>
              <a:gdLst/>
              <a:ahLst/>
              <a:cxnLst/>
              <a:rect l="l" t="t" r="r" b="b"/>
              <a:pathLst>
                <a:path w="2898775" h="720725">
                  <a:moveTo>
                    <a:pt x="2613786" y="720344"/>
                  </a:moveTo>
                  <a:lnTo>
                    <a:pt x="0" y="720344"/>
                  </a:lnTo>
                  <a:lnTo>
                    <a:pt x="284352" y="359918"/>
                  </a:lnTo>
                  <a:lnTo>
                    <a:pt x="0" y="0"/>
                  </a:lnTo>
                  <a:lnTo>
                    <a:pt x="2613786" y="0"/>
                  </a:lnTo>
                  <a:lnTo>
                    <a:pt x="2898394" y="359918"/>
                  </a:lnTo>
                  <a:lnTo>
                    <a:pt x="2613786" y="7203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74660" y="287399"/>
              <a:ext cx="2898775" cy="720725"/>
            </a:xfrm>
            <a:custGeom>
              <a:avLst/>
              <a:gdLst/>
              <a:ahLst/>
              <a:cxnLst/>
              <a:rect l="l" t="t" r="r" b="b"/>
              <a:pathLst>
                <a:path w="2898775" h="720725">
                  <a:moveTo>
                    <a:pt x="0" y="0"/>
                  </a:moveTo>
                  <a:lnTo>
                    <a:pt x="2613786" y="0"/>
                  </a:lnTo>
                  <a:lnTo>
                    <a:pt x="2898394" y="359918"/>
                  </a:lnTo>
                  <a:lnTo>
                    <a:pt x="2613786" y="720344"/>
                  </a:lnTo>
                  <a:lnTo>
                    <a:pt x="0" y="720344"/>
                  </a:lnTo>
                  <a:lnTo>
                    <a:pt x="284352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58288" y="3959288"/>
              <a:ext cx="6719823" cy="204939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062873" y="480707"/>
            <a:ext cx="205993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νά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κ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ύ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νο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878527" y="480707"/>
            <a:ext cx="21596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π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ογι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μό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4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ξ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ία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45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κι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δ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ύ</a:t>
            </a:r>
            <a:r>
              <a:rPr sz="1450" b="1" spc="-130" dirty="0">
                <a:solidFill>
                  <a:srgbClr val="FFFFFF"/>
                </a:solidFill>
                <a:latin typeface="Arial"/>
                <a:cs typeface="Arial"/>
              </a:rPr>
              <a:t>ν</a:t>
            </a:r>
            <a:r>
              <a:rPr sz="1450" b="1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621625" y="480707"/>
            <a:ext cx="2074545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40" dirty="0" err="1">
                <a:solidFill>
                  <a:srgbClr val="FFFFFF"/>
                </a:solidFill>
                <a:latin typeface="Arial"/>
                <a:cs typeface="Arial"/>
              </a:rPr>
              <a:t>Εκτίμηση</a:t>
            </a:r>
            <a:r>
              <a:rPr lang="el-GR" sz="14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επιπ</a:t>
            </a:r>
            <a:r>
              <a:rPr sz="1450" b="1" spc="-140" dirty="0" err="1">
                <a:solidFill>
                  <a:srgbClr val="FFFFFF"/>
                </a:solidFill>
                <a:latin typeface="Arial"/>
                <a:cs typeface="Arial"/>
              </a:rPr>
              <a:t>έδου</a:t>
            </a:r>
            <a:r>
              <a:rPr lang="el-GR" sz="14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0" dirty="0" err="1">
                <a:solidFill>
                  <a:srgbClr val="FFFFFF"/>
                </a:solidFill>
                <a:latin typeface="Arial"/>
                <a:cs typeface="Arial"/>
              </a:rPr>
              <a:t>κινδύνου</a:t>
            </a:r>
            <a:endParaRPr sz="1450" dirty="0">
              <a:latin typeface="Arial"/>
              <a:cs typeface="Arial"/>
            </a:endParaRPr>
          </a:p>
        </p:txBody>
      </p:sp>
      <p:graphicFrame>
        <p:nvGraphicFramePr>
          <p:cNvPr id="16" name="object 16"/>
          <p:cNvGraphicFramePr>
            <a:graphicFrameLocks noGrp="1"/>
          </p:cNvGraphicFramePr>
          <p:nvPr/>
        </p:nvGraphicFramePr>
        <p:xfrm>
          <a:off x="3208654" y="1272806"/>
          <a:ext cx="5459730" cy="26390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6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445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Επίπεδο</a:t>
                      </a:r>
                      <a:r>
                        <a:rPr sz="1100" b="1" spc="-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επιπτώσεων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6B9B1A"/>
                    </a:solidFill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Αξία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4B6F12"/>
                    </a:solidFill>
                  </a:tcPr>
                </a:tc>
                <a:tc>
                  <a:txBody>
                    <a:bodyPr/>
                    <a:lstStyle/>
                    <a:p>
                      <a:pPr marR="93345" algn="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Περιγραφή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3752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7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ψ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ηλό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ς</a:t>
                      </a:r>
                      <a:r>
                        <a:rPr sz="1100" spc="-4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VH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T w="3175">
                      <a:solidFill>
                        <a:srgbClr val="FFFFF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844550">
                        <a:lnSpc>
                          <a:spcPct val="100000"/>
                        </a:lnSpc>
                        <a:spcBef>
                          <a:spcPts val="42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Εάν R</a:t>
                      </a:r>
                      <a:r>
                        <a:rPr sz="1100" spc="-9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≥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80059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5.000.000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014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Υψηλό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(H)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116205" algn="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150.0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≤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100" spc="-8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101600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5.000.000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spc="-1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Μεσαίο</a:t>
                      </a:r>
                      <a:r>
                        <a:rPr sz="1100" spc="-6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(Μ)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10.00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0≤</a:t>
                      </a: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150.000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79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Χαμηλό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(L)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1.000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≤ R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&lt;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R="94615" algn="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10.000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marL="11874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Πολ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ύ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χαμηλ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ό</a:t>
                      </a:r>
                      <a:r>
                        <a:rPr sz="1100" spc="-4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2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(VL</a:t>
                      </a: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T w="31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207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100" spc="-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R&lt;</a:t>
                      </a:r>
                      <a:r>
                        <a:rPr sz="1100" spc="-50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spc="-15" dirty="0">
                          <a:solidFill>
                            <a:srgbClr val="333333"/>
                          </a:solidFill>
                          <a:latin typeface="Arial"/>
                          <a:cs typeface="Arial"/>
                        </a:rPr>
                        <a:t>1.000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3175">
                      <a:solidFill>
                        <a:srgbClr val="FFFFFF"/>
                      </a:solidFill>
                      <a:prstDash val="solid"/>
                    </a:lnL>
                    <a:lnR w="3175">
                      <a:solidFill>
                        <a:srgbClr val="FFFFFF"/>
                      </a:solidFill>
                      <a:prstDash val="solid"/>
                    </a:lnR>
                    <a:lnT w="3175">
                      <a:solidFill>
                        <a:srgbClr val="FFFFFF"/>
                      </a:solidFill>
                      <a:prstDash val="solid"/>
                    </a:lnT>
                    <a:lnB w="3175">
                      <a:solidFill>
                        <a:srgbClr val="FFFFFF"/>
                      </a:solidFill>
                      <a:prstDash val="soli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28520" y="386778"/>
            <a:ext cx="395605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-4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50" b="1" spc="8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95400" y="5638800"/>
            <a:ext cx="3062605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lang="el-GR" sz="1300" spc="50" dirty="0">
                <a:solidFill>
                  <a:srgbClr val="355070"/>
                </a:solidFill>
                <a:latin typeface="Calibri"/>
                <a:cs typeface="Calibri"/>
              </a:rPr>
            </a:br>
            <a:br>
              <a:rPr lang="el-GR" sz="1300" spc="50" dirty="0">
                <a:solidFill>
                  <a:srgbClr val="355070"/>
                </a:solidFill>
                <a:latin typeface="Calibri"/>
                <a:cs typeface="Calibri"/>
              </a:rPr>
            </a:br>
            <a:r>
              <a:rPr sz="1300" spc="50" dirty="0">
                <a:solidFill>
                  <a:srgbClr val="355070"/>
                </a:solidFill>
                <a:latin typeface="Calibri"/>
                <a:cs typeface="Calibri"/>
              </a:rPr>
              <a:t>(</a:t>
            </a:r>
            <a:r>
              <a:rPr sz="1300" spc="50" dirty="0">
                <a:solidFill>
                  <a:srgbClr val="355070"/>
                </a:solidFill>
                <a:latin typeface="Arial"/>
                <a:cs typeface="Arial"/>
              </a:rPr>
              <a:t>Κιοσκλή</a:t>
            </a:r>
            <a:r>
              <a:rPr sz="1300" spc="50" dirty="0">
                <a:solidFill>
                  <a:srgbClr val="355070"/>
                </a:solidFill>
                <a:latin typeface="Calibri"/>
                <a:cs typeface="Calibri"/>
              </a:rPr>
              <a:t>,</a:t>
            </a:r>
            <a:r>
              <a:rPr sz="1300" spc="50" dirty="0">
                <a:solidFill>
                  <a:srgbClr val="355070"/>
                </a:solidFill>
                <a:latin typeface="Arial"/>
                <a:cs typeface="Arial"/>
              </a:rPr>
              <a:t>Κ</a:t>
            </a:r>
            <a:r>
              <a:rPr sz="1300" spc="50" dirty="0">
                <a:solidFill>
                  <a:srgbClr val="355070"/>
                </a:solidFill>
                <a:latin typeface="Calibri"/>
                <a:cs typeface="Calibri"/>
              </a:rPr>
              <a:t>.,</a:t>
            </a:r>
            <a:r>
              <a:rPr sz="1300" spc="50" dirty="0">
                <a:solidFill>
                  <a:srgbClr val="355070"/>
                </a:solidFill>
                <a:latin typeface="Arial"/>
                <a:cs typeface="Arial"/>
              </a:rPr>
              <a:t>ΠολέμηΝ</a:t>
            </a:r>
            <a:r>
              <a:rPr sz="1300" spc="50" dirty="0">
                <a:solidFill>
                  <a:srgbClr val="355070"/>
                </a:solidFill>
                <a:latin typeface="Calibri"/>
                <a:cs typeface="Calibri"/>
              </a:rPr>
              <a:t>.,2020)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74175" y="2404516"/>
            <a:ext cx="1290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35" dirty="0">
                <a:solidFill>
                  <a:srgbClr val="FFFFFF"/>
                </a:solidFill>
                <a:latin typeface="Arial"/>
                <a:cs typeface="Arial"/>
              </a:rPr>
              <a:t>Τεχνικήεπίθεσης</a:t>
            </a:r>
            <a:endParaRPr sz="13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113024" y="3426929"/>
            <a:ext cx="79121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5" dirty="0">
                <a:solidFill>
                  <a:srgbClr val="FFFFFF"/>
                </a:solidFill>
                <a:latin typeface="Arial"/>
                <a:cs typeface="Arial"/>
              </a:rPr>
              <a:t>Ευπάθει</a:t>
            </a:r>
            <a:r>
              <a:rPr sz="1300" b="1" spc="15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13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D2636-92E2-0786-93A5-8F46E93F4DDA}"/>
              </a:ext>
            </a:extLst>
          </p:cNvPr>
          <p:cNvSpPr txBox="1"/>
          <p:nvPr/>
        </p:nvSpPr>
        <p:spPr>
          <a:xfrm>
            <a:off x="762000" y="2133600"/>
            <a:ext cx="6661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b="1" dirty="0"/>
              <a:t>Κίνδυνος = Απειλή × Τρωτό Σημείο × Αντίκτυπος × Ψυχολογικό Προφίλ Αντιπάλου</a:t>
            </a:r>
            <a:br>
              <a:rPr lang="el-GR" dirty="0"/>
            </a:br>
            <a:r>
              <a:rPr lang="el-GR" dirty="0"/>
              <a:t>Υπάρχουν λοιπόν 5 βασικά συστατικά ενός μοντέλου απειλής:</a:t>
            </a:r>
          </a:p>
          <a:p>
            <a:pPr>
              <a:buFont typeface="+mj-lt"/>
              <a:buAutoNum type="arabicPeriod"/>
            </a:pPr>
            <a:r>
              <a:rPr lang="el-GR" dirty="0"/>
              <a:t>Το προφίλ του αντιπάλου (π.χ. </a:t>
            </a:r>
            <a:r>
              <a:rPr lang="el-GR" dirty="0" err="1"/>
              <a:t>χάκερ</a:t>
            </a:r>
            <a:r>
              <a:rPr lang="el-GR" dirty="0"/>
              <a:t>)</a:t>
            </a:r>
          </a:p>
          <a:p>
            <a:pPr>
              <a:buFont typeface="+mj-lt"/>
              <a:buAutoNum type="arabicPeriod"/>
            </a:pPr>
            <a:r>
              <a:rPr lang="el-GR" dirty="0"/>
              <a:t>Η απειλή</a:t>
            </a:r>
          </a:p>
          <a:p>
            <a:pPr>
              <a:buFont typeface="+mj-lt"/>
              <a:buAutoNum type="arabicPeriod"/>
            </a:pPr>
            <a:r>
              <a:rPr lang="el-GR" dirty="0"/>
              <a:t>Η τεχνική επίθεσης (για εκμετάλλευση της απειλής), η οποία εξαρτάται από το σκορ του ψυχολογικού προφίλ (όσο υψηλότερο το σκορ, τόσο πιο εξελιγμένη η επίθεση)</a:t>
            </a:r>
          </a:p>
          <a:p>
            <a:pPr>
              <a:buFont typeface="+mj-lt"/>
              <a:buAutoNum type="arabicPeriod"/>
            </a:pPr>
            <a:r>
              <a:rPr lang="el-GR" dirty="0"/>
              <a:t>Το τρωτό σημείο (αδυναμία)</a:t>
            </a:r>
          </a:p>
          <a:p>
            <a:pPr>
              <a:buFont typeface="+mj-lt"/>
              <a:buAutoNum type="arabicPeriod"/>
            </a:pPr>
            <a:r>
              <a:rPr lang="el-GR" dirty="0"/>
              <a:t>Ο αντίκτυπος (συνέπειες) – υψηλότερο σκορ </a:t>
            </a:r>
            <a:r>
              <a:rPr lang="el-GR" dirty="0" err="1"/>
              <a:t>pp</a:t>
            </a:r>
            <a:r>
              <a:rPr lang="el-GR" dirty="0"/>
              <a:t> συνεπάγεται και μεγαλύτερο αντίκτυπο</a:t>
            </a:r>
          </a:p>
        </p:txBody>
      </p:sp>
      <p:pic>
        <p:nvPicPr>
          <p:cNvPr id="20" name="Εικόνα 19" descr="Εικόνα που περιέχει κείμενο, στιγμιότυπο οθόνης, γραμματοσειρά, σχεδία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0825A29F-C1A1-AB6D-A271-8BB8CA64A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03247" y="316990"/>
              <a:ext cx="3069336" cy="73761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74038" y="287399"/>
              <a:ext cx="3051175" cy="720725"/>
            </a:xfrm>
            <a:custGeom>
              <a:avLst/>
              <a:gdLst/>
              <a:ahLst/>
              <a:cxnLst/>
              <a:rect l="l" t="t" r="r" b="b"/>
              <a:pathLst>
                <a:path w="3051175" h="720725">
                  <a:moveTo>
                    <a:pt x="2764663" y="720344"/>
                  </a:moveTo>
                  <a:lnTo>
                    <a:pt x="0" y="720344"/>
                  </a:lnTo>
                  <a:lnTo>
                    <a:pt x="0" y="0"/>
                  </a:lnTo>
                  <a:lnTo>
                    <a:pt x="2764663" y="0"/>
                  </a:lnTo>
                  <a:lnTo>
                    <a:pt x="3050794" y="359918"/>
                  </a:lnTo>
                  <a:lnTo>
                    <a:pt x="2764663" y="720344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4038" y="287399"/>
              <a:ext cx="3051175" cy="720725"/>
            </a:xfrm>
            <a:custGeom>
              <a:avLst/>
              <a:gdLst/>
              <a:ahLst/>
              <a:cxnLst/>
              <a:rect l="l" t="t" r="r" b="b"/>
              <a:pathLst>
                <a:path w="3051175" h="720725">
                  <a:moveTo>
                    <a:pt x="0" y="0"/>
                  </a:moveTo>
                  <a:lnTo>
                    <a:pt x="2764663" y="0"/>
                  </a:lnTo>
                  <a:lnTo>
                    <a:pt x="3050794" y="359918"/>
                  </a:lnTo>
                  <a:lnTo>
                    <a:pt x="2764663" y="720344"/>
                  </a:lnTo>
                  <a:lnTo>
                    <a:pt x="0" y="720344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3503" y="316990"/>
              <a:ext cx="3084576" cy="73761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90263" y="287399"/>
              <a:ext cx="3060700" cy="720725"/>
            </a:xfrm>
            <a:custGeom>
              <a:avLst/>
              <a:gdLst/>
              <a:ahLst/>
              <a:cxnLst/>
              <a:rect l="l" t="t" r="r" b="b"/>
              <a:pathLst>
                <a:path w="3060700" h="720725">
                  <a:moveTo>
                    <a:pt x="2775330" y="720344"/>
                  </a:moveTo>
                  <a:lnTo>
                    <a:pt x="0" y="720344"/>
                  </a:lnTo>
                  <a:lnTo>
                    <a:pt x="284988" y="359918"/>
                  </a:lnTo>
                  <a:lnTo>
                    <a:pt x="0" y="0"/>
                  </a:lnTo>
                  <a:lnTo>
                    <a:pt x="2775330" y="0"/>
                  </a:lnTo>
                  <a:lnTo>
                    <a:pt x="3060318" y="359918"/>
                  </a:lnTo>
                  <a:lnTo>
                    <a:pt x="2775330" y="720344"/>
                  </a:lnTo>
                  <a:close/>
                </a:path>
              </a:pathLst>
            </a:custGeom>
            <a:solidFill>
              <a:srgbClr val="4B6F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90263" y="287399"/>
              <a:ext cx="3060700" cy="720725"/>
            </a:xfrm>
            <a:custGeom>
              <a:avLst/>
              <a:gdLst/>
              <a:ahLst/>
              <a:cxnLst/>
              <a:rect l="l" t="t" r="r" b="b"/>
              <a:pathLst>
                <a:path w="3060700" h="720725">
                  <a:moveTo>
                    <a:pt x="0" y="0"/>
                  </a:moveTo>
                  <a:lnTo>
                    <a:pt x="2775330" y="0"/>
                  </a:lnTo>
                  <a:lnTo>
                    <a:pt x="3060318" y="359918"/>
                  </a:lnTo>
                  <a:lnTo>
                    <a:pt x="2775330" y="720344"/>
                  </a:lnTo>
                  <a:lnTo>
                    <a:pt x="0" y="720344"/>
                  </a:lnTo>
                  <a:lnTo>
                    <a:pt x="284988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2904" y="316990"/>
              <a:ext cx="3075431" cy="7376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209662" y="287399"/>
              <a:ext cx="3051175" cy="720725"/>
            </a:xfrm>
            <a:custGeom>
              <a:avLst/>
              <a:gdLst/>
              <a:ahLst/>
              <a:cxnLst/>
              <a:rect l="l" t="t" r="r" b="b"/>
              <a:pathLst>
                <a:path w="3051175" h="720725">
                  <a:moveTo>
                    <a:pt x="2766440" y="720344"/>
                  </a:moveTo>
                  <a:lnTo>
                    <a:pt x="0" y="720344"/>
                  </a:lnTo>
                  <a:lnTo>
                    <a:pt x="283971" y="359918"/>
                  </a:lnTo>
                  <a:lnTo>
                    <a:pt x="0" y="0"/>
                  </a:lnTo>
                  <a:lnTo>
                    <a:pt x="2766440" y="0"/>
                  </a:lnTo>
                  <a:lnTo>
                    <a:pt x="3050793" y="359918"/>
                  </a:lnTo>
                  <a:lnTo>
                    <a:pt x="2766440" y="720344"/>
                  </a:lnTo>
                  <a:close/>
                </a:path>
              </a:pathLst>
            </a:custGeom>
            <a:solidFill>
              <a:srgbClr val="6B9B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09662" y="287399"/>
              <a:ext cx="3051175" cy="720725"/>
            </a:xfrm>
            <a:custGeom>
              <a:avLst/>
              <a:gdLst/>
              <a:ahLst/>
              <a:cxnLst/>
              <a:rect l="l" t="t" r="r" b="b"/>
              <a:pathLst>
                <a:path w="3051175" h="720725">
                  <a:moveTo>
                    <a:pt x="0" y="0"/>
                  </a:moveTo>
                  <a:lnTo>
                    <a:pt x="2766440" y="0"/>
                  </a:lnTo>
                  <a:lnTo>
                    <a:pt x="3050793" y="359918"/>
                  </a:lnTo>
                  <a:lnTo>
                    <a:pt x="2766440" y="720344"/>
                  </a:lnTo>
                  <a:lnTo>
                    <a:pt x="0" y="720344"/>
                  </a:lnTo>
                  <a:lnTo>
                    <a:pt x="283971" y="359918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28164" y="500341"/>
            <a:ext cx="1672589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Φάση</a:t>
            </a:r>
            <a:r>
              <a:rPr sz="145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6:</a:t>
            </a:r>
            <a:r>
              <a:rPr sz="145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5" dirty="0">
                <a:solidFill>
                  <a:srgbClr val="FFFFFF"/>
                </a:solidFill>
                <a:latin typeface="Arial"/>
                <a:cs typeface="Arial"/>
              </a:rPr>
              <a:t>Αντίμετρα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48934" y="360641"/>
            <a:ext cx="74231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Σύσ</a:t>
            </a:r>
            <a:r>
              <a:rPr sz="1450" b="1" spc="-85" dirty="0">
                <a:solidFill>
                  <a:srgbClr val="FFFFFF"/>
                </a:solidFill>
                <a:latin typeface="Arial"/>
                <a:cs typeface="Arial"/>
              </a:rPr>
              <a:t>τα</a:t>
            </a:r>
            <a:r>
              <a:rPr sz="1450" b="1" spc="-8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155321" y="500341"/>
            <a:ext cx="72453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70" dirty="0">
                <a:solidFill>
                  <a:srgbClr val="FFFFFF"/>
                </a:solidFill>
                <a:latin typeface="Arial"/>
                <a:cs typeface="Arial"/>
              </a:rPr>
              <a:t>Αν</a:t>
            </a:r>
            <a:r>
              <a:rPr sz="1450" b="1" spc="-175" dirty="0">
                <a:solidFill>
                  <a:srgbClr val="FFFFFF"/>
                </a:solidFill>
                <a:latin typeface="Arial"/>
                <a:cs typeface="Arial"/>
              </a:rPr>
              <a:t>τί</a:t>
            </a:r>
            <a:r>
              <a:rPr sz="1450" b="1" spc="-170" dirty="0">
                <a:solidFill>
                  <a:srgbClr val="FFFFFF"/>
                </a:solidFill>
                <a:latin typeface="Arial"/>
                <a:cs typeface="Arial"/>
              </a:rPr>
              <a:t>µε</a:t>
            </a:r>
            <a:r>
              <a:rPr sz="1450" b="1" spc="-175" dirty="0">
                <a:solidFill>
                  <a:srgbClr val="FFFFFF"/>
                </a:solidFill>
                <a:latin typeface="Arial"/>
                <a:cs typeface="Arial"/>
              </a:rPr>
              <a:t>τρ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20050" y="325132"/>
            <a:ext cx="1004569" cy="470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272415">
              <a:lnSpc>
                <a:spcPct val="101400"/>
              </a:lnSpc>
              <a:spcBef>
                <a:spcPts val="75"/>
              </a:spcBef>
            </a:pP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πι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λ</a:t>
            </a:r>
            <a:r>
              <a:rPr sz="1450" b="1" spc="-5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50" dirty="0">
                <a:solidFill>
                  <a:srgbClr val="FFFFFF"/>
                </a:solidFill>
                <a:latin typeface="Arial"/>
                <a:cs typeface="Arial"/>
              </a:rPr>
              <a:t>γ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ή  </a:t>
            </a:r>
            <a:r>
              <a:rPr sz="1450" b="1" spc="-155" dirty="0">
                <a:solidFill>
                  <a:srgbClr val="FFFFFF"/>
                </a:solidFill>
                <a:latin typeface="Arial"/>
                <a:cs typeface="Arial"/>
              </a:rPr>
              <a:t>αντιµέτρων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2094" y="1657146"/>
            <a:ext cx="9018270" cy="19367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2510"/>
              </a:lnSpc>
              <a:spcBef>
                <a:spcPts val="185"/>
              </a:spcBef>
            </a:pPr>
            <a:r>
              <a:rPr sz="2100" spc="-45" dirty="0">
                <a:latin typeface="Arial"/>
                <a:cs typeface="Arial"/>
              </a:rPr>
              <a:t>Μια </a:t>
            </a:r>
            <a:r>
              <a:rPr sz="2100" spc="-60" dirty="0">
                <a:latin typeface="Arial"/>
                <a:cs typeface="Arial"/>
              </a:rPr>
              <a:t>μεθοδολογία </a:t>
            </a:r>
            <a:r>
              <a:rPr sz="2100" spc="-35" dirty="0">
                <a:latin typeface="Arial"/>
                <a:cs typeface="Arial"/>
              </a:rPr>
              <a:t>RM </a:t>
            </a:r>
            <a:r>
              <a:rPr sz="2100" spc="-55" dirty="0">
                <a:latin typeface="Arial"/>
                <a:cs typeface="Arial"/>
              </a:rPr>
              <a:t>συνιστά μεγάλο αριθμό </a:t>
            </a:r>
            <a:r>
              <a:rPr sz="2100" spc="-60" dirty="0">
                <a:latin typeface="Arial"/>
                <a:cs typeface="Arial"/>
              </a:rPr>
              <a:t>κατάλληλων </a:t>
            </a:r>
            <a:r>
              <a:rPr sz="2100" spc="-105" dirty="0">
                <a:latin typeface="Arial"/>
                <a:cs typeface="Arial"/>
              </a:rPr>
              <a:t>αντιμέτρων </a:t>
            </a:r>
            <a:r>
              <a:rPr sz="2100" spc="-75" dirty="0">
                <a:latin typeface="Arial"/>
                <a:cs typeface="Arial"/>
              </a:rPr>
              <a:t>για </a:t>
            </a:r>
            <a:r>
              <a:rPr sz="2100" spc="-85" dirty="0">
                <a:latin typeface="Arial"/>
                <a:cs typeface="Arial"/>
              </a:rPr>
              <a:t>κάθε </a:t>
            </a:r>
            <a:r>
              <a:rPr sz="2100" spc="-80" dirty="0">
                <a:latin typeface="Arial"/>
                <a:cs typeface="Arial"/>
              </a:rPr>
              <a:t> </a:t>
            </a:r>
            <a:r>
              <a:rPr sz="2100" spc="-105" dirty="0">
                <a:latin typeface="Arial"/>
                <a:cs typeface="Arial"/>
              </a:rPr>
              <a:t>περιουσιακό</a:t>
            </a:r>
            <a:r>
              <a:rPr sz="2100" spc="-100" dirty="0">
                <a:latin typeface="Arial"/>
                <a:cs typeface="Arial"/>
              </a:rPr>
              <a:t> στοιχείο</a:t>
            </a:r>
            <a:r>
              <a:rPr sz="2100" spc="-95" dirty="0">
                <a:latin typeface="Arial"/>
                <a:cs typeface="Arial"/>
              </a:rPr>
              <a:t> </a:t>
            </a:r>
            <a:r>
              <a:rPr sz="2100" spc="-75" dirty="0">
                <a:latin typeface="Arial"/>
                <a:cs typeface="Arial"/>
              </a:rPr>
              <a:t>που</a:t>
            </a:r>
            <a:r>
              <a:rPr sz="2100" spc="-70" dirty="0">
                <a:latin typeface="Arial"/>
                <a:cs typeface="Arial"/>
              </a:rPr>
              <a:t> </a:t>
            </a:r>
            <a:r>
              <a:rPr sz="2100" spc="-85" dirty="0">
                <a:latin typeface="Arial"/>
                <a:cs typeface="Arial"/>
              </a:rPr>
              <a:t>έχει</a:t>
            </a:r>
            <a:r>
              <a:rPr sz="2100" spc="-80" dirty="0">
                <a:latin typeface="Arial"/>
                <a:cs typeface="Arial"/>
              </a:rPr>
              <a:t> </a:t>
            </a:r>
            <a:r>
              <a:rPr sz="2100" spc="-105" dirty="0">
                <a:latin typeface="Arial"/>
                <a:cs typeface="Arial"/>
              </a:rPr>
              <a:t>αξιολογηθεί</a:t>
            </a:r>
            <a:r>
              <a:rPr sz="2100" spc="-100" dirty="0">
                <a:latin typeface="Arial"/>
                <a:cs typeface="Arial"/>
              </a:rPr>
              <a:t> </a:t>
            </a:r>
            <a:r>
              <a:rPr sz="2100" spc="-55" dirty="0">
                <a:latin typeface="Arial"/>
                <a:cs typeface="Arial"/>
              </a:rPr>
              <a:t>με</a:t>
            </a:r>
            <a:r>
              <a:rPr sz="2100" spc="-50" dirty="0">
                <a:latin typeface="Arial"/>
                <a:cs typeface="Arial"/>
              </a:rPr>
              <a:t> </a:t>
            </a:r>
            <a:r>
              <a:rPr sz="2100" spc="-85" dirty="0">
                <a:latin typeface="Arial"/>
                <a:cs typeface="Arial"/>
              </a:rPr>
              <a:t>πολύ</a:t>
            </a:r>
            <a:r>
              <a:rPr sz="2100" spc="-80" dirty="0">
                <a:latin typeface="Arial"/>
                <a:cs typeface="Arial"/>
              </a:rPr>
              <a:t> </a:t>
            </a:r>
            <a:r>
              <a:rPr sz="2100" spc="-125" dirty="0">
                <a:latin typeface="Arial"/>
                <a:cs typeface="Arial"/>
              </a:rPr>
              <a:t>υψηλό</a:t>
            </a:r>
            <a:r>
              <a:rPr sz="2100" spc="-120" dirty="0">
                <a:latin typeface="Arial"/>
                <a:cs typeface="Arial"/>
              </a:rPr>
              <a:t> </a:t>
            </a:r>
            <a:r>
              <a:rPr sz="2100" spc="-114" dirty="0">
                <a:latin typeface="Arial"/>
                <a:cs typeface="Arial"/>
              </a:rPr>
              <a:t>(VH)</a:t>
            </a:r>
            <a:r>
              <a:rPr sz="2100" spc="-110" dirty="0">
                <a:latin typeface="Arial"/>
                <a:cs typeface="Arial"/>
              </a:rPr>
              <a:t> </a:t>
            </a:r>
            <a:r>
              <a:rPr sz="2100" spc="-135" dirty="0">
                <a:latin typeface="Arial"/>
                <a:cs typeface="Arial"/>
              </a:rPr>
              <a:t>κίνδυνο</a:t>
            </a:r>
            <a:r>
              <a:rPr sz="2100" spc="-130" dirty="0">
                <a:latin typeface="Arial"/>
                <a:cs typeface="Arial"/>
              </a:rPr>
              <a:t> </a:t>
            </a:r>
            <a:r>
              <a:rPr sz="2100" spc="-114" dirty="0">
                <a:latin typeface="Arial"/>
                <a:cs typeface="Arial"/>
              </a:rPr>
              <a:t>στην </a:t>
            </a:r>
            <a:r>
              <a:rPr sz="2100" spc="-110" dirty="0">
                <a:latin typeface="Arial"/>
                <a:cs typeface="Arial"/>
              </a:rPr>
              <a:t> </a:t>
            </a:r>
            <a:r>
              <a:rPr sz="2100" spc="-140" dirty="0">
                <a:latin typeface="Arial"/>
                <a:cs typeface="Arial"/>
              </a:rPr>
              <a:t>προηγούμενη</a:t>
            </a:r>
            <a:r>
              <a:rPr sz="2100" spc="-135" dirty="0">
                <a:latin typeface="Arial"/>
                <a:cs typeface="Arial"/>
              </a:rPr>
              <a:t> </a:t>
            </a:r>
            <a:r>
              <a:rPr sz="2100" spc="-114" dirty="0">
                <a:latin typeface="Arial"/>
                <a:cs typeface="Arial"/>
              </a:rPr>
              <a:t>φάση</a:t>
            </a:r>
            <a:r>
              <a:rPr sz="2100" spc="-11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5 ή </a:t>
            </a:r>
            <a:r>
              <a:rPr sz="2100" spc="-100" dirty="0">
                <a:latin typeface="Arial"/>
                <a:cs typeface="Arial"/>
              </a:rPr>
              <a:t>για</a:t>
            </a:r>
            <a:r>
              <a:rPr sz="2100" spc="-95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τα</a:t>
            </a:r>
            <a:r>
              <a:rPr sz="2100" spc="-75" dirty="0">
                <a:latin typeface="Arial"/>
                <a:cs typeface="Arial"/>
              </a:rPr>
              <a:t> </a:t>
            </a:r>
            <a:r>
              <a:rPr sz="2100" spc="-140" dirty="0">
                <a:latin typeface="Arial"/>
                <a:cs typeface="Arial"/>
              </a:rPr>
              <a:t>περιουσιακά</a:t>
            </a:r>
            <a:r>
              <a:rPr sz="2100" spc="-135" dirty="0">
                <a:latin typeface="Arial"/>
                <a:cs typeface="Arial"/>
              </a:rPr>
              <a:t> στοιχεία</a:t>
            </a:r>
            <a:r>
              <a:rPr sz="2100" spc="-130" dirty="0">
                <a:latin typeface="Arial"/>
                <a:cs typeface="Arial"/>
              </a:rPr>
              <a:t> </a:t>
            </a:r>
            <a:r>
              <a:rPr sz="2100" spc="-100" dirty="0">
                <a:latin typeface="Arial"/>
                <a:cs typeface="Arial"/>
              </a:rPr>
              <a:t>που</a:t>
            </a:r>
            <a:r>
              <a:rPr sz="2100" spc="-95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τα</a:t>
            </a:r>
            <a:r>
              <a:rPr sz="2100" spc="-75" dirty="0">
                <a:latin typeface="Arial"/>
                <a:cs typeface="Arial"/>
              </a:rPr>
              <a:t> </a:t>
            </a:r>
            <a:r>
              <a:rPr sz="2100" spc="-40" dirty="0">
                <a:latin typeface="Arial"/>
                <a:cs typeface="Arial"/>
              </a:rPr>
              <a:t>μέλη</a:t>
            </a:r>
            <a:r>
              <a:rPr sz="2100" spc="-35" dirty="0">
                <a:latin typeface="Arial"/>
                <a:cs typeface="Arial"/>
              </a:rPr>
              <a:t> της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spc="-45" dirty="0">
                <a:latin typeface="Arial"/>
                <a:cs typeface="Arial"/>
              </a:rPr>
              <a:t>ομάδας </a:t>
            </a:r>
            <a:r>
              <a:rPr sz="2100" spc="-40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ασφάλειας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spc="-35" dirty="0">
                <a:latin typeface="Arial"/>
                <a:cs typeface="Arial"/>
              </a:rPr>
              <a:t>και</a:t>
            </a:r>
            <a:r>
              <a:rPr sz="2100" spc="-30" dirty="0">
                <a:latin typeface="Arial"/>
                <a:cs typeface="Arial"/>
              </a:rPr>
              <a:t> </a:t>
            </a:r>
            <a:r>
              <a:rPr sz="2100" dirty="0">
                <a:latin typeface="Arial"/>
                <a:cs typeface="Arial"/>
              </a:rPr>
              <a:t>η</a:t>
            </a:r>
            <a:r>
              <a:rPr sz="2100" spc="5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διακυβέρνηση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αποφασίζουν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spc="-25" dirty="0">
                <a:latin typeface="Arial"/>
                <a:cs typeface="Arial"/>
              </a:rPr>
              <a:t>να</a:t>
            </a:r>
            <a:r>
              <a:rPr sz="2100" spc="-20" dirty="0">
                <a:latin typeface="Arial"/>
                <a:cs typeface="Arial"/>
              </a:rPr>
              <a:t> </a:t>
            </a:r>
            <a:r>
              <a:rPr sz="2100" spc="-50" dirty="0">
                <a:latin typeface="Arial"/>
                <a:cs typeface="Arial"/>
              </a:rPr>
              <a:t>προστατεύσουν.</a:t>
            </a:r>
            <a:r>
              <a:rPr sz="2100" spc="-45" dirty="0">
                <a:latin typeface="Arial"/>
                <a:cs typeface="Arial"/>
              </a:rPr>
              <a:t> </a:t>
            </a:r>
            <a:r>
              <a:rPr sz="2100" spc="-30" dirty="0">
                <a:latin typeface="Arial"/>
                <a:cs typeface="Arial"/>
              </a:rPr>
              <a:t>Τα </a:t>
            </a:r>
            <a:r>
              <a:rPr sz="2100" spc="-25" dirty="0">
                <a:latin typeface="Arial"/>
                <a:cs typeface="Arial"/>
              </a:rPr>
              <a:t> </a:t>
            </a:r>
            <a:r>
              <a:rPr sz="2100" spc="-114" dirty="0">
                <a:latin typeface="Arial"/>
                <a:cs typeface="Arial"/>
              </a:rPr>
              <a:t>προτεινόμενα </a:t>
            </a:r>
            <a:r>
              <a:rPr sz="2100" spc="-110" dirty="0">
                <a:latin typeface="Arial"/>
                <a:cs typeface="Arial"/>
              </a:rPr>
              <a:t>αντίμετρα χωρίζονται </a:t>
            </a:r>
            <a:r>
              <a:rPr sz="2100" spc="-65" dirty="0">
                <a:latin typeface="Arial"/>
                <a:cs typeface="Arial"/>
              </a:rPr>
              <a:t>σε </a:t>
            </a:r>
            <a:r>
              <a:rPr sz="2100" spc="-105" dirty="0">
                <a:latin typeface="Arial"/>
                <a:cs typeface="Arial"/>
              </a:rPr>
              <a:t>ομάδες </a:t>
            </a:r>
            <a:r>
              <a:rPr sz="2100" spc="-75" dirty="0">
                <a:latin typeface="Arial"/>
                <a:cs typeface="Arial"/>
              </a:rPr>
              <a:t>ανάλογα </a:t>
            </a:r>
            <a:r>
              <a:rPr sz="2100" spc="-45" dirty="0">
                <a:latin typeface="Arial"/>
                <a:cs typeface="Arial"/>
              </a:rPr>
              <a:t>με </a:t>
            </a:r>
            <a:r>
              <a:rPr sz="2100" spc="-55" dirty="0">
                <a:latin typeface="Arial"/>
                <a:cs typeface="Arial"/>
              </a:rPr>
              <a:t>τον </a:t>
            </a:r>
            <a:r>
              <a:rPr sz="2100" spc="-65" dirty="0">
                <a:latin typeface="Arial"/>
                <a:cs typeface="Arial"/>
              </a:rPr>
              <a:t>τύπο </a:t>
            </a:r>
            <a:r>
              <a:rPr sz="2100" spc="-55" dirty="0">
                <a:latin typeface="Arial"/>
                <a:cs typeface="Arial"/>
              </a:rPr>
              <a:t>των </a:t>
            </a:r>
            <a:r>
              <a:rPr sz="2100" spc="-75" dirty="0">
                <a:latin typeface="Arial"/>
                <a:cs typeface="Arial"/>
              </a:rPr>
              <a:t>απειλών </a:t>
            </a:r>
            <a:r>
              <a:rPr sz="2100" spc="-70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κ</a:t>
            </a:r>
            <a:r>
              <a:rPr sz="2100" spc="-85" dirty="0">
                <a:latin typeface="Arial"/>
                <a:cs typeface="Arial"/>
              </a:rPr>
              <a:t>α</a:t>
            </a:r>
            <a:r>
              <a:rPr sz="2100" dirty="0">
                <a:latin typeface="Arial"/>
                <a:cs typeface="Arial"/>
              </a:rPr>
              <a:t>ι</a:t>
            </a:r>
            <a:r>
              <a:rPr sz="2100" spc="-160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τ</a:t>
            </a:r>
            <a:r>
              <a:rPr sz="2100" dirty="0">
                <a:latin typeface="Arial"/>
                <a:cs typeface="Arial"/>
              </a:rPr>
              <a:t>α</a:t>
            </a:r>
            <a:r>
              <a:rPr sz="2100" spc="-165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περ</a:t>
            </a:r>
            <a:r>
              <a:rPr sz="2100" spc="-85" dirty="0">
                <a:latin typeface="Arial"/>
                <a:cs typeface="Arial"/>
              </a:rPr>
              <a:t>ιο</a:t>
            </a:r>
            <a:r>
              <a:rPr sz="2100" spc="-80" dirty="0">
                <a:latin typeface="Arial"/>
                <a:cs typeface="Arial"/>
              </a:rPr>
              <a:t>υ</a:t>
            </a:r>
            <a:r>
              <a:rPr sz="2100" spc="-85" dirty="0">
                <a:latin typeface="Arial"/>
                <a:cs typeface="Arial"/>
              </a:rPr>
              <a:t>σια</a:t>
            </a:r>
            <a:r>
              <a:rPr sz="2100" spc="-80" dirty="0">
                <a:latin typeface="Arial"/>
                <a:cs typeface="Arial"/>
              </a:rPr>
              <a:t>κ</a:t>
            </a:r>
            <a:r>
              <a:rPr sz="2100" dirty="0">
                <a:latin typeface="Arial"/>
                <a:cs typeface="Arial"/>
              </a:rPr>
              <a:t>ά</a:t>
            </a:r>
            <a:r>
              <a:rPr sz="2100" spc="-165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σ</a:t>
            </a:r>
            <a:r>
              <a:rPr sz="2100" spc="-85" dirty="0">
                <a:latin typeface="Arial"/>
                <a:cs typeface="Arial"/>
              </a:rPr>
              <a:t>τ</a:t>
            </a:r>
            <a:r>
              <a:rPr sz="2100" spc="-80" dirty="0">
                <a:latin typeface="Arial"/>
                <a:cs typeface="Arial"/>
              </a:rPr>
              <a:t>ο</a:t>
            </a:r>
            <a:r>
              <a:rPr sz="2100" spc="-85" dirty="0">
                <a:latin typeface="Arial"/>
                <a:cs typeface="Arial"/>
              </a:rPr>
              <a:t>ιχ</a:t>
            </a:r>
            <a:r>
              <a:rPr sz="2100" spc="-80" dirty="0">
                <a:latin typeface="Arial"/>
                <a:cs typeface="Arial"/>
              </a:rPr>
              <a:t>ε</a:t>
            </a:r>
            <a:r>
              <a:rPr sz="2100" spc="-85" dirty="0">
                <a:latin typeface="Arial"/>
                <a:cs typeface="Arial"/>
              </a:rPr>
              <a:t>ί</a:t>
            </a:r>
            <a:r>
              <a:rPr sz="2100" dirty="0">
                <a:latin typeface="Arial"/>
                <a:cs typeface="Arial"/>
              </a:rPr>
              <a:t>α</a:t>
            </a:r>
            <a:r>
              <a:rPr sz="2100" spc="-160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π</a:t>
            </a:r>
            <a:r>
              <a:rPr sz="2100" spc="-85" dirty="0">
                <a:latin typeface="Arial"/>
                <a:cs typeface="Arial"/>
              </a:rPr>
              <a:t>ο</a:t>
            </a:r>
            <a:r>
              <a:rPr sz="2100" dirty="0">
                <a:latin typeface="Arial"/>
                <a:cs typeface="Arial"/>
              </a:rPr>
              <a:t>υ</a:t>
            </a:r>
            <a:r>
              <a:rPr sz="2100" spc="-165" dirty="0">
                <a:latin typeface="Arial"/>
                <a:cs typeface="Arial"/>
              </a:rPr>
              <a:t> </a:t>
            </a:r>
            <a:r>
              <a:rPr sz="2100" spc="-85" dirty="0">
                <a:latin typeface="Arial"/>
                <a:cs typeface="Arial"/>
              </a:rPr>
              <a:t>μ</a:t>
            </a:r>
            <a:r>
              <a:rPr sz="2100" spc="-80" dirty="0">
                <a:latin typeface="Arial"/>
                <a:cs typeface="Arial"/>
              </a:rPr>
              <a:t>π</a:t>
            </a:r>
            <a:r>
              <a:rPr sz="2100" spc="-85" dirty="0">
                <a:latin typeface="Arial"/>
                <a:cs typeface="Arial"/>
              </a:rPr>
              <a:t>ο</a:t>
            </a:r>
            <a:r>
              <a:rPr sz="2100" spc="-80" dirty="0">
                <a:latin typeface="Arial"/>
                <a:cs typeface="Arial"/>
              </a:rPr>
              <a:t>ρ</a:t>
            </a:r>
            <a:r>
              <a:rPr sz="2100" spc="-85" dirty="0">
                <a:latin typeface="Arial"/>
                <a:cs typeface="Arial"/>
              </a:rPr>
              <a:t>ο</a:t>
            </a:r>
            <a:r>
              <a:rPr sz="2100" spc="-80" dirty="0">
                <a:latin typeface="Arial"/>
                <a:cs typeface="Arial"/>
              </a:rPr>
              <a:t>ύ</a:t>
            </a:r>
            <a:r>
              <a:rPr sz="2100" dirty="0">
                <a:latin typeface="Arial"/>
                <a:cs typeface="Arial"/>
              </a:rPr>
              <a:t>ν</a:t>
            </a:r>
            <a:r>
              <a:rPr sz="2100" spc="-165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ν</a:t>
            </a:r>
            <a:r>
              <a:rPr sz="2100" dirty="0">
                <a:latin typeface="Arial"/>
                <a:cs typeface="Arial"/>
              </a:rPr>
              <a:t>α</a:t>
            </a:r>
            <a:r>
              <a:rPr sz="2100" spc="-160" dirty="0">
                <a:latin typeface="Arial"/>
                <a:cs typeface="Arial"/>
              </a:rPr>
              <a:t> </a:t>
            </a:r>
            <a:r>
              <a:rPr sz="2100" spc="-80" dirty="0">
                <a:latin typeface="Arial"/>
                <a:cs typeface="Arial"/>
              </a:rPr>
              <a:t>πρ</a:t>
            </a:r>
            <a:r>
              <a:rPr sz="2100" spc="-85" dirty="0">
                <a:latin typeface="Arial"/>
                <a:cs typeface="Arial"/>
              </a:rPr>
              <a:t>οσ</a:t>
            </a:r>
            <a:r>
              <a:rPr sz="2100" spc="-80" dirty="0">
                <a:latin typeface="Arial"/>
                <a:cs typeface="Arial"/>
              </a:rPr>
              <a:t>τ</a:t>
            </a:r>
            <a:r>
              <a:rPr sz="2100" spc="-85" dirty="0">
                <a:latin typeface="Arial"/>
                <a:cs typeface="Arial"/>
              </a:rPr>
              <a:t>α</a:t>
            </a:r>
            <a:r>
              <a:rPr sz="2100" spc="-80" dirty="0">
                <a:latin typeface="Arial"/>
                <a:cs typeface="Arial"/>
              </a:rPr>
              <a:t>τ</a:t>
            </a:r>
            <a:r>
              <a:rPr sz="2100" spc="-85" dirty="0">
                <a:latin typeface="Arial"/>
                <a:cs typeface="Arial"/>
              </a:rPr>
              <a:t>ε</a:t>
            </a:r>
            <a:r>
              <a:rPr sz="2100" spc="-80" dirty="0">
                <a:latin typeface="Arial"/>
                <a:cs typeface="Arial"/>
              </a:rPr>
              <a:t>ύ</a:t>
            </a:r>
            <a:r>
              <a:rPr sz="2100" spc="-85" dirty="0">
                <a:latin typeface="Arial"/>
                <a:cs typeface="Arial"/>
              </a:rPr>
              <a:t>σο</a:t>
            </a:r>
            <a:r>
              <a:rPr sz="2100" spc="-80" dirty="0">
                <a:latin typeface="Arial"/>
                <a:cs typeface="Arial"/>
              </a:rPr>
              <a:t>υν</a:t>
            </a:r>
            <a:r>
              <a:rPr sz="2100" dirty="0"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3058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400" y="390142"/>
              <a:ext cx="3017520" cy="66446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45411" y="360299"/>
              <a:ext cx="3000375" cy="647700"/>
            </a:xfrm>
            <a:custGeom>
              <a:avLst/>
              <a:gdLst/>
              <a:ahLst/>
              <a:cxnLst/>
              <a:rect l="l" t="t" r="r" b="b"/>
              <a:pathLst>
                <a:path w="3000375" h="647700">
                  <a:moveTo>
                    <a:pt x="2713101" y="647445"/>
                  </a:moveTo>
                  <a:lnTo>
                    <a:pt x="0" y="647445"/>
                  </a:lnTo>
                  <a:lnTo>
                    <a:pt x="0" y="0"/>
                  </a:lnTo>
                  <a:lnTo>
                    <a:pt x="2713101" y="0"/>
                  </a:lnTo>
                  <a:lnTo>
                    <a:pt x="2999993" y="323722"/>
                  </a:lnTo>
                  <a:lnTo>
                    <a:pt x="2713101" y="647445"/>
                  </a:lnTo>
                  <a:close/>
                </a:path>
              </a:pathLst>
            </a:custGeom>
            <a:solidFill>
              <a:srgbClr val="375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45411" y="360299"/>
              <a:ext cx="3000375" cy="647700"/>
            </a:xfrm>
            <a:custGeom>
              <a:avLst/>
              <a:gdLst/>
              <a:ahLst/>
              <a:cxnLst/>
              <a:rect l="l" t="t" r="r" b="b"/>
              <a:pathLst>
                <a:path w="3000375" h="647700">
                  <a:moveTo>
                    <a:pt x="0" y="0"/>
                  </a:moveTo>
                  <a:lnTo>
                    <a:pt x="2713101" y="0"/>
                  </a:lnTo>
                  <a:lnTo>
                    <a:pt x="2999993" y="323722"/>
                  </a:lnTo>
                  <a:lnTo>
                    <a:pt x="2713101" y="647445"/>
                  </a:lnTo>
                  <a:lnTo>
                    <a:pt x="0" y="647445"/>
                  </a:lnTo>
                  <a:lnTo>
                    <a:pt x="0" y="0"/>
                  </a:lnTo>
                </a:path>
              </a:pathLst>
            </a:custGeom>
            <a:ln w="126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368961" y="628495"/>
            <a:ext cx="217297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Φά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σ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45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145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φ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ρ</a:t>
            </a:r>
            <a:r>
              <a:rPr sz="1450" b="1" spc="120" dirty="0">
                <a:solidFill>
                  <a:srgbClr val="FFFFFF"/>
                </a:solidFill>
                <a:latin typeface="Arial"/>
                <a:cs typeface="Arial"/>
              </a:rPr>
              <a:t>ά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σφ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άλε</a:t>
            </a:r>
            <a:r>
              <a:rPr sz="1450" b="1" spc="-140" dirty="0">
                <a:solidFill>
                  <a:srgbClr val="FFFFFF"/>
                </a:solidFill>
                <a:latin typeface="Arial"/>
                <a:cs typeface="Arial"/>
              </a:rPr>
              <a:t>ι</a:t>
            </a:r>
            <a:r>
              <a:rPr sz="1450" b="1" spc="-145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450" b="1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2094" y="1727403"/>
            <a:ext cx="8511540" cy="66421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2510"/>
              </a:lnSpc>
              <a:spcBef>
                <a:spcPts val="190"/>
              </a:spcBef>
            </a:pPr>
            <a:r>
              <a:rPr sz="2100" spc="-35" dirty="0">
                <a:solidFill>
                  <a:srgbClr val="000000"/>
                </a:solidFill>
                <a:latin typeface="Arial"/>
                <a:cs typeface="Arial"/>
              </a:rPr>
              <a:t>Σε</a:t>
            </a:r>
            <a:r>
              <a:rPr sz="21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000000"/>
                </a:solidFill>
                <a:latin typeface="Arial"/>
                <a:cs typeface="Arial"/>
              </a:rPr>
              <a:t>αυτή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000000"/>
                </a:solidFill>
                <a:latin typeface="Arial"/>
                <a:cs typeface="Arial"/>
              </a:rPr>
              <a:t>την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τελική</a:t>
            </a:r>
            <a:r>
              <a:rPr sz="21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000000"/>
                </a:solidFill>
                <a:latin typeface="Arial"/>
                <a:cs typeface="Arial"/>
              </a:rPr>
              <a:t>φάση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000000"/>
                </a:solidFill>
                <a:latin typeface="Arial"/>
                <a:cs typeface="Arial"/>
              </a:rPr>
              <a:t>θα</a:t>
            </a:r>
            <a:r>
              <a:rPr sz="21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000000"/>
                </a:solidFill>
                <a:latin typeface="Arial"/>
                <a:cs typeface="Arial"/>
              </a:rPr>
              <a:t>δημιουργηθούν</a:t>
            </a:r>
            <a:r>
              <a:rPr sz="21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000000"/>
                </a:solidFill>
                <a:latin typeface="Arial"/>
                <a:cs typeface="Arial"/>
              </a:rPr>
              <a:t>οι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ακόλουθες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εκθέσεις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ασφαλείας </a:t>
            </a:r>
            <a:r>
              <a:rPr sz="2100" spc="-56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χ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ρ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η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ι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μο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ο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ιώ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ς</a:t>
            </a:r>
            <a:r>
              <a:rPr sz="21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2100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απ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οτ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ελέ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σμ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21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ό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λ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sz="21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τ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sz="2100" spc="-1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πα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ρ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π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ά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ω</a:t>
            </a:r>
            <a:r>
              <a:rPr sz="21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260" dirty="0">
                <a:solidFill>
                  <a:srgbClr val="000000"/>
                </a:solidFill>
                <a:latin typeface="Arial"/>
                <a:cs typeface="Arial"/>
              </a:rPr>
              <a:t>φ</a:t>
            </a:r>
            <a:r>
              <a:rPr sz="2100" spc="-265" dirty="0">
                <a:solidFill>
                  <a:srgbClr val="000000"/>
                </a:solidFill>
                <a:latin typeface="Arial"/>
                <a:cs typeface="Arial"/>
              </a:rPr>
              <a:t>άσ</a:t>
            </a:r>
            <a:r>
              <a:rPr sz="2100" spc="-260" dirty="0">
                <a:solidFill>
                  <a:srgbClr val="000000"/>
                </a:solidFill>
                <a:latin typeface="Arial"/>
                <a:cs typeface="Arial"/>
              </a:rPr>
              <a:t>εων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2094" y="2433365"/>
            <a:ext cx="6692265" cy="274383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272415" indent="-259715">
              <a:lnSpc>
                <a:spcPct val="100000"/>
              </a:lnSpc>
              <a:spcBef>
                <a:spcPts val="595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spc="-165" dirty="0">
                <a:latin typeface="Arial"/>
                <a:cs typeface="Arial"/>
              </a:rPr>
              <a:t>Έκθεσημοντέλουπεριουσιακώνστοιχείων</a:t>
            </a:r>
            <a:endParaRPr sz="2100">
              <a:latin typeface="Arial"/>
              <a:cs typeface="Arial"/>
            </a:endParaRPr>
          </a:p>
          <a:p>
            <a:pPr marL="272415" indent="-259715">
              <a:lnSpc>
                <a:spcPct val="100000"/>
              </a:lnSpc>
              <a:spcBef>
                <a:spcPts val="1110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spc="-160" dirty="0">
                <a:latin typeface="Arial"/>
                <a:cs typeface="Arial"/>
              </a:rPr>
              <a:t>Έκθ</a:t>
            </a:r>
            <a:r>
              <a:rPr sz="2100" spc="-165" dirty="0">
                <a:latin typeface="Arial"/>
                <a:cs typeface="Arial"/>
              </a:rPr>
              <a:t>ε</a:t>
            </a:r>
            <a:r>
              <a:rPr sz="2100" spc="-160" dirty="0">
                <a:latin typeface="Arial"/>
                <a:cs typeface="Arial"/>
              </a:rPr>
              <a:t>σ</a:t>
            </a:r>
            <a:r>
              <a:rPr sz="2100" dirty="0">
                <a:latin typeface="Arial"/>
                <a:cs typeface="Arial"/>
              </a:rPr>
              <a:t>η</a:t>
            </a:r>
            <a:r>
              <a:rPr sz="2100" spc="-320" dirty="0">
                <a:latin typeface="Arial"/>
                <a:cs typeface="Arial"/>
              </a:rPr>
              <a:t> </a:t>
            </a:r>
            <a:r>
              <a:rPr sz="2100" spc="-290" dirty="0">
                <a:latin typeface="Arial"/>
                <a:cs typeface="Arial"/>
              </a:rPr>
              <a:t>εκ</a:t>
            </a:r>
            <a:r>
              <a:rPr sz="2100" spc="-285" dirty="0">
                <a:latin typeface="Arial"/>
                <a:cs typeface="Arial"/>
              </a:rPr>
              <a:t>τ</a:t>
            </a:r>
            <a:r>
              <a:rPr sz="2100" spc="-290" dirty="0">
                <a:latin typeface="Arial"/>
                <a:cs typeface="Arial"/>
              </a:rPr>
              <a:t>ί</a:t>
            </a:r>
            <a:r>
              <a:rPr sz="2100" spc="-285" dirty="0">
                <a:latin typeface="Arial"/>
                <a:cs typeface="Arial"/>
              </a:rPr>
              <a:t>μ</a:t>
            </a:r>
            <a:r>
              <a:rPr sz="2100" spc="-290" dirty="0">
                <a:latin typeface="Arial"/>
                <a:cs typeface="Arial"/>
              </a:rPr>
              <a:t>ησ</a:t>
            </a:r>
            <a:r>
              <a:rPr sz="2100" spc="-285" dirty="0">
                <a:latin typeface="Arial"/>
                <a:cs typeface="Arial"/>
              </a:rPr>
              <a:t>η</a:t>
            </a:r>
            <a:r>
              <a:rPr sz="2100" spc="10" dirty="0">
                <a:latin typeface="Arial"/>
                <a:cs typeface="Arial"/>
              </a:rPr>
              <a:t>ς</a:t>
            </a:r>
            <a:r>
              <a:rPr sz="2100" spc="-160" dirty="0">
                <a:latin typeface="Arial"/>
                <a:cs typeface="Arial"/>
              </a:rPr>
              <a:t>επι</a:t>
            </a:r>
            <a:r>
              <a:rPr sz="2100" spc="-165" dirty="0">
                <a:latin typeface="Arial"/>
                <a:cs typeface="Arial"/>
              </a:rPr>
              <a:t>π</a:t>
            </a:r>
            <a:r>
              <a:rPr sz="2100" spc="-160" dirty="0">
                <a:latin typeface="Arial"/>
                <a:cs typeface="Arial"/>
              </a:rPr>
              <a:t>τώσ</a:t>
            </a:r>
            <a:r>
              <a:rPr sz="2100" spc="-165" dirty="0">
                <a:latin typeface="Arial"/>
                <a:cs typeface="Arial"/>
              </a:rPr>
              <a:t>ε</a:t>
            </a:r>
            <a:r>
              <a:rPr sz="2100" spc="-160" dirty="0">
                <a:latin typeface="Arial"/>
                <a:cs typeface="Arial"/>
              </a:rPr>
              <a:t>ω</a:t>
            </a:r>
            <a:r>
              <a:rPr sz="2100" dirty="0">
                <a:latin typeface="Arial"/>
                <a:cs typeface="Arial"/>
              </a:rPr>
              <a:t>ν</a:t>
            </a:r>
            <a:endParaRPr sz="2100">
              <a:latin typeface="Arial"/>
              <a:cs typeface="Arial"/>
            </a:endParaRPr>
          </a:p>
          <a:p>
            <a:pPr marL="272415" indent="-259715">
              <a:lnSpc>
                <a:spcPct val="100000"/>
              </a:lnSpc>
              <a:spcBef>
                <a:spcPts val="1110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spc="-160" dirty="0">
                <a:latin typeface="Arial"/>
                <a:cs typeface="Arial"/>
              </a:rPr>
              <a:t>Έκθ</a:t>
            </a:r>
            <a:r>
              <a:rPr sz="2100" spc="-165" dirty="0">
                <a:latin typeface="Arial"/>
                <a:cs typeface="Arial"/>
              </a:rPr>
              <a:t>ε</a:t>
            </a:r>
            <a:r>
              <a:rPr sz="2100" spc="-160" dirty="0">
                <a:latin typeface="Arial"/>
                <a:cs typeface="Arial"/>
              </a:rPr>
              <a:t>σ</a:t>
            </a:r>
            <a:r>
              <a:rPr sz="2100" dirty="0">
                <a:latin typeface="Arial"/>
                <a:cs typeface="Arial"/>
              </a:rPr>
              <a:t>η</a:t>
            </a:r>
            <a:r>
              <a:rPr sz="2100" spc="-320" dirty="0">
                <a:latin typeface="Arial"/>
                <a:cs typeface="Arial"/>
              </a:rPr>
              <a:t> </a:t>
            </a:r>
            <a:r>
              <a:rPr sz="2100" spc="-290" dirty="0">
                <a:latin typeface="Arial"/>
                <a:cs typeface="Arial"/>
              </a:rPr>
              <a:t>αξ</a:t>
            </a:r>
            <a:r>
              <a:rPr sz="2100" spc="-285" dirty="0">
                <a:latin typeface="Arial"/>
                <a:cs typeface="Arial"/>
              </a:rPr>
              <a:t>ι</a:t>
            </a:r>
            <a:r>
              <a:rPr sz="2100" spc="-290" dirty="0">
                <a:latin typeface="Arial"/>
                <a:cs typeface="Arial"/>
              </a:rPr>
              <a:t>ο</a:t>
            </a:r>
            <a:r>
              <a:rPr sz="2100" spc="-285" dirty="0">
                <a:latin typeface="Arial"/>
                <a:cs typeface="Arial"/>
              </a:rPr>
              <a:t>λ</a:t>
            </a:r>
            <a:r>
              <a:rPr sz="2100" spc="-290" dirty="0">
                <a:latin typeface="Arial"/>
                <a:cs typeface="Arial"/>
              </a:rPr>
              <a:t>όγ</a:t>
            </a:r>
            <a:r>
              <a:rPr sz="2100" spc="-285" dirty="0">
                <a:latin typeface="Arial"/>
                <a:cs typeface="Arial"/>
              </a:rPr>
              <a:t>η</a:t>
            </a:r>
            <a:r>
              <a:rPr sz="2100" spc="-290" dirty="0">
                <a:latin typeface="Arial"/>
                <a:cs typeface="Arial"/>
              </a:rPr>
              <a:t>σ</a:t>
            </a:r>
            <a:r>
              <a:rPr sz="2100" spc="-285" dirty="0">
                <a:latin typeface="Arial"/>
                <a:cs typeface="Arial"/>
              </a:rPr>
              <a:t>η</a:t>
            </a:r>
            <a:r>
              <a:rPr sz="2100" spc="10" dirty="0">
                <a:latin typeface="Arial"/>
                <a:cs typeface="Arial"/>
              </a:rPr>
              <a:t>ς</a:t>
            </a:r>
            <a:r>
              <a:rPr sz="2100" spc="-160" dirty="0">
                <a:latin typeface="Arial"/>
                <a:cs typeface="Arial"/>
              </a:rPr>
              <a:t>απ</a:t>
            </a:r>
            <a:r>
              <a:rPr sz="2100" spc="-165" dirty="0">
                <a:latin typeface="Arial"/>
                <a:cs typeface="Arial"/>
              </a:rPr>
              <a:t>ε</a:t>
            </a:r>
            <a:r>
              <a:rPr sz="2100" spc="-160" dirty="0">
                <a:latin typeface="Arial"/>
                <a:cs typeface="Arial"/>
              </a:rPr>
              <a:t>ιλώ</a:t>
            </a:r>
            <a:r>
              <a:rPr sz="2100" dirty="0">
                <a:latin typeface="Arial"/>
                <a:cs typeface="Arial"/>
              </a:rPr>
              <a:t>ν</a:t>
            </a:r>
            <a:endParaRPr sz="2100">
              <a:latin typeface="Arial"/>
              <a:cs typeface="Arial"/>
            </a:endParaRPr>
          </a:p>
          <a:p>
            <a:pPr marL="272415" indent="-259715">
              <a:lnSpc>
                <a:spcPct val="100000"/>
              </a:lnSpc>
              <a:spcBef>
                <a:spcPts val="1210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spc="-95" dirty="0">
                <a:latin typeface="Arial"/>
                <a:cs typeface="Arial"/>
              </a:rPr>
              <a:t>Έκ</a:t>
            </a:r>
            <a:r>
              <a:rPr sz="2100" spc="-90" dirty="0">
                <a:latin typeface="Arial"/>
                <a:cs typeface="Arial"/>
              </a:rPr>
              <a:t>θε</a:t>
            </a:r>
            <a:r>
              <a:rPr sz="2100" spc="-95" dirty="0">
                <a:latin typeface="Arial"/>
                <a:cs typeface="Arial"/>
              </a:rPr>
              <a:t>σ</a:t>
            </a:r>
            <a:r>
              <a:rPr sz="2100" dirty="0">
                <a:latin typeface="Arial"/>
                <a:cs typeface="Arial"/>
              </a:rPr>
              <a:t>η</a:t>
            </a:r>
            <a:r>
              <a:rPr sz="2100" spc="-185" dirty="0">
                <a:latin typeface="Arial"/>
                <a:cs typeface="Arial"/>
              </a:rPr>
              <a:t> </a:t>
            </a:r>
            <a:r>
              <a:rPr sz="2100" spc="-285" dirty="0">
                <a:latin typeface="Arial"/>
                <a:cs typeface="Arial"/>
              </a:rPr>
              <a:t>α</a:t>
            </a:r>
            <a:r>
              <a:rPr sz="2100" spc="-290" dirty="0">
                <a:latin typeface="Arial"/>
                <a:cs typeface="Arial"/>
              </a:rPr>
              <a:t>ξι</a:t>
            </a:r>
            <a:r>
              <a:rPr sz="2100" spc="-285" dirty="0">
                <a:latin typeface="Arial"/>
                <a:cs typeface="Arial"/>
              </a:rPr>
              <a:t>ο</a:t>
            </a:r>
            <a:r>
              <a:rPr sz="2100" spc="-290" dirty="0">
                <a:latin typeface="Arial"/>
                <a:cs typeface="Arial"/>
              </a:rPr>
              <a:t>λό</a:t>
            </a:r>
            <a:r>
              <a:rPr sz="2100" spc="-285" dirty="0">
                <a:latin typeface="Arial"/>
                <a:cs typeface="Arial"/>
              </a:rPr>
              <a:t>γ</a:t>
            </a:r>
            <a:r>
              <a:rPr sz="2100" spc="-290" dirty="0">
                <a:latin typeface="Arial"/>
                <a:cs typeface="Arial"/>
              </a:rPr>
              <a:t>η</a:t>
            </a:r>
            <a:r>
              <a:rPr sz="2100" spc="-285" dirty="0">
                <a:latin typeface="Arial"/>
                <a:cs typeface="Arial"/>
              </a:rPr>
              <a:t>σ</a:t>
            </a:r>
            <a:r>
              <a:rPr sz="2100" spc="-290" dirty="0">
                <a:latin typeface="Arial"/>
                <a:cs typeface="Arial"/>
              </a:rPr>
              <a:t>η</a:t>
            </a:r>
            <a:r>
              <a:rPr sz="2100" spc="10" dirty="0">
                <a:latin typeface="Arial"/>
                <a:cs typeface="Arial"/>
              </a:rPr>
              <a:t>ς</a:t>
            </a:r>
            <a:r>
              <a:rPr sz="2100" spc="-95" dirty="0">
                <a:latin typeface="Arial"/>
                <a:cs typeface="Arial"/>
              </a:rPr>
              <a:t>τ</a:t>
            </a:r>
            <a:r>
              <a:rPr sz="2100" spc="-90" dirty="0">
                <a:latin typeface="Arial"/>
                <a:cs typeface="Arial"/>
              </a:rPr>
              <a:t>ρωτ</a:t>
            </a:r>
            <a:r>
              <a:rPr sz="2100" spc="-95" dirty="0">
                <a:latin typeface="Arial"/>
                <a:cs typeface="Arial"/>
              </a:rPr>
              <a:t>ότητ</a:t>
            </a:r>
            <a:r>
              <a:rPr sz="2100" spc="-90" dirty="0">
                <a:latin typeface="Arial"/>
                <a:cs typeface="Arial"/>
              </a:rPr>
              <a:t>α</a:t>
            </a:r>
            <a:r>
              <a:rPr sz="2100" spc="-95" dirty="0">
                <a:latin typeface="Arial"/>
                <a:cs typeface="Arial"/>
              </a:rPr>
              <a:t>ς</a:t>
            </a:r>
            <a:r>
              <a:rPr sz="2100" dirty="0"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  <a:p>
            <a:pPr marL="272415" indent="-259715">
              <a:lnSpc>
                <a:spcPct val="100000"/>
              </a:lnSpc>
              <a:spcBef>
                <a:spcPts val="1105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spc="-114" dirty="0">
                <a:latin typeface="Arial"/>
                <a:cs typeface="Arial"/>
              </a:rPr>
              <a:t>Έκθεση</a:t>
            </a:r>
            <a:r>
              <a:rPr sz="2100" spc="-254" dirty="0">
                <a:latin typeface="Arial"/>
                <a:cs typeface="Arial"/>
              </a:rPr>
              <a:t> </a:t>
            </a:r>
            <a:r>
              <a:rPr sz="2100" spc="-200" dirty="0">
                <a:latin typeface="Arial"/>
                <a:cs typeface="Arial"/>
              </a:rPr>
              <a:t>αξιολόγησηςκινδύνων-</a:t>
            </a:r>
            <a:r>
              <a:rPr sz="2100" spc="-254" dirty="0">
                <a:latin typeface="Arial"/>
                <a:cs typeface="Arial"/>
              </a:rPr>
              <a:t> </a:t>
            </a:r>
            <a:r>
              <a:rPr sz="2100" spc="-114" dirty="0">
                <a:latin typeface="Arial"/>
                <a:cs typeface="Arial"/>
              </a:rPr>
              <a:t>Έκθεση</a:t>
            </a:r>
            <a:r>
              <a:rPr sz="2100" spc="-254" dirty="0">
                <a:latin typeface="Arial"/>
                <a:cs typeface="Arial"/>
              </a:rPr>
              <a:t> </a:t>
            </a:r>
            <a:r>
              <a:rPr sz="2100" spc="-125" dirty="0">
                <a:latin typeface="Arial"/>
                <a:cs typeface="Arial"/>
              </a:rPr>
              <a:t>αντιμετώπισης</a:t>
            </a:r>
            <a:r>
              <a:rPr sz="2100" spc="-245" dirty="0">
                <a:latin typeface="Arial"/>
                <a:cs typeface="Arial"/>
              </a:rPr>
              <a:t> </a:t>
            </a:r>
            <a:r>
              <a:rPr sz="2100" spc="-235" dirty="0">
                <a:latin typeface="Arial"/>
                <a:cs typeface="Arial"/>
              </a:rPr>
              <a:t>κινδύνων</a:t>
            </a:r>
            <a:endParaRPr sz="2100">
              <a:latin typeface="Arial"/>
              <a:cs typeface="Arial"/>
            </a:endParaRPr>
          </a:p>
          <a:p>
            <a:pPr marL="272415" indent="-259715">
              <a:lnSpc>
                <a:spcPct val="100000"/>
              </a:lnSpc>
              <a:spcBef>
                <a:spcPts val="1150"/>
              </a:spcBef>
              <a:buClr>
                <a:srgbClr val="6B9B1A"/>
              </a:buClr>
              <a:buSzPct val="123809"/>
              <a:buFont typeface="MS UI Gothic"/>
              <a:buChar char="▪"/>
              <a:tabLst>
                <a:tab pos="272415" algn="l"/>
              </a:tabLst>
            </a:pPr>
            <a:r>
              <a:rPr sz="2100" b="1" spc="135" dirty="0">
                <a:latin typeface="Arial"/>
                <a:cs typeface="Arial"/>
              </a:rPr>
              <a:t>SecurityPolicy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165350" y="402018"/>
            <a:ext cx="518159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37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250" b="1" spc="2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22094" y="1615617"/>
            <a:ext cx="8905875" cy="4455066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>
              <a:buNone/>
            </a:pPr>
            <a:r>
              <a:rPr lang="el-GR" sz="2400" dirty="0"/>
              <a:t>ISMS: Μια </a:t>
            </a:r>
            <a:r>
              <a:rPr lang="el-GR" sz="2400" b="1" dirty="0"/>
              <a:t>συστηματική προσέγγιση</a:t>
            </a:r>
            <a:r>
              <a:rPr lang="el-GR" sz="2400" dirty="0"/>
              <a:t> για την καθιέρωση, εφαρμογή, λειτουργία, παρακολούθηση, αναθεώρηση, διατήρηση και </a:t>
            </a:r>
            <a:r>
              <a:rPr lang="el-GR" sz="2400" b="1" dirty="0"/>
              <a:t>βελτίωση της ασφάλειας των πληροφοριών</a:t>
            </a:r>
            <a:r>
              <a:rPr lang="el-GR" sz="2400" dirty="0"/>
              <a:t> ενός οργανισμού με σκοπό την επίτευξη των επιχειρηματικών του στόχων.</a:t>
            </a:r>
          </a:p>
          <a:p>
            <a:pPr>
              <a:buNone/>
            </a:pPr>
            <a:r>
              <a:rPr lang="el-GR" sz="2400" dirty="0"/>
              <a:t>Βασίζεται στην </a:t>
            </a:r>
            <a:r>
              <a:rPr lang="el-GR" sz="2400" b="1" dirty="0"/>
              <a:t>αξιολόγηση των κινδύνων</a:t>
            </a:r>
            <a:r>
              <a:rPr lang="el-GR" sz="2400" dirty="0"/>
              <a:t> και στα </a:t>
            </a:r>
            <a:r>
              <a:rPr lang="el-GR" sz="2400" b="1" dirty="0"/>
              <a:t>επίπεδα αποδοχής κινδύνων</a:t>
            </a:r>
            <a:r>
              <a:rPr lang="el-GR" sz="2400" dirty="0"/>
              <a:t> του οργανισμού, με στόχο την </a:t>
            </a:r>
            <a:r>
              <a:rPr lang="el-GR" sz="2400" b="1" dirty="0"/>
              <a:t>αποτελεσματική αντιμετώπιση και διαχείριση των κινδύνων</a:t>
            </a:r>
            <a:r>
              <a:rPr lang="el-GR" sz="2400" dirty="0"/>
              <a:t>.</a:t>
            </a:r>
          </a:p>
          <a:p>
            <a:pPr>
              <a:buNone/>
            </a:pPr>
            <a:r>
              <a:rPr lang="el-GR" sz="2400" dirty="0"/>
              <a:t>Περιλαμβάνει: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/>
              <a:t>Ανάλυση των απαιτήσεων για την προστασία των πληροφοριακών περιουσιακών στοιχείων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l-GR" sz="2400" dirty="0"/>
              <a:t>Εφαρμογή </a:t>
            </a:r>
            <a:r>
              <a:rPr lang="el-GR" sz="2400" b="1" dirty="0"/>
              <a:t>κατάλληλων ελέγχων</a:t>
            </a:r>
            <a:r>
              <a:rPr lang="el-GR" sz="2400" dirty="0"/>
              <a:t>, σύμφωνα με πρότυπα όπως το </a:t>
            </a:r>
            <a:r>
              <a:rPr lang="el-GR" sz="2400" b="1" dirty="0"/>
              <a:t>ISO 2700X</a:t>
            </a:r>
            <a:r>
              <a:rPr lang="el-GR" sz="2400" dirty="0"/>
              <a:t>.</a:t>
            </a:r>
          </a:p>
        </p:txBody>
      </p:sp>
      <p:sp>
        <p:nvSpPr>
          <p:cNvPr id="7" name="Τίτλος 6">
            <a:extLst>
              <a:ext uri="{FF2B5EF4-FFF2-40B4-BE49-F238E27FC236}">
                <a16:creationId xmlns:a16="http://schemas.microsoft.com/office/drawing/2014/main" id="{15A4060B-C45D-9DD4-CE1C-D520C03F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15" y="454774"/>
            <a:ext cx="7684769" cy="492443"/>
          </a:xfrm>
        </p:spPr>
        <p:txBody>
          <a:bodyPr/>
          <a:lstStyle/>
          <a:p>
            <a:r>
              <a:rPr lang="el-GR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ISMS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0713" y="4983162"/>
            <a:ext cx="965200" cy="66992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46654" y="386778"/>
            <a:ext cx="22606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7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3364" y="1235446"/>
            <a:ext cx="6630036" cy="2349361"/>
          </a:xfrm>
          <a:prstGeom prst="rect">
            <a:avLst/>
          </a:prstGeom>
        </p:spPr>
        <p:txBody>
          <a:bodyPr vert="horz" wrap="square" lIns="0" tIns="154940" rIns="0" bIns="0" rtlCol="0">
            <a:spAutoFit/>
          </a:bodyPr>
          <a:lstStyle/>
          <a:p>
            <a:pPr marL="240029" indent="-227965">
              <a:lnSpc>
                <a:spcPct val="100000"/>
              </a:lnSpc>
              <a:spcBef>
                <a:spcPts val="1220"/>
              </a:spcBef>
              <a:buClr>
                <a:srgbClr val="000000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sz="1600" u="heavy" spc="-12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ISO27002</a:t>
            </a:r>
            <a:r>
              <a:rPr lang="el-GR" sz="1600" u="heavy" spc="-12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ΓΙΑ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ΤΗΝ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ΕΦΑΡΜΟΓ</a:t>
            </a:r>
            <a:r>
              <a:rPr lang="el-GR" sz="1600" spc="-120" dirty="0">
                <a:latin typeface="Arial"/>
                <a:cs typeface="Arial"/>
              </a:rPr>
              <a:t>Η </a:t>
            </a:r>
            <a:r>
              <a:rPr sz="1600" spc="-120" dirty="0">
                <a:latin typeface="Arial"/>
                <a:cs typeface="Arial"/>
              </a:rPr>
              <a:t>ΚΑΙ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ΤΗ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ΔΙΑΧΕ</a:t>
            </a:r>
            <a:r>
              <a:rPr lang="el-GR" sz="1600" spc="-120" dirty="0">
                <a:latin typeface="Arial"/>
                <a:cs typeface="Arial"/>
              </a:rPr>
              <a:t>Ι</a:t>
            </a:r>
            <a:r>
              <a:rPr sz="1600" spc="-120" dirty="0">
                <a:latin typeface="Arial"/>
                <a:cs typeface="Arial"/>
              </a:rPr>
              <a:t>ΡΙΣΗ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ΤΩΝ</a:t>
            </a:r>
            <a:r>
              <a:rPr lang="el-GR" sz="1600" spc="-120" dirty="0">
                <a:latin typeface="Arial"/>
                <a:cs typeface="Arial"/>
              </a:rPr>
              <a:t> </a:t>
            </a:r>
            <a:r>
              <a:rPr sz="1600" spc="-120" dirty="0">
                <a:latin typeface="Arial"/>
                <a:cs typeface="Arial"/>
              </a:rPr>
              <a:t>ΕΛ</a:t>
            </a:r>
            <a:r>
              <a:rPr lang="el-GR" sz="1600" spc="-120" dirty="0">
                <a:latin typeface="Arial"/>
                <a:cs typeface="Arial"/>
              </a:rPr>
              <a:t>Ε</a:t>
            </a:r>
            <a:r>
              <a:rPr sz="1600" spc="-120" dirty="0">
                <a:latin typeface="Arial"/>
                <a:cs typeface="Arial"/>
              </a:rPr>
              <a:t>ΓΧΩΝ</a:t>
            </a:r>
            <a:endParaRPr sz="1600" dirty="0">
              <a:latin typeface="Arial"/>
              <a:cs typeface="Arial"/>
            </a:endParaRPr>
          </a:p>
          <a:p>
            <a:pPr marL="240029" indent="-227965">
              <a:lnSpc>
                <a:spcPct val="100000"/>
              </a:lnSpc>
              <a:spcBef>
                <a:spcPts val="1800"/>
              </a:spcBef>
              <a:buClr>
                <a:srgbClr val="000000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sz="1600" u="heavy" spc="-18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NIST2020</a:t>
            </a:r>
            <a:r>
              <a:rPr lang="el-GR" sz="1600" u="heavy" spc="-18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SECURITY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AND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PRIVACY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CONTROLS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FOR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ICT</a:t>
            </a:r>
            <a:r>
              <a:rPr lang="el-GR" sz="1600" spc="-185" dirty="0">
                <a:latin typeface="Arial"/>
                <a:cs typeface="Arial"/>
              </a:rPr>
              <a:t> </a:t>
            </a:r>
            <a:r>
              <a:rPr sz="1600" spc="-185" dirty="0">
                <a:latin typeface="Arial"/>
                <a:cs typeface="Arial"/>
              </a:rPr>
              <a:t>SYSTEMS</a:t>
            </a:r>
            <a:endParaRPr sz="1600" dirty="0">
              <a:latin typeface="Arial"/>
              <a:cs typeface="Arial"/>
            </a:endParaRPr>
          </a:p>
          <a:p>
            <a:pPr marL="240029" indent="-227965">
              <a:lnSpc>
                <a:spcPct val="100000"/>
              </a:lnSpc>
              <a:spcBef>
                <a:spcPts val="1895"/>
              </a:spcBef>
              <a:buClr>
                <a:srgbClr val="000000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sz="1600" u="heavy" spc="-14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S</a:t>
            </a:r>
            <a:r>
              <a:rPr sz="1600" u="heavy" spc="-14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A</a:t>
            </a:r>
            <a:r>
              <a:rPr sz="1600" u="heavy" spc="-14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N</a:t>
            </a:r>
            <a:r>
              <a:rPr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S</a:t>
            </a:r>
            <a:r>
              <a:rPr sz="1600" u="heavy" spc="-28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4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TO</a:t>
            </a:r>
            <a:r>
              <a:rPr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P</a:t>
            </a:r>
            <a:r>
              <a:rPr sz="1600" u="heavy" spc="-28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4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2</a:t>
            </a:r>
            <a:r>
              <a:rPr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0</a:t>
            </a:r>
            <a:r>
              <a:rPr sz="1600" spc="-280" dirty="0">
                <a:solidFill>
                  <a:srgbClr val="55BBFC"/>
                </a:solidFill>
                <a:latin typeface="Arial"/>
                <a:cs typeface="Arial"/>
              </a:rPr>
              <a:t> </a:t>
            </a:r>
            <a:r>
              <a:rPr sz="1600" spc="-145" dirty="0">
                <a:latin typeface="Arial"/>
                <a:cs typeface="Arial"/>
              </a:rPr>
              <a:t>(</a:t>
            </a:r>
            <a:r>
              <a:rPr sz="1600" spc="-140" dirty="0">
                <a:latin typeface="Arial"/>
                <a:cs typeface="Arial"/>
              </a:rPr>
              <a:t>2</a:t>
            </a:r>
            <a:r>
              <a:rPr sz="1600" dirty="0">
                <a:latin typeface="Arial"/>
                <a:cs typeface="Arial"/>
              </a:rPr>
              <a:t>0</a:t>
            </a:r>
            <a:r>
              <a:rPr sz="1600" spc="-280" dirty="0">
                <a:latin typeface="Arial"/>
                <a:cs typeface="Arial"/>
              </a:rPr>
              <a:t> </a:t>
            </a:r>
            <a:r>
              <a:rPr sz="1600" spc="-140" dirty="0">
                <a:latin typeface="Arial"/>
                <a:cs typeface="Arial"/>
              </a:rPr>
              <a:t>Σ</a:t>
            </a:r>
            <a:r>
              <a:rPr sz="1600" spc="-145" dirty="0">
                <a:latin typeface="Arial"/>
                <a:cs typeface="Arial"/>
              </a:rPr>
              <a:t>Η</a:t>
            </a:r>
            <a:r>
              <a:rPr sz="1600" spc="-140" dirty="0">
                <a:latin typeface="Arial"/>
                <a:cs typeface="Arial"/>
              </a:rPr>
              <a:t>Μ</a:t>
            </a:r>
            <a:r>
              <a:rPr sz="1600" spc="-145" dirty="0">
                <a:latin typeface="Arial"/>
                <a:cs typeface="Arial"/>
              </a:rPr>
              <a:t>Α</a:t>
            </a:r>
            <a:r>
              <a:rPr sz="1600" spc="-140" dirty="0">
                <a:latin typeface="Arial"/>
                <a:cs typeface="Arial"/>
              </a:rPr>
              <a:t>Ν</a:t>
            </a:r>
            <a:r>
              <a:rPr sz="1600" spc="-145" dirty="0">
                <a:latin typeface="Arial"/>
                <a:cs typeface="Arial"/>
              </a:rPr>
              <a:t>Τ</a:t>
            </a:r>
            <a:r>
              <a:rPr sz="1600" spc="-140" dirty="0">
                <a:latin typeface="Arial"/>
                <a:cs typeface="Arial"/>
              </a:rPr>
              <a:t>Ι</a:t>
            </a:r>
            <a:r>
              <a:rPr sz="1600" spc="-145" dirty="0">
                <a:latin typeface="Arial"/>
                <a:cs typeface="Arial"/>
              </a:rPr>
              <a:t>Κ</a:t>
            </a:r>
            <a:r>
              <a:rPr sz="1600" spc="-140" dirty="0">
                <a:latin typeface="Arial"/>
                <a:cs typeface="Arial"/>
              </a:rPr>
              <a:t>Ό</a:t>
            </a:r>
            <a:r>
              <a:rPr sz="1600" spc="-145" dirty="0">
                <a:latin typeface="Arial"/>
                <a:cs typeface="Arial"/>
              </a:rPr>
              <a:t>Τ</a:t>
            </a:r>
            <a:r>
              <a:rPr sz="1600" spc="-140" dirty="0">
                <a:latin typeface="Arial"/>
                <a:cs typeface="Arial"/>
              </a:rPr>
              <a:t>Ε</a:t>
            </a:r>
            <a:r>
              <a:rPr sz="1600" spc="-145" dirty="0">
                <a:latin typeface="Arial"/>
                <a:cs typeface="Arial"/>
              </a:rPr>
              <a:t>Ρ</a:t>
            </a:r>
            <a:r>
              <a:rPr sz="1600" spc="-140" dirty="0">
                <a:latin typeface="Arial"/>
                <a:cs typeface="Arial"/>
              </a:rPr>
              <a:t>Ο</a:t>
            </a:r>
            <a:r>
              <a:rPr sz="1600" dirty="0">
                <a:latin typeface="Arial"/>
                <a:cs typeface="Arial"/>
              </a:rPr>
              <a:t>Ι</a:t>
            </a:r>
            <a:r>
              <a:rPr sz="1600" spc="-285" dirty="0">
                <a:latin typeface="Arial"/>
                <a:cs typeface="Arial"/>
              </a:rPr>
              <a:t> </a:t>
            </a:r>
            <a:r>
              <a:rPr lang="el-GR" sz="1600" spc="-140" dirty="0">
                <a:latin typeface="Arial"/>
                <a:cs typeface="Arial"/>
              </a:rPr>
              <a:t>Ε</a:t>
            </a:r>
            <a:r>
              <a:rPr sz="1600" spc="-140" dirty="0">
                <a:latin typeface="Arial"/>
                <a:cs typeface="Arial"/>
              </a:rPr>
              <a:t>Λ</a:t>
            </a:r>
            <a:r>
              <a:rPr sz="1600" spc="-145" dirty="0">
                <a:latin typeface="Arial"/>
                <a:cs typeface="Arial"/>
              </a:rPr>
              <a:t>ΕΓ</a:t>
            </a:r>
            <a:r>
              <a:rPr sz="1600" spc="-140" dirty="0">
                <a:latin typeface="Arial"/>
                <a:cs typeface="Arial"/>
              </a:rPr>
              <a:t>Χ</a:t>
            </a:r>
            <a:r>
              <a:rPr sz="1600" spc="-145" dirty="0">
                <a:latin typeface="Arial"/>
                <a:cs typeface="Arial"/>
              </a:rPr>
              <a:t>Ο</a:t>
            </a:r>
            <a:r>
              <a:rPr sz="1600" spc="-140" dirty="0">
                <a:latin typeface="Arial"/>
                <a:cs typeface="Arial"/>
              </a:rPr>
              <a:t>Ι</a:t>
            </a:r>
            <a:r>
              <a:rPr sz="1600" dirty="0">
                <a:latin typeface="Arial"/>
                <a:cs typeface="Arial"/>
              </a:rPr>
              <a:t>)</a:t>
            </a:r>
          </a:p>
          <a:p>
            <a:pPr marL="240029" indent="-227965">
              <a:lnSpc>
                <a:spcPct val="100000"/>
              </a:lnSpc>
              <a:spcBef>
                <a:spcPts val="1895"/>
              </a:spcBef>
              <a:buClr>
                <a:srgbClr val="000000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sz="1600" u="heavy" spc="-2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UCI</a:t>
            </a:r>
            <a:endParaRPr sz="1600" dirty="0">
              <a:latin typeface="Arial"/>
              <a:cs typeface="Arial"/>
            </a:endParaRPr>
          </a:p>
          <a:p>
            <a:pPr marL="240029" indent="-227965">
              <a:lnSpc>
                <a:spcPct val="100000"/>
              </a:lnSpc>
              <a:spcBef>
                <a:spcPts val="1900"/>
              </a:spcBef>
              <a:buClr>
                <a:srgbClr val="000000"/>
              </a:buClr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sz="1600" u="heavy" spc="-31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Κ</a:t>
            </a:r>
            <a:r>
              <a:rPr lang="el-GR" sz="1600" u="heavy" spc="-31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Α</a:t>
            </a:r>
            <a:r>
              <a:rPr lang="el-GR"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Τ</a:t>
            </a:r>
            <a:r>
              <a:rPr lang="el-GR"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lang="el-GR" sz="1600" u="heavy" spc="-31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Α  </a:t>
            </a:r>
            <a:r>
              <a:rPr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Λ</a:t>
            </a:r>
            <a:r>
              <a:rPr lang="el-GR"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Ο</a:t>
            </a:r>
            <a:r>
              <a:rPr lang="el-GR"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 </a:t>
            </a:r>
            <a:r>
              <a:rPr lang="el-GR" sz="1600" u="heavy" spc="-31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Γ </a:t>
            </a:r>
            <a:r>
              <a:rPr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Ο</a:t>
            </a:r>
            <a:r>
              <a:rPr lang="el-GR" sz="1600" u="heavy" spc="-31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7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Σ</a:t>
            </a:r>
            <a:r>
              <a:rPr lang="el-GR" sz="1600" u="heavy" spc="-17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6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ΕΛ</a:t>
            </a:r>
            <a:r>
              <a:rPr lang="el-GR" sz="1600" u="heavy" spc="-16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Ε</a:t>
            </a:r>
            <a:r>
              <a:rPr sz="1600" u="heavy" spc="-16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Γ</a:t>
            </a:r>
            <a:r>
              <a:rPr sz="1600" u="heavy" spc="-16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ΧΩ</a:t>
            </a:r>
            <a:r>
              <a:rPr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Ν</a:t>
            </a:r>
            <a:r>
              <a:rPr lang="el-GR"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32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 </a:t>
            </a:r>
            <a:r>
              <a:rPr sz="1600" u="heavy" spc="-165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C</a:t>
            </a:r>
            <a:r>
              <a:rPr sz="1600" u="heavy" spc="-160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I</a:t>
            </a:r>
            <a:r>
              <a:rPr sz="1600" u="heavy" dirty="0">
                <a:solidFill>
                  <a:srgbClr val="55BBFC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</a:rPr>
              <a:t>S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296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3986" y="2663887"/>
              <a:ext cx="5181599" cy="39924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252345" y="402018"/>
            <a:ext cx="406400" cy="368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8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250" b="1" spc="2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25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22094" y="1295628"/>
            <a:ext cx="8990330" cy="98234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 algn="just">
              <a:lnSpc>
                <a:spcPts val="2510"/>
              </a:lnSpc>
              <a:spcBef>
                <a:spcPts val="190"/>
              </a:spcBef>
            </a:pP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Κανόνες, </a:t>
            </a:r>
            <a:r>
              <a:rPr sz="2100" spc="-5" dirty="0">
                <a:solidFill>
                  <a:srgbClr val="000000"/>
                </a:solidFill>
                <a:latin typeface="Arial"/>
                <a:cs typeface="Arial"/>
              </a:rPr>
              <a:t>οδηγίες 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και πρακτικές που </a:t>
            </a:r>
            <a:r>
              <a:rPr sz="2100" spc="-5" dirty="0">
                <a:solidFill>
                  <a:srgbClr val="000000"/>
                </a:solidFill>
                <a:latin typeface="Arial"/>
                <a:cs typeface="Arial"/>
              </a:rPr>
              <a:t>διέπουν 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τον </a:t>
            </a:r>
            <a:r>
              <a:rPr sz="2100" spc="-5" dirty="0">
                <a:solidFill>
                  <a:srgbClr val="000000"/>
                </a:solidFill>
                <a:latin typeface="Arial"/>
                <a:cs typeface="Arial"/>
              </a:rPr>
              <a:t>τρόπο με 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τον </a:t>
            </a:r>
            <a:r>
              <a:rPr sz="2100" spc="-5" dirty="0">
                <a:solidFill>
                  <a:srgbClr val="000000"/>
                </a:solidFill>
                <a:latin typeface="Arial"/>
                <a:cs typeface="Arial"/>
              </a:rPr>
              <a:t>οποίο 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τα </a:t>
            </a:r>
            <a:r>
              <a:rPr sz="2100" spc="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000000"/>
                </a:solidFill>
                <a:latin typeface="Arial"/>
                <a:cs typeface="Arial"/>
              </a:rPr>
              <a:t>περιουσιακά</a:t>
            </a:r>
            <a:r>
              <a:rPr sz="21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" dirty="0">
                <a:solidFill>
                  <a:srgbClr val="000000"/>
                </a:solidFill>
                <a:latin typeface="Arial"/>
                <a:cs typeface="Arial"/>
              </a:rPr>
              <a:t>στοιχεία,</a:t>
            </a:r>
            <a:r>
              <a:rPr sz="2100" spc="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000000"/>
                </a:solidFill>
                <a:latin typeface="Arial"/>
                <a:cs typeface="Arial"/>
              </a:rPr>
              <a:t>διαχειρίζονται,</a:t>
            </a:r>
            <a:r>
              <a:rPr sz="2100" spc="-1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000000"/>
                </a:solidFill>
                <a:latin typeface="Arial"/>
                <a:cs typeface="Arial"/>
              </a:rPr>
              <a:t>προστατεύονται</a:t>
            </a:r>
            <a:r>
              <a:rPr sz="21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000000"/>
                </a:solidFill>
                <a:latin typeface="Arial"/>
                <a:cs typeface="Arial"/>
              </a:rPr>
              <a:t>και</a:t>
            </a:r>
            <a:r>
              <a:rPr sz="2100" spc="-1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διανέμονται</a:t>
            </a:r>
            <a:r>
              <a:rPr sz="21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000000"/>
                </a:solidFill>
                <a:latin typeface="Arial"/>
                <a:cs typeface="Arial"/>
              </a:rPr>
              <a:t>εντός</a:t>
            </a:r>
            <a:r>
              <a:rPr sz="2100" spc="-1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000000"/>
                </a:solidFill>
                <a:latin typeface="Arial"/>
                <a:cs typeface="Arial"/>
              </a:rPr>
              <a:t>ενός </a:t>
            </a:r>
            <a:r>
              <a:rPr sz="2100" spc="-5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65" dirty="0">
                <a:solidFill>
                  <a:srgbClr val="000000"/>
                </a:solidFill>
                <a:latin typeface="Arial"/>
                <a:cs typeface="Arial"/>
              </a:rPr>
              <a:t>οργανισμού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000000"/>
                </a:solidFill>
                <a:latin typeface="Arial"/>
                <a:cs typeface="Arial"/>
              </a:rPr>
              <a:t>και</a:t>
            </a:r>
            <a:r>
              <a:rPr sz="2100" spc="-14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000000"/>
                </a:solidFill>
                <a:latin typeface="Arial"/>
                <a:cs typeface="Arial"/>
              </a:rPr>
              <a:t>των</a:t>
            </a:r>
            <a:r>
              <a:rPr sz="2100" spc="-14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95" dirty="0">
                <a:solidFill>
                  <a:srgbClr val="000000"/>
                </a:solidFill>
                <a:latin typeface="Arial"/>
                <a:cs typeface="Arial"/>
              </a:rPr>
              <a:t>συστημάτων</a:t>
            </a:r>
            <a:r>
              <a:rPr sz="210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70" dirty="0">
                <a:solidFill>
                  <a:srgbClr val="000000"/>
                </a:solidFill>
                <a:latin typeface="Arial"/>
                <a:cs typeface="Arial"/>
              </a:rPr>
              <a:t>ΤΠΕ</a:t>
            </a:r>
            <a:r>
              <a:rPr sz="2100" spc="-19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000000"/>
                </a:solidFill>
                <a:latin typeface="Arial"/>
                <a:cs typeface="Arial"/>
              </a:rPr>
              <a:t>του.</a:t>
            </a:r>
            <a:r>
              <a:rPr sz="2100" spc="-20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95" dirty="0">
                <a:solidFill>
                  <a:srgbClr val="000000"/>
                </a:solidFill>
                <a:latin typeface="Arial"/>
                <a:cs typeface="Arial"/>
              </a:rPr>
              <a:t>[ISO/IEC</a:t>
            </a:r>
            <a:r>
              <a:rPr sz="2100" spc="-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95" dirty="0">
                <a:solidFill>
                  <a:srgbClr val="000000"/>
                </a:solidFill>
                <a:latin typeface="Arial"/>
                <a:cs typeface="Arial"/>
              </a:rPr>
              <a:t>PDTR13335-1</a:t>
            </a:r>
            <a:r>
              <a:rPr sz="2100" spc="-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-95" dirty="0">
                <a:solidFill>
                  <a:srgbClr val="000000"/>
                </a:solidFill>
                <a:latin typeface="Arial"/>
                <a:cs typeface="Arial"/>
              </a:rPr>
              <a:t>(11/2001)].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5030" y="208000"/>
            <a:ext cx="4751070" cy="84328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>
              <a:lnSpc>
                <a:spcPts val="2960"/>
              </a:lnSpc>
              <a:spcBef>
                <a:spcPts val="630"/>
              </a:spcBef>
            </a:pPr>
            <a:r>
              <a:rPr spc="55" dirty="0">
                <a:solidFill>
                  <a:srgbClr val="000000"/>
                </a:solidFill>
              </a:rPr>
              <a:t>Ιστορικό</a:t>
            </a:r>
            <a:r>
              <a:rPr spc="65" dirty="0">
                <a:solidFill>
                  <a:srgbClr val="000000"/>
                </a:solidFill>
              </a:rPr>
              <a:t> </a:t>
            </a:r>
            <a:r>
              <a:rPr spc="35" dirty="0">
                <a:solidFill>
                  <a:srgbClr val="000000"/>
                </a:solidFill>
              </a:rPr>
              <a:t>και</a:t>
            </a:r>
            <a:r>
              <a:rPr spc="50" dirty="0">
                <a:solidFill>
                  <a:srgbClr val="000000"/>
                </a:solidFill>
              </a:rPr>
              <a:t> προαπαιτούμενες </a:t>
            </a:r>
            <a:r>
              <a:rPr spc="-710" dirty="0">
                <a:solidFill>
                  <a:srgbClr val="000000"/>
                </a:solidFill>
              </a:rPr>
              <a:t> </a:t>
            </a:r>
            <a:r>
              <a:rPr spc="55" dirty="0">
                <a:solidFill>
                  <a:srgbClr val="000000"/>
                </a:solidFill>
              </a:rPr>
              <a:t>γνώσεις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80110" y="1437446"/>
            <a:ext cx="5474970" cy="2020570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350" spc="100" dirty="0">
                <a:solidFill>
                  <a:srgbClr val="0C2841"/>
                </a:solidFill>
                <a:latin typeface="Arial"/>
                <a:cs typeface="Arial"/>
              </a:rPr>
              <a:t>Βασικές</a:t>
            </a:r>
            <a:r>
              <a:rPr sz="2350" spc="-40" dirty="0">
                <a:solidFill>
                  <a:srgbClr val="0C2841"/>
                </a:solidFill>
                <a:latin typeface="Arial"/>
                <a:cs typeface="Arial"/>
              </a:rPr>
              <a:t> </a:t>
            </a:r>
            <a:r>
              <a:rPr sz="2350" spc="95" dirty="0">
                <a:solidFill>
                  <a:srgbClr val="0C2841"/>
                </a:solidFill>
                <a:latin typeface="Arial"/>
                <a:cs typeface="Arial"/>
              </a:rPr>
              <a:t>γνώσεις</a:t>
            </a:r>
            <a:r>
              <a:rPr sz="2350" spc="95" dirty="0">
                <a:solidFill>
                  <a:srgbClr val="0C2841"/>
                </a:solidFill>
                <a:latin typeface="Calibri"/>
                <a:cs typeface="Calibri"/>
              </a:rPr>
              <a:t>:</a:t>
            </a:r>
            <a:endParaRPr sz="2350">
              <a:latin typeface="Calibri"/>
              <a:cs typeface="Calibri"/>
            </a:endParaRPr>
          </a:p>
          <a:p>
            <a:pPr marL="103505">
              <a:lnSpc>
                <a:spcPct val="100000"/>
              </a:lnSpc>
              <a:spcBef>
                <a:spcPts val="900"/>
              </a:spcBef>
            </a:pP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Βασική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κατανόηση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7E7E7E"/>
                </a:solidFill>
                <a:latin typeface="Arial"/>
                <a:cs typeface="Arial"/>
              </a:rPr>
              <a:t>των</a:t>
            </a:r>
            <a:r>
              <a:rPr sz="13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συστημάτων</a:t>
            </a:r>
            <a:r>
              <a:rPr sz="13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ηλεκτρονικών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υπολογιστών</a:t>
            </a:r>
            <a:endParaRPr sz="1300">
              <a:latin typeface="Arial"/>
              <a:cs typeface="Arial"/>
            </a:endParaRPr>
          </a:p>
          <a:p>
            <a:pPr marL="103505" marR="571500">
              <a:lnSpc>
                <a:spcPct val="117900"/>
              </a:lnSpc>
              <a:spcBef>
                <a:spcPts val="680"/>
              </a:spcBef>
            </a:pP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Εξοικείωση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με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7E7E7E"/>
                </a:solidFill>
                <a:latin typeface="Arial"/>
                <a:cs typeface="Arial"/>
              </a:rPr>
              <a:t>τις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συνήθεις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ευπάθειες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και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7E7E7E"/>
                </a:solidFill>
                <a:latin typeface="Arial"/>
                <a:cs typeface="Arial"/>
              </a:rPr>
              <a:t>τις</a:t>
            </a:r>
            <a:r>
              <a:rPr sz="1300" spc="-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7E7E7E"/>
                </a:solidFill>
                <a:latin typeface="Arial"/>
                <a:cs typeface="Arial"/>
              </a:rPr>
              <a:t>απειλές</a:t>
            </a:r>
            <a:r>
              <a:rPr sz="13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ασφαλείας </a:t>
            </a:r>
            <a:r>
              <a:rPr sz="1300" spc="-35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55" dirty="0">
                <a:solidFill>
                  <a:srgbClr val="7E7E7E"/>
                </a:solidFill>
                <a:latin typeface="Arial"/>
                <a:cs typeface="Arial"/>
              </a:rPr>
              <a:t>Βάσεις</a:t>
            </a:r>
            <a:r>
              <a:rPr sz="1300" spc="-6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60" dirty="0">
                <a:solidFill>
                  <a:srgbClr val="7E7E7E"/>
                </a:solidFill>
                <a:latin typeface="Arial"/>
                <a:cs typeface="Arial"/>
              </a:rPr>
              <a:t>δεδομένων</a:t>
            </a:r>
            <a:endParaRPr sz="1300">
              <a:latin typeface="Arial"/>
              <a:cs typeface="Arial"/>
            </a:endParaRPr>
          </a:p>
          <a:p>
            <a:pPr marL="103505" marR="5080">
              <a:lnSpc>
                <a:spcPct val="133000"/>
              </a:lnSpc>
              <a:spcBef>
                <a:spcPts val="295"/>
              </a:spcBef>
            </a:pP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Εξοικείωση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με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0" dirty="0">
                <a:solidFill>
                  <a:srgbClr val="7E7E7E"/>
                </a:solidFill>
                <a:latin typeface="Arial"/>
                <a:cs typeface="Arial"/>
              </a:rPr>
              <a:t>τις</a:t>
            </a:r>
            <a:r>
              <a:rPr sz="13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πιστοποιήσεις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κυβερνοασφάλειας</a:t>
            </a:r>
            <a:r>
              <a:rPr sz="13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και</a:t>
            </a:r>
            <a:r>
              <a:rPr sz="1300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τους</a:t>
            </a:r>
            <a:r>
              <a:rPr sz="1300" spc="-4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κρίσιμους </a:t>
            </a:r>
            <a:r>
              <a:rPr sz="1300" spc="-3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τομείς</a:t>
            </a:r>
            <a:r>
              <a:rPr sz="13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5" dirty="0">
                <a:solidFill>
                  <a:srgbClr val="7E7E7E"/>
                </a:solidFill>
                <a:latin typeface="Arial"/>
                <a:cs typeface="Arial"/>
              </a:rPr>
              <a:t>Ενημέρωση</a:t>
            </a:r>
            <a:r>
              <a:rPr sz="13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25" dirty="0">
                <a:solidFill>
                  <a:srgbClr val="7E7E7E"/>
                </a:solidFill>
                <a:latin typeface="Arial"/>
                <a:cs typeface="Arial"/>
              </a:rPr>
              <a:t>για</a:t>
            </a:r>
            <a:r>
              <a:rPr sz="13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την</a:t>
            </a:r>
            <a:r>
              <a:rPr sz="1300" spc="-5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300" spc="30" dirty="0">
                <a:solidFill>
                  <a:srgbClr val="7E7E7E"/>
                </a:solidFill>
                <a:latin typeface="Arial"/>
                <a:cs typeface="Arial"/>
              </a:rPr>
              <a:t>κυβερνοασφάλεια</a:t>
            </a:r>
            <a:endParaRPr sz="1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0110" y="3591256"/>
            <a:ext cx="2535555" cy="886460"/>
          </a:xfrm>
          <a:prstGeom prst="rect">
            <a:avLst/>
          </a:prstGeom>
        </p:spPr>
        <p:txBody>
          <a:bodyPr vert="horz" wrap="square" lIns="0" tIns="2082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9"/>
              </a:spcBef>
            </a:pPr>
            <a:r>
              <a:rPr sz="2350" spc="95" dirty="0">
                <a:solidFill>
                  <a:srgbClr val="0C2841"/>
                </a:solidFill>
                <a:latin typeface="Arial"/>
                <a:cs typeface="Arial"/>
              </a:rPr>
              <a:t>Προαπαιτούμενα</a:t>
            </a:r>
            <a:r>
              <a:rPr sz="2350" spc="95" dirty="0">
                <a:solidFill>
                  <a:srgbClr val="0C2841"/>
                </a:solidFill>
                <a:latin typeface="Calibri"/>
                <a:cs typeface="Calibri"/>
              </a:rPr>
              <a:t>:</a:t>
            </a: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1300" spc="15" dirty="0">
                <a:solidFill>
                  <a:srgbClr val="7E7E7E"/>
                </a:solidFill>
                <a:latin typeface="Calibri"/>
                <a:cs typeface="Calibri"/>
              </a:rPr>
              <a:t>.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0550" y="5689358"/>
            <a:ext cx="3618229" cy="154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50" spc="15" dirty="0">
                <a:latin typeface="Arial"/>
                <a:cs typeface="Arial"/>
              </a:rPr>
              <a:t>ΌΝΟΜΑ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ΕΚΠΑΙΔΕΥΤΙΚΉΣ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ΕΝΌΤΗΤΑΣ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0" dirty="0">
                <a:latin typeface="Calibri"/>
                <a:cs typeface="Calibri"/>
              </a:rPr>
              <a:t>CSP:</a:t>
            </a:r>
            <a:r>
              <a:rPr sz="850" spc="35" dirty="0">
                <a:latin typeface="Calibri"/>
                <a:cs typeface="Calibri"/>
              </a:rPr>
              <a:t> </a:t>
            </a:r>
            <a:r>
              <a:rPr sz="850" spc="15" dirty="0">
                <a:latin typeface="Arial"/>
                <a:cs typeface="Arial"/>
              </a:rPr>
              <a:t>ΠΡΟΤΥΠΟ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ΠΑΡΟΥΣΙΑΣΗΣ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882205" y="0"/>
            <a:ext cx="5306695" cy="6880225"/>
            <a:chOff x="6882205" y="0"/>
            <a:chExt cx="5306695" cy="6880225"/>
          </a:xfrm>
        </p:grpSpPr>
        <p:sp>
          <p:nvSpPr>
            <p:cNvPr id="7" name="object 7"/>
            <p:cNvSpPr/>
            <p:nvPr/>
          </p:nvSpPr>
          <p:spPr>
            <a:xfrm>
              <a:off x="6893317" y="0"/>
              <a:ext cx="1818639" cy="6858000"/>
            </a:xfrm>
            <a:custGeom>
              <a:avLst/>
              <a:gdLst/>
              <a:ahLst/>
              <a:cxnLst/>
              <a:rect l="l" t="t" r="r" b="b"/>
              <a:pathLst>
                <a:path w="1818640" h="6858000">
                  <a:moveTo>
                    <a:pt x="0" y="6858000"/>
                  </a:moveTo>
                  <a:lnTo>
                    <a:pt x="1818630" y="0"/>
                  </a:lnTo>
                </a:path>
              </a:pathLst>
            </a:custGeom>
            <a:ln w="22225">
              <a:solidFill>
                <a:srgbClr val="0C284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377112" y="0"/>
              <a:ext cx="2555875" cy="6858000"/>
            </a:xfrm>
            <a:custGeom>
              <a:avLst/>
              <a:gdLst/>
              <a:ahLst/>
              <a:cxnLst/>
              <a:rect l="l" t="t" r="r" b="b"/>
              <a:pathLst>
                <a:path w="2555875" h="6858000">
                  <a:moveTo>
                    <a:pt x="2555278" y="0"/>
                  </a:moveTo>
                  <a:lnTo>
                    <a:pt x="2528265" y="0"/>
                  </a:lnTo>
                  <a:lnTo>
                    <a:pt x="2100135" y="1561465"/>
                  </a:lnTo>
                  <a:lnTo>
                    <a:pt x="1757616" y="2837307"/>
                  </a:lnTo>
                  <a:lnTo>
                    <a:pt x="1732826" y="2875000"/>
                  </a:lnTo>
                  <a:lnTo>
                    <a:pt x="1699641" y="2903385"/>
                  </a:lnTo>
                  <a:lnTo>
                    <a:pt x="1660398" y="2921470"/>
                  </a:lnTo>
                  <a:lnTo>
                    <a:pt x="1617433" y="2928188"/>
                  </a:lnTo>
                  <a:lnTo>
                    <a:pt x="1573085" y="2922524"/>
                  </a:lnTo>
                  <a:lnTo>
                    <a:pt x="1526946" y="2901556"/>
                  </a:lnTo>
                  <a:lnTo>
                    <a:pt x="1490713" y="2868295"/>
                  </a:lnTo>
                  <a:lnTo>
                    <a:pt x="1466354" y="2826054"/>
                  </a:lnTo>
                  <a:lnTo>
                    <a:pt x="1455813" y="2778125"/>
                  </a:lnTo>
                  <a:lnTo>
                    <a:pt x="1461071" y="2727833"/>
                  </a:lnTo>
                  <a:lnTo>
                    <a:pt x="1720659" y="1769999"/>
                  </a:lnTo>
                  <a:lnTo>
                    <a:pt x="1726704" y="1734400"/>
                  </a:lnTo>
                  <a:lnTo>
                    <a:pt x="1717687" y="1663585"/>
                  </a:lnTo>
                  <a:lnTo>
                    <a:pt x="1682000" y="1600111"/>
                  </a:lnTo>
                  <a:lnTo>
                    <a:pt x="1637411" y="1563839"/>
                  </a:lnTo>
                  <a:lnTo>
                    <a:pt x="1625384" y="1556359"/>
                  </a:lnTo>
                  <a:lnTo>
                    <a:pt x="1590967" y="1543596"/>
                  </a:lnTo>
                  <a:lnTo>
                    <a:pt x="1591144" y="1543596"/>
                  </a:lnTo>
                  <a:lnTo>
                    <a:pt x="1541894" y="1537119"/>
                  </a:lnTo>
                  <a:lnTo>
                    <a:pt x="1494523" y="1543596"/>
                  </a:lnTo>
                  <a:lnTo>
                    <a:pt x="1450975" y="1561744"/>
                  </a:lnTo>
                  <a:lnTo>
                    <a:pt x="1413471" y="1590255"/>
                  </a:lnTo>
                  <a:lnTo>
                    <a:pt x="1384261" y="1627886"/>
                  </a:lnTo>
                  <a:lnTo>
                    <a:pt x="1365567" y="1673352"/>
                  </a:lnTo>
                  <a:lnTo>
                    <a:pt x="970978" y="3128518"/>
                  </a:lnTo>
                  <a:lnTo>
                    <a:pt x="0" y="6858000"/>
                  </a:lnTo>
                  <a:lnTo>
                    <a:pt x="26035" y="6858000"/>
                  </a:lnTo>
                  <a:lnTo>
                    <a:pt x="996378" y="3136265"/>
                  </a:lnTo>
                  <a:lnTo>
                    <a:pt x="1390967" y="1680972"/>
                  </a:lnTo>
                  <a:lnTo>
                    <a:pt x="1411973" y="1634896"/>
                  </a:lnTo>
                  <a:lnTo>
                    <a:pt x="1445260" y="1598714"/>
                  </a:lnTo>
                  <a:lnTo>
                    <a:pt x="1487500" y="1574368"/>
                  </a:lnTo>
                  <a:lnTo>
                    <a:pt x="1535442" y="1563839"/>
                  </a:lnTo>
                  <a:lnTo>
                    <a:pt x="1585785" y="1569085"/>
                  </a:lnTo>
                  <a:lnTo>
                    <a:pt x="1615020" y="1580248"/>
                  </a:lnTo>
                  <a:lnTo>
                    <a:pt x="1663471" y="1617357"/>
                  </a:lnTo>
                  <a:lnTo>
                    <a:pt x="1694383" y="1671396"/>
                  </a:lnTo>
                  <a:lnTo>
                    <a:pt x="1702003" y="1732280"/>
                  </a:lnTo>
                  <a:lnTo>
                    <a:pt x="1696529" y="1763649"/>
                  </a:lnTo>
                  <a:lnTo>
                    <a:pt x="1436814" y="2721483"/>
                  </a:lnTo>
                  <a:lnTo>
                    <a:pt x="1430362" y="2770441"/>
                  </a:lnTo>
                  <a:lnTo>
                    <a:pt x="1436852" y="2817799"/>
                  </a:lnTo>
                  <a:lnTo>
                    <a:pt x="1455000" y="2861310"/>
                  </a:lnTo>
                  <a:lnTo>
                    <a:pt x="1483550" y="2898775"/>
                  </a:lnTo>
                  <a:lnTo>
                    <a:pt x="1521206" y="2927972"/>
                  </a:lnTo>
                  <a:lnTo>
                    <a:pt x="1566735" y="2946654"/>
                  </a:lnTo>
                  <a:lnTo>
                    <a:pt x="1618640" y="2952800"/>
                  </a:lnTo>
                  <a:lnTo>
                    <a:pt x="1668818" y="2944622"/>
                  </a:lnTo>
                  <a:lnTo>
                    <a:pt x="1704073" y="2928188"/>
                  </a:lnTo>
                  <a:lnTo>
                    <a:pt x="1714538" y="2923311"/>
                  </a:lnTo>
                  <a:lnTo>
                    <a:pt x="1753120" y="2890101"/>
                  </a:lnTo>
                  <a:lnTo>
                    <a:pt x="1781873" y="2846197"/>
                  </a:lnTo>
                  <a:lnTo>
                    <a:pt x="1781873" y="2844927"/>
                  </a:lnTo>
                  <a:lnTo>
                    <a:pt x="2124265" y="1567815"/>
                  </a:lnTo>
                  <a:lnTo>
                    <a:pt x="2555278" y="0"/>
                  </a:lnTo>
                  <a:close/>
                </a:path>
              </a:pathLst>
            </a:custGeom>
            <a:solidFill>
              <a:srgbClr val="14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894094" y="5207111"/>
              <a:ext cx="756920" cy="1645920"/>
            </a:xfrm>
            <a:custGeom>
              <a:avLst/>
              <a:gdLst/>
              <a:ahLst/>
              <a:cxnLst/>
              <a:rect l="l" t="t" r="r" b="b"/>
              <a:pathLst>
                <a:path w="756920" h="1645920">
                  <a:moveTo>
                    <a:pt x="26357" y="1645351"/>
                  </a:moveTo>
                  <a:lnTo>
                    <a:pt x="0" y="1645351"/>
                  </a:lnTo>
                  <a:lnTo>
                    <a:pt x="406652" y="134551"/>
                  </a:lnTo>
                  <a:lnTo>
                    <a:pt x="425136" y="89557"/>
                  </a:lnTo>
                  <a:lnTo>
                    <a:pt x="453622" y="52313"/>
                  </a:lnTo>
                  <a:lnTo>
                    <a:pt x="490061" y="24111"/>
                  </a:lnTo>
                  <a:lnTo>
                    <a:pt x="532403" y="6243"/>
                  </a:lnTo>
                  <a:lnTo>
                    <a:pt x="578600" y="0"/>
                  </a:lnTo>
                  <a:lnTo>
                    <a:pt x="625039" y="6406"/>
                  </a:lnTo>
                  <a:lnTo>
                    <a:pt x="662644" y="25361"/>
                  </a:lnTo>
                  <a:lnTo>
                    <a:pt x="569904" y="25361"/>
                  </a:lnTo>
                  <a:lnTo>
                    <a:pt x="523396" y="35593"/>
                  </a:lnTo>
                  <a:lnTo>
                    <a:pt x="482490" y="59540"/>
                  </a:lnTo>
                  <a:lnTo>
                    <a:pt x="450439" y="95299"/>
                  </a:lnTo>
                  <a:lnTo>
                    <a:pt x="430499" y="140959"/>
                  </a:lnTo>
                  <a:lnTo>
                    <a:pt x="26357" y="1645351"/>
                  </a:lnTo>
                  <a:close/>
                </a:path>
                <a:path w="756920" h="1645920">
                  <a:moveTo>
                    <a:pt x="370253" y="1645351"/>
                  </a:moveTo>
                  <a:lnTo>
                    <a:pt x="343896" y="1645351"/>
                  </a:lnTo>
                  <a:lnTo>
                    <a:pt x="726697" y="222972"/>
                  </a:lnTo>
                  <a:lnTo>
                    <a:pt x="731932" y="192097"/>
                  </a:lnTo>
                  <a:lnTo>
                    <a:pt x="711636" y="103797"/>
                  </a:lnTo>
                  <a:lnTo>
                    <a:pt x="672731" y="57665"/>
                  </a:lnTo>
                  <a:lnTo>
                    <a:pt x="618764" y="30754"/>
                  </a:lnTo>
                  <a:lnTo>
                    <a:pt x="569904" y="25361"/>
                  </a:lnTo>
                  <a:lnTo>
                    <a:pt x="662644" y="25361"/>
                  </a:lnTo>
                  <a:lnTo>
                    <a:pt x="687006" y="37642"/>
                  </a:lnTo>
                  <a:lnTo>
                    <a:pt x="732972" y="90983"/>
                  </a:lnTo>
                  <a:lnTo>
                    <a:pt x="755406" y="158259"/>
                  </a:lnTo>
                  <a:lnTo>
                    <a:pt x="756446" y="193699"/>
                  </a:lnTo>
                  <a:lnTo>
                    <a:pt x="750544" y="229378"/>
                  </a:lnTo>
                  <a:lnTo>
                    <a:pt x="370253" y="1645351"/>
                  </a:lnTo>
                  <a:close/>
                </a:path>
              </a:pathLst>
            </a:custGeom>
            <a:solidFill>
              <a:srgbClr val="0C27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3691" y="0"/>
              <a:ext cx="5024882" cy="68579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8458200" cy="6934188"/>
            <a:chOff x="0" y="12"/>
            <a:chExt cx="12192000" cy="6309360"/>
          </a:xfrm>
        </p:grpSpPr>
        <p:sp>
          <p:nvSpPr>
            <p:cNvPr id="3" name="object 3"/>
            <p:cNvSpPr/>
            <p:nvPr/>
          </p:nvSpPr>
          <p:spPr>
            <a:xfrm>
              <a:off x="0" y="12"/>
              <a:ext cx="12192000" cy="861060"/>
            </a:xfrm>
            <a:custGeom>
              <a:avLst/>
              <a:gdLst/>
              <a:ahLst/>
              <a:cxnLst/>
              <a:rect l="l" t="t" r="r" b="b"/>
              <a:pathLst>
                <a:path w="12192000" h="861060">
                  <a:moveTo>
                    <a:pt x="12192000" y="0"/>
                  </a:moveTo>
                  <a:lnTo>
                    <a:pt x="0" y="0"/>
                  </a:lnTo>
                  <a:lnTo>
                    <a:pt x="0" y="860793"/>
                  </a:lnTo>
                  <a:lnTo>
                    <a:pt x="12192000" y="86079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B0B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1168" y="859535"/>
              <a:ext cx="11789664" cy="544982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8584" y="44450"/>
            <a:ext cx="431101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95" dirty="0">
                <a:solidFill>
                  <a:srgbClr val="D99C3E"/>
                </a:solidFill>
                <a:latin typeface="Arial"/>
                <a:cs typeface="Arial"/>
              </a:rPr>
              <a:t>Κ</a:t>
            </a:r>
            <a:r>
              <a:rPr sz="2500" b="1" spc="-90" dirty="0">
                <a:solidFill>
                  <a:srgbClr val="D99C3E"/>
                </a:solidFill>
                <a:latin typeface="Arial"/>
                <a:cs typeface="Arial"/>
              </a:rPr>
              <a:t>ΟΙ</a:t>
            </a:r>
            <a:r>
              <a:rPr sz="2500" b="1" spc="-95" dirty="0">
                <a:solidFill>
                  <a:srgbClr val="D99C3E"/>
                </a:solidFill>
                <a:latin typeface="Arial"/>
                <a:cs typeface="Arial"/>
              </a:rPr>
              <a:t>Ν</a:t>
            </a:r>
            <a:r>
              <a:rPr lang="el-GR" sz="2500" b="1" spc="-95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sz="2500" b="1" spc="-18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35" dirty="0">
                <a:solidFill>
                  <a:srgbClr val="D99C3E"/>
                </a:solidFill>
                <a:latin typeface="Arial"/>
                <a:cs typeface="Arial"/>
              </a:rPr>
              <a:t>ΤΡΩ</a:t>
            </a:r>
            <a:r>
              <a:rPr sz="2500" b="1" spc="-340" dirty="0">
                <a:solidFill>
                  <a:srgbClr val="D99C3E"/>
                </a:solidFill>
                <a:latin typeface="Arial"/>
                <a:cs typeface="Arial"/>
              </a:rPr>
              <a:t>Τ</a:t>
            </a:r>
            <a:r>
              <a:rPr sz="2500" b="1" spc="20" dirty="0">
                <a:solidFill>
                  <a:srgbClr val="D99C3E"/>
                </a:solidFill>
                <a:latin typeface="Arial"/>
                <a:cs typeface="Arial"/>
              </a:rPr>
              <a:t>Ά</a:t>
            </a:r>
            <a:r>
              <a:rPr lang="el-GR" sz="2500" b="1" spc="2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35" dirty="0">
                <a:solidFill>
                  <a:srgbClr val="D99C3E"/>
                </a:solidFill>
                <a:latin typeface="Arial"/>
                <a:cs typeface="Arial"/>
              </a:rPr>
              <a:t>Σ</a:t>
            </a:r>
            <a:r>
              <a:rPr lang="el-GR" sz="2500" b="1" spc="-33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40" dirty="0">
                <a:solidFill>
                  <a:srgbClr val="D99C3E"/>
                </a:solidFill>
                <a:latin typeface="Arial"/>
                <a:cs typeface="Arial"/>
              </a:rPr>
              <a:t>Η</a:t>
            </a:r>
            <a:r>
              <a:rPr lang="el-GR" sz="2500" b="1" spc="-34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35" dirty="0">
                <a:solidFill>
                  <a:srgbClr val="D99C3E"/>
                </a:solidFill>
                <a:latin typeface="Arial"/>
                <a:cs typeface="Arial"/>
              </a:rPr>
              <a:t>Μ</a:t>
            </a:r>
            <a:r>
              <a:rPr lang="el-GR" sz="2500" b="1" spc="-33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35" dirty="0">
                <a:solidFill>
                  <a:srgbClr val="D99C3E"/>
                </a:solidFill>
                <a:latin typeface="Arial"/>
                <a:cs typeface="Arial"/>
              </a:rPr>
              <a:t>Ε</a:t>
            </a:r>
            <a:r>
              <a:rPr lang="el-GR" sz="2500" b="1" spc="-33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lang="el-GR" sz="2500" b="1" spc="-340" dirty="0">
                <a:solidFill>
                  <a:srgbClr val="D99C3E"/>
                </a:solidFill>
                <a:latin typeface="Arial"/>
                <a:cs typeface="Arial"/>
              </a:rPr>
              <a:t>Ι </a:t>
            </a: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endParaRPr sz="25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785FE-15BE-A4A8-4AE5-F161B55799D8}"/>
              </a:ext>
            </a:extLst>
          </p:cNvPr>
          <p:cNvSpPr txBox="1"/>
          <p:nvPr/>
        </p:nvSpPr>
        <p:spPr>
          <a:xfrm>
            <a:off x="8534400" y="1295400"/>
            <a:ext cx="491445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Τρωτότητες στον πηγαίο κώδικα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Εσφαλμένη παραμετροποίηση εξαρτημάτων συστήματος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Μη αξιόπιστες ρυθμίσεις εμπιστοσύνης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Ασθενής διαχείριση διαπιστευτηρίων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Έλλειψη ισχυρής κρυπτογράφησης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Εσωτερική απειλή (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Insider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Threat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Ψυχολογική ευπάθεια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Ανεπαρκής μηχανισμός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αυθεντικοποίησης</a:t>
            </a:r>
            <a:endParaRPr kumimoji="0" lang="el-GR" alt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Ευπάθειες τύπου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Injection</a:t>
            </a:r>
            <a:endParaRPr kumimoji="0" lang="el-GR" altLang="el-G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Έκθεση ευαίσθητων δεδομένων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Ελλιπής παρακολούθηση και καταγραφή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Ευπάθειες κοινόχρηστης υποδομής (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Shared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tenancy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l-GR" altLang="el-G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vulnerabilities</a:t>
            </a:r>
            <a:r>
              <a:rPr kumimoji="0" lang="el-GR" altLang="el-G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04049" y="3154840"/>
            <a:ext cx="6028944" cy="2267711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0" y="12"/>
            <a:ext cx="12192000" cy="861060"/>
          </a:xfrm>
          <a:custGeom>
            <a:avLst/>
            <a:gdLst/>
            <a:ahLst/>
            <a:cxnLst/>
            <a:rect l="l" t="t" r="r" b="b"/>
            <a:pathLst>
              <a:path w="12192000" h="861060">
                <a:moveTo>
                  <a:pt x="12192000" y="0"/>
                </a:moveTo>
                <a:lnTo>
                  <a:pt x="0" y="0"/>
                </a:lnTo>
                <a:lnTo>
                  <a:pt x="0" y="860793"/>
                </a:lnTo>
                <a:lnTo>
                  <a:pt x="12192000" y="860793"/>
                </a:lnTo>
                <a:lnTo>
                  <a:pt x="12192000" y="0"/>
                </a:lnTo>
                <a:close/>
              </a:path>
            </a:pathLst>
          </a:custGeom>
          <a:solidFill>
            <a:srgbClr val="0B0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8585" y="44462"/>
            <a:ext cx="9645015" cy="397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342130" algn="l"/>
              </a:tabLst>
            </a:pPr>
            <a:r>
              <a:rPr sz="2500" b="1" dirty="0">
                <a:solidFill>
                  <a:srgbClr val="D99C3E"/>
                </a:solidFill>
                <a:latin typeface="Arial"/>
                <a:cs typeface="Arial"/>
              </a:rPr>
              <a:t>OWASP </a:t>
            </a:r>
            <a:r>
              <a:rPr sz="2500" b="1" spc="-15" dirty="0">
                <a:solidFill>
                  <a:srgbClr val="D99C3E"/>
                </a:solidFill>
                <a:latin typeface="Arial"/>
                <a:cs typeface="Arial"/>
              </a:rPr>
              <a:t>TOP</a:t>
            </a:r>
            <a:r>
              <a:rPr sz="2500" b="1" spc="-40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14" dirty="0">
                <a:solidFill>
                  <a:srgbClr val="D99C3E"/>
                </a:solidFill>
                <a:latin typeface="Arial"/>
                <a:cs typeface="Arial"/>
              </a:rPr>
              <a:t>10</a:t>
            </a:r>
            <a:r>
              <a:rPr lang="el-GR" sz="2500" b="1" spc="-114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434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190" dirty="0">
                <a:solidFill>
                  <a:srgbClr val="D99C3E"/>
                </a:solidFill>
                <a:latin typeface="Arial"/>
                <a:cs typeface="Arial"/>
              </a:rPr>
              <a:t>Κ</a:t>
            </a:r>
            <a:r>
              <a:rPr lang="el-GR" sz="2500" b="1" spc="190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190" dirty="0">
                <a:solidFill>
                  <a:srgbClr val="D99C3E"/>
                </a:solidFill>
                <a:latin typeface="Arial"/>
                <a:cs typeface="Arial"/>
              </a:rPr>
              <a:t>ΝΔΥΝΟΙ	</a:t>
            </a:r>
            <a:r>
              <a:rPr sz="2500" b="1" spc="-25" dirty="0">
                <a:solidFill>
                  <a:srgbClr val="D99C3E"/>
                </a:solidFill>
                <a:latin typeface="Arial"/>
                <a:cs typeface="Arial"/>
              </a:rPr>
              <a:t>ΚΑΙ</a:t>
            </a:r>
            <a:r>
              <a:rPr sz="2500" b="1" spc="-10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25" dirty="0">
                <a:solidFill>
                  <a:srgbClr val="D99C3E"/>
                </a:solidFill>
                <a:latin typeface="Arial"/>
                <a:cs typeface="Arial"/>
              </a:rPr>
              <a:t>ΤΡΩΤΆ</a:t>
            </a:r>
            <a:r>
              <a:rPr lang="el-GR" sz="2500" b="1" spc="-12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25" dirty="0">
                <a:solidFill>
                  <a:srgbClr val="D99C3E"/>
                </a:solidFill>
                <a:latin typeface="Arial"/>
                <a:cs typeface="Arial"/>
              </a:rPr>
              <a:t>ΣΗΜΕ</a:t>
            </a:r>
            <a:r>
              <a:rPr lang="el-GR" sz="2500" b="1" spc="-125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-125" dirty="0">
                <a:solidFill>
                  <a:srgbClr val="D99C3E"/>
                </a:solidFill>
                <a:latin typeface="Arial"/>
                <a:cs typeface="Arial"/>
              </a:rPr>
              <a:t>Α</a:t>
            </a:r>
            <a:r>
              <a:rPr lang="el-GR" sz="2500" b="1" spc="-12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125" dirty="0">
                <a:solidFill>
                  <a:srgbClr val="D99C3E"/>
                </a:solidFill>
                <a:latin typeface="Arial"/>
                <a:cs typeface="Arial"/>
              </a:rPr>
              <a:t>ΑΣΦΑΛΕ</a:t>
            </a:r>
            <a:r>
              <a:rPr lang="el-GR" sz="2500" b="1" spc="-125" dirty="0">
                <a:solidFill>
                  <a:srgbClr val="D99C3E"/>
                </a:solidFill>
                <a:latin typeface="Arial"/>
                <a:cs typeface="Arial"/>
              </a:rPr>
              <a:t>Ι</a:t>
            </a:r>
            <a:r>
              <a:rPr sz="2500" b="1" spc="-125" dirty="0">
                <a:solidFill>
                  <a:srgbClr val="D99C3E"/>
                </a:solidFill>
                <a:latin typeface="Arial"/>
                <a:cs typeface="Arial"/>
              </a:rPr>
              <a:t>ΑΣ</a:t>
            </a:r>
            <a:endParaRPr sz="2500" dirty="0">
              <a:latin typeface="Arial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9200" y="1568517"/>
            <a:ext cx="4353926" cy="1317938"/>
          </a:xfrm>
          <a:prstGeom prst="rect">
            <a:avLst/>
          </a:prstGeom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286EA777-EB66-115C-7D7D-056189930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714143"/>
            <a:ext cx="571684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Παραβίαση ελέγχου πρόσβασης (Broken Access Control)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Αποτυχίες κρυπτογραφίας (Cryptographic Failures)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Εισαγωγή κακόβουλου κώδικα (Injection)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Μη ασφαλής σχεδίαση (Insecure Design)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Εσφαλμένη παραμετροποίηση ασφαλείας (Security Misconfiguration)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Τρωτά και ξεπερασμένα εξαρτήματα (Vulnerable and Outdated Components)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Αποτυχίες ακεραιότητας λογισμικού και δεδομένων (Software and Data Integrity Failures)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Αποτυχίες ταυτοποίησης και αυθεντικοποίησης (Identification and Authentication Failures)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Αποτυχίες καταγραφής και παρακολούθησης ασφάλειας (Security Logging and Monitoring Failures)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l-GR" altLang="el-GR">
                <a:latin typeface="Arial" panose="020B0604020202020204" pitchFamily="34" charset="0"/>
              </a:rPr>
              <a:t>Παραποίηση αιτημάτων από τον διακομιστή (Server-Side Request Forgery - SSRF)</a:t>
            </a:r>
            <a:endParaRPr lang="el-GR" altLang="el-GR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0677" y="1447800"/>
            <a:ext cx="6437630" cy="5681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/>
              <a:t>CWE (Common </a:t>
            </a:r>
            <a:r>
              <a:rPr lang="el-GR" sz="1600" b="1" dirty="0" err="1"/>
              <a:t>Weakness</a:t>
            </a:r>
            <a:r>
              <a:rPr lang="el-GR" sz="1600" b="1" dirty="0"/>
              <a:t> </a:t>
            </a:r>
            <a:r>
              <a:rPr lang="el-GR" sz="1600" b="1" dirty="0" err="1"/>
              <a:t>Enumeration</a:t>
            </a:r>
            <a:r>
              <a:rPr lang="el-GR" sz="1600" b="1" dirty="0"/>
              <a:t>):</a:t>
            </a:r>
            <a:br>
              <a:rPr lang="el-GR" sz="1600" dirty="0"/>
            </a:br>
            <a:r>
              <a:rPr lang="el-GR" sz="1600" dirty="0"/>
              <a:t>Απαρίθμηση κοινών αδυναμιών. Ένας κοινοτικός κατάλογος με τύπους αδυναμιών λογισμικού και υλικού.</a:t>
            </a:r>
          </a:p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/>
              <a:t>CVE (Common </a:t>
            </a:r>
            <a:r>
              <a:rPr lang="el-GR" sz="1600" b="1" dirty="0" err="1"/>
              <a:t>Vulnerabilities</a:t>
            </a:r>
            <a:r>
              <a:rPr lang="el-GR" sz="1600" b="1" dirty="0"/>
              <a:t> and </a:t>
            </a:r>
            <a:r>
              <a:rPr lang="el-GR" sz="1600" b="1" dirty="0" err="1"/>
              <a:t>Exposures</a:t>
            </a:r>
            <a:r>
              <a:rPr lang="el-GR" sz="1600" b="1" dirty="0"/>
              <a:t>):</a:t>
            </a:r>
            <a:br>
              <a:rPr lang="el-GR" sz="1600" dirty="0"/>
            </a:br>
            <a:r>
              <a:rPr lang="el-GR" sz="1600" dirty="0"/>
              <a:t>Απαρίθμηση κοινών ευπαθειών. Δίνει μοναδικά αναγνωριστικά για δημοσιευμένες ευπάθειες.</a:t>
            </a:r>
          </a:p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/>
              <a:t>NVD (</a:t>
            </a:r>
            <a:r>
              <a:rPr lang="el-GR" sz="1600" b="1" dirty="0" err="1"/>
              <a:t>National</a:t>
            </a:r>
            <a:r>
              <a:rPr lang="el-GR" sz="1600" b="1" dirty="0"/>
              <a:t> </a:t>
            </a:r>
            <a:r>
              <a:rPr lang="el-GR" sz="1600" b="1" dirty="0" err="1"/>
              <a:t>Vulnerability</a:t>
            </a:r>
            <a:r>
              <a:rPr lang="el-GR" sz="1600" b="1" dirty="0"/>
              <a:t> </a:t>
            </a:r>
            <a:r>
              <a:rPr lang="el-GR" sz="1600" b="1" dirty="0" err="1"/>
              <a:t>Database</a:t>
            </a:r>
            <a:r>
              <a:rPr lang="el-GR" sz="1600" b="1" dirty="0"/>
              <a:t>):</a:t>
            </a:r>
            <a:br>
              <a:rPr lang="el-GR" sz="1600" dirty="0"/>
            </a:br>
            <a:r>
              <a:rPr lang="el-GR" sz="1600" dirty="0"/>
              <a:t>Εθνική βάση δεδομένων ευπαθειών – διαχειρίζεται λεπτομερή τεχνικά δεδομένα για τις </a:t>
            </a:r>
            <a:r>
              <a:rPr lang="el-GR" sz="1600" dirty="0" err="1"/>
              <a:t>CVEs</a:t>
            </a:r>
            <a:r>
              <a:rPr lang="el-GR" sz="1600" dirty="0"/>
              <a:t>.</a:t>
            </a:r>
          </a:p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/>
              <a:t>OWASP (</a:t>
            </a:r>
            <a:r>
              <a:rPr lang="el-GR" sz="1600" b="1" dirty="0" err="1"/>
              <a:t>Open</a:t>
            </a:r>
            <a:r>
              <a:rPr lang="el-GR" sz="1600" b="1" dirty="0"/>
              <a:t> Web </a:t>
            </a:r>
            <a:r>
              <a:rPr lang="el-GR" sz="1600" b="1" dirty="0" err="1"/>
              <a:t>Application</a:t>
            </a:r>
            <a:r>
              <a:rPr lang="el-GR" sz="1600" b="1" dirty="0"/>
              <a:t> </a:t>
            </a:r>
            <a:r>
              <a:rPr lang="el-GR" sz="1600" b="1" dirty="0" err="1"/>
              <a:t>Security</a:t>
            </a:r>
            <a:r>
              <a:rPr lang="el-GR" sz="1600" b="1" dirty="0"/>
              <a:t> Project):</a:t>
            </a:r>
            <a:br>
              <a:rPr lang="el-GR" sz="1600" dirty="0"/>
            </a:br>
            <a:r>
              <a:rPr lang="el-GR" sz="1600" dirty="0"/>
              <a:t>Το πρότυπο OWASP Top 10 είναι ένα έγγραφο ευαισθητοποίησης για προγραμματιστές και ειδικούς ασφάλειας, το οποίο περιγράφει τους πιο κρίσιμους κινδύνους ασφάλειας για εφαρμογές ιστού.</a:t>
            </a:r>
          </a:p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/>
              <a:t>SecLists.org:</a:t>
            </a:r>
            <a:br>
              <a:rPr lang="el-GR" sz="1600" dirty="0"/>
            </a:br>
            <a:r>
              <a:rPr lang="el-GR" sz="1600" dirty="0"/>
              <a:t>Αρχειοθήκη λιστών ασφαλείας και ηλεκτρονικής αλληλογραφίας για κοινότητες ασφάλειας.</a:t>
            </a:r>
          </a:p>
          <a:p>
            <a:pPr>
              <a:buNone/>
            </a:pPr>
            <a:r>
              <a:rPr lang="el-GR" sz="1600" dirty="0"/>
              <a:t>🔹 </a:t>
            </a:r>
            <a:r>
              <a:rPr lang="el-GR" sz="1600" b="1" dirty="0" err="1"/>
              <a:t>GitHub</a:t>
            </a:r>
            <a:r>
              <a:rPr lang="el-GR" sz="1600" b="1" dirty="0"/>
              <a:t> </a:t>
            </a:r>
            <a:r>
              <a:rPr lang="el-GR" sz="1600" b="1" dirty="0" err="1"/>
              <a:t>Security</a:t>
            </a:r>
            <a:r>
              <a:rPr lang="el-GR" sz="1600" b="1" dirty="0"/>
              <a:t> </a:t>
            </a:r>
            <a:r>
              <a:rPr lang="el-GR" sz="1600" b="1" dirty="0" err="1"/>
              <a:t>Lab</a:t>
            </a:r>
            <a:r>
              <a:rPr lang="el-GR" sz="1600" b="1" dirty="0"/>
              <a:t>:</a:t>
            </a:r>
            <a:br>
              <a:rPr lang="el-GR" sz="1600" dirty="0"/>
            </a:br>
            <a:r>
              <a:rPr lang="el-GR" sz="1600" dirty="0"/>
              <a:t>Πλατφόρμα αναφορών και επίλυσης ευπαθειών ανοιχτού λογισμικού μέσω συνεργασίας προγραμματιστών.</a:t>
            </a:r>
          </a:p>
          <a:p>
            <a:r>
              <a:rPr lang="el-GR" sz="1600" dirty="0"/>
              <a:t>🔹 </a:t>
            </a:r>
            <a:r>
              <a:rPr lang="el-GR" sz="1600" b="1" dirty="0" err="1"/>
              <a:t>Debian</a:t>
            </a:r>
            <a:r>
              <a:rPr lang="el-GR" sz="1600" b="1" dirty="0"/>
              <a:t> / Red </a:t>
            </a:r>
            <a:r>
              <a:rPr lang="el-GR" sz="1600" b="1" dirty="0" err="1"/>
              <a:t>Hat</a:t>
            </a:r>
            <a:r>
              <a:rPr lang="el-GR" sz="1600" b="1" dirty="0"/>
              <a:t> / RHSA:</a:t>
            </a:r>
            <a:br>
              <a:rPr lang="el-GR" sz="1600" dirty="0"/>
            </a:br>
            <a:r>
              <a:rPr lang="el-GR" sz="1600" dirty="0"/>
              <a:t>Πηγές ασφάλειας και ειδοποιήσεις ενημερώσεων για ευπάθειες από γνωστές διανομές </a:t>
            </a:r>
            <a:r>
              <a:rPr lang="el-GR" sz="1600" dirty="0" err="1"/>
              <a:t>Linux</a:t>
            </a:r>
            <a:r>
              <a:rPr lang="el-GR" sz="1600" dirty="0"/>
              <a:t>.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55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2"/>
            <a:ext cx="12192000" cy="861060"/>
          </a:xfrm>
          <a:custGeom>
            <a:avLst/>
            <a:gdLst/>
            <a:ahLst/>
            <a:cxnLst/>
            <a:rect l="l" t="t" r="r" b="b"/>
            <a:pathLst>
              <a:path w="12192000" h="861060">
                <a:moveTo>
                  <a:pt x="12192000" y="0"/>
                </a:moveTo>
                <a:lnTo>
                  <a:pt x="0" y="0"/>
                </a:lnTo>
                <a:lnTo>
                  <a:pt x="0" y="860793"/>
                </a:lnTo>
                <a:lnTo>
                  <a:pt x="12192000" y="860793"/>
                </a:lnTo>
                <a:lnTo>
                  <a:pt x="12192000" y="0"/>
                </a:lnTo>
                <a:close/>
              </a:path>
            </a:pathLst>
          </a:custGeom>
          <a:solidFill>
            <a:srgbClr val="0B0B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585" y="44462"/>
            <a:ext cx="586994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90" dirty="0">
                <a:solidFill>
                  <a:srgbClr val="D99C3E"/>
                </a:solidFill>
                <a:latin typeface="Arial"/>
                <a:cs typeface="Arial"/>
              </a:rPr>
              <a:t>ΒΆΣΕΙΣΔΕΔΟΜΈΝΩΝΚΑΙ</a:t>
            </a:r>
            <a:r>
              <a:rPr sz="2500" b="1" spc="-15" dirty="0">
                <a:solidFill>
                  <a:srgbClr val="D99C3E"/>
                </a:solidFill>
                <a:latin typeface="Arial"/>
                <a:cs typeface="Arial"/>
              </a:rPr>
              <a:t> </a:t>
            </a:r>
            <a:r>
              <a:rPr sz="2500" b="1" spc="-330" dirty="0">
                <a:solidFill>
                  <a:srgbClr val="D99C3E"/>
                </a:solidFill>
                <a:latin typeface="Arial"/>
                <a:cs typeface="Arial"/>
              </a:rPr>
              <a:t>ΛΊΣΤΕΣΤΡΩΤΏΝΣΗΜΕΊΩΝ</a:t>
            </a:r>
            <a:endParaRPr sz="25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77000" y="1036319"/>
            <a:ext cx="5370830" cy="4265295"/>
            <a:chOff x="6477000" y="1036319"/>
            <a:chExt cx="5370830" cy="42652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79614" y="1211668"/>
              <a:ext cx="2302674" cy="783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06000" y="1036319"/>
              <a:ext cx="1255776" cy="11186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77000" y="1942236"/>
              <a:ext cx="5370576" cy="33588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34840" y="655637"/>
            <a:ext cx="3714589" cy="271119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3554" y="13411"/>
            <a:ext cx="616839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957195" algn="l"/>
                <a:tab pos="3787140" algn="l"/>
                <a:tab pos="5561965" algn="l"/>
              </a:tabLst>
            </a:pP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ΕΥΧΑΡΙΣΤΟ</a:t>
            </a:r>
            <a:r>
              <a:rPr lang="el-GR" sz="2600" spc="70" dirty="0">
                <a:solidFill>
                  <a:srgbClr val="3E6BB4"/>
                </a:solidFill>
                <a:latin typeface="Calibri"/>
                <a:cs typeface="Calibri"/>
              </a:rPr>
              <a:t>Υ</a:t>
            </a:r>
            <a:r>
              <a:rPr sz="2600" spc="70" dirty="0">
                <a:solidFill>
                  <a:srgbClr val="3E6BB4"/>
                </a:solidFill>
                <a:latin typeface="Calibri"/>
                <a:cs typeface="Calibri"/>
              </a:rPr>
              <a:t>Μ</a:t>
            </a:r>
            <a:r>
              <a:rPr sz="2600" spc="75" dirty="0">
                <a:solidFill>
                  <a:srgbClr val="3E6BB4"/>
                </a:solidFill>
                <a:latin typeface="Calibri"/>
                <a:cs typeface="Calibri"/>
              </a:rPr>
              <a:t>Ε</a:t>
            </a:r>
            <a:r>
              <a:rPr sz="2600" spc="285" dirty="0">
                <a:solidFill>
                  <a:srgbClr val="3E6BB4"/>
                </a:solidFill>
                <a:latin typeface="Calibri"/>
                <a:cs typeface="Calibri"/>
              </a:rPr>
              <a:t> </a:t>
            </a:r>
            <a:r>
              <a:rPr sz="2600" spc="315" dirty="0">
                <a:solidFill>
                  <a:srgbClr val="3E6BB4"/>
                </a:solidFill>
                <a:latin typeface="Calibri"/>
                <a:cs typeface="Calibri"/>
              </a:rPr>
              <a:t>ΓΙ</a:t>
            </a:r>
            <a:r>
              <a:rPr sz="2600" spc="105" dirty="0">
                <a:solidFill>
                  <a:srgbClr val="3E6BB4"/>
                </a:solidFill>
                <a:latin typeface="Calibri"/>
                <a:cs typeface="Calibri"/>
              </a:rPr>
              <a:t>Α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55" dirty="0">
                <a:solidFill>
                  <a:srgbClr val="3E6BB4"/>
                </a:solidFill>
                <a:latin typeface="Calibri"/>
                <a:cs typeface="Calibri"/>
              </a:rPr>
              <a:t>ΤΗ</a:t>
            </a:r>
            <a:r>
              <a:rPr sz="2600" spc="114" dirty="0">
                <a:solidFill>
                  <a:srgbClr val="3E6BB4"/>
                </a:solidFill>
                <a:latin typeface="Calibri"/>
                <a:cs typeface="Calibri"/>
              </a:rPr>
              <a:t>Ν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55" dirty="0">
                <a:solidFill>
                  <a:srgbClr val="3E6BB4"/>
                </a:solidFill>
                <a:latin typeface="Calibri"/>
                <a:cs typeface="Calibri"/>
              </a:rPr>
              <a:t>ΠΡΟΣΟΧ</a:t>
            </a:r>
            <a:r>
              <a:rPr lang="el-GR" sz="2600" spc="110" dirty="0">
                <a:solidFill>
                  <a:srgbClr val="3E6BB4"/>
                </a:solidFill>
                <a:latin typeface="Calibri"/>
                <a:cs typeface="Calibri"/>
              </a:rPr>
              <a:t>Η</a:t>
            </a:r>
            <a:r>
              <a:rPr sz="2600" dirty="0">
                <a:solidFill>
                  <a:srgbClr val="3E6BB4"/>
                </a:solidFill>
                <a:latin typeface="Calibri"/>
                <a:cs typeface="Calibri"/>
              </a:rPr>
              <a:t>	</a:t>
            </a:r>
            <a:r>
              <a:rPr sz="2600" spc="345" dirty="0">
                <a:solidFill>
                  <a:srgbClr val="3E6BB4"/>
                </a:solidFill>
                <a:latin typeface="Calibri"/>
                <a:cs typeface="Calibri"/>
              </a:rPr>
              <a:t>ΣΑ</a:t>
            </a:r>
            <a:r>
              <a:rPr sz="2600" spc="80" dirty="0">
                <a:solidFill>
                  <a:srgbClr val="3E6BB4"/>
                </a:solidFill>
                <a:latin typeface="Calibri"/>
                <a:cs typeface="Calibri"/>
              </a:rPr>
              <a:t>Σ</a:t>
            </a:r>
            <a:endParaRPr sz="2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9195" y="3733330"/>
            <a:ext cx="2371090" cy="7540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P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R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O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F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E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S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SO</a:t>
            </a:r>
            <a:r>
              <a:rPr sz="1550" b="1" spc="-30" dirty="0">
                <a:solidFill>
                  <a:srgbClr val="0A5384"/>
                </a:solidFill>
                <a:latin typeface="Arial"/>
                <a:cs typeface="Arial"/>
              </a:rPr>
              <a:t>R</a:t>
            </a:r>
            <a:endParaRPr lang="el-GR" sz="1550" b="1" spc="-30" dirty="0">
              <a:solidFill>
                <a:srgbClr val="0A5384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sz="1550" b="1" spc="-30" dirty="0">
              <a:solidFill>
                <a:srgbClr val="0A5384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b="1" spc="-60" dirty="0">
                <a:solidFill>
                  <a:srgbClr val="0A5384"/>
                </a:solidFill>
                <a:latin typeface="Arial"/>
                <a:cs typeface="Arial"/>
              </a:rPr>
              <a:t>N</a:t>
            </a:r>
            <a:r>
              <a:rPr sz="1550" b="1" spc="-55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r>
              <a:rPr sz="1550" b="1" spc="-60" dirty="0">
                <a:solidFill>
                  <a:srgbClr val="0A5384"/>
                </a:solidFill>
                <a:latin typeface="Arial"/>
                <a:cs typeface="Arial"/>
              </a:rPr>
              <a:t>N</a:t>
            </a:r>
            <a:r>
              <a:rPr sz="1550" b="1" spc="-55" dirty="0">
                <a:solidFill>
                  <a:srgbClr val="0A5384"/>
                </a:solidFill>
                <a:latin typeface="Arial"/>
                <a:cs typeface="Arial"/>
              </a:rPr>
              <a:t>E</a:t>
            </a:r>
            <a:r>
              <a:rPr sz="1550" b="1" spc="-60" dirty="0">
                <a:solidFill>
                  <a:srgbClr val="0A5384"/>
                </a:solidFill>
                <a:latin typeface="Arial"/>
                <a:cs typeface="Arial"/>
              </a:rPr>
              <a:t>T</a:t>
            </a:r>
            <a:r>
              <a:rPr sz="1550" b="1" dirty="0">
                <a:solidFill>
                  <a:srgbClr val="0A5384"/>
                </a:solidFill>
                <a:latin typeface="Arial"/>
                <a:cs typeface="Arial"/>
              </a:rPr>
              <a:t>A</a:t>
            </a:r>
            <a:r>
              <a:rPr sz="1550" b="1" spc="-114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P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O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L</a:t>
            </a:r>
            <a:r>
              <a:rPr sz="1550" b="1" spc="-235" dirty="0">
                <a:solidFill>
                  <a:srgbClr val="0A5384"/>
                </a:solidFill>
                <a:latin typeface="Arial"/>
                <a:cs typeface="Arial"/>
              </a:rPr>
              <a:t>E</a:t>
            </a:r>
            <a:r>
              <a:rPr sz="1550" b="1" spc="-229" dirty="0">
                <a:solidFill>
                  <a:srgbClr val="0A5384"/>
                </a:solidFill>
                <a:latin typeface="Arial"/>
                <a:cs typeface="Arial"/>
              </a:rPr>
              <a:t>M</a:t>
            </a:r>
            <a:r>
              <a:rPr sz="1550" b="1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endParaRPr sz="15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49195" y="4598885"/>
            <a:ext cx="2645410" cy="111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4100"/>
              </a:lnSpc>
              <a:spcBef>
                <a:spcPts val="100"/>
              </a:spcBef>
            </a:pPr>
            <a:r>
              <a:rPr sz="1550" i="1" u="heavy" spc="-114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3"/>
              </a:rPr>
              <a:t>DPOLEMI@GMAIL.CO</a:t>
            </a:r>
            <a:r>
              <a:rPr sz="1550" i="1" u="heavy" spc="-130" dirty="0">
                <a:solidFill>
                  <a:srgbClr val="467885"/>
                </a:solidFill>
                <a:uFill>
                  <a:solidFill>
                    <a:srgbClr val="55BBFC"/>
                  </a:solidFill>
                </a:uFill>
                <a:latin typeface="Arial"/>
                <a:cs typeface="Arial"/>
                <a:hlinkClick r:id="rId3"/>
              </a:rPr>
              <a:t>M</a:t>
            </a:r>
            <a:r>
              <a:rPr sz="1550" i="1" spc="-65" dirty="0">
                <a:solidFill>
                  <a:srgbClr val="467885"/>
                </a:solidFill>
                <a:latin typeface="Arial"/>
                <a:cs typeface="Arial"/>
                <a:hlinkClick r:id="rId3"/>
              </a:rPr>
              <a:t> </a:t>
            </a:r>
            <a:endParaRPr lang="el-GR" sz="1550" i="1" spc="-65" dirty="0">
              <a:solidFill>
                <a:srgbClr val="467885"/>
              </a:solidFill>
              <a:latin typeface="Arial"/>
              <a:cs typeface="Arial"/>
            </a:endParaRPr>
          </a:p>
          <a:p>
            <a:pPr marL="12700" marR="5080">
              <a:lnSpc>
                <a:spcPct val="154100"/>
              </a:lnSpc>
              <a:spcBef>
                <a:spcPts val="100"/>
              </a:spcBef>
            </a:pPr>
            <a:r>
              <a:rPr sz="1550" i="1" spc="-165" dirty="0">
                <a:solidFill>
                  <a:srgbClr val="0A5384"/>
                </a:solidFill>
                <a:latin typeface="Arial"/>
                <a:cs typeface="Arial"/>
              </a:rPr>
              <a:t>SKYPE</a:t>
            </a:r>
            <a:r>
              <a:rPr sz="1550" i="1" spc="-45" dirty="0">
                <a:solidFill>
                  <a:srgbClr val="0A5384"/>
                </a:solidFill>
                <a:latin typeface="Arial"/>
                <a:cs typeface="Arial"/>
              </a:rPr>
              <a:t>:  </a:t>
            </a:r>
            <a:r>
              <a:rPr sz="1550" i="1" spc="-160" dirty="0">
                <a:solidFill>
                  <a:srgbClr val="0A5384"/>
                </a:solidFill>
                <a:latin typeface="Arial"/>
                <a:cs typeface="Arial"/>
              </a:rPr>
              <a:t>NINETA.POLEM</a:t>
            </a:r>
            <a:r>
              <a:rPr sz="1550" i="1" spc="-45" dirty="0">
                <a:solidFill>
                  <a:srgbClr val="0A5384"/>
                </a:solidFill>
                <a:latin typeface="Arial"/>
                <a:cs typeface="Arial"/>
              </a:rPr>
              <a:t>I</a:t>
            </a:r>
            <a:r>
              <a:rPr sz="1550" i="1" spc="-165" dirty="0">
                <a:solidFill>
                  <a:srgbClr val="0A5384"/>
                </a:solidFill>
                <a:latin typeface="Arial"/>
                <a:cs typeface="Arial"/>
              </a:rPr>
              <a:t> LINKEDIN</a:t>
            </a:r>
            <a:r>
              <a:rPr sz="1550" i="1" spc="-65" dirty="0">
                <a:solidFill>
                  <a:srgbClr val="0A5384"/>
                </a:solidFill>
                <a:latin typeface="Arial"/>
                <a:cs typeface="Arial"/>
              </a:rPr>
              <a:t>:</a:t>
            </a:r>
            <a:r>
              <a:rPr sz="1550" i="1" spc="-125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i="1" spc="-200" dirty="0">
                <a:solidFill>
                  <a:srgbClr val="0A5384"/>
                </a:solidFill>
                <a:latin typeface="Arial"/>
                <a:cs typeface="Arial"/>
              </a:rPr>
              <a:t>D</a:t>
            </a:r>
            <a:r>
              <a:rPr sz="1550" i="1" spc="-100" dirty="0">
                <a:solidFill>
                  <a:srgbClr val="0A5384"/>
                </a:solidFill>
                <a:latin typeface="Arial"/>
                <a:cs typeface="Arial"/>
              </a:rPr>
              <a:t>R  </a:t>
            </a:r>
            <a:r>
              <a:rPr sz="1550" i="1" spc="-70" dirty="0">
                <a:solidFill>
                  <a:srgbClr val="0A5384"/>
                </a:solidFill>
                <a:latin typeface="Arial"/>
                <a:cs typeface="Arial"/>
              </a:rPr>
              <a:t>NINETA</a:t>
            </a:r>
            <a:r>
              <a:rPr sz="1550" i="1" spc="90" dirty="0">
                <a:solidFill>
                  <a:srgbClr val="0A5384"/>
                </a:solidFill>
                <a:latin typeface="Arial"/>
                <a:cs typeface="Arial"/>
              </a:rPr>
              <a:t> </a:t>
            </a:r>
            <a:r>
              <a:rPr sz="1550" i="1" spc="-175" dirty="0">
                <a:solidFill>
                  <a:srgbClr val="0A5384"/>
                </a:solidFill>
                <a:latin typeface="Arial"/>
                <a:cs typeface="Arial"/>
              </a:rPr>
              <a:t>POLEMI</a:t>
            </a:r>
            <a:endParaRPr sz="15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3012419" cy="8255000"/>
            <a:chOff x="0" y="0"/>
            <a:chExt cx="13012419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7845" y="30"/>
              <a:ext cx="6451057" cy="82198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74318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720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09288" y="0"/>
              <a:ext cx="3060065" cy="8217534"/>
            </a:xfrm>
            <a:custGeom>
              <a:avLst/>
              <a:gdLst/>
              <a:ahLst/>
              <a:cxnLst/>
              <a:rect l="l" t="t" r="r" b="b"/>
              <a:pathLst>
                <a:path w="3060065" h="8217534">
                  <a:moveTo>
                    <a:pt x="1794253" y="4395906"/>
                  </a:moveTo>
                  <a:lnTo>
                    <a:pt x="1680273" y="4395906"/>
                  </a:lnTo>
                  <a:lnTo>
                    <a:pt x="1728977" y="4389101"/>
                  </a:lnTo>
                  <a:lnTo>
                    <a:pt x="1773871" y="4370308"/>
                  </a:lnTo>
                  <a:lnTo>
                    <a:pt x="1812670" y="4340878"/>
                  </a:lnTo>
                  <a:lnTo>
                    <a:pt x="1843087" y="4302164"/>
                  </a:lnTo>
                  <a:lnTo>
                    <a:pt x="1862836" y="4255516"/>
                  </a:lnTo>
                  <a:lnTo>
                    <a:pt x="2334641" y="2515741"/>
                  </a:lnTo>
                  <a:lnTo>
                    <a:pt x="3028068" y="0"/>
                  </a:lnTo>
                  <a:lnTo>
                    <a:pt x="3059557" y="0"/>
                  </a:lnTo>
                  <a:lnTo>
                    <a:pt x="3057652" y="6350"/>
                  </a:lnTo>
                  <a:lnTo>
                    <a:pt x="2365119" y="2524886"/>
                  </a:lnTo>
                  <a:lnTo>
                    <a:pt x="1893315" y="4264660"/>
                  </a:lnTo>
                  <a:lnTo>
                    <a:pt x="1877797" y="4306254"/>
                  </a:lnTo>
                  <a:lnTo>
                    <a:pt x="1854852" y="4342788"/>
                  </a:lnTo>
                  <a:lnTo>
                    <a:pt x="1825599" y="4373620"/>
                  </a:lnTo>
                  <a:lnTo>
                    <a:pt x="1794253" y="4395906"/>
                  </a:lnTo>
                  <a:close/>
                </a:path>
                <a:path w="3060065" h="8217534">
                  <a:moveTo>
                    <a:pt x="32003" y="8217217"/>
                  </a:moveTo>
                  <a:lnTo>
                    <a:pt x="16001" y="8217027"/>
                  </a:lnTo>
                  <a:lnTo>
                    <a:pt x="8000" y="8216575"/>
                  </a:lnTo>
                  <a:lnTo>
                    <a:pt x="0" y="8215696"/>
                  </a:lnTo>
                  <a:lnTo>
                    <a:pt x="986282" y="4390897"/>
                  </a:lnTo>
                  <a:lnTo>
                    <a:pt x="1395602" y="2863977"/>
                  </a:lnTo>
                  <a:lnTo>
                    <a:pt x="1395602" y="2862452"/>
                  </a:lnTo>
                  <a:lnTo>
                    <a:pt x="1418819" y="2823727"/>
                  </a:lnTo>
                  <a:lnTo>
                    <a:pt x="1448501" y="2791292"/>
                  </a:lnTo>
                  <a:lnTo>
                    <a:pt x="1483476" y="2765686"/>
                  </a:lnTo>
                  <a:lnTo>
                    <a:pt x="1522576" y="2747448"/>
                  </a:lnTo>
                  <a:lnTo>
                    <a:pt x="1564626" y="2737115"/>
                  </a:lnTo>
                  <a:lnTo>
                    <a:pt x="1608460" y="2735222"/>
                  </a:lnTo>
                  <a:lnTo>
                    <a:pt x="1652903" y="2742311"/>
                  </a:lnTo>
                  <a:lnTo>
                    <a:pt x="1694503" y="2757786"/>
                  </a:lnTo>
                  <a:lnTo>
                    <a:pt x="1705265" y="2764533"/>
                  </a:lnTo>
                  <a:lnTo>
                    <a:pt x="1601038" y="2764533"/>
                  </a:lnTo>
                  <a:lnTo>
                    <a:pt x="1557636" y="2768237"/>
                  </a:lnTo>
                  <a:lnTo>
                    <a:pt x="1516681" y="2781665"/>
                  </a:lnTo>
                  <a:lnTo>
                    <a:pt x="1479780" y="2804098"/>
                  </a:lnTo>
                  <a:lnTo>
                    <a:pt x="1448537" y="2834822"/>
                  </a:lnTo>
                  <a:lnTo>
                    <a:pt x="1424558" y="2873120"/>
                  </a:lnTo>
                  <a:lnTo>
                    <a:pt x="1015111" y="4398517"/>
                  </a:lnTo>
                  <a:lnTo>
                    <a:pt x="32003" y="8217217"/>
                  </a:lnTo>
                  <a:close/>
                </a:path>
                <a:path w="3060065" h="8217534">
                  <a:moveTo>
                    <a:pt x="1667928" y="4427054"/>
                  </a:moveTo>
                  <a:lnTo>
                    <a:pt x="1623949" y="4419727"/>
                  </a:lnTo>
                  <a:lnTo>
                    <a:pt x="1582706" y="4404467"/>
                  </a:lnTo>
                  <a:lnTo>
                    <a:pt x="1546145" y="4381754"/>
                  </a:lnTo>
                  <a:lnTo>
                    <a:pt x="1514988" y="4352182"/>
                  </a:lnTo>
                  <a:lnTo>
                    <a:pt x="1489963" y="4316348"/>
                  </a:lnTo>
                  <a:lnTo>
                    <a:pt x="1472344" y="4276319"/>
                  </a:lnTo>
                  <a:lnTo>
                    <a:pt x="1462832" y="4234434"/>
                  </a:lnTo>
                  <a:lnTo>
                    <a:pt x="1461585" y="4191689"/>
                  </a:lnTo>
                  <a:lnTo>
                    <a:pt x="1468754" y="4149090"/>
                  </a:lnTo>
                  <a:lnTo>
                    <a:pt x="1779141" y="3003930"/>
                  </a:lnTo>
                  <a:lnTo>
                    <a:pt x="1785728" y="2953710"/>
                  </a:lnTo>
                  <a:lnTo>
                    <a:pt x="1778954" y="2905030"/>
                  </a:lnTo>
                  <a:lnTo>
                    <a:pt x="1760172" y="2860166"/>
                  </a:lnTo>
                  <a:lnTo>
                    <a:pt x="1730731" y="2821399"/>
                  </a:lnTo>
                  <a:lnTo>
                    <a:pt x="1691986" y="2791005"/>
                  </a:lnTo>
                  <a:lnTo>
                    <a:pt x="1645285" y="2771266"/>
                  </a:lnTo>
                  <a:lnTo>
                    <a:pt x="1601038" y="2764533"/>
                  </a:lnTo>
                  <a:lnTo>
                    <a:pt x="1705265" y="2764533"/>
                  </a:lnTo>
                  <a:lnTo>
                    <a:pt x="1761905" y="2809931"/>
                  </a:lnTo>
                  <a:lnTo>
                    <a:pt x="1786413" y="2844355"/>
                  </a:lnTo>
                  <a:lnTo>
                    <a:pt x="1803933" y="2882850"/>
                  </a:lnTo>
                  <a:lnTo>
                    <a:pt x="1813816" y="2924298"/>
                  </a:lnTo>
                  <a:lnTo>
                    <a:pt x="1815420" y="2967570"/>
                  </a:lnTo>
                  <a:lnTo>
                    <a:pt x="1808098" y="3011551"/>
                  </a:lnTo>
                  <a:lnTo>
                    <a:pt x="1497583" y="4156710"/>
                  </a:lnTo>
                  <a:lnTo>
                    <a:pt x="1491011" y="4194238"/>
                  </a:lnTo>
                  <a:lnTo>
                    <a:pt x="1515872" y="4301109"/>
                  </a:lnTo>
                  <a:lnTo>
                    <a:pt x="1563814" y="4356623"/>
                  </a:lnTo>
                  <a:lnTo>
                    <a:pt x="1630045" y="4389373"/>
                  </a:lnTo>
                  <a:lnTo>
                    <a:pt x="1680273" y="4395906"/>
                  </a:lnTo>
                  <a:lnTo>
                    <a:pt x="1794253" y="4395906"/>
                  </a:lnTo>
                  <a:lnTo>
                    <a:pt x="1791160" y="4398105"/>
                  </a:lnTo>
                  <a:lnTo>
                    <a:pt x="1752654" y="4415601"/>
                  </a:lnTo>
                  <a:lnTo>
                    <a:pt x="1711203" y="4425465"/>
                  </a:lnTo>
                  <a:lnTo>
                    <a:pt x="1667928" y="4427054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876" cy="82295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9290" y="7400799"/>
              <a:ext cx="3952747" cy="73440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623300" y="0"/>
            <a:ext cx="4749165" cy="73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50" spc="-15" dirty="0">
                <a:solidFill>
                  <a:srgbClr val="000000"/>
                </a:solidFill>
                <a:latin typeface="Arial"/>
                <a:cs typeface="Arial"/>
              </a:rPr>
              <a:t>Κυβερνοασφάλεια</a:t>
            </a:r>
            <a:endParaRPr sz="46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888282" y="1121131"/>
            <a:ext cx="4206875" cy="3325269"/>
          </a:xfrm>
          <a:prstGeom prst="rect">
            <a:avLst/>
          </a:prstGeom>
        </p:spPr>
        <p:txBody>
          <a:bodyPr vert="horz" wrap="square" lIns="0" tIns="120650" rIns="0" bIns="0" rtlCol="0">
            <a:spAutoFit/>
          </a:bodyPr>
          <a:lstStyle/>
          <a:p>
            <a:pPr marL="13335" marR="5080">
              <a:lnSpc>
                <a:spcPts val="4750"/>
              </a:lnSpc>
              <a:spcBef>
                <a:spcPts val="950"/>
              </a:spcBef>
            </a:pPr>
            <a:r>
              <a:rPr sz="4650" dirty="0">
                <a:latin typeface="Arial"/>
                <a:cs typeface="Arial"/>
              </a:rPr>
              <a:t>Βα</a:t>
            </a:r>
            <a:r>
              <a:rPr sz="4650" dirty="0" err="1">
                <a:latin typeface="Arial"/>
                <a:cs typeface="Arial"/>
              </a:rPr>
              <a:t>σικές</a:t>
            </a:r>
            <a:r>
              <a:rPr lang="el-GR" sz="4650" spc="5" dirty="0">
                <a:latin typeface="Arial"/>
                <a:cs typeface="Arial"/>
              </a:rPr>
              <a:t> </a:t>
            </a:r>
            <a:r>
              <a:rPr sz="4650" spc="-5" dirty="0">
                <a:latin typeface="Arial"/>
                <a:cs typeface="Arial"/>
              </a:rPr>
              <a:t>α</a:t>
            </a:r>
            <a:r>
              <a:rPr sz="4650" spc="-5" dirty="0" err="1">
                <a:latin typeface="Arial"/>
                <a:cs typeface="Arial"/>
              </a:rPr>
              <a:t>ρχές</a:t>
            </a:r>
            <a:r>
              <a:rPr sz="4650" spc="-5" dirty="0">
                <a:latin typeface="Arial"/>
                <a:cs typeface="Arial"/>
              </a:rPr>
              <a:t> </a:t>
            </a:r>
            <a:r>
              <a:rPr sz="4650" spc="-1280" dirty="0">
                <a:latin typeface="Arial"/>
                <a:cs typeface="Arial"/>
              </a:rPr>
              <a:t> </a:t>
            </a:r>
            <a:r>
              <a:rPr sz="4650" dirty="0">
                <a:latin typeface="Arial"/>
                <a:cs typeface="Arial"/>
              </a:rPr>
              <a:t>και</a:t>
            </a:r>
            <a:r>
              <a:rPr sz="4650" spc="5" dirty="0">
                <a:latin typeface="Arial"/>
                <a:cs typeface="Arial"/>
              </a:rPr>
              <a:t> </a:t>
            </a:r>
            <a:r>
              <a:rPr sz="4650" spc="-15" dirty="0">
                <a:latin typeface="Arial"/>
                <a:cs typeface="Arial"/>
              </a:rPr>
              <a:t>διαχείριση </a:t>
            </a:r>
            <a:r>
              <a:rPr sz="4650" spc="-1280" dirty="0">
                <a:latin typeface="Arial"/>
                <a:cs typeface="Arial"/>
              </a:rPr>
              <a:t> </a:t>
            </a:r>
            <a:r>
              <a:rPr sz="4650" dirty="0">
                <a:latin typeface="Arial"/>
                <a:cs typeface="Arial"/>
              </a:rPr>
              <a:t>για</a:t>
            </a:r>
            <a:r>
              <a:rPr sz="4650" spc="5" dirty="0">
                <a:latin typeface="Arial"/>
                <a:cs typeface="Arial"/>
              </a:rPr>
              <a:t> </a:t>
            </a:r>
            <a:r>
              <a:rPr sz="4650" spc="-5" dirty="0">
                <a:latin typeface="Arial"/>
                <a:cs typeface="Arial"/>
              </a:rPr>
              <a:t>τον</a:t>
            </a:r>
            <a:r>
              <a:rPr sz="4650" spc="1285" dirty="0">
                <a:latin typeface="Arial"/>
                <a:cs typeface="Arial"/>
              </a:rPr>
              <a:t> </a:t>
            </a:r>
            <a:r>
              <a:rPr sz="4650" spc="-10" dirty="0">
                <a:latin typeface="Arial"/>
                <a:cs typeface="Arial"/>
              </a:rPr>
              <a:t>τομέα </a:t>
            </a:r>
            <a:r>
              <a:rPr sz="4650" spc="-1280" dirty="0">
                <a:latin typeface="Arial"/>
                <a:cs typeface="Arial"/>
              </a:rPr>
              <a:t> </a:t>
            </a:r>
            <a:r>
              <a:rPr sz="4650" spc="-5" dirty="0">
                <a:latin typeface="Arial"/>
                <a:cs typeface="Arial"/>
              </a:rPr>
              <a:t>της</a:t>
            </a:r>
            <a:r>
              <a:rPr sz="4650" spc="-254" dirty="0">
                <a:latin typeface="Arial"/>
                <a:cs typeface="Arial"/>
              </a:rPr>
              <a:t> </a:t>
            </a:r>
            <a:r>
              <a:rPr sz="4650" dirty="0">
                <a:latin typeface="Arial"/>
                <a:cs typeface="Arial"/>
              </a:rPr>
              <a:t>υγείας</a:t>
            </a: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3900" b="1" spc="-15" dirty="0">
                <a:solidFill>
                  <a:srgbClr val="44536A"/>
                </a:solidFill>
                <a:latin typeface="Calibri"/>
                <a:cs typeface="Calibri"/>
              </a:rPr>
              <a:t>CSP001_W_H</a:t>
            </a:r>
            <a:endParaRPr sz="39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32825" y="5467629"/>
            <a:ext cx="4485640" cy="506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50" spc="-5" dirty="0">
                <a:latin typeface="Arial"/>
                <a:cs typeface="Arial"/>
              </a:rPr>
              <a:t>ΠΑΡΟΥΣ</a:t>
            </a:r>
            <a:r>
              <a:rPr lang="el-GR" sz="1550" spc="-5" dirty="0">
                <a:latin typeface="Arial"/>
                <a:cs typeface="Arial"/>
              </a:rPr>
              <a:t>Ι</a:t>
            </a:r>
            <a:r>
              <a:rPr sz="1550" spc="-5" dirty="0">
                <a:latin typeface="Arial"/>
                <a:cs typeface="Arial"/>
              </a:rPr>
              <a:t>ΑΣ</a:t>
            </a:r>
            <a:r>
              <a:rPr sz="1550" dirty="0">
                <a:latin typeface="Arial"/>
                <a:cs typeface="Arial"/>
              </a:rPr>
              <a:t>Η</a:t>
            </a:r>
            <a:r>
              <a:rPr sz="1550" spc="-85" dirty="0">
                <a:latin typeface="Arial"/>
                <a:cs typeface="Arial"/>
              </a:rPr>
              <a:t> </a:t>
            </a:r>
            <a:r>
              <a:rPr sz="1550" dirty="0">
                <a:latin typeface="Calibri"/>
                <a:cs typeface="Calibri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550" spc="-5" dirty="0">
                <a:latin typeface="Calibri"/>
                <a:cs typeface="Calibri"/>
              </a:rPr>
              <a:t>NINETA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POLEMI,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PARESH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RATHOD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dirty="0">
                <a:latin typeface="Calibri"/>
                <a:cs typeface="Calibri"/>
              </a:rPr>
              <a:t>&amp;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spc="-5" dirty="0">
                <a:latin typeface="Calibri"/>
                <a:cs typeface="Calibri"/>
              </a:rPr>
              <a:t>DIMITRIS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KOUTRAS</a:t>
            </a:r>
            <a:endParaRPr sz="14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2879" y="0"/>
            <a:ext cx="14293215" cy="8251825"/>
            <a:chOff x="182879" y="0"/>
            <a:chExt cx="14293215" cy="8251825"/>
          </a:xfrm>
        </p:grpSpPr>
        <p:sp>
          <p:nvSpPr>
            <p:cNvPr id="3" name="object 3"/>
            <p:cNvSpPr/>
            <p:nvPr/>
          </p:nvSpPr>
          <p:spPr>
            <a:xfrm>
              <a:off x="8271978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0" y="8229600"/>
                  </a:moveTo>
                  <a:lnTo>
                    <a:pt x="2182279" y="0"/>
                  </a:lnTo>
                </a:path>
              </a:pathLst>
            </a:custGeom>
            <a:ln w="2222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79" y="1590039"/>
              <a:ext cx="14264640" cy="504952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410949" y="127000"/>
              <a:ext cx="3064983" cy="566927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3475461" y="7592631"/>
            <a:ext cx="9969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57062" cy="82295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6342621"/>
            <a:ext cx="3952747" cy="73440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11925" y="644474"/>
            <a:ext cx="6851015" cy="45852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5400"/>
              </a:lnSpc>
              <a:spcBef>
                <a:spcPts val="95"/>
              </a:spcBef>
            </a:pPr>
            <a:r>
              <a:rPr sz="4850" b="1" spc="-275" dirty="0">
                <a:solidFill>
                  <a:srgbClr val="386AEF"/>
                </a:solidFill>
                <a:latin typeface="Arial"/>
                <a:cs typeface="Arial"/>
              </a:rPr>
              <a:t>Ενότητα</a:t>
            </a:r>
            <a:r>
              <a:rPr sz="485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270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r>
              <a:rPr sz="485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265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4850" b="1" spc="-254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85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27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850" b="1" spc="-30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850" b="1" spc="-22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4850" b="1" spc="-305" dirty="0">
                <a:solidFill>
                  <a:srgbClr val="386AEF"/>
                </a:solidFill>
                <a:latin typeface="Arial"/>
                <a:cs typeface="Arial"/>
              </a:rPr>
              <a:t>ά</a:t>
            </a:r>
            <a:r>
              <a:rPr sz="4850" b="1" spc="-229" dirty="0">
                <a:solidFill>
                  <a:srgbClr val="386AEF"/>
                </a:solidFill>
                <a:latin typeface="Arial"/>
                <a:cs typeface="Arial"/>
              </a:rPr>
              <a:t>ρτισης  </a:t>
            </a:r>
            <a:r>
              <a:rPr sz="4850" b="1" spc="-165" dirty="0">
                <a:solidFill>
                  <a:srgbClr val="386AEF"/>
                </a:solidFill>
                <a:latin typeface="Arial"/>
                <a:cs typeface="Arial"/>
              </a:rPr>
              <a:t>CyberSecPro:</a:t>
            </a:r>
            <a:r>
              <a:rPr sz="4850" b="1" spc="-14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35" dirty="0">
                <a:solidFill>
                  <a:srgbClr val="386AEF"/>
                </a:solidFill>
                <a:latin typeface="Arial"/>
                <a:cs typeface="Arial"/>
              </a:rPr>
              <a:t>Βασικές </a:t>
            </a:r>
            <a:r>
              <a:rPr sz="4850" b="1" spc="-13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50" dirty="0">
                <a:solidFill>
                  <a:srgbClr val="386AEF"/>
                </a:solidFill>
                <a:latin typeface="Arial"/>
                <a:cs typeface="Arial"/>
              </a:rPr>
              <a:t>αρ</a:t>
            </a:r>
            <a:r>
              <a:rPr sz="4850" b="1" spc="-155" dirty="0">
                <a:solidFill>
                  <a:srgbClr val="386AEF"/>
                </a:solidFill>
                <a:latin typeface="Arial"/>
                <a:cs typeface="Arial"/>
              </a:rPr>
              <a:t>χ</a:t>
            </a:r>
            <a:r>
              <a:rPr sz="4850" b="1" spc="-1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850" b="1" spc="-30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5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850" b="1" spc="-1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4850" b="1" spc="-30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6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4850" b="1" spc="-160" dirty="0">
                <a:solidFill>
                  <a:srgbClr val="386AEF"/>
                </a:solidFill>
                <a:latin typeface="Arial"/>
                <a:cs typeface="Arial"/>
              </a:rPr>
              <a:t>ιαχ</a:t>
            </a:r>
            <a:r>
              <a:rPr sz="4850" b="1" spc="-16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4850" b="1" spc="-160" dirty="0">
                <a:solidFill>
                  <a:srgbClr val="386AEF"/>
                </a:solidFill>
                <a:latin typeface="Arial"/>
                <a:cs typeface="Arial"/>
              </a:rPr>
              <a:t>ίρι</a:t>
            </a:r>
            <a:r>
              <a:rPr sz="4850" b="1" spc="-165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850" b="1" spc="-32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1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4850" b="1" spc="-114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ς  </a:t>
            </a:r>
            <a:r>
              <a:rPr sz="4850" b="1" spc="-110" dirty="0">
                <a:solidFill>
                  <a:srgbClr val="386AEF"/>
                </a:solidFill>
                <a:latin typeface="Arial"/>
                <a:cs typeface="Arial"/>
              </a:rPr>
              <a:t>κυβερνοασφάλειας για </a:t>
            </a:r>
            <a:r>
              <a:rPr sz="4850" b="1" spc="-10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850" b="1" spc="-110" dirty="0">
                <a:solidFill>
                  <a:srgbClr val="386AEF"/>
                </a:solidFill>
                <a:latin typeface="Arial"/>
                <a:cs typeface="Arial"/>
              </a:rPr>
              <a:t>τον</a:t>
            </a:r>
            <a:r>
              <a:rPr lang="el-GR" sz="4850" b="1" spc="-110" dirty="0">
                <a:solidFill>
                  <a:srgbClr val="386AEF"/>
                </a:solidFill>
                <a:latin typeface="Arial"/>
                <a:cs typeface="Arial"/>
              </a:rPr>
              <a:t> τομέα της </a:t>
            </a:r>
            <a:r>
              <a:rPr sz="4850" b="1" spc="-10" dirty="0" err="1">
                <a:solidFill>
                  <a:srgbClr val="386AEF"/>
                </a:solidFill>
                <a:latin typeface="Arial"/>
                <a:cs typeface="Arial"/>
              </a:rPr>
              <a:t>Υγεί</a:t>
            </a:r>
            <a:r>
              <a:rPr sz="4850" b="1" spc="-10" dirty="0">
                <a:solidFill>
                  <a:srgbClr val="386AEF"/>
                </a:solidFill>
                <a:latin typeface="Arial"/>
                <a:cs typeface="Arial"/>
              </a:rPr>
              <a:t>ας</a:t>
            </a:r>
            <a:endParaRPr sz="485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7435" y="6514465"/>
            <a:ext cx="53568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Δρ</a:t>
            </a:r>
            <a:r>
              <a:rPr sz="1450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Rathod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Dimitris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15" dirty="0">
                <a:latin typeface="Calibri"/>
                <a:cs typeface="Calibri"/>
              </a:rPr>
              <a:t>Koutras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484361"/>
            <a:ext cx="6350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Γ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νω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ί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4000" b="1" spc="-1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ου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εκ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αι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4000" b="1" spc="-90" dirty="0">
                <a:solidFill>
                  <a:srgbClr val="386AEF"/>
                </a:solidFill>
                <a:latin typeface="Arial"/>
                <a:cs typeface="Arial"/>
              </a:rPr>
              <a:t>υτ</a:t>
            </a:r>
            <a:r>
              <a:rPr sz="4000" b="1" spc="-95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90" y="3724706"/>
            <a:ext cx="307848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γ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ρι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λ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90" y="4219130"/>
            <a:ext cx="3621404" cy="1185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5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Καθηγήτρια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από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 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Cyber </a:t>
            </a:r>
            <a:r>
              <a:rPr sz="1600" spc="140" dirty="0">
                <a:solidFill>
                  <a:srgbClr val="272424"/>
                </a:solidFill>
                <a:latin typeface="Calibri"/>
                <a:cs typeface="Calibri"/>
              </a:rPr>
              <a:t>Sec 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Lab </a:t>
            </a:r>
            <a:r>
              <a:rPr sz="1600" spc="-35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του Πανεπιστημίου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Πειραιώς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,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με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ειδίκευση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κυβερνοασφάλεια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3860" y="3724706"/>
            <a:ext cx="196405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Dr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. 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Paresh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Ratho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d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3860" y="4235780"/>
            <a:ext cx="3195955" cy="151003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52800"/>
              </a:lnSpc>
              <a:spcBef>
                <a:spcPts val="55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Επικεφαλής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θεματικής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ΕΤΑΚ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Πανεπιστήμιο </a:t>
            </a:r>
            <a:r>
              <a:rPr sz="1600" spc="135" dirty="0">
                <a:solidFill>
                  <a:srgbClr val="272424"/>
                </a:solidFill>
                <a:latin typeface="Calibri"/>
                <a:cs typeface="Calibri"/>
              </a:rPr>
              <a:t>Laurea,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με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έμφαση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στις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εξελίξεις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στον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-8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2195" y="3724706"/>
            <a:ext cx="215709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Δη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ήτ</a:t>
            </a: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ης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ού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τρ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2195" y="4238662"/>
            <a:ext cx="2379345" cy="2197909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51400"/>
              </a:lnSpc>
              <a:spcBef>
                <a:spcPts val="6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Τεχνικός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εμπειρογνώμονας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σε </a:t>
            </a:r>
            <a:r>
              <a:rPr sz="1600" spc="-4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θέματα ασφάλειας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9" dirty="0">
                <a:solidFill>
                  <a:srgbClr val="272424"/>
                </a:solidFill>
                <a:latin typeface="Arial"/>
                <a:cs typeface="Arial"/>
              </a:rPr>
              <a:t>πρωτοκόλλων 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IoT, </a:t>
            </a:r>
            <a:r>
              <a:rPr sz="1600" spc="15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lang="el-GR" sz="1600" spc="200" dirty="0">
                <a:solidFill>
                  <a:srgbClr val="272424"/>
                </a:solidFill>
                <a:latin typeface="Arial"/>
                <a:cs typeface="Arial"/>
              </a:rPr>
              <a:t>και σε θέματα </a:t>
            </a:r>
            <a:r>
              <a:rPr lang="el-GR" sz="1600" spc="200" dirty="0" err="1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18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7656080"/>
            <a:ext cx="587375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Δρ</a:t>
            </a:r>
            <a:r>
              <a:rPr sz="1450" dirty="0">
                <a:latin typeface="Calibri"/>
                <a:cs typeface="Calibri"/>
              </a:rPr>
              <a:t>: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</a:t>
            </a:r>
            <a:r>
              <a:rPr sz="1450" spc="-5" dirty="0">
                <a:latin typeface="Calibri"/>
                <a:cs typeface="Calibri"/>
              </a:rPr>
              <a:t>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483779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14630400" y="0"/>
                </a:moveTo>
                <a:lnTo>
                  <a:pt x="0" y="0"/>
                </a:lnTo>
                <a:lnTo>
                  <a:pt x="0" y="8229600"/>
                </a:lnTo>
                <a:lnTo>
                  <a:pt x="14630400" y="82296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7252334" cy="8251825"/>
            <a:chOff x="0" y="0"/>
            <a:chExt cx="7252334" cy="82518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12028" y="6072377"/>
              <a:ext cx="1113536" cy="21572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519130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2182279" y="0"/>
                  </a:moveTo>
                  <a:lnTo>
                    <a:pt x="0" y="8229600"/>
                  </a:lnTo>
                </a:path>
              </a:pathLst>
            </a:custGeom>
            <a:ln w="2222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97858" y="21208"/>
              <a:ext cx="3054350" cy="8204834"/>
            </a:xfrm>
            <a:custGeom>
              <a:avLst/>
              <a:gdLst/>
              <a:ahLst/>
              <a:cxnLst/>
              <a:rect l="l" t="t" r="r" b="b"/>
              <a:pathLst>
                <a:path w="3054350" h="8204834">
                  <a:moveTo>
                    <a:pt x="3053956" y="0"/>
                  </a:moveTo>
                  <a:lnTo>
                    <a:pt x="3022079" y="0"/>
                  </a:lnTo>
                  <a:lnTo>
                    <a:pt x="2327262" y="2521204"/>
                  </a:lnTo>
                  <a:lnTo>
                    <a:pt x="1856981" y="4255516"/>
                  </a:lnTo>
                  <a:lnTo>
                    <a:pt x="1837258" y="4302049"/>
                  </a:lnTo>
                  <a:lnTo>
                    <a:pt x="1806905" y="4340644"/>
                  </a:lnTo>
                  <a:lnTo>
                    <a:pt x="1768195" y="4369968"/>
                  </a:lnTo>
                  <a:lnTo>
                    <a:pt x="1723428" y="4388675"/>
                  </a:lnTo>
                  <a:lnTo>
                    <a:pt x="1674876" y="4395419"/>
                  </a:lnTo>
                  <a:lnTo>
                    <a:pt x="1624838" y="4388866"/>
                  </a:lnTo>
                  <a:lnTo>
                    <a:pt x="1558836" y="4356316"/>
                  </a:lnTo>
                  <a:lnTo>
                    <a:pt x="1511033" y="4300982"/>
                  </a:lnTo>
                  <a:lnTo>
                    <a:pt x="1487144" y="4231259"/>
                  </a:lnTo>
                  <a:lnTo>
                    <a:pt x="1486306" y="4194403"/>
                  </a:lnTo>
                  <a:lnTo>
                    <a:pt x="1492872" y="4156964"/>
                  </a:lnTo>
                  <a:lnTo>
                    <a:pt x="1802371" y="3015361"/>
                  </a:lnTo>
                  <a:lnTo>
                    <a:pt x="1809635" y="2971571"/>
                  </a:lnTo>
                  <a:lnTo>
                    <a:pt x="1808010" y="2928467"/>
                  </a:lnTo>
                  <a:lnTo>
                    <a:pt x="1798154" y="2887167"/>
                  </a:lnTo>
                  <a:lnTo>
                    <a:pt x="1780692" y="2848800"/>
                  </a:lnTo>
                  <a:lnTo>
                    <a:pt x="1756270" y="2814485"/>
                  </a:lnTo>
                  <a:lnTo>
                    <a:pt x="1725510" y="2785338"/>
                  </a:lnTo>
                  <a:lnTo>
                    <a:pt x="1689061" y="2762478"/>
                  </a:lnTo>
                  <a:lnTo>
                    <a:pt x="1647558" y="2747010"/>
                  </a:lnTo>
                  <a:lnTo>
                    <a:pt x="1603286" y="2739961"/>
                  </a:lnTo>
                  <a:lnTo>
                    <a:pt x="1559610" y="2741841"/>
                  </a:lnTo>
                  <a:lnTo>
                    <a:pt x="1517700" y="2752140"/>
                  </a:lnTo>
                  <a:lnTo>
                    <a:pt x="1478737" y="2770301"/>
                  </a:lnTo>
                  <a:lnTo>
                    <a:pt x="1443888" y="2795828"/>
                  </a:lnTo>
                  <a:lnTo>
                    <a:pt x="1414297" y="2828163"/>
                  </a:lnTo>
                  <a:lnTo>
                    <a:pt x="1391145" y="2866771"/>
                  </a:lnTo>
                  <a:lnTo>
                    <a:pt x="1391145" y="2868295"/>
                  </a:lnTo>
                  <a:lnTo>
                    <a:pt x="983094" y="4390390"/>
                  </a:lnTo>
                  <a:lnTo>
                    <a:pt x="0" y="8203158"/>
                  </a:lnTo>
                  <a:lnTo>
                    <a:pt x="7924" y="8204035"/>
                  </a:lnTo>
                  <a:lnTo>
                    <a:pt x="15887" y="8204479"/>
                  </a:lnTo>
                  <a:lnTo>
                    <a:pt x="25019" y="8204670"/>
                  </a:lnTo>
                  <a:lnTo>
                    <a:pt x="31864" y="8204670"/>
                  </a:lnTo>
                  <a:lnTo>
                    <a:pt x="1011936" y="4398010"/>
                  </a:lnTo>
                  <a:lnTo>
                    <a:pt x="1419987" y="2877439"/>
                  </a:lnTo>
                  <a:lnTo>
                    <a:pt x="1443875" y="2839262"/>
                  </a:lnTo>
                  <a:lnTo>
                    <a:pt x="1475003" y="2808630"/>
                  </a:lnTo>
                  <a:lnTo>
                    <a:pt x="1511769" y="2786253"/>
                  </a:lnTo>
                  <a:lnTo>
                    <a:pt x="1552575" y="2772867"/>
                  </a:lnTo>
                  <a:lnTo>
                    <a:pt x="1595831" y="2769158"/>
                  </a:lnTo>
                  <a:lnTo>
                    <a:pt x="1639951" y="2775839"/>
                  </a:lnTo>
                  <a:lnTo>
                    <a:pt x="1686534" y="2795562"/>
                  </a:lnTo>
                  <a:lnTo>
                    <a:pt x="1725180" y="2825902"/>
                  </a:lnTo>
                  <a:lnTo>
                    <a:pt x="1754555" y="2864574"/>
                  </a:lnTo>
                  <a:lnTo>
                    <a:pt x="1773313" y="2909303"/>
                  </a:lnTo>
                  <a:lnTo>
                    <a:pt x="1780095" y="2957830"/>
                  </a:lnTo>
                  <a:lnTo>
                    <a:pt x="1773542" y="3007868"/>
                  </a:lnTo>
                  <a:lnTo>
                    <a:pt x="1464043" y="4149344"/>
                  </a:lnTo>
                  <a:lnTo>
                    <a:pt x="1456880" y="4191838"/>
                  </a:lnTo>
                  <a:lnTo>
                    <a:pt x="1458036" y="4231259"/>
                  </a:lnTo>
                  <a:lnTo>
                    <a:pt x="1467637" y="4276191"/>
                  </a:lnTo>
                  <a:lnTo>
                    <a:pt x="1485252" y="4316095"/>
                  </a:lnTo>
                  <a:lnTo>
                    <a:pt x="1510169" y="4351845"/>
                  </a:lnTo>
                  <a:lnTo>
                    <a:pt x="1541183" y="4381335"/>
                  </a:lnTo>
                  <a:lnTo>
                    <a:pt x="1577606" y="4403991"/>
                  </a:lnTo>
                  <a:lnTo>
                    <a:pt x="1618729" y="4419219"/>
                  </a:lnTo>
                  <a:lnTo>
                    <a:pt x="1662582" y="4426521"/>
                  </a:lnTo>
                  <a:lnTo>
                    <a:pt x="1705724" y="4424921"/>
                  </a:lnTo>
                  <a:lnTo>
                    <a:pt x="1747062" y="4415066"/>
                  </a:lnTo>
                  <a:lnTo>
                    <a:pt x="1785467" y="4397603"/>
                  </a:lnTo>
                  <a:lnTo>
                    <a:pt x="1788528" y="4395419"/>
                  </a:lnTo>
                  <a:lnTo>
                    <a:pt x="1819821" y="4373181"/>
                  </a:lnTo>
                  <a:lnTo>
                    <a:pt x="1848993" y="4342435"/>
                  </a:lnTo>
                  <a:lnTo>
                    <a:pt x="1871878" y="4305998"/>
                  </a:lnTo>
                  <a:lnTo>
                    <a:pt x="1887334" y="4264533"/>
                  </a:lnTo>
                  <a:lnTo>
                    <a:pt x="2357615" y="2530221"/>
                  </a:lnTo>
                  <a:lnTo>
                    <a:pt x="3047860" y="19812"/>
                  </a:lnTo>
                  <a:lnTo>
                    <a:pt x="3052432" y="4572"/>
                  </a:lnTo>
                  <a:lnTo>
                    <a:pt x="305395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7008876" cy="82295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88605" y="284226"/>
            <a:ext cx="317817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15" dirty="0">
                <a:latin typeface="Arial"/>
                <a:cs typeface="Arial"/>
              </a:rPr>
              <a:t>Π</a:t>
            </a:r>
            <a:r>
              <a:rPr sz="3500" spc="-10" dirty="0">
                <a:latin typeface="Arial"/>
                <a:cs typeface="Arial"/>
              </a:rPr>
              <a:t>ρο</a:t>
            </a:r>
            <a:r>
              <a:rPr sz="3500" spc="-15" dirty="0">
                <a:latin typeface="Arial"/>
                <a:cs typeface="Arial"/>
              </a:rPr>
              <a:t>τάσ</a:t>
            </a:r>
            <a:r>
              <a:rPr sz="3500" spc="-10" dirty="0">
                <a:latin typeface="Arial"/>
                <a:cs typeface="Arial"/>
              </a:rPr>
              <a:t>ει</a:t>
            </a:r>
            <a:r>
              <a:rPr sz="3500" dirty="0">
                <a:latin typeface="Arial"/>
                <a:cs typeface="Arial"/>
              </a:rPr>
              <a:t>ς</a:t>
            </a:r>
            <a:r>
              <a:rPr sz="3500" spc="-204" dirty="0">
                <a:latin typeface="Arial"/>
                <a:cs typeface="Arial"/>
              </a:rPr>
              <a:t> </a:t>
            </a:r>
            <a:r>
              <a:rPr sz="3500" spc="-5" dirty="0">
                <a:latin typeface="Arial"/>
                <a:cs typeface="Arial"/>
              </a:rPr>
              <a:t>αξίας</a:t>
            </a:r>
            <a:endParaRPr sz="3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77175" y="1175651"/>
            <a:ext cx="3916679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4471C4"/>
                </a:solidFill>
                <a:latin typeface="Arial"/>
                <a:cs typeface="Arial"/>
              </a:rPr>
              <a:t>Οφέλη</a:t>
            </a:r>
            <a:r>
              <a:rPr sz="2300" spc="-120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2300" dirty="0">
                <a:solidFill>
                  <a:srgbClr val="4471C4"/>
                </a:solidFill>
                <a:latin typeface="Arial"/>
                <a:cs typeface="Arial"/>
              </a:rPr>
              <a:t>για</a:t>
            </a:r>
            <a:r>
              <a:rPr sz="2300" spc="-120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2300" spc="-15" dirty="0">
                <a:solidFill>
                  <a:srgbClr val="4471C4"/>
                </a:solidFill>
                <a:latin typeface="Arial"/>
                <a:cs typeface="Arial"/>
              </a:rPr>
              <a:t>τ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ου</a:t>
            </a:r>
            <a:r>
              <a:rPr sz="2300" dirty="0">
                <a:solidFill>
                  <a:srgbClr val="4471C4"/>
                </a:solidFill>
                <a:latin typeface="Arial"/>
                <a:cs typeface="Arial"/>
              </a:rPr>
              <a:t>ς</a:t>
            </a:r>
            <a:r>
              <a:rPr sz="2300" spc="-140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σ</a:t>
            </a:r>
            <a:r>
              <a:rPr sz="2300" spc="-15" dirty="0">
                <a:solidFill>
                  <a:srgbClr val="4471C4"/>
                </a:solidFill>
                <a:latin typeface="Arial"/>
                <a:cs typeface="Arial"/>
              </a:rPr>
              <a:t>υ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μμε</a:t>
            </a:r>
            <a:r>
              <a:rPr sz="2300" spc="-15" dirty="0">
                <a:solidFill>
                  <a:srgbClr val="4471C4"/>
                </a:solidFill>
                <a:latin typeface="Arial"/>
                <a:cs typeface="Arial"/>
              </a:rPr>
              <a:t>τ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έ</a:t>
            </a:r>
            <a:r>
              <a:rPr sz="2300" spc="-15" dirty="0">
                <a:solidFill>
                  <a:srgbClr val="4471C4"/>
                </a:solidFill>
                <a:latin typeface="Arial"/>
                <a:cs typeface="Arial"/>
              </a:rPr>
              <a:t>χ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ον</a:t>
            </a:r>
            <a:r>
              <a:rPr sz="2300" spc="-15" dirty="0">
                <a:solidFill>
                  <a:srgbClr val="4471C4"/>
                </a:solidFill>
                <a:latin typeface="Arial"/>
                <a:cs typeface="Arial"/>
              </a:rPr>
              <a:t>τ</a:t>
            </a:r>
            <a:r>
              <a:rPr sz="2300" spc="-10" dirty="0">
                <a:solidFill>
                  <a:srgbClr val="4471C4"/>
                </a:solidFill>
                <a:latin typeface="Arial"/>
                <a:cs typeface="Arial"/>
              </a:rPr>
              <a:t>ε</a:t>
            </a:r>
            <a:r>
              <a:rPr sz="2300" dirty="0">
                <a:solidFill>
                  <a:srgbClr val="4471C4"/>
                </a:solidFill>
                <a:latin typeface="Arial"/>
                <a:cs typeface="Arial"/>
              </a:rPr>
              <a:t>ς</a:t>
            </a:r>
            <a:endParaRPr sz="2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77175" y="2096008"/>
            <a:ext cx="5372100" cy="23425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0360" indent="-328295">
              <a:lnSpc>
                <a:spcPts val="1530"/>
              </a:lnSpc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1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της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εκπαιδευτικής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ενότητας: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Επίπεδο</a:t>
            </a:r>
            <a:r>
              <a:rPr sz="11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εκπαίδευσης: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Βασικό</a:t>
            </a:r>
            <a:r>
              <a:rPr sz="11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11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Προχωρημένο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25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Επαγγελματική κατάρτιση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για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την</a:t>
            </a:r>
            <a:r>
              <a:rPr sz="11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ασφάλεια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στον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κυβερνοχώρο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25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Πρακτική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και</a:t>
            </a:r>
            <a:r>
              <a:rPr sz="11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πρακτική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 ανάπτυξη</a:t>
            </a:r>
            <a:r>
              <a:rPr sz="115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δεξιοτήτων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10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Βασισμένο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στο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ευρωπαϊκό </a:t>
            </a:r>
            <a:r>
              <a:rPr sz="1150" spc="-10" dirty="0">
                <a:solidFill>
                  <a:srgbClr val="FFFFFF"/>
                </a:solidFill>
                <a:latin typeface="Calibri"/>
                <a:cs typeface="Calibri"/>
              </a:rPr>
              <a:t>πλαίσιο</a:t>
            </a:r>
            <a:r>
              <a:rPr sz="115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δεξιοτήτων κυβερνοασφάλειας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30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Γνωριμίες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αιχμής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από</a:t>
            </a:r>
            <a:r>
              <a:rPr sz="11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εμπειρογνώμονες</a:t>
            </a:r>
            <a:r>
              <a:rPr sz="11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του κλάδου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και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του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ακαδημαϊκού τομέα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25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Πιστοποιητικό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 ολοκλήρωσης</a:t>
            </a:r>
            <a:endParaRPr sz="1150">
              <a:latin typeface="Calibri"/>
              <a:cs typeface="Calibri"/>
            </a:endParaRPr>
          </a:p>
          <a:p>
            <a:pPr marL="340360" indent="-328295">
              <a:lnSpc>
                <a:spcPct val="100000"/>
              </a:lnSpc>
              <a:spcBef>
                <a:spcPts val="1115"/>
              </a:spcBef>
              <a:buSzPct val="121739"/>
              <a:buFont typeface="Courier New"/>
              <a:buChar char="o"/>
              <a:tabLst>
                <a:tab pos="340360" algn="l"/>
                <a:tab pos="340995" algn="l"/>
              </a:tabLst>
            </a:pP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Βοηθά 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ανάπτυξη δεξιοτήτων</a:t>
            </a:r>
            <a:r>
              <a:rPr sz="1150" dirty="0">
                <a:solidFill>
                  <a:srgbClr val="FFFFFF"/>
                </a:solidFill>
                <a:latin typeface="Calibri"/>
                <a:cs typeface="Calibri"/>
              </a:rPr>
              <a:t> και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στην </a:t>
            </a:r>
            <a:r>
              <a:rPr sz="1150" spc="-15" dirty="0">
                <a:solidFill>
                  <a:srgbClr val="FFFFFF"/>
                </a:solidFill>
                <a:latin typeface="Calibri"/>
                <a:cs typeface="Calibri"/>
              </a:rPr>
              <a:t>εξέλιξη </a:t>
            </a:r>
            <a:r>
              <a:rPr sz="1150" spc="-5" dirty="0">
                <a:solidFill>
                  <a:srgbClr val="FFFFFF"/>
                </a:solidFill>
                <a:latin typeface="Calibri"/>
                <a:cs typeface="Calibri"/>
              </a:rPr>
              <a:t>της σταδιοδρομίας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435" y="7021182"/>
            <a:ext cx="53797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solidFill>
                  <a:srgbClr val="FFFFFF"/>
                </a:solidFill>
                <a:latin typeface="Arial"/>
                <a:cs typeface="Arial"/>
              </a:rPr>
              <a:t>Εκπαιδευτές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Nineta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Polemi,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Dr.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Paresh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Rathod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Δημήτρης</a:t>
            </a:r>
            <a:r>
              <a:rPr sz="14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5" dirty="0">
                <a:solidFill>
                  <a:srgbClr val="FFFFFF"/>
                </a:solidFill>
                <a:latin typeface="Arial"/>
                <a:cs typeface="Arial"/>
              </a:rPr>
              <a:t>Κούτρας</a:t>
            </a:r>
            <a:endParaRPr sz="145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9291" y="6848944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028113"/>
            <a:ext cx="7313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Επισκόπησ</a:t>
            </a: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κτ</a:t>
            </a:r>
            <a:r>
              <a:rPr sz="4000" b="1" spc="-18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35" dirty="0">
                <a:solidFill>
                  <a:srgbClr val="386AEF"/>
                </a:solidFill>
                <a:latin typeface="Arial"/>
                <a:cs typeface="Arial"/>
              </a:rPr>
              <a:t>ύλης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5310" y="3426561"/>
            <a:ext cx="78105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Θέμα-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5310" y="3836670"/>
            <a:ext cx="522732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Εισαγωγή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στις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βασικές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αρχές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κυβερνοασφάλειας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5310" y="5027295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5310" y="5437403"/>
            <a:ext cx="462915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Βέλτιστες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πρακτικές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προστασία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δεδομένων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ασθενών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0725" y="3426561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0725" y="3836670"/>
            <a:ext cx="469392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Συνήθεις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απειλές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στην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υγειονομική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περίθαλψη</a:t>
            </a:r>
            <a:r>
              <a:rPr sz="1600" spc="19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0725" y="5027295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4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0725" y="5437403"/>
            <a:ext cx="460883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Αποτελεσματική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διαχείριση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κινδύνων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435" y="6854393"/>
            <a:ext cx="50393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Polemi,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Dimitris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15" dirty="0">
                <a:latin typeface="Calibri"/>
                <a:cs typeface="Calibri"/>
              </a:rPr>
              <a:t>Koutras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6670" y="3258515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4"/>
                </a:lnTo>
                <a:lnTo>
                  <a:pt x="567931" y="416433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58049" y="3451809"/>
            <a:ext cx="15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3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41438" y="3185490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383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4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06538" y="337878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46670" y="507537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816"/>
                </a:moveTo>
                <a:lnTo>
                  <a:pt x="151472" y="567816"/>
                </a:lnTo>
                <a:lnTo>
                  <a:pt x="103596" y="560106"/>
                </a:lnTo>
                <a:lnTo>
                  <a:pt x="62015" y="538633"/>
                </a:lnTo>
                <a:lnTo>
                  <a:pt x="29224" y="505874"/>
                </a:lnTo>
                <a:lnTo>
                  <a:pt x="7722" y="464315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3"/>
                </a:lnTo>
                <a:lnTo>
                  <a:pt x="567931" y="416431"/>
                </a:lnTo>
                <a:lnTo>
                  <a:pt x="560208" y="464315"/>
                </a:lnTo>
                <a:lnTo>
                  <a:pt x="538703" y="505874"/>
                </a:lnTo>
                <a:lnTo>
                  <a:pt x="505907" y="538633"/>
                </a:lnTo>
                <a:lnTo>
                  <a:pt x="464315" y="560106"/>
                </a:lnTo>
                <a:lnTo>
                  <a:pt x="416420" y="567816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15580" y="526867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41438" y="507537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816"/>
                </a:moveTo>
                <a:lnTo>
                  <a:pt x="151383" y="567816"/>
                </a:lnTo>
                <a:lnTo>
                  <a:pt x="103550" y="560106"/>
                </a:lnTo>
                <a:lnTo>
                  <a:pt x="61996" y="538633"/>
                </a:lnTo>
                <a:lnTo>
                  <a:pt x="29220" y="505874"/>
                </a:lnTo>
                <a:lnTo>
                  <a:pt x="7721" y="464315"/>
                </a:lnTo>
                <a:lnTo>
                  <a:pt x="0" y="416431"/>
                </a:lnTo>
                <a:lnTo>
                  <a:pt x="0" y="151383"/>
                </a:ln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3"/>
                </a:lnTo>
                <a:lnTo>
                  <a:pt x="567942" y="416431"/>
                </a:lnTo>
                <a:lnTo>
                  <a:pt x="560220" y="464315"/>
                </a:lnTo>
                <a:lnTo>
                  <a:pt x="538714" y="505874"/>
                </a:lnTo>
                <a:lnTo>
                  <a:pt x="505919" y="538633"/>
                </a:lnTo>
                <a:lnTo>
                  <a:pt x="464328" y="560106"/>
                </a:lnTo>
                <a:lnTo>
                  <a:pt x="416431" y="567816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598918" y="5268671"/>
            <a:ext cx="2120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130" dirty="0">
                <a:solidFill>
                  <a:srgbClr val="386AEF"/>
                </a:solidFill>
                <a:latin typeface="Arial"/>
                <a:cs typeface="Arial"/>
              </a:rPr>
              <a:t>4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6682523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7564" y="641337"/>
            <a:ext cx="220853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spc="365" dirty="0">
                <a:solidFill>
                  <a:srgbClr val="000000"/>
                </a:solidFill>
                <a:latin typeface="Arial"/>
                <a:cs typeface="Arial"/>
              </a:rPr>
              <a:t>ΘΕΜΑΤ</a:t>
            </a:r>
            <a:r>
              <a:rPr sz="3550" spc="355" dirty="0">
                <a:solidFill>
                  <a:srgbClr val="000000"/>
                </a:solidFill>
                <a:latin typeface="Arial"/>
                <a:cs typeface="Arial"/>
              </a:rPr>
              <a:t>Α</a:t>
            </a:r>
            <a:endParaRPr sz="35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1868" y="2163472"/>
            <a:ext cx="7161531" cy="2096087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240029" indent="-227965">
              <a:lnSpc>
                <a:spcPct val="100000"/>
              </a:lnSpc>
              <a:spcBef>
                <a:spcPts val="1225"/>
              </a:spcBef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2400" spc="40" dirty="0">
                <a:latin typeface="Arial"/>
                <a:cs typeface="Arial"/>
              </a:rPr>
              <a:t>Θαλάσσιο Οικοσύστημα</a:t>
            </a:r>
          </a:p>
          <a:p>
            <a:pPr marL="240029" indent="-227965">
              <a:lnSpc>
                <a:spcPct val="100000"/>
              </a:lnSpc>
              <a:spcBef>
                <a:spcPts val="1225"/>
              </a:spcBef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2400" spc="40" dirty="0">
                <a:latin typeface="Arial"/>
                <a:cs typeface="Arial"/>
              </a:rPr>
              <a:t>Θαλάσσια Περιουσιακά Στοιχεία – Ταξινόμηση</a:t>
            </a:r>
          </a:p>
          <a:p>
            <a:pPr marL="240029" indent="-227965">
              <a:lnSpc>
                <a:spcPct val="100000"/>
              </a:lnSpc>
              <a:spcBef>
                <a:spcPts val="1225"/>
              </a:spcBef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2400" spc="40" dirty="0">
                <a:latin typeface="Arial"/>
                <a:cs typeface="Arial"/>
              </a:rPr>
              <a:t>Βασικές Έννοιες της Ασφάλειας</a:t>
            </a:r>
          </a:p>
          <a:p>
            <a:pPr marL="240029" indent="-227965">
              <a:lnSpc>
                <a:spcPct val="100000"/>
              </a:lnSpc>
              <a:spcBef>
                <a:spcPts val="1225"/>
              </a:spcBef>
              <a:buSzPct val="125000"/>
              <a:buChar char="•"/>
              <a:tabLst>
                <a:tab pos="240029" algn="l"/>
                <a:tab pos="240665" algn="l"/>
              </a:tabLst>
            </a:pPr>
            <a:r>
              <a:rPr lang="el-GR" sz="2400" spc="40" dirty="0" err="1">
                <a:latin typeface="Arial"/>
                <a:cs typeface="Arial"/>
              </a:rPr>
              <a:t>Cyber</a:t>
            </a:r>
            <a:r>
              <a:rPr lang="el-GR" sz="2400" spc="40" dirty="0">
                <a:latin typeface="Arial"/>
                <a:cs typeface="Arial"/>
              </a:rPr>
              <a:t> </a:t>
            </a:r>
            <a:r>
              <a:rPr lang="el-GR" sz="2400" spc="40" dirty="0" err="1">
                <a:latin typeface="Arial"/>
                <a:cs typeface="Arial"/>
              </a:rPr>
              <a:t>Hygiene</a:t>
            </a:r>
            <a:r>
              <a:rPr lang="el-GR" sz="2400" spc="40" dirty="0">
                <a:latin typeface="Arial"/>
                <a:cs typeface="Arial"/>
              </a:rPr>
              <a:t> (Υγιεινή στον Κυβερνοχώρο)</a:t>
            </a:r>
            <a:endParaRPr lang="el-GR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028113"/>
            <a:ext cx="7313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Επισκόπησ</a:t>
            </a: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κτ</a:t>
            </a:r>
            <a:r>
              <a:rPr sz="4000" b="1" spc="-18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35" dirty="0">
                <a:solidFill>
                  <a:srgbClr val="386AEF"/>
                </a:solidFill>
                <a:latin typeface="Arial"/>
                <a:cs typeface="Arial"/>
              </a:rPr>
              <a:t>ύλης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5310" y="3426561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5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5310" y="3839552"/>
            <a:ext cx="4279265" cy="111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Βασικοί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έλεγχοι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κυβερνοασφάλειας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συστήματα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συσκευές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πληροφορικής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45310" y="5368988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7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5310" y="5781980"/>
            <a:ext cx="4523105" cy="111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Ηθικές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επαγγελματικές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προκλήσεις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κυβερνοασφάλεια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υγειονομικής </a:t>
            </a:r>
            <a:r>
              <a:rPr sz="1600" spc="-4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1359" y="3426561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6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341359" y="3839552"/>
            <a:ext cx="4533900" cy="753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600" spc="215" dirty="0">
                <a:solidFill>
                  <a:srgbClr val="272424"/>
                </a:solidFill>
                <a:latin typeface="Arial"/>
                <a:cs typeface="Arial"/>
              </a:rPr>
              <a:t>Οικοδόμηση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μιας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ασφαλούς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κουλτούρας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οργανισμό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5" dirty="0">
                <a:solidFill>
                  <a:srgbClr val="272424"/>
                </a:solidFill>
                <a:latin typeface="Arial"/>
                <a:cs typeface="Arial"/>
              </a:rPr>
              <a:t>σας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41359" y="5004879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8</a:t>
            </a:r>
            <a:endParaRPr sz="1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41359" y="5417870"/>
            <a:ext cx="5523230" cy="753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Διακυβέρνηση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οργανισμούς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435" y="7537780"/>
            <a:ext cx="503936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Polemi,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Dimitris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15" dirty="0">
                <a:latin typeface="Calibri"/>
                <a:cs typeface="Calibri"/>
              </a:rPr>
              <a:t>Koutras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46670" y="3258515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4"/>
                </a:lnTo>
                <a:lnTo>
                  <a:pt x="567931" y="416433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15580" y="345180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441438" y="3185490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383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4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11618" y="337878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6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46670" y="507537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816"/>
                </a:moveTo>
                <a:lnTo>
                  <a:pt x="151472" y="567816"/>
                </a:lnTo>
                <a:lnTo>
                  <a:pt x="103596" y="560106"/>
                </a:lnTo>
                <a:lnTo>
                  <a:pt x="62015" y="538633"/>
                </a:lnTo>
                <a:lnTo>
                  <a:pt x="29224" y="505874"/>
                </a:lnTo>
                <a:lnTo>
                  <a:pt x="7722" y="464315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3"/>
                </a:lnTo>
                <a:lnTo>
                  <a:pt x="567931" y="416431"/>
                </a:lnTo>
                <a:lnTo>
                  <a:pt x="560208" y="464315"/>
                </a:lnTo>
                <a:lnTo>
                  <a:pt x="538703" y="505874"/>
                </a:lnTo>
                <a:lnTo>
                  <a:pt x="505907" y="538633"/>
                </a:lnTo>
                <a:lnTo>
                  <a:pt x="464315" y="560106"/>
                </a:lnTo>
                <a:lnTo>
                  <a:pt x="416420" y="567816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124470" y="526867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7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41438" y="5075377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816"/>
                </a:moveTo>
                <a:lnTo>
                  <a:pt x="151383" y="567816"/>
                </a:lnTo>
                <a:lnTo>
                  <a:pt x="103550" y="560106"/>
                </a:lnTo>
                <a:lnTo>
                  <a:pt x="61996" y="538633"/>
                </a:lnTo>
                <a:lnTo>
                  <a:pt x="29220" y="505874"/>
                </a:lnTo>
                <a:lnTo>
                  <a:pt x="7721" y="464315"/>
                </a:lnTo>
                <a:lnTo>
                  <a:pt x="0" y="416431"/>
                </a:lnTo>
                <a:lnTo>
                  <a:pt x="0" y="151383"/>
                </a:ln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3"/>
                </a:lnTo>
                <a:lnTo>
                  <a:pt x="567942" y="416431"/>
                </a:lnTo>
                <a:lnTo>
                  <a:pt x="560220" y="464315"/>
                </a:lnTo>
                <a:lnTo>
                  <a:pt x="538714" y="505874"/>
                </a:lnTo>
                <a:lnTo>
                  <a:pt x="505919" y="538633"/>
                </a:lnTo>
                <a:lnTo>
                  <a:pt x="464328" y="560106"/>
                </a:lnTo>
                <a:lnTo>
                  <a:pt x="416431" y="567816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610347" y="526867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8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365910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028113"/>
            <a:ext cx="73139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Επισκόπησ</a:t>
            </a: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κτ</a:t>
            </a:r>
            <a:r>
              <a:rPr sz="4000" b="1" spc="-18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35" dirty="0">
                <a:solidFill>
                  <a:srgbClr val="386AEF"/>
                </a:solidFill>
                <a:latin typeface="Arial"/>
                <a:cs typeface="Arial"/>
              </a:rPr>
              <a:t>ύλης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45310" y="3426561"/>
            <a:ext cx="82232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μα-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9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45310" y="3839552"/>
            <a:ext cx="3663950" cy="111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100"/>
              </a:spcBef>
            </a:pPr>
            <a:r>
              <a:rPr sz="1600" spc="235" dirty="0">
                <a:solidFill>
                  <a:srgbClr val="272424"/>
                </a:solidFill>
                <a:latin typeface="Arial"/>
                <a:cs typeface="Arial"/>
              </a:rPr>
              <a:t>Συμμόρφωση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κανονισμοί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τον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τομέα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υγείας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40725" y="3426561"/>
            <a:ext cx="972819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3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μα</a:t>
            </a:r>
            <a:r>
              <a:rPr sz="1950" b="1" spc="-30" dirty="0">
                <a:solidFill>
                  <a:srgbClr val="386AEF"/>
                </a:solidFill>
                <a:latin typeface="Arial"/>
                <a:cs typeface="Arial"/>
              </a:rPr>
              <a:t>-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0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40725" y="3945915"/>
            <a:ext cx="51701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Μελέτες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περιπτώσεων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πρακτικές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ασκήσεις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435" y="7485888"/>
            <a:ext cx="53797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46670" y="3258515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4"/>
                </a:lnTo>
                <a:lnTo>
                  <a:pt x="567931" y="416433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16850" y="345180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41438" y="3185490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383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384"/>
                </a:lnTo>
                <a:lnTo>
                  <a:pt x="7721" y="103550"/>
                </a:lnTo>
                <a:lnTo>
                  <a:pt x="29220" y="61996"/>
                </a:lnTo>
                <a:lnTo>
                  <a:pt x="61996" y="29220"/>
                </a:lnTo>
                <a:lnTo>
                  <a:pt x="103550" y="7721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4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04759" y="3240913"/>
            <a:ext cx="237490" cy="1033144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400" b="1" spc="-33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5"/>
              </a:spcBef>
            </a:pPr>
            <a:r>
              <a:rPr sz="2400" b="1" spc="330" dirty="0">
                <a:solidFill>
                  <a:srgbClr val="386AEF"/>
                </a:solidFill>
                <a:latin typeface="Arial"/>
                <a:cs typeface="Arial"/>
              </a:rPr>
              <a:t>0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314018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6670" y="4878527"/>
            <a:ext cx="4077970" cy="2656840"/>
          </a:xfrm>
          <a:custGeom>
            <a:avLst/>
            <a:gdLst/>
            <a:ahLst/>
            <a:cxnLst/>
            <a:rect l="l" t="t" r="r" b="b"/>
            <a:pathLst>
              <a:path w="4077970" h="2656840">
                <a:moveTo>
                  <a:pt x="3925937" y="2656560"/>
                </a:moveTo>
                <a:lnTo>
                  <a:pt x="151472" y="2656560"/>
                </a:lnTo>
                <a:lnTo>
                  <a:pt x="103596" y="2648838"/>
                </a:lnTo>
                <a:lnTo>
                  <a:pt x="62015" y="2627333"/>
                </a:lnTo>
                <a:lnTo>
                  <a:pt x="29224" y="2594542"/>
                </a:lnTo>
                <a:lnTo>
                  <a:pt x="7722" y="2552956"/>
                </a:lnTo>
                <a:lnTo>
                  <a:pt x="0" y="2505075"/>
                </a:lnTo>
                <a:lnTo>
                  <a:pt x="0" y="151511"/>
                </a:lnTo>
                <a:lnTo>
                  <a:pt x="7722" y="103615"/>
                </a:lnTo>
                <a:lnTo>
                  <a:pt x="29224" y="62023"/>
                </a:lnTo>
                <a:lnTo>
                  <a:pt x="62015" y="29228"/>
                </a:lnTo>
                <a:lnTo>
                  <a:pt x="103596" y="7722"/>
                </a:lnTo>
                <a:lnTo>
                  <a:pt x="151472" y="0"/>
                </a:lnTo>
                <a:lnTo>
                  <a:pt x="3925937" y="0"/>
                </a:lnTo>
                <a:lnTo>
                  <a:pt x="3973833" y="7722"/>
                </a:lnTo>
                <a:lnTo>
                  <a:pt x="4015425" y="29228"/>
                </a:lnTo>
                <a:lnTo>
                  <a:pt x="4048221" y="62023"/>
                </a:lnTo>
                <a:lnTo>
                  <a:pt x="4069726" y="103615"/>
                </a:lnTo>
                <a:lnTo>
                  <a:pt x="4077449" y="151511"/>
                </a:lnTo>
                <a:lnTo>
                  <a:pt x="4077449" y="2505075"/>
                </a:lnTo>
                <a:lnTo>
                  <a:pt x="4069726" y="2552956"/>
                </a:lnTo>
                <a:lnTo>
                  <a:pt x="4048221" y="2594542"/>
                </a:lnTo>
                <a:lnTo>
                  <a:pt x="4015425" y="2627333"/>
                </a:lnTo>
                <a:lnTo>
                  <a:pt x="3973833" y="2648838"/>
                </a:lnTo>
                <a:lnTo>
                  <a:pt x="3925937" y="265656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77505" y="5114492"/>
            <a:ext cx="3562985" cy="2186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1440815">
              <a:lnSpc>
                <a:spcPct val="133400"/>
              </a:lnSpc>
              <a:spcBef>
                <a:spcPts val="90"/>
              </a:spcBef>
            </a:pP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Ολοκληρωμένη 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γνώση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Αποκτήστε </a:t>
            </a:r>
            <a:r>
              <a:rPr sz="1600" spc="9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0" dirty="0">
                <a:solidFill>
                  <a:srgbClr val="272424"/>
                </a:solidFill>
                <a:latin typeface="Arial"/>
                <a:cs typeface="Arial"/>
              </a:rPr>
              <a:t>μια</a:t>
            </a:r>
            <a:r>
              <a:rPr sz="1600" spc="-1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0" dirty="0">
                <a:solidFill>
                  <a:srgbClr val="272424"/>
                </a:solidFill>
                <a:latin typeface="Arial"/>
                <a:cs typeface="Arial"/>
              </a:rPr>
              <a:t>εμπεριστατωμένη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κατανόηση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860"/>
              </a:lnSpc>
              <a:spcBef>
                <a:spcPts val="1410"/>
              </a:spcBef>
            </a:pP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κυβερνοασφάλεια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τομέα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76469" y="4878527"/>
            <a:ext cx="8407400" cy="3118485"/>
            <a:chOff x="5276469" y="4878527"/>
            <a:chExt cx="8407400" cy="3118485"/>
          </a:xfrm>
        </p:grpSpPr>
        <p:sp>
          <p:nvSpPr>
            <p:cNvPr id="5" name="object 5"/>
            <p:cNvSpPr/>
            <p:nvPr/>
          </p:nvSpPr>
          <p:spPr>
            <a:xfrm>
              <a:off x="5276469" y="4878527"/>
              <a:ext cx="8407400" cy="2656840"/>
            </a:xfrm>
            <a:custGeom>
              <a:avLst/>
              <a:gdLst/>
              <a:ahLst/>
              <a:cxnLst/>
              <a:rect l="l" t="t" r="r" b="b"/>
              <a:pathLst>
                <a:path w="8407400" h="2656840">
                  <a:moveTo>
                    <a:pt x="4077449" y="151511"/>
                  </a:moveTo>
                  <a:lnTo>
                    <a:pt x="4069715" y="103619"/>
                  </a:lnTo>
                  <a:lnTo>
                    <a:pt x="4048214" y="62026"/>
                  </a:lnTo>
                  <a:lnTo>
                    <a:pt x="4015422" y="29235"/>
                  </a:lnTo>
                  <a:lnTo>
                    <a:pt x="3973830" y="7734"/>
                  </a:lnTo>
                  <a:lnTo>
                    <a:pt x="3925951" y="0"/>
                  </a:lnTo>
                  <a:lnTo>
                    <a:pt x="151511" y="0"/>
                  </a:lnTo>
                  <a:lnTo>
                    <a:pt x="103593" y="7734"/>
                  </a:lnTo>
                  <a:lnTo>
                    <a:pt x="62001" y="29235"/>
                  </a:lnTo>
                  <a:lnTo>
                    <a:pt x="29210" y="62026"/>
                  </a:lnTo>
                  <a:lnTo>
                    <a:pt x="7708" y="103619"/>
                  </a:lnTo>
                  <a:lnTo>
                    <a:pt x="0" y="151511"/>
                  </a:lnTo>
                  <a:lnTo>
                    <a:pt x="0" y="2505075"/>
                  </a:lnTo>
                  <a:lnTo>
                    <a:pt x="7708" y="2552966"/>
                  </a:lnTo>
                  <a:lnTo>
                    <a:pt x="29210" y="2594546"/>
                  </a:lnTo>
                  <a:lnTo>
                    <a:pt x="62001" y="2627350"/>
                  </a:lnTo>
                  <a:lnTo>
                    <a:pt x="103593" y="2648839"/>
                  </a:lnTo>
                  <a:lnTo>
                    <a:pt x="151511" y="2656560"/>
                  </a:lnTo>
                  <a:lnTo>
                    <a:pt x="3925951" y="2656560"/>
                  </a:lnTo>
                  <a:lnTo>
                    <a:pt x="3973830" y="2648839"/>
                  </a:lnTo>
                  <a:lnTo>
                    <a:pt x="4015422" y="2627350"/>
                  </a:lnTo>
                  <a:lnTo>
                    <a:pt x="4048214" y="2594546"/>
                  </a:lnTo>
                  <a:lnTo>
                    <a:pt x="4069715" y="2552966"/>
                  </a:lnTo>
                  <a:lnTo>
                    <a:pt x="4077449" y="2505075"/>
                  </a:lnTo>
                  <a:lnTo>
                    <a:pt x="4077449" y="151511"/>
                  </a:lnTo>
                  <a:close/>
                </a:path>
                <a:path w="8407400" h="2656840">
                  <a:moveTo>
                    <a:pt x="8407260" y="151511"/>
                  </a:moveTo>
                  <a:lnTo>
                    <a:pt x="8399539" y="103619"/>
                  </a:lnTo>
                  <a:lnTo>
                    <a:pt x="8378025" y="62026"/>
                  </a:lnTo>
                  <a:lnTo>
                    <a:pt x="8345246" y="29235"/>
                  </a:lnTo>
                  <a:lnTo>
                    <a:pt x="8303654" y="7734"/>
                  </a:lnTo>
                  <a:lnTo>
                    <a:pt x="8255749" y="0"/>
                  </a:lnTo>
                  <a:lnTo>
                    <a:pt x="4481322" y="0"/>
                  </a:lnTo>
                  <a:lnTo>
                    <a:pt x="4433405" y="7734"/>
                  </a:lnTo>
                  <a:lnTo>
                    <a:pt x="4391812" y="29235"/>
                  </a:lnTo>
                  <a:lnTo>
                    <a:pt x="4359021" y="62026"/>
                  </a:lnTo>
                  <a:lnTo>
                    <a:pt x="4337520" y="103619"/>
                  </a:lnTo>
                  <a:lnTo>
                    <a:pt x="4329798" y="151511"/>
                  </a:lnTo>
                  <a:lnTo>
                    <a:pt x="4329798" y="2505075"/>
                  </a:lnTo>
                  <a:lnTo>
                    <a:pt x="4337520" y="2552966"/>
                  </a:lnTo>
                  <a:lnTo>
                    <a:pt x="4359021" y="2594546"/>
                  </a:lnTo>
                  <a:lnTo>
                    <a:pt x="4391812" y="2627350"/>
                  </a:lnTo>
                  <a:lnTo>
                    <a:pt x="4433405" y="2648839"/>
                  </a:lnTo>
                  <a:lnTo>
                    <a:pt x="4481322" y="2656560"/>
                  </a:lnTo>
                  <a:lnTo>
                    <a:pt x="8255749" y="2656560"/>
                  </a:lnTo>
                  <a:lnTo>
                    <a:pt x="8303654" y="2648839"/>
                  </a:lnTo>
                  <a:lnTo>
                    <a:pt x="8345246" y="2627350"/>
                  </a:lnTo>
                  <a:lnTo>
                    <a:pt x="8378025" y="2594546"/>
                  </a:lnTo>
                  <a:lnTo>
                    <a:pt x="8399539" y="2552966"/>
                  </a:lnTo>
                  <a:lnTo>
                    <a:pt x="8407260" y="2505075"/>
                  </a:lnTo>
                  <a:lnTo>
                    <a:pt x="8407260" y="151511"/>
                  </a:lnTo>
                  <a:close/>
                </a:path>
              </a:pathLst>
            </a:custGeom>
            <a:solidFill>
              <a:srgbClr val="EDEE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9290" y="7262064"/>
              <a:ext cx="3952747" cy="73440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24890" y="3972483"/>
            <a:ext cx="3698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386AEF"/>
                </a:solidFill>
                <a:latin typeface="Arial"/>
                <a:cs typeface="Arial"/>
              </a:rPr>
              <a:t>Οφέλη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ενότητας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7684" y="5212829"/>
            <a:ext cx="242316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κέ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9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ξ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ιό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7684" y="5746089"/>
            <a:ext cx="3114040" cy="114808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225"/>
              </a:spcBef>
            </a:pP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Ανάπτυξη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δεξιοτήτων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προστασία</a:t>
            </a:r>
            <a:endParaRPr sz="1600">
              <a:latin typeface="Arial"/>
              <a:cs typeface="Arial"/>
            </a:endParaRPr>
          </a:p>
          <a:p>
            <a:pPr marL="12700" marR="1221740">
              <a:lnSpc>
                <a:spcPts val="1860"/>
              </a:lnSpc>
              <a:spcBef>
                <a:spcPts val="1360"/>
              </a:spcBef>
            </a:pP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πληροφοριών</a:t>
            </a:r>
            <a:r>
              <a:rPr sz="1600" spc="-8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συστημάτων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938384" y="5212829"/>
            <a:ext cx="2895600" cy="1500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Συνάφεια</a:t>
            </a:r>
            <a:r>
              <a:rPr sz="1950" b="1" spc="-6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με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τον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κλάδο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56700"/>
              </a:lnSpc>
              <a:spcBef>
                <a:spcPts val="245"/>
              </a:spcBef>
            </a:pP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Παραμείνετε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επίκαιροι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τις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σύγχρονες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πρακτικές του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κλάδου</a:t>
            </a:r>
            <a:r>
              <a:rPr sz="1600" spc="114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435" y="7491324"/>
            <a:ext cx="54248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11274420" cy="3152775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686291"/>
            <a:ext cx="33020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40" dirty="0">
                <a:solidFill>
                  <a:srgbClr val="386AEF"/>
                </a:solidFill>
                <a:latin typeface="Arial"/>
                <a:cs typeface="Arial"/>
              </a:rPr>
              <a:t>Κοινό-στόχος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90" y="3926636"/>
            <a:ext cx="2734945" cy="6076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254"/>
              </a:spcBef>
            </a:pP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ευθ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υντ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1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υγ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ιον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κή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  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περίθαλψης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90" y="4725365"/>
            <a:ext cx="3007360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Διευθυντές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επιβλέπουν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ασφάλεια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δεδομένων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ασθενών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3225" y="3926636"/>
            <a:ext cx="1777364" cy="60769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254"/>
              </a:spcBef>
            </a:pP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αγγελ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ί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  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πληροφορικής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3225" y="4725365"/>
            <a:ext cx="3215005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Εμπειρογνώμονες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πληροφορικής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2195" y="3926636"/>
            <a:ext cx="225679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0" dirty="0">
                <a:solidFill>
                  <a:srgbClr val="386AEF"/>
                </a:solidFill>
                <a:latin typeface="Arial"/>
                <a:cs typeface="Arial"/>
              </a:rPr>
              <a:t>Ιατρ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κό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ροσ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ω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ό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2195" y="4440592"/>
            <a:ext cx="2592070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Ιατρικό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προσωπικό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που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χειρίζεται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ευαίσθητες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πληροφορίες</a:t>
            </a:r>
            <a:r>
              <a:rPr sz="1600" spc="15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7790281"/>
            <a:ext cx="54248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621206"/>
            <a:ext cx="3952747" cy="608393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1381366"/>
            <a:ext cx="48107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Διαδικασία</a:t>
            </a:r>
            <a:r>
              <a:rPr sz="4000" b="1" spc="-1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35" dirty="0">
                <a:solidFill>
                  <a:srgbClr val="386AEF"/>
                </a:solidFill>
                <a:latin typeface="Arial"/>
                <a:cs typeface="Arial"/>
              </a:rPr>
              <a:t>εγγραφής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86225" y="2747429"/>
            <a:ext cx="109283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Εγγ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φ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1798" y="3283572"/>
            <a:ext cx="4819015" cy="1466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Εγγραφείτε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εκπαίδευση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Calibri"/>
                <a:cs typeface="Calibri"/>
              </a:rPr>
              <a:t>CyberSecPro</a:t>
            </a:r>
            <a:endParaRPr sz="1600">
              <a:latin typeface="Calibri"/>
              <a:cs typeface="Calibri"/>
            </a:endParaRPr>
          </a:p>
          <a:p>
            <a:pPr marL="1818005" marR="5080" indent="1407795" algn="r">
              <a:lnSpc>
                <a:spcPct val="158500"/>
              </a:lnSpc>
              <a:spcBef>
                <a:spcPts val="290"/>
              </a:spcBef>
            </a:pP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Ενότητα</a:t>
            </a:r>
            <a:r>
              <a:rPr sz="1600" spc="114" dirty="0">
                <a:solidFill>
                  <a:srgbClr val="272424"/>
                </a:solidFill>
                <a:latin typeface="Calibri"/>
                <a:cs typeface="Calibri"/>
              </a:rPr>
              <a:t>-1</a:t>
            </a:r>
            <a:r>
              <a:rPr sz="1600" spc="-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στην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ιστοσελίδα</a:t>
            </a:r>
            <a:r>
              <a:rPr sz="1600" spc="105" dirty="0">
                <a:solidFill>
                  <a:srgbClr val="272424"/>
                </a:solidFill>
                <a:latin typeface="Calibri"/>
                <a:cs typeface="Calibri"/>
              </a:rPr>
              <a:t>:</a:t>
            </a:r>
            <a:r>
              <a:rPr sz="1600" spc="-45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Calibri"/>
                <a:cs typeface="Calibri"/>
                <a:hlinkClick r:id="rId2"/>
              </a:rPr>
              <a:t>www.cybersecpro-</a:t>
            </a:r>
            <a:endParaRPr sz="16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120"/>
              </a:spcBef>
            </a:pPr>
            <a:r>
              <a:rPr sz="1600" spc="90" dirty="0">
                <a:solidFill>
                  <a:srgbClr val="272424"/>
                </a:solidFill>
                <a:latin typeface="Calibri"/>
                <a:cs typeface="Calibri"/>
                <a:hlinkClick r:id="rId2"/>
              </a:rPr>
              <a:t>project.eu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00500" y="5203901"/>
            <a:ext cx="128460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Συμμετοχή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5241" y="5736526"/>
            <a:ext cx="429577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Συμμετοχή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στη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διαδραστική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εκπαίδευση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315"/>
              </a:spcBef>
            </a:pP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συνεδρίες</a:t>
            </a:r>
            <a:r>
              <a:rPr sz="1600" spc="13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435" y="7277112"/>
            <a:ext cx="54248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82684" y="4010075"/>
            <a:ext cx="217233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Προσανατολισμός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82684" y="4543336"/>
            <a:ext cx="5022850" cy="50292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839"/>
              </a:lnSpc>
              <a:spcBef>
                <a:spcPts val="22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Παρακολουθήστε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έναν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προσανατολισμό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να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κατανοήσετε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82684" y="5188153"/>
            <a:ext cx="29730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το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αντικείμενο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ενότητας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47689" y="2414091"/>
            <a:ext cx="2335530" cy="4417695"/>
          </a:xfrm>
          <a:custGeom>
            <a:avLst/>
            <a:gdLst/>
            <a:ahLst/>
            <a:cxnLst/>
            <a:rect l="l" t="t" r="r" b="b"/>
            <a:pathLst>
              <a:path w="2335529" h="4417695">
                <a:moveTo>
                  <a:pt x="883539" y="2879344"/>
                </a:moveTo>
                <a:lnTo>
                  <a:pt x="879055" y="2857220"/>
                </a:lnTo>
                <a:lnTo>
                  <a:pt x="866902" y="2839135"/>
                </a:lnTo>
                <a:lnTo>
                  <a:pt x="848868" y="2826943"/>
                </a:lnTo>
                <a:lnTo>
                  <a:pt x="826770" y="2822460"/>
                </a:lnTo>
                <a:lnTo>
                  <a:pt x="56769" y="2822460"/>
                </a:lnTo>
                <a:lnTo>
                  <a:pt x="34645" y="2826943"/>
                </a:lnTo>
                <a:lnTo>
                  <a:pt x="16598" y="2839135"/>
                </a:lnTo>
                <a:lnTo>
                  <a:pt x="4445" y="2857220"/>
                </a:lnTo>
                <a:lnTo>
                  <a:pt x="0" y="2879344"/>
                </a:lnTo>
                <a:lnTo>
                  <a:pt x="4445" y="2901416"/>
                </a:lnTo>
                <a:lnTo>
                  <a:pt x="16598" y="2919450"/>
                </a:lnTo>
                <a:lnTo>
                  <a:pt x="34645" y="2931642"/>
                </a:lnTo>
                <a:lnTo>
                  <a:pt x="56769" y="2936125"/>
                </a:lnTo>
                <a:lnTo>
                  <a:pt x="826770" y="2936125"/>
                </a:lnTo>
                <a:lnTo>
                  <a:pt x="848868" y="2931642"/>
                </a:lnTo>
                <a:lnTo>
                  <a:pt x="866902" y="2919450"/>
                </a:lnTo>
                <a:lnTo>
                  <a:pt x="879055" y="2901416"/>
                </a:lnTo>
                <a:lnTo>
                  <a:pt x="883539" y="2879344"/>
                </a:lnTo>
                <a:close/>
              </a:path>
              <a:path w="2335529" h="4417695">
                <a:moveTo>
                  <a:pt x="883539" y="481076"/>
                </a:moveTo>
                <a:lnTo>
                  <a:pt x="879055" y="458978"/>
                </a:lnTo>
                <a:lnTo>
                  <a:pt x="866902" y="440931"/>
                </a:lnTo>
                <a:lnTo>
                  <a:pt x="848868" y="428777"/>
                </a:lnTo>
                <a:lnTo>
                  <a:pt x="826770" y="424307"/>
                </a:lnTo>
                <a:lnTo>
                  <a:pt x="56769" y="424307"/>
                </a:lnTo>
                <a:lnTo>
                  <a:pt x="34645" y="428777"/>
                </a:lnTo>
                <a:lnTo>
                  <a:pt x="16598" y="440931"/>
                </a:lnTo>
                <a:lnTo>
                  <a:pt x="4445" y="458978"/>
                </a:lnTo>
                <a:lnTo>
                  <a:pt x="0" y="481076"/>
                </a:lnTo>
                <a:lnTo>
                  <a:pt x="4445" y="503212"/>
                </a:lnTo>
                <a:lnTo>
                  <a:pt x="16598" y="521296"/>
                </a:lnTo>
                <a:lnTo>
                  <a:pt x="34645" y="533501"/>
                </a:lnTo>
                <a:lnTo>
                  <a:pt x="56769" y="537972"/>
                </a:lnTo>
                <a:lnTo>
                  <a:pt x="826770" y="537972"/>
                </a:lnTo>
                <a:lnTo>
                  <a:pt x="848868" y="533501"/>
                </a:lnTo>
                <a:lnTo>
                  <a:pt x="866902" y="521296"/>
                </a:lnTo>
                <a:lnTo>
                  <a:pt x="879055" y="503212"/>
                </a:lnTo>
                <a:lnTo>
                  <a:pt x="883539" y="481076"/>
                </a:lnTo>
                <a:close/>
              </a:path>
              <a:path w="2335529" h="4417695">
                <a:moveTo>
                  <a:pt x="1451483" y="348742"/>
                </a:moveTo>
                <a:lnTo>
                  <a:pt x="1443736" y="300850"/>
                </a:lnTo>
                <a:lnTo>
                  <a:pt x="1422234" y="259257"/>
                </a:lnTo>
                <a:lnTo>
                  <a:pt x="1389443" y="226466"/>
                </a:lnTo>
                <a:lnTo>
                  <a:pt x="1347851" y="204965"/>
                </a:lnTo>
                <a:lnTo>
                  <a:pt x="1299972" y="197231"/>
                </a:lnTo>
                <a:lnTo>
                  <a:pt x="1224280" y="197231"/>
                </a:lnTo>
                <a:lnTo>
                  <a:pt x="1224280" y="56769"/>
                </a:lnTo>
                <a:lnTo>
                  <a:pt x="1219796" y="34671"/>
                </a:lnTo>
                <a:lnTo>
                  <a:pt x="1207643" y="16624"/>
                </a:lnTo>
                <a:lnTo>
                  <a:pt x="1189609" y="4470"/>
                </a:lnTo>
                <a:lnTo>
                  <a:pt x="1167511" y="0"/>
                </a:lnTo>
                <a:lnTo>
                  <a:pt x="1145387" y="4470"/>
                </a:lnTo>
                <a:lnTo>
                  <a:pt x="1127340" y="16624"/>
                </a:lnTo>
                <a:lnTo>
                  <a:pt x="1115187" y="34671"/>
                </a:lnTo>
                <a:lnTo>
                  <a:pt x="1110742" y="56769"/>
                </a:lnTo>
                <a:lnTo>
                  <a:pt x="1110742" y="197231"/>
                </a:lnTo>
                <a:lnTo>
                  <a:pt x="1035050" y="197231"/>
                </a:lnTo>
                <a:lnTo>
                  <a:pt x="987132" y="204965"/>
                </a:lnTo>
                <a:lnTo>
                  <a:pt x="945553" y="226466"/>
                </a:lnTo>
                <a:lnTo>
                  <a:pt x="912749" y="259257"/>
                </a:lnTo>
                <a:lnTo>
                  <a:pt x="891247" y="300850"/>
                </a:lnTo>
                <a:lnTo>
                  <a:pt x="883539" y="348742"/>
                </a:lnTo>
                <a:lnTo>
                  <a:pt x="883539" y="481076"/>
                </a:lnTo>
                <a:lnTo>
                  <a:pt x="883539" y="613803"/>
                </a:lnTo>
                <a:lnTo>
                  <a:pt x="891247" y="661631"/>
                </a:lnTo>
                <a:lnTo>
                  <a:pt x="912749" y="703186"/>
                </a:lnTo>
                <a:lnTo>
                  <a:pt x="945553" y="735965"/>
                </a:lnTo>
                <a:lnTo>
                  <a:pt x="987132" y="757453"/>
                </a:lnTo>
                <a:lnTo>
                  <a:pt x="1035050" y="765175"/>
                </a:lnTo>
                <a:lnTo>
                  <a:pt x="1110742" y="765175"/>
                </a:lnTo>
                <a:lnTo>
                  <a:pt x="1110742" y="1459484"/>
                </a:lnTo>
                <a:lnTo>
                  <a:pt x="1035050" y="1459484"/>
                </a:lnTo>
                <a:lnTo>
                  <a:pt x="987132" y="1467218"/>
                </a:lnTo>
                <a:lnTo>
                  <a:pt x="945553" y="1488719"/>
                </a:lnTo>
                <a:lnTo>
                  <a:pt x="912749" y="1521510"/>
                </a:lnTo>
                <a:lnTo>
                  <a:pt x="891247" y="1563103"/>
                </a:lnTo>
                <a:lnTo>
                  <a:pt x="883539" y="1610995"/>
                </a:lnTo>
                <a:lnTo>
                  <a:pt x="883539" y="1875929"/>
                </a:lnTo>
                <a:lnTo>
                  <a:pt x="891247" y="1923821"/>
                </a:lnTo>
                <a:lnTo>
                  <a:pt x="912749" y="1965413"/>
                </a:lnTo>
                <a:lnTo>
                  <a:pt x="945553" y="1998205"/>
                </a:lnTo>
                <a:lnTo>
                  <a:pt x="987132" y="2019706"/>
                </a:lnTo>
                <a:lnTo>
                  <a:pt x="1035050" y="2027428"/>
                </a:lnTo>
                <a:lnTo>
                  <a:pt x="1110742" y="2027428"/>
                </a:lnTo>
                <a:lnTo>
                  <a:pt x="1110742" y="2595372"/>
                </a:lnTo>
                <a:lnTo>
                  <a:pt x="1035050" y="2595372"/>
                </a:lnTo>
                <a:lnTo>
                  <a:pt x="987132" y="2603106"/>
                </a:lnTo>
                <a:lnTo>
                  <a:pt x="945553" y="2624607"/>
                </a:lnTo>
                <a:lnTo>
                  <a:pt x="912749" y="2657398"/>
                </a:lnTo>
                <a:lnTo>
                  <a:pt x="891247" y="2698991"/>
                </a:lnTo>
                <a:lnTo>
                  <a:pt x="883539" y="2746895"/>
                </a:lnTo>
                <a:lnTo>
                  <a:pt x="883539" y="2879344"/>
                </a:lnTo>
                <a:lnTo>
                  <a:pt x="883539" y="3011944"/>
                </a:lnTo>
                <a:lnTo>
                  <a:pt x="891247" y="3059785"/>
                </a:lnTo>
                <a:lnTo>
                  <a:pt x="912749" y="3101327"/>
                </a:lnTo>
                <a:lnTo>
                  <a:pt x="945553" y="3134106"/>
                </a:lnTo>
                <a:lnTo>
                  <a:pt x="987132" y="3155594"/>
                </a:lnTo>
                <a:lnTo>
                  <a:pt x="1035050" y="3163328"/>
                </a:lnTo>
                <a:lnTo>
                  <a:pt x="1110742" y="3163328"/>
                </a:lnTo>
                <a:lnTo>
                  <a:pt x="1110742" y="4360938"/>
                </a:lnTo>
                <a:lnTo>
                  <a:pt x="1115187" y="4383036"/>
                </a:lnTo>
                <a:lnTo>
                  <a:pt x="1127340" y="4401070"/>
                </a:lnTo>
                <a:lnTo>
                  <a:pt x="1145387" y="4413237"/>
                </a:lnTo>
                <a:lnTo>
                  <a:pt x="1167511" y="4417682"/>
                </a:lnTo>
                <a:lnTo>
                  <a:pt x="1189609" y="4413237"/>
                </a:lnTo>
                <a:lnTo>
                  <a:pt x="1207643" y="4401070"/>
                </a:lnTo>
                <a:lnTo>
                  <a:pt x="1219796" y="4383036"/>
                </a:lnTo>
                <a:lnTo>
                  <a:pt x="1224280" y="4360938"/>
                </a:lnTo>
                <a:lnTo>
                  <a:pt x="1224280" y="3163328"/>
                </a:lnTo>
                <a:lnTo>
                  <a:pt x="1299972" y="3163328"/>
                </a:lnTo>
                <a:lnTo>
                  <a:pt x="1347851" y="3155594"/>
                </a:lnTo>
                <a:lnTo>
                  <a:pt x="1389443" y="3134106"/>
                </a:lnTo>
                <a:lnTo>
                  <a:pt x="1422234" y="3101327"/>
                </a:lnTo>
                <a:lnTo>
                  <a:pt x="1443736" y="3059785"/>
                </a:lnTo>
                <a:lnTo>
                  <a:pt x="1451483" y="3011944"/>
                </a:lnTo>
                <a:lnTo>
                  <a:pt x="1451483" y="2746895"/>
                </a:lnTo>
                <a:lnTo>
                  <a:pt x="1443736" y="2698991"/>
                </a:lnTo>
                <a:lnTo>
                  <a:pt x="1422234" y="2657398"/>
                </a:lnTo>
                <a:lnTo>
                  <a:pt x="1389443" y="2624607"/>
                </a:lnTo>
                <a:lnTo>
                  <a:pt x="1347851" y="2603106"/>
                </a:lnTo>
                <a:lnTo>
                  <a:pt x="1299972" y="2595372"/>
                </a:lnTo>
                <a:lnTo>
                  <a:pt x="1224280" y="2595372"/>
                </a:lnTo>
                <a:lnTo>
                  <a:pt x="1224280" y="2027428"/>
                </a:lnTo>
                <a:lnTo>
                  <a:pt x="1299972" y="2027428"/>
                </a:lnTo>
                <a:lnTo>
                  <a:pt x="1347851" y="2019706"/>
                </a:lnTo>
                <a:lnTo>
                  <a:pt x="1389443" y="1998205"/>
                </a:lnTo>
                <a:lnTo>
                  <a:pt x="1422234" y="1965413"/>
                </a:lnTo>
                <a:lnTo>
                  <a:pt x="1443736" y="1923821"/>
                </a:lnTo>
                <a:lnTo>
                  <a:pt x="1451483" y="1875929"/>
                </a:lnTo>
                <a:lnTo>
                  <a:pt x="1451483" y="1743341"/>
                </a:lnTo>
                <a:lnTo>
                  <a:pt x="1451483" y="1610995"/>
                </a:lnTo>
                <a:lnTo>
                  <a:pt x="1443736" y="1563103"/>
                </a:lnTo>
                <a:lnTo>
                  <a:pt x="1422234" y="1521510"/>
                </a:lnTo>
                <a:lnTo>
                  <a:pt x="1389443" y="1488719"/>
                </a:lnTo>
                <a:lnTo>
                  <a:pt x="1347851" y="1467218"/>
                </a:lnTo>
                <a:lnTo>
                  <a:pt x="1299972" y="1459484"/>
                </a:lnTo>
                <a:lnTo>
                  <a:pt x="1224280" y="1459484"/>
                </a:lnTo>
                <a:lnTo>
                  <a:pt x="1224280" y="765175"/>
                </a:lnTo>
                <a:lnTo>
                  <a:pt x="1299972" y="765175"/>
                </a:lnTo>
                <a:lnTo>
                  <a:pt x="1347851" y="757453"/>
                </a:lnTo>
                <a:lnTo>
                  <a:pt x="1389443" y="735965"/>
                </a:lnTo>
                <a:lnTo>
                  <a:pt x="1422234" y="703186"/>
                </a:lnTo>
                <a:lnTo>
                  <a:pt x="1443736" y="661631"/>
                </a:lnTo>
                <a:lnTo>
                  <a:pt x="1451483" y="613803"/>
                </a:lnTo>
                <a:lnTo>
                  <a:pt x="1451483" y="348742"/>
                </a:lnTo>
                <a:close/>
              </a:path>
              <a:path w="2335529" h="4417695">
                <a:moveTo>
                  <a:pt x="2335022" y="1743341"/>
                </a:moveTo>
                <a:lnTo>
                  <a:pt x="2330539" y="1721231"/>
                </a:lnTo>
                <a:lnTo>
                  <a:pt x="2318385" y="1703184"/>
                </a:lnTo>
                <a:lnTo>
                  <a:pt x="2300351" y="1691030"/>
                </a:lnTo>
                <a:lnTo>
                  <a:pt x="2278253" y="1686572"/>
                </a:lnTo>
                <a:lnTo>
                  <a:pt x="1508252" y="1686572"/>
                </a:lnTo>
                <a:lnTo>
                  <a:pt x="1486128" y="1691030"/>
                </a:lnTo>
                <a:lnTo>
                  <a:pt x="1468081" y="1703184"/>
                </a:lnTo>
                <a:lnTo>
                  <a:pt x="1455928" y="1721231"/>
                </a:lnTo>
                <a:lnTo>
                  <a:pt x="1451483" y="1743341"/>
                </a:lnTo>
                <a:lnTo>
                  <a:pt x="1455928" y="1765439"/>
                </a:lnTo>
                <a:lnTo>
                  <a:pt x="1468081" y="1783486"/>
                </a:lnTo>
                <a:lnTo>
                  <a:pt x="1486128" y="1795640"/>
                </a:lnTo>
                <a:lnTo>
                  <a:pt x="1508252" y="1800110"/>
                </a:lnTo>
                <a:lnTo>
                  <a:pt x="2278253" y="1800110"/>
                </a:lnTo>
                <a:lnTo>
                  <a:pt x="2300351" y="1795640"/>
                </a:lnTo>
                <a:lnTo>
                  <a:pt x="2318385" y="1783486"/>
                </a:lnTo>
                <a:lnTo>
                  <a:pt x="2330539" y="1765439"/>
                </a:lnTo>
                <a:lnTo>
                  <a:pt x="2335022" y="1743341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236714" y="2804616"/>
            <a:ext cx="1441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96708" y="406529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0645" y="520313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7400797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96904" y="2091931"/>
            <a:ext cx="56464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Μεθοδολογία 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κατάρτισης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03545" y="3363378"/>
            <a:ext cx="2797175" cy="2224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ρα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μά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ct val="156100"/>
              </a:lnSpc>
              <a:spcBef>
                <a:spcPts val="254"/>
              </a:spcBef>
            </a:pP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Συμμετέχετε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σε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διαδραστικές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συνεδρίες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για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καλύτερη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συγκράτηση</a:t>
            </a:r>
            <a:r>
              <a:rPr sz="1600" spc="114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Πρακτικ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προσέγγισ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170794" y="3196627"/>
            <a:ext cx="2922270" cy="175069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56800"/>
              </a:lnSpc>
              <a:spcBef>
                <a:spcPts val="80"/>
              </a:spcBef>
              <a:tabLst>
                <a:tab pos="2666365" algn="l"/>
              </a:tabLst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Καθοδήγηση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από </a:t>
            </a:r>
            <a:r>
              <a:rPr sz="1950" b="1" spc="-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εμπειρογνώμονες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Μάθετε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90" dirty="0">
                <a:solidFill>
                  <a:srgbClr val="272424"/>
                </a:solidFill>
                <a:latin typeface="Arial"/>
                <a:cs typeface="Arial"/>
              </a:rPr>
              <a:t>από </a:t>
            </a:r>
            <a:r>
              <a:rPr sz="1600" spc="80" dirty="0">
                <a:solidFill>
                  <a:srgbClr val="272424"/>
                </a:solidFill>
                <a:latin typeface="Arial"/>
                <a:cs typeface="Arial"/>
              </a:rPr>
              <a:t>εμπειρογνώμονες </a:t>
            </a:r>
            <a:r>
              <a:rPr sz="1600" spc="75" dirty="0">
                <a:solidFill>
                  <a:srgbClr val="272424"/>
                </a:solidFill>
                <a:latin typeface="Arial"/>
                <a:cs typeface="Arial"/>
              </a:rPr>
              <a:t>με </a:t>
            </a:r>
            <a:r>
              <a:rPr sz="1600" spc="80" dirty="0">
                <a:solidFill>
                  <a:srgbClr val="272424"/>
                </a:solidFill>
                <a:latin typeface="Arial"/>
                <a:cs typeface="Arial"/>
              </a:rPr>
              <a:t> πραγματική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5" dirty="0">
                <a:solidFill>
                  <a:srgbClr val="272424"/>
                </a:solidFill>
                <a:latin typeface="Arial"/>
                <a:cs typeface="Arial"/>
              </a:rPr>
              <a:t>εμπειρία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0" dirty="0">
                <a:solidFill>
                  <a:srgbClr val="272424"/>
                </a:solidFill>
                <a:latin typeface="Arial"/>
                <a:cs typeface="Arial"/>
              </a:rPr>
              <a:t>στο	</a:t>
            </a:r>
            <a:r>
              <a:rPr sz="1600" spc="4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03545" y="5798451"/>
            <a:ext cx="8608695" cy="5060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860"/>
              </a:lnSpc>
              <a:spcBef>
                <a:spcPts val="210"/>
              </a:spcBef>
            </a:pP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Εξασκηθείτε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εργαλεία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σενάρια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35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χρησιμοποιούνται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υγειονομική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περίθαλψη</a:t>
            </a:r>
            <a:r>
              <a:rPr sz="1600" spc="19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7435" y="7541323"/>
            <a:ext cx="555371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</a:t>
            </a:r>
            <a:r>
              <a:rPr sz="1450" spc="-5" dirty="0">
                <a:latin typeface="Calibri"/>
                <a:cs typeface="Calibri"/>
              </a:rPr>
              <a:t>,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dirty="0">
                <a:latin typeface="Calibri"/>
                <a:cs typeface="Calibri"/>
              </a:rPr>
              <a:t> Rathod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04258" y="3195396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511" y="567944"/>
                </a:lnTo>
                <a:lnTo>
                  <a:pt x="103615" y="560220"/>
                </a:lnTo>
                <a:lnTo>
                  <a:pt x="62023" y="538714"/>
                </a:lnTo>
                <a:lnTo>
                  <a:pt x="29228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11" y="0"/>
                </a:lnTo>
                <a:lnTo>
                  <a:pt x="416431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2" y="151511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815954" y="3388690"/>
            <a:ext cx="15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3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70238" y="3334130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383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1" y="103615"/>
                </a:lnTo>
                <a:lnTo>
                  <a:pt x="29220" y="62023"/>
                </a:lnTo>
                <a:lnTo>
                  <a:pt x="61996" y="29228"/>
                </a:lnTo>
                <a:lnTo>
                  <a:pt x="103550" y="7722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2" y="151511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435972" y="352742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04258" y="5097195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2"/>
                </a:moveTo>
                <a:lnTo>
                  <a:pt x="151511" y="567942"/>
                </a:lnTo>
                <a:lnTo>
                  <a:pt x="103615" y="560220"/>
                </a:lnTo>
                <a:lnTo>
                  <a:pt x="62023" y="538714"/>
                </a:lnTo>
                <a:lnTo>
                  <a:pt x="29228" y="505919"/>
                </a:lnTo>
                <a:lnTo>
                  <a:pt x="7722" y="464328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8" y="61996"/>
                </a:lnTo>
                <a:lnTo>
                  <a:pt x="62023" y="29220"/>
                </a:lnTo>
                <a:lnTo>
                  <a:pt x="103615" y="7721"/>
                </a:lnTo>
                <a:lnTo>
                  <a:pt x="151511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3"/>
                </a:lnTo>
                <a:lnTo>
                  <a:pt x="567942" y="416431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2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773167" y="529048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7372337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6670" y="1722958"/>
            <a:ext cx="1262176" cy="605858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4890" y="816216"/>
            <a:ext cx="59093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90" dirty="0">
                <a:solidFill>
                  <a:srgbClr val="386AEF"/>
                </a:solidFill>
                <a:latin typeface="Arial"/>
                <a:cs typeface="Arial"/>
              </a:rPr>
              <a:t>Μα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ησια</a:t>
            </a:r>
            <a:r>
              <a:rPr sz="4000" b="1" spc="-229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ά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αποτελέσματα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6365" y="2056257"/>
            <a:ext cx="952309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90" dirty="0">
                <a:solidFill>
                  <a:srgbClr val="386AEF"/>
                </a:solidFill>
                <a:latin typeface="Arial"/>
                <a:cs typeface="Arial"/>
              </a:rPr>
              <a:t>Βάσ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7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35" dirty="0">
                <a:solidFill>
                  <a:srgbClr val="386AEF"/>
                </a:solidFill>
                <a:latin typeface="Arial"/>
                <a:cs typeface="Arial"/>
              </a:rPr>
              <a:t>γνώσεω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Επεκτείνετε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9" dirty="0">
                <a:solidFill>
                  <a:srgbClr val="272424"/>
                </a:solidFill>
                <a:latin typeface="Arial"/>
                <a:cs typeface="Arial"/>
              </a:rPr>
              <a:t>βάση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35" dirty="0">
                <a:solidFill>
                  <a:srgbClr val="272424"/>
                </a:solidFill>
                <a:latin typeface="Arial"/>
                <a:cs typeface="Arial"/>
              </a:rPr>
              <a:t>γνώσεών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σας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ασφάλειας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66365" y="3941165"/>
            <a:ext cx="821880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Σύνολο</a:t>
            </a:r>
            <a:r>
              <a:rPr sz="1950" b="1" spc="-8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δεξιοτήτων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Ενισχύστε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σύνολο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δεξιοτήτων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σας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προστασία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δεδομένων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7435" y="5826073"/>
            <a:ext cx="10073005" cy="1446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163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Αυτοπεποίθηση</a:t>
            </a:r>
            <a:endParaRPr sz="1950">
              <a:latin typeface="Arial"/>
              <a:cs typeface="Arial"/>
            </a:endParaRPr>
          </a:p>
          <a:p>
            <a:pPr marL="1611630">
              <a:lnSpc>
                <a:spcPct val="100000"/>
              </a:lnSpc>
              <a:spcBef>
                <a:spcPts val="1880"/>
              </a:spcBef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Οικοδομήστε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αυτοπεποίθηση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στη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διαχείριση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ζητημάτων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6856945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59291" y="0"/>
            <a:ext cx="5571490" cy="8229600"/>
            <a:chOff x="9059291" y="0"/>
            <a:chExt cx="557149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0"/>
              <a:ext cx="3657600" cy="8229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9291" y="7400800"/>
              <a:ext cx="3952747" cy="73440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946670" y="2777184"/>
            <a:ext cx="4413885" cy="1858645"/>
          </a:xfrm>
          <a:custGeom>
            <a:avLst/>
            <a:gdLst/>
            <a:ahLst/>
            <a:cxnLst/>
            <a:rect l="l" t="t" r="r" b="b"/>
            <a:pathLst>
              <a:path w="4413885" h="1858645">
                <a:moveTo>
                  <a:pt x="4262106" y="1858390"/>
                </a:moveTo>
                <a:lnTo>
                  <a:pt x="151472" y="1858390"/>
                </a:lnTo>
                <a:lnTo>
                  <a:pt x="103591" y="1850668"/>
                </a:lnTo>
                <a:lnTo>
                  <a:pt x="62009" y="1829161"/>
                </a:lnTo>
                <a:lnTo>
                  <a:pt x="29221" y="1796367"/>
                </a:lnTo>
                <a:lnTo>
                  <a:pt x="7721" y="1754775"/>
                </a:lnTo>
                <a:lnTo>
                  <a:pt x="0" y="1706878"/>
                </a:lnTo>
                <a:lnTo>
                  <a:pt x="0" y="151509"/>
                </a:lnTo>
                <a:lnTo>
                  <a:pt x="7721" y="103615"/>
                </a:lnTo>
                <a:lnTo>
                  <a:pt x="29221" y="62023"/>
                </a:lnTo>
                <a:lnTo>
                  <a:pt x="62009" y="29228"/>
                </a:lnTo>
                <a:lnTo>
                  <a:pt x="103591" y="7722"/>
                </a:lnTo>
                <a:lnTo>
                  <a:pt x="151472" y="0"/>
                </a:lnTo>
                <a:lnTo>
                  <a:pt x="4262106" y="0"/>
                </a:lnTo>
                <a:lnTo>
                  <a:pt x="4309940" y="7722"/>
                </a:lnTo>
                <a:lnTo>
                  <a:pt x="4351494" y="29228"/>
                </a:lnTo>
                <a:lnTo>
                  <a:pt x="4384271" y="62023"/>
                </a:lnTo>
                <a:lnTo>
                  <a:pt x="4405769" y="103615"/>
                </a:lnTo>
                <a:lnTo>
                  <a:pt x="4413491" y="151509"/>
                </a:lnTo>
                <a:lnTo>
                  <a:pt x="4413491" y="1706878"/>
                </a:lnTo>
                <a:lnTo>
                  <a:pt x="4405769" y="1754775"/>
                </a:lnTo>
                <a:lnTo>
                  <a:pt x="4384271" y="1796367"/>
                </a:lnTo>
                <a:lnTo>
                  <a:pt x="4351494" y="1829161"/>
                </a:lnTo>
                <a:lnTo>
                  <a:pt x="4309940" y="1850668"/>
                </a:lnTo>
                <a:lnTo>
                  <a:pt x="4262106" y="185839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77505" y="3110737"/>
            <a:ext cx="3357879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35" dirty="0">
                <a:solidFill>
                  <a:srgbClr val="386AEF"/>
                </a:solidFill>
                <a:latin typeface="Arial"/>
                <a:cs typeface="Arial"/>
              </a:rPr>
              <a:t>Προσα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ρμοσμένο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ερ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χ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όμ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7505" y="3720858"/>
            <a:ext cx="402462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Περιεχόμενο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προσαρμοσμένο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τον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7505" y="4191952"/>
            <a:ext cx="39001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12638" y="2777184"/>
            <a:ext cx="4413885" cy="1858645"/>
          </a:xfrm>
          <a:custGeom>
            <a:avLst/>
            <a:gdLst/>
            <a:ahLst/>
            <a:cxnLst/>
            <a:rect l="l" t="t" r="r" b="b"/>
            <a:pathLst>
              <a:path w="4413884" h="1858645">
                <a:moveTo>
                  <a:pt x="4261992" y="1858390"/>
                </a:moveTo>
                <a:lnTo>
                  <a:pt x="151384" y="1858390"/>
                </a:lnTo>
                <a:lnTo>
                  <a:pt x="103550" y="1850668"/>
                </a:lnTo>
                <a:lnTo>
                  <a:pt x="61996" y="1829161"/>
                </a:lnTo>
                <a:lnTo>
                  <a:pt x="29220" y="1796367"/>
                </a:lnTo>
                <a:lnTo>
                  <a:pt x="7721" y="1754775"/>
                </a:lnTo>
                <a:lnTo>
                  <a:pt x="0" y="1706878"/>
                </a:lnTo>
                <a:lnTo>
                  <a:pt x="0" y="151509"/>
                </a:lnTo>
                <a:lnTo>
                  <a:pt x="7721" y="103615"/>
                </a:lnTo>
                <a:lnTo>
                  <a:pt x="29220" y="62023"/>
                </a:lnTo>
                <a:lnTo>
                  <a:pt x="61996" y="29228"/>
                </a:lnTo>
                <a:lnTo>
                  <a:pt x="103550" y="7722"/>
                </a:lnTo>
                <a:lnTo>
                  <a:pt x="151384" y="0"/>
                </a:lnTo>
                <a:lnTo>
                  <a:pt x="4261992" y="0"/>
                </a:lnTo>
                <a:lnTo>
                  <a:pt x="4309888" y="7722"/>
                </a:lnTo>
                <a:lnTo>
                  <a:pt x="4351480" y="29228"/>
                </a:lnTo>
                <a:lnTo>
                  <a:pt x="4384275" y="62023"/>
                </a:lnTo>
                <a:lnTo>
                  <a:pt x="4405781" y="103615"/>
                </a:lnTo>
                <a:lnTo>
                  <a:pt x="4413504" y="151509"/>
                </a:lnTo>
                <a:lnTo>
                  <a:pt x="4413504" y="1706878"/>
                </a:lnTo>
                <a:lnTo>
                  <a:pt x="4405781" y="1754775"/>
                </a:lnTo>
                <a:lnTo>
                  <a:pt x="4384275" y="1796367"/>
                </a:lnTo>
                <a:lnTo>
                  <a:pt x="4351480" y="1829161"/>
                </a:lnTo>
                <a:lnTo>
                  <a:pt x="4309888" y="1850668"/>
                </a:lnTo>
                <a:lnTo>
                  <a:pt x="4261992" y="185839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944108" y="3110737"/>
            <a:ext cx="266001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Διαδραστικές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ενότητες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44108" y="3720858"/>
            <a:ext cx="28936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Ενότητες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σχεδιασμένες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44108" y="4191952"/>
            <a:ext cx="22860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διαδραστική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μάθηση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6670" y="4887925"/>
            <a:ext cx="9079865" cy="1454785"/>
          </a:xfrm>
          <a:custGeom>
            <a:avLst/>
            <a:gdLst/>
            <a:ahLst/>
            <a:cxnLst/>
            <a:rect l="l" t="t" r="r" b="b"/>
            <a:pathLst>
              <a:path w="9079865" h="1454785">
                <a:moveTo>
                  <a:pt x="8927960" y="1454530"/>
                </a:moveTo>
                <a:lnTo>
                  <a:pt x="151460" y="1454530"/>
                </a:lnTo>
                <a:lnTo>
                  <a:pt x="103583" y="1446808"/>
                </a:lnTo>
                <a:lnTo>
                  <a:pt x="62007" y="1425302"/>
                </a:lnTo>
                <a:lnTo>
                  <a:pt x="29220" y="1392507"/>
                </a:lnTo>
                <a:lnTo>
                  <a:pt x="7720" y="1350915"/>
                </a:lnTo>
                <a:lnTo>
                  <a:pt x="0" y="1303019"/>
                </a:lnTo>
                <a:lnTo>
                  <a:pt x="0" y="151509"/>
                </a:lnTo>
                <a:lnTo>
                  <a:pt x="7720" y="103615"/>
                </a:lnTo>
                <a:lnTo>
                  <a:pt x="29220" y="62023"/>
                </a:lnTo>
                <a:lnTo>
                  <a:pt x="62007" y="29228"/>
                </a:lnTo>
                <a:lnTo>
                  <a:pt x="103583" y="7722"/>
                </a:lnTo>
                <a:lnTo>
                  <a:pt x="151460" y="0"/>
                </a:lnTo>
                <a:lnTo>
                  <a:pt x="8927960" y="0"/>
                </a:lnTo>
                <a:lnTo>
                  <a:pt x="8975855" y="7722"/>
                </a:lnTo>
                <a:lnTo>
                  <a:pt x="9017447" y="29228"/>
                </a:lnTo>
                <a:lnTo>
                  <a:pt x="9050242" y="62023"/>
                </a:lnTo>
                <a:lnTo>
                  <a:pt x="9071747" y="103615"/>
                </a:lnTo>
                <a:lnTo>
                  <a:pt x="9079471" y="151509"/>
                </a:lnTo>
                <a:lnTo>
                  <a:pt x="9079471" y="1303019"/>
                </a:lnTo>
                <a:lnTo>
                  <a:pt x="9071747" y="1350915"/>
                </a:lnTo>
                <a:lnTo>
                  <a:pt x="9050242" y="1392507"/>
                </a:lnTo>
                <a:lnTo>
                  <a:pt x="9017447" y="1425302"/>
                </a:lnTo>
                <a:lnTo>
                  <a:pt x="8975855" y="1446808"/>
                </a:lnTo>
                <a:lnTo>
                  <a:pt x="8927960" y="145453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77505" y="5222113"/>
            <a:ext cx="5017770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40" dirty="0">
                <a:solidFill>
                  <a:srgbClr val="386AEF"/>
                </a:solidFill>
                <a:latin typeface="Arial"/>
                <a:cs typeface="Arial"/>
              </a:rPr>
              <a:t>Υπ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135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τηρ</a:t>
            </a:r>
            <a:r>
              <a:rPr sz="1950" b="1" spc="-90" dirty="0">
                <a:solidFill>
                  <a:srgbClr val="386AEF"/>
                </a:solidFill>
                <a:latin typeface="Arial"/>
                <a:cs typeface="Arial"/>
              </a:rPr>
              <a:t>ικτικό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υλικό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Πρόσβαση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εκτεταμένο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υποστηρικτικό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υλικό</a:t>
            </a:r>
            <a:r>
              <a:rPr sz="1600" spc="12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24890" y="1870951"/>
            <a:ext cx="597027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5" dirty="0">
                <a:solidFill>
                  <a:srgbClr val="386AEF"/>
                </a:solidFill>
                <a:latin typeface="Arial"/>
                <a:cs typeface="Arial"/>
              </a:rPr>
              <a:t>Χαρακτηριστικά</a:t>
            </a:r>
            <a:r>
              <a:rPr sz="4000" b="1" spc="-7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ενότητας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7435" y="7431455"/>
            <a:ext cx="4015104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314257"/>
            <a:ext cx="44100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Διάρκει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μα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θ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ήμ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τος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8283" y="3478453"/>
            <a:ext cx="854710" cy="131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00"/>
              </a:spcBef>
            </a:pP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4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Ημέρες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18884" y="3617176"/>
            <a:ext cx="1398905" cy="131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00"/>
              </a:spcBef>
            </a:pPr>
            <a:r>
              <a:rPr sz="4850" b="1" dirty="0">
                <a:solidFill>
                  <a:srgbClr val="386AEF"/>
                </a:solidFill>
                <a:latin typeface="Arial"/>
                <a:cs typeface="Arial"/>
              </a:rPr>
              <a:t>5</a:t>
            </a:r>
            <a:endParaRPr sz="48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60"/>
              </a:spcBef>
            </a:pP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Ώρες/ημέρα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00765" y="3617176"/>
            <a:ext cx="890269" cy="1311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100"/>
              </a:spcBef>
            </a:pPr>
            <a:r>
              <a:rPr sz="4850" b="1" spc="-150" dirty="0">
                <a:solidFill>
                  <a:srgbClr val="386AEF"/>
                </a:solidFill>
                <a:latin typeface="Arial"/>
                <a:cs typeface="Arial"/>
              </a:rPr>
              <a:t>10</a:t>
            </a:r>
            <a:endParaRPr sz="4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6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Θέματα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0630" y="5015573"/>
            <a:ext cx="327342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4530" marR="5080" indent="-672465">
              <a:lnSpc>
                <a:spcPct val="150500"/>
              </a:lnSpc>
              <a:spcBef>
                <a:spcPts val="100"/>
              </a:spcBef>
            </a:pP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Το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μάθημα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διαρκεί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δύο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ημέρες </a:t>
            </a:r>
            <a:r>
              <a:rPr sz="1600" spc="-4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εκπαίδευσης</a:t>
            </a:r>
            <a:r>
              <a:rPr sz="1600" spc="15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3379" y="5018456"/>
            <a:ext cx="2807970" cy="1120775"/>
          </a:xfrm>
          <a:prstGeom prst="rect">
            <a:avLst/>
          </a:prstGeom>
        </p:spPr>
        <p:txBody>
          <a:bodyPr vert="horz" wrap="square" lIns="0" tIns="132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Πέντε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ώρες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καθημερινών</a:t>
            </a:r>
            <a:endParaRPr sz="1600">
              <a:latin typeface="Arial"/>
              <a:cs typeface="Arial"/>
            </a:endParaRPr>
          </a:p>
          <a:p>
            <a:pPr marL="1313180" marR="5080">
              <a:lnSpc>
                <a:spcPts val="2890"/>
              </a:lnSpc>
              <a:spcBef>
                <a:spcPts val="75"/>
              </a:spcBef>
            </a:pP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διαδ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ρ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α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στικών 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συνεδριών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05059" y="5015573"/>
            <a:ext cx="3046730" cy="75946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70"/>
              </a:spcBef>
            </a:pP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Δέκα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ολοκληρωμένα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θέματα</a:t>
            </a:r>
            <a:endParaRPr sz="1600">
              <a:latin typeface="Arial"/>
              <a:cs typeface="Arial"/>
            </a:endParaRPr>
          </a:p>
          <a:p>
            <a:pPr marR="24130" algn="r">
              <a:lnSpc>
                <a:spcPct val="100000"/>
              </a:lnSpc>
              <a:spcBef>
                <a:spcPts val="970"/>
              </a:spcBef>
            </a:pP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r>
              <a:rPr sz="1600" spc="-8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καλύπτονται</a:t>
            </a:r>
            <a:r>
              <a:rPr sz="1600" spc="14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7483347"/>
            <a:ext cx="555371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</a:t>
            </a:r>
            <a:r>
              <a:rPr sz="1450" spc="-5" dirty="0">
                <a:latin typeface="Calibri"/>
                <a:cs typeface="Calibri"/>
              </a:rPr>
              <a:t>,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dirty="0">
                <a:latin typeface="Calibri"/>
                <a:cs typeface="Calibri"/>
              </a:rPr>
              <a:t> Rathod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314488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1155941"/>
            <a:ext cx="10952480" cy="12192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400"/>
              </a:spcBef>
            </a:pPr>
            <a:r>
              <a:rPr sz="4000" b="1" spc="-235" dirty="0">
                <a:solidFill>
                  <a:srgbClr val="386AEF"/>
                </a:solidFill>
                <a:latin typeface="Arial"/>
                <a:cs typeface="Arial"/>
              </a:rPr>
              <a:t>Βασικέ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40" dirty="0">
                <a:solidFill>
                  <a:srgbClr val="386AEF"/>
                </a:solidFill>
                <a:latin typeface="Arial"/>
                <a:cs typeface="Arial"/>
              </a:rPr>
              <a:t>αρχέ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00" dirty="0">
                <a:solidFill>
                  <a:srgbClr val="386AEF"/>
                </a:solidFill>
                <a:latin typeface="Arial"/>
                <a:cs typeface="Arial"/>
              </a:rPr>
              <a:t>κυβερνοασφάλεια</a:t>
            </a: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στο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400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τομέ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τη</a:t>
            </a:r>
            <a:r>
              <a:rPr sz="4000" b="1" spc="-145" dirty="0">
                <a:solidFill>
                  <a:srgbClr val="386AEF"/>
                </a:solidFill>
                <a:latin typeface="Arial"/>
                <a:cs typeface="Arial"/>
              </a:rPr>
              <a:t>ς  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υγειονομικής</a:t>
            </a:r>
            <a:r>
              <a:rPr sz="400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περίθαλψης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92730" y="3006509"/>
            <a:ext cx="10709275" cy="1241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879715">
              <a:lnSpc>
                <a:spcPct val="158100"/>
              </a:lnSpc>
              <a:spcBef>
                <a:spcPts val="100"/>
              </a:spcBef>
            </a:pP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Κατανόησ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ω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βα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σικ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ώ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ν 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στοιχείων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Να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κατανοήσουν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τις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βασικές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έννοιες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ασφάλειας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υγειονομική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περίθαλψη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2730" y="4652276"/>
            <a:ext cx="10032365" cy="1254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28965">
              <a:lnSpc>
                <a:spcPct val="158100"/>
              </a:lnSpc>
              <a:spcBef>
                <a:spcPts val="100"/>
              </a:spcBef>
            </a:pP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Αναγνώρισ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 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σημασίας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600" spc="215" dirty="0">
                <a:solidFill>
                  <a:srgbClr val="272424"/>
                </a:solidFill>
                <a:latin typeface="Arial"/>
                <a:cs typeface="Arial"/>
              </a:rPr>
              <a:t>Μάθετε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γιατί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η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ασφάλεια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είναι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ζωτικής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σημασίας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υγείας</a:t>
            </a:r>
            <a:r>
              <a:rPr sz="1600" spc="17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792730" y="6396761"/>
            <a:ext cx="258508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Εφαρμ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γή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γν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ώ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ση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92730" y="6932904"/>
            <a:ext cx="84359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Χρησιμοποιήστε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αυτές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τις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γνώσεις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διασφάλιση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πληροφοριών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υγείας</a:t>
            </a:r>
            <a:r>
              <a:rPr sz="1600" spc="13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0" y="7844053"/>
            <a:ext cx="578929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Εκπαιδευτές:</a:t>
            </a:r>
            <a:r>
              <a:rPr sz="145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Πολέμη, Dr. </a:t>
            </a:r>
            <a:r>
              <a:rPr sz="1450" dirty="0">
                <a:latin typeface="Arial"/>
                <a:cs typeface="Arial"/>
              </a:rPr>
              <a:t>Paresh</a:t>
            </a:r>
            <a:r>
              <a:rPr sz="1450" spc="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Rathod </a:t>
            </a:r>
            <a:r>
              <a:rPr sz="1450" dirty="0">
                <a:latin typeface="Arial"/>
                <a:cs typeface="Arial"/>
              </a:rPr>
              <a:t>&amp; Δημήτρης </a:t>
            </a:r>
            <a:r>
              <a:rPr sz="1450" spc="-15" dirty="0">
                <a:latin typeface="Arial"/>
                <a:cs typeface="Arial"/>
              </a:rPr>
              <a:t>Κούτρας.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41323" y="2772955"/>
            <a:ext cx="1451610" cy="4868545"/>
          </a:xfrm>
          <a:custGeom>
            <a:avLst/>
            <a:gdLst/>
            <a:ahLst/>
            <a:cxnLst/>
            <a:rect l="l" t="t" r="r" b="b"/>
            <a:pathLst>
              <a:path w="1451610" h="4868545">
                <a:moveTo>
                  <a:pt x="567880" y="348742"/>
                </a:moveTo>
                <a:lnTo>
                  <a:pt x="560146" y="300901"/>
                </a:lnTo>
                <a:lnTo>
                  <a:pt x="538657" y="259346"/>
                </a:lnTo>
                <a:lnTo>
                  <a:pt x="505879" y="226568"/>
                </a:lnTo>
                <a:lnTo>
                  <a:pt x="464324" y="205066"/>
                </a:lnTo>
                <a:lnTo>
                  <a:pt x="416496" y="197358"/>
                </a:lnTo>
                <a:lnTo>
                  <a:pt x="340804" y="197358"/>
                </a:lnTo>
                <a:lnTo>
                  <a:pt x="340804" y="56769"/>
                </a:lnTo>
                <a:lnTo>
                  <a:pt x="336321" y="34671"/>
                </a:lnTo>
                <a:lnTo>
                  <a:pt x="324116" y="16611"/>
                </a:lnTo>
                <a:lnTo>
                  <a:pt x="306031" y="4457"/>
                </a:lnTo>
                <a:lnTo>
                  <a:pt x="283908" y="0"/>
                </a:lnTo>
                <a:lnTo>
                  <a:pt x="261797" y="4457"/>
                </a:lnTo>
                <a:lnTo>
                  <a:pt x="243763" y="16611"/>
                </a:lnTo>
                <a:lnTo>
                  <a:pt x="231597" y="34671"/>
                </a:lnTo>
                <a:lnTo>
                  <a:pt x="227152" y="56769"/>
                </a:lnTo>
                <a:lnTo>
                  <a:pt x="227152" y="197358"/>
                </a:lnTo>
                <a:lnTo>
                  <a:pt x="151460" y="197358"/>
                </a:lnTo>
                <a:lnTo>
                  <a:pt x="103581" y="205066"/>
                </a:lnTo>
                <a:lnTo>
                  <a:pt x="62001" y="226568"/>
                </a:lnTo>
                <a:lnTo>
                  <a:pt x="29210" y="259346"/>
                </a:lnTo>
                <a:lnTo>
                  <a:pt x="7708" y="300901"/>
                </a:lnTo>
                <a:lnTo>
                  <a:pt x="0" y="348742"/>
                </a:lnTo>
                <a:lnTo>
                  <a:pt x="0" y="613791"/>
                </a:lnTo>
                <a:lnTo>
                  <a:pt x="7708" y="661670"/>
                </a:lnTo>
                <a:lnTo>
                  <a:pt x="29210" y="703237"/>
                </a:lnTo>
                <a:lnTo>
                  <a:pt x="62001" y="736003"/>
                </a:lnTo>
                <a:lnTo>
                  <a:pt x="103581" y="757466"/>
                </a:lnTo>
                <a:lnTo>
                  <a:pt x="151460" y="765175"/>
                </a:lnTo>
                <a:lnTo>
                  <a:pt x="227152" y="765175"/>
                </a:lnTo>
                <a:lnTo>
                  <a:pt x="227152" y="1904238"/>
                </a:lnTo>
                <a:lnTo>
                  <a:pt x="151460" y="1904238"/>
                </a:lnTo>
                <a:lnTo>
                  <a:pt x="103581" y="1911946"/>
                </a:lnTo>
                <a:lnTo>
                  <a:pt x="62001" y="1933448"/>
                </a:lnTo>
                <a:lnTo>
                  <a:pt x="29210" y="1966226"/>
                </a:lnTo>
                <a:lnTo>
                  <a:pt x="7708" y="2007781"/>
                </a:lnTo>
                <a:lnTo>
                  <a:pt x="0" y="2055622"/>
                </a:lnTo>
                <a:lnTo>
                  <a:pt x="0" y="2320671"/>
                </a:lnTo>
                <a:lnTo>
                  <a:pt x="7708" y="2368550"/>
                </a:lnTo>
                <a:lnTo>
                  <a:pt x="29210" y="2410117"/>
                </a:lnTo>
                <a:lnTo>
                  <a:pt x="62001" y="2442883"/>
                </a:lnTo>
                <a:lnTo>
                  <a:pt x="103581" y="2464346"/>
                </a:lnTo>
                <a:lnTo>
                  <a:pt x="151460" y="2472055"/>
                </a:lnTo>
                <a:lnTo>
                  <a:pt x="227152" y="2472055"/>
                </a:lnTo>
                <a:lnTo>
                  <a:pt x="227152" y="3611118"/>
                </a:lnTo>
                <a:lnTo>
                  <a:pt x="151460" y="3611118"/>
                </a:lnTo>
                <a:lnTo>
                  <a:pt x="103581" y="3618839"/>
                </a:lnTo>
                <a:lnTo>
                  <a:pt x="62001" y="3640328"/>
                </a:lnTo>
                <a:lnTo>
                  <a:pt x="29210" y="3673106"/>
                </a:lnTo>
                <a:lnTo>
                  <a:pt x="7708" y="3714661"/>
                </a:lnTo>
                <a:lnTo>
                  <a:pt x="0" y="3762502"/>
                </a:lnTo>
                <a:lnTo>
                  <a:pt x="0" y="4027551"/>
                </a:lnTo>
                <a:lnTo>
                  <a:pt x="7708" y="4075430"/>
                </a:lnTo>
                <a:lnTo>
                  <a:pt x="29210" y="4116997"/>
                </a:lnTo>
                <a:lnTo>
                  <a:pt x="62001" y="4149763"/>
                </a:lnTo>
                <a:lnTo>
                  <a:pt x="103581" y="4171226"/>
                </a:lnTo>
                <a:lnTo>
                  <a:pt x="151460" y="4178935"/>
                </a:lnTo>
                <a:lnTo>
                  <a:pt x="227152" y="4178935"/>
                </a:lnTo>
                <a:lnTo>
                  <a:pt x="227152" y="4811446"/>
                </a:lnTo>
                <a:lnTo>
                  <a:pt x="231597" y="4833556"/>
                </a:lnTo>
                <a:lnTo>
                  <a:pt x="243763" y="4851616"/>
                </a:lnTo>
                <a:lnTo>
                  <a:pt x="261797" y="4863782"/>
                </a:lnTo>
                <a:lnTo>
                  <a:pt x="283908" y="4868253"/>
                </a:lnTo>
                <a:lnTo>
                  <a:pt x="306031" y="4863782"/>
                </a:lnTo>
                <a:lnTo>
                  <a:pt x="324116" y="4851616"/>
                </a:lnTo>
                <a:lnTo>
                  <a:pt x="336321" y="4833556"/>
                </a:lnTo>
                <a:lnTo>
                  <a:pt x="340804" y="4811446"/>
                </a:lnTo>
                <a:lnTo>
                  <a:pt x="340804" y="4178935"/>
                </a:lnTo>
                <a:lnTo>
                  <a:pt x="416496" y="4178935"/>
                </a:lnTo>
                <a:lnTo>
                  <a:pt x="464324" y="4171226"/>
                </a:lnTo>
                <a:lnTo>
                  <a:pt x="505879" y="4149763"/>
                </a:lnTo>
                <a:lnTo>
                  <a:pt x="538657" y="4116997"/>
                </a:lnTo>
                <a:lnTo>
                  <a:pt x="560146" y="4075430"/>
                </a:lnTo>
                <a:lnTo>
                  <a:pt x="567880" y="4027551"/>
                </a:lnTo>
                <a:lnTo>
                  <a:pt x="567880" y="3894963"/>
                </a:lnTo>
                <a:lnTo>
                  <a:pt x="567880" y="3762502"/>
                </a:lnTo>
                <a:lnTo>
                  <a:pt x="560146" y="3714661"/>
                </a:lnTo>
                <a:lnTo>
                  <a:pt x="538657" y="3673106"/>
                </a:lnTo>
                <a:lnTo>
                  <a:pt x="505879" y="3640328"/>
                </a:lnTo>
                <a:lnTo>
                  <a:pt x="464324" y="3618839"/>
                </a:lnTo>
                <a:lnTo>
                  <a:pt x="416496" y="3611118"/>
                </a:lnTo>
                <a:lnTo>
                  <a:pt x="340804" y="3611118"/>
                </a:lnTo>
                <a:lnTo>
                  <a:pt x="340804" y="2472055"/>
                </a:lnTo>
                <a:lnTo>
                  <a:pt x="416496" y="2472055"/>
                </a:lnTo>
                <a:lnTo>
                  <a:pt x="464324" y="2464346"/>
                </a:lnTo>
                <a:lnTo>
                  <a:pt x="505879" y="2442883"/>
                </a:lnTo>
                <a:lnTo>
                  <a:pt x="538657" y="2410117"/>
                </a:lnTo>
                <a:lnTo>
                  <a:pt x="560146" y="2368550"/>
                </a:lnTo>
                <a:lnTo>
                  <a:pt x="567880" y="2320671"/>
                </a:lnTo>
                <a:lnTo>
                  <a:pt x="567880" y="2188083"/>
                </a:lnTo>
                <a:lnTo>
                  <a:pt x="567880" y="2055622"/>
                </a:lnTo>
                <a:lnTo>
                  <a:pt x="560146" y="2007781"/>
                </a:lnTo>
                <a:lnTo>
                  <a:pt x="538657" y="1966226"/>
                </a:lnTo>
                <a:lnTo>
                  <a:pt x="505879" y="1933448"/>
                </a:lnTo>
                <a:lnTo>
                  <a:pt x="464324" y="1911946"/>
                </a:lnTo>
                <a:lnTo>
                  <a:pt x="416496" y="1904238"/>
                </a:lnTo>
                <a:lnTo>
                  <a:pt x="340804" y="1904238"/>
                </a:lnTo>
                <a:lnTo>
                  <a:pt x="340804" y="765175"/>
                </a:lnTo>
                <a:lnTo>
                  <a:pt x="416496" y="765175"/>
                </a:lnTo>
                <a:lnTo>
                  <a:pt x="464324" y="757466"/>
                </a:lnTo>
                <a:lnTo>
                  <a:pt x="505879" y="736003"/>
                </a:lnTo>
                <a:lnTo>
                  <a:pt x="538657" y="703237"/>
                </a:lnTo>
                <a:lnTo>
                  <a:pt x="560146" y="661670"/>
                </a:lnTo>
                <a:lnTo>
                  <a:pt x="567880" y="613791"/>
                </a:lnTo>
                <a:lnTo>
                  <a:pt x="567880" y="481203"/>
                </a:lnTo>
                <a:lnTo>
                  <a:pt x="567880" y="348742"/>
                </a:lnTo>
                <a:close/>
              </a:path>
              <a:path w="1451610" h="4868545">
                <a:moveTo>
                  <a:pt x="1451419" y="3894963"/>
                </a:moveTo>
                <a:lnTo>
                  <a:pt x="1446949" y="3872827"/>
                </a:lnTo>
                <a:lnTo>
                  <a:pt x="1434795" y="3854742"/>
                </a:lnTo>
                <a:lnTo>
                  <a:pt x="1416748" y="3842537"/>
                </a:lnTo>
                <a:lnTo>
                  <a:pt x="1394650" y="3838067"/>
                </a:lnTo>
                <a:lnTo>
                  <a:pt x="624649" y="3838067"/>
                </a:lnTo>
                <a:lnTo>
                  <a:pt x="602538" y="3842537"/>
                </a:lnTo>
                <a:lnTo>
                  <a:pt x="584492" y="3854742"/>
                </a:lnTo>
                <a:lnTo>
                  <a:pt x="572338" y="3872827"/>
                </a:lnTo>
                <a:lnTo>
                  <a:pt x="567880" y="3894963"/>
                </a:lnTo>
                <a:lnTo>
                  <a:pt x="572338" y="3917061"/>
                </a:lnTo>
                <a:lnTo>
                  <a:pt x="584492" y="3935107"/>
                </a:lnTo>
                <a:lnTo>
                  <a:pt x="602538" y="3947274"/>
                </a:lnTo>
                <a:lnTo>
                  <a:pt x="624649" y="3951732"/>
                </a:lnTo>
                <a:lnTo>
                  <a:pt x="1394650" y="3951732"/>
                </a:lnTo>
                <a:lnTo>
                  <a:pt x="1416748" y="3947274"/>
                </a:lnTo>
                <a:lnTo>
                  <a:pt x="1434795" y="3935107"/>
                </a:lnTo>
                <a:lnTo>
                  <a:pt x="1446949" y="3917061"/>
                </a:lnTo>
                <a:lnTo>
                  <a:pt x="1451419" y="3894963"/>
                </a:lnTo>
                <a:close/>
              </a:path>
              <a:path w="1451610" h="4868545">
                <a:moveTo>
                  <a:pt x="1451419" y="2188083"/>
                </a:moveTo>
                <a:lnTo>
                  <a:pt x="1446949" y="2165947"/>
                </a:lnTo>
                <a:lnTo>
                  <a:pt x="1434795" y="2147862"/>
                </a:lnTo>
                <a:lnTo>
                  <a:pt x="1416748" y="2135670"/>
                </a:lnTo>
                <a:lnTo>
                  <a:pt x="1394650" y="2131187"/>
                </a:lnTo>
                <a:lnTo>
                  <a:pt x="624649" y="2131187"/>
                </a:lnTo>
                <a:lnTo>
                  <a:pt x="602538" y="2135670"/>
                </a:lnTo>
                <a:lnTo>
                  <a:pt x="584492" y="2147862"/>
                </a:lnTo>
                <a:lnTo>
                  <a:pt x="572338" y="2165947"/>
                </a:lnTo>
                <a:lnTo>
                  <a:pt x="567880" y="2188083"/>
                </a:lnTo>
                <a:lnTo>
                  <a:pt x="572338" y="2210181"/>
                </a:lnTo>
                <a:lnTo>
                  <a:pt x="584492" y="2228227"/>
                </a:lnTo>
                <a:lnTo>
                  <a:pt x="602538" y="2240381"/>
                </a:lnTo>
                <a:lnTo>
                  <a:pt x="624649" y="2244852"/>
                </a:lnTo>
                <a:lnTo>
                  <a:pt x="1394650" y="2244852"/>
                </a:lnTo>
                <a:lnTo>
                  <a:pt x="1416748" y="2240381"/>
                </a:lnTo>
                <a:lnTo>
                  <a:pt x="1434795" y="2228227"/>
                </a:lnTo>
                <a:lnTo>
                  <a:pt x="1446949" y="2210181"/>
                </a:lnTo>
                <a:lnTo>
                  <a:pt x="1451419" y="2188083"/>
                </a:lnTo>
                <a:close/>
              </a:path>
              <a:path w="1451610" h="4868545">
                <a:moveTo>
                  <a:pt x="1451419" y="481203"/>
                </a:moveTo>
                <a:lnTo>
                  <a:pt x="1446949" y="459066"/>
                </a:lnTo>
                <a:lnTo>
                  <a:pt x="1434795" y="440982"/>
                </a:lnTo>
                <a:lnTo>
                  <a:pt x="1416748" y="428790"/>
                </a:lnTo>
                <a:lnTo>
                  <a:pt x="1394650" y="424307"/>
                </a:lnTo>
                <a:lnTo>
                  <a:pt x="624649" y="424307"/>
                </a:lnTo>
                <a:lnTo>
                  <a:pt x="602538" y="428790"/>
                </a:lnTo>
                <a:lnTo>
                  <a:pt x="584492" y="440982"/>
                </a:lnTo>
                <a:lnTo>
                  <a:pt x="572338" y="459066"/>
                </a:lnTo>
                <a:lnTo>
                  <a:pt x="567880" y="481203"/>
                </a:lnTo>
                <a:lnTo>
                  <a:pt x="572338" y="503301"/>
                </a:lnTo>
                <a:lnTo>
                  <a:pt x="584492" y="521347"/>
                </a:lnTo>
                <a:lnTo>
                  <a:pt x="602538" y="533501"/>
                </a:lnTo>
                <a:lnTo>
                  <a:pt x="624649" y="537972"/>
                </a:lnTo>
                <a:lnTo>
                  <a:pt x="1394650" y="537972"/>
                </a:lnTo>
                <a:lnTo>
                  <a:pt x="1416748" y="533501"/>
                </a:lnTo>
                <a:lnTo>
                  <a:pt x="1434795" y="521347"/>
                </a:lnTo>
                <a:lnTo>
                  <a:pt x="1446949" y="503301"/>
                </a:lnTo>
                <a:lnTo>
                  <a:pt x="1451419" y="481203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46123" y="3161766"/>
            <a:ext cx="135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70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6194" y="4868900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10461" y="657786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587157"/>
            <a:ext cx="3952747" cy="64244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3058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5276" y="1097276"/>
              <a:ext cx="7202678" cy="576071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82150" y="462584"/>
            <a:ext cx="6785609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50665" algn="l"/>
              </a:tabLst>
            </a:pPr>
            <a:r>
              <a:rPr spc="-5" dirty="0">
                <a:solidFill>
                  <a:srgbClr val="000000"/>
                </a:solidFill>
              </a:rPr>
              <a:t>ΘΑΛ</a:t>
            </a:r>
            <a:r>
              <a:rPr lang="el-GR" spc="-5" dirty="0">
                <a:solidFill>
                  <a:srgbClr val="000000"/>
                </a:solidFill>
              </a:rPr>
              <a:t>Α</a:t>
            </a:r>
            <a:r>
              <a:rPr spc="-5" dirty="0">
                <a:solidFill>
                  <a:srgbClr val="000000"/>
                </a:solidFill>
              </a:rPr>
              <a:t>ΣΣΙΟ</a:t>
            </a:r>
            <a:r>
              <a:rPr spc="260" dirty="0">
                <a:solidFill>
                  <a:srgbClr val="000000"/>
                </a:solidFill>
              </a:rPr>
              <a:t> </a:t>
            </a:r>
            <a:r>
              <a:rPr spc="135" dirty="0">
                <a:solidFill>
                  <a:srgbClr val="000000"/>
                </a:solidFill>
              </a:rPr>
              <a:t>Σ</a:t>
            </a:r>
            <a:r>
              <a:rPr lang="el-GR" spc="135" dirty="0">
                <a:solidFill>
                  <a:srgbClr val="000000"/>
                </a:solidFill>
              </a:rPr>
              <a:t>Υ</a:t>
            </a:r>
            <a:r>
              <a:rPr spc="135" dirty="0">
                <a:solidFill>
                  <a:srgbClr val="000000"/>
                </a:solidFill>
              </a:rPr>
              <a:t>ΝΘΕΤΟ	</a:t>
            </a:r>
            <a:r>
              <a:rPr spc="-15" dirty="0">
                <a:solidFill>
                  <a:srgbClr val="000000"/>
                </a:solidFill>
              </a:rPr>
              <a:t>ΟΙΚΟΣ</a:t>
            </a:r>
            <a:r>
              <a:rPr lang="el-GR" spc="-15" dirty="0">
                <a:solidFill>
                  <a:srgbClr val="000000"/>
                </a:solidFill>
              </a:rPr>
              <a:t>Υ</a:t>
            </a:r>
            <a:r>
              <a:rPr spc="-15" dirty="0">
                <a:solidFill>
                  <a:srgbClr val="000000"/>
                </a:solidFill>
              </a:rPr>
              <a:t>ΣΤΗΜΑ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1181" y="3879964"/>
            <a:ext cx="861060" cy="2682875"/>
            <a:chOff x="921181" y="3879964"/>
            <a:chExt cx="861060" cy="2682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6669" y="3879964"/>
              <a:ext cx="835417" cy="12020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181" y="4629898"/>
              <a:ext cx="835417" cy="12020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181" y="5360530"/>
              <a:ext cx="835417" cy="12020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4890" y="3305162"/>
            <a:ext cx="99796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70" dirty="0">
                <a:solidFill>
                  <a:srgbClr val="386AEF"/>
                </a:solidFill>
                <a:latin typeface="Arial"/>
                <a:cs typeface="Arial"/>
              </a:rPr>
              <a:t>Απε</a:t>
            </a:r>
            <a:r>
              <a:rPr sz="4000" b="1" spc="-185" dirty="0">
                <a:solidFill>
                  <a:srgbClr val="386AEF"/>
                </a:solidFill>
                <a:latin typeface="Arial"/>
                <a:cs typeface="Arial"/>
              </a:rPr>
              <a:t>ιλές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ι 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τρωτά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σημεί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40" dirty="0">
                <a:solidFill>
                  <a:srgbClr val="386AEF"/>
                </a:solidFill>
                <a:latin typeface="Arial"/>
                <a:cs typeface="Arial"/>
              </a:rPr>
              <a:t>στο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κυβε</a:t>
            </a:r>
            <a:r>
              <a:rPr sz="4000" b="1" spc="-260" dirty="0">
                <a:solidFill>
                  <a:srgbClr val="386AEF"/>
                </a:solidFill>
                <a:latin typeface="Arial"/>
                <a:cs typeface="Arial"/>
              </a:rPr>
              <a:t>ρνοχώρ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81200" y="4177328"/>
            <a:ext cx="12198350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25" b="1" spc="-97" baseline="-2849" dirty="0">
                <a:solidFill>
                  <a:srgbClr val="386AEF"/>
                </a:solidFill>
                <a:latin typeface="Arial"/>
                <a:cs typeface="Arial"/>
              </a:rPr>
              <a:t>Προσδιορισμός</a:t>
            </a:r>
            <a:r>
              <a:rPr sz="2925" b="1" spc="-15" baseline="-2849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2925" b="1" spc="240" baseline="-2849" dirty="0">
                <a:solidFill>
                  <a:srgbClr val="386AEF"/>
                </a:solidFill>
                <a:latin typeface="Arial"/>
                <a:cs typeface="Arial"/>
              </a:rPr>
              <a:t>απ</a:t>
            </a:r>
            <a:r>
              <a:rPr sz="2925" b="1" spc="240" baseline="-2849" dirty="0" err="1">
                <a:solidFill>
                  <a:srgbClr val="386AEF"/>
                </a:solidFill>
                <a:latin typeface="Arial"/>
                <a:cs typeface="Arial"/>
              </a:rPr>
              <a:t>ειλών</a:t>
            </a:r>
            <a:r>
              <a:rPr sz="2925" b="1" spc="-367" baseline="-2849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lang="el-GR" sz="2925" b="1" spc="-367" baseline="-2849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600" spc="130" dirty="0" err="1">
                <a:solidFill>
                  <a:srgbClr val="272424"/>
                </a:solidFill>
                <a:latin typeface="Arial"/>
                <a:cs typeface="Arial"/>
              </a:rPr>
              <a:t>Μάθετε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τις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πιο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συνηθισμένες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απειλές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υγειονομική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περίθαλψη</a:t>
            </a:r>
            <a:r>
              <a:rPr sz="1600" spc="11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47302" y="5035903"/>
            <a:ext cx="4015103" cy="106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1050">
              <a:lnSpc>
                <a:spcPct val="100000"/>
              </a:lnSpc>
              <a:spcBef>
                <a:spcPts val="100"/>
              </a:spcBef>
            </a:pPr>
            <a:r>
              <a:rPr sz="1950" b="1" spc="-10" dirty="0" err="1">
                <a:solidFill>
                  <a:srgbClr val="386AEF"/>
                </a:solidFill>
                <a:latin typeface="Arial"/>
                <a:cs typeface="Arial"/>
              </a:rPr>
              <a:t>Αν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αλύστε</a:t>
            </a:r>
            <a:r>
              <a:rPr sz="1950" b="1" spc="-7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35" dirty="0">
                <a:solidFill>
                  <a:srgbClr val="386AEF"/>
                </a:solidFill>
                <a:latin typeface="Arial"/>
                <a:cs typeface="Arial"/>
              </a:rPr>
              <a:t>τα</a:t>
            </a:r>
            <a:r>
              <a:rPr lang="el-GR" sz="1950" b="1" spc="-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60" dirty="0" err="1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65" dirty="0" err="1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60" dirty="0" err="1">
                <a:solidFill>
                  <a:srgbClr val="386AEF"/>
                </a:solidFill>
                <a:latin typeface="Arial"/>
                <a:cs typeface="Arial"/>
              </a:rPr>
              <a:t>ωτ</a:t>
            </a:r>
            <a:r>
              <a:rPr sz="1950" b="1" dirty="0" err="1">
                <a:solidFill>
                  <a:srgbClr val="386AEF"/>
                </a:solidFill>
                <a:latin typeface="Arial"/>
                <a:cs typeface="Arial"/>
              </a:rPr>
              <a:t>ά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65" dirty="0" err="1">
                <a:solidFill>
                  <a:srgbClr val="386AEF"/>
                </a:solidFill>
                <a:latin typeface="Arial"/>
                <a:cs typeface="Arial"/>
              </a:rPr>
              <a:t>σημ</a:t>
            </a:r>
            <a:r>
              <a:rPr sz="1950" b="1" spc="-60" dirty="0" err="1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65" dirty="0" err="1">
                <a:solidFill>
                  <a:srgbClr val="386AEF"/>
                </a:solidFill>
                <a:latin typeface="Arial"/>
                <a:cs typeface="Arial"/>
              </a:rPr>
              <a:t>ί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endParaRPr lang="el-GR" sz="1950" b="1" dirty="0">
              <a:solidFill>
                <a:srgbClr val="386AEF"/>
              </a:solidFill>
              <a:latin typeface="Arial"/>
              <a:cs typeface="Arial"/>
            </a:endParaRPr>
          </a:p>
          <a:p>
            <a:pPr marL="781050">
              <a:lnSpc>
                <a:spcPct val="100000"/>
              </a:lnSpc>
              <a:spcBef>
                <a:spcPts val="100"/>
              </a:spcBef>
            </a:pPr>
            <a:endParaRPr lang="el-GR" sz="1950" b="1" dirty="0">
              <a:solidFill>
                <a:srgbClr val="386AEF"/>
              </a:solidFill>
              <a:latin typeface="Arial"/>
              <a:cs typeface="Arial"/>
            </a:endParaRPr>
          </a:p>
          <a:p>
            <a:pPr marL="12700" marR="5080" indent="768350">
              <a:lnSpc>
                <a:spcPct val="115399"/>
              </a:lnSpc>
              <a:spcBef>
                <a:spcPts val="1030"/>
              </a:spcBef>
            </a:pPr>
            <a:r>
              <a:rPr sz="1950" b="1" spc="-60" dirty="0" err="1">
                <a:solidFill>
                  <a:srgbClr val="386AEF"/>
                </a:solidFill>
                <a:latin typeface="Arial"/>
                <a:cs typeface="Arial"/>
              </a:rPr>
              <a:t>Προλη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πτικά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95" dirty="0">
                <a:solidFill>
                  <a:srgbClr val="386AEF"/>
                </a:solidFill>
                <a:latin typeface="Arial"/>
                <a:cs typeface="Arial"/>
              </a:rPr>
              <a:t>μέτρα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2405" y="5096305"/>
            <a:ext cx="8990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Κατανοήστε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πού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κινδυνεύουν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περισσότερο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συστήματα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υγειονομικής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περίθαλψης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73574" y="5825524"/>
            <a:ext cx="80505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Ανακαλύψτε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πώς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να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αποτρέψετε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παραβιάσεις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να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διασφαλίσετε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0" dirty="0">
                <a:solidFill>
                  <a:srgbClr val="272424"/>
                </a:solidFill>
                <a:latin typeface="Arial"/>
                <a:cs typeface="Arial"/>
              </a:rPr>
              <a:t>τα</a:t>
            </a:r>
            <a:r>
              <a:rPr sz="1600" spc="-7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0" dirty="0">
                <a:solidFill>
                  <a:srgbClr val="272424"/>
                </a:solidFill>
                <a:latin typeface="Arial"/>
                <a:cs typeface="Arial"/>
              </a:rPr>
              <a:t>δεδομένα</a:t>
            </a:r>
            <a:r>
              <a:rPr sz="1600" spc="7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67435" y="7361237"/>
            <a:ext cx="4015104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4630398" cy="315366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59291" y="7188860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">
            <a:extLst>
              <a:ext uri="{FF2B5EF4-FFF2-40B4-BE49-F238E27FC236}">
                <a16:creationId xmlns:a16="http://schemas.microsoft.com/office/drawing/2014/main" id="{D100999E-41BA-B9A6-54FF-62D1348152D4}"/>
              </a:ext>
            </a:extLst>
          </p:cNvPr>
          <p:cNvSpPr/>
          <p:nvPr/>
        </p:nvSpPr>
        <p:spPr>
          <a:xfrm>
            <a:off x="9605762" y="3708094"/>
            <a:ext cx="4077970" cy="1858645"/>
          </a:xfrm>
          <a:custGeom>
            <a:avLst/>
            <a:gdLst/>
            <a:ahLst/>
            <a:cxnLst/>
            <a:rect l="l" t="t" r="r" b="b"/>
            <a:pathLst>
              <a:path w="4077970" h="1858645">
                <a:moveTo>
                  <a:pt x="3925951" y="1858391"/>
                </a:moveTo>
                <a:lnTo>
                  <a:pt x="151509" y="1858391"/>
                </a:lnTo>
                <a:lnTo>
                  <a:pt x="103615" y="1850668"/>
                </a:lnTo>
                <a:lnTo>
                  <a:pt x="62023" y="1829161"/>
                </a:lnTo>
                <a:lnTo>
                  <a:pt x="29228" y="1796367"/>
                </a:lnTo>
                <a:lnTo>
                  <a:pt x="7722" y="1754775"/>
                </a:lnTo>
                <a:lnTo>
                  <a:pt x="0" y="1706880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09" y="0"/>
                </a:lnTo>
                <a:lnTo>
                  <a:pt x="3925951" y="0"/>
                </a:lnTo>
                <a:lnTo>
                  <a:pt x="3973846" y="7722"/>
                </a:lnTo>
                <a:lnTo>
                  <a:pt x="4015438" y="29228"/>
                </a:lnTo>
                <a:lnTo>
                  <a:pt x="4048233" y="62023"/>
                </a:lnTo>
                <a:lnTo>
                  <a:pt x="4069739" y="103615"/>
                </a:lnTo>
                <a:lnTo>
                  <a:pt x="4077461" y="151511"/>
                </a:lnTo>
                <a:lnTo>
                  <a:pt x="4077461" y="1706880"/>
                </a:lnTo>
                <a:lnTo>
                  <a:pt x="4069739" y="1754775"/>
                </a:lnTo>
                <a:lnTo>
                  <a:pt x="4048233" y="1796367"/>
                </a:lnTo>
                <a:lnTo>
                  <a:pt x="4015438" y="1829161"/>
                </a:lnTo>
                <a:lnTo>
                  <a:pt x="3973846" y="1850668"/>
                </a:lnTo>
                <a:lnTo>
                  <a:pt x="3925951" y="1858391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946670" y="3693744"/>
            <a:ext cx="4077970" cy="2783256"/>
          </a:xfrm>
          <a:custGeom>
            <a:avLst/>
            <a:gdLst/>
            <a:ahLst/>
            <a:cxnLst/>
            <a:rect l="l" t="t" r="r" b="b"/>
            <a:pathLst>
              <a:path w="4077970" h="1858645">
                <a:moveTo>
                  <a:pt x="3925937" y="1858391"/>
                </a:moveTo>
                <a:lnTo>
                  <a:pt x="151472" y="1858391"/>
                </a:lnTo>
                <a:lnTo>
                  <a:pt x="103591" y="1850668"/>
                </a:lnTo>
                <a:lnTo>
                  <a:pt x="62009" y="1829161"/>
                </a:lnTo>
                <a:lnTo>
                  <a:pt x="29221" y="1796367"/>
                </a:lnTo>
                <a:lnTo>
                  <a:pt x="7721" y="1754775"/>
                </a:lnTo>
                <a:lnTo>
                  <a:pt x="0" y="1706880"/>
                </a:lnTo>
                <a:lnTo>
                  <a:pt x="0" y="151511"/>
                </a:lnTo>
                <a:lnTo>
                  <a:pt x="7721" y="103615"/>
                </a:lnTo>
                <a:lnTo>
                  <a:pt x="29221" y="62023"/>
                </a:lnTo>
                <a:lnTo>
                  <a:pt x="62009" y="29228"/>
                </a:lnTo>
                <a:lnTo>
                  <a:pt x="103591" y="7722"/>
                </a:lnTo>
                <a:lnTo>
                  <a:pt x="151472" y="0"/>
                </a:lnTo>
                <a:lnTo>
                  <a:pt x="3925937" y="0"/>
                </a:lnTo>
                <a:lnTo>
                  <a:pt x="3973833" y="7722"/>
                </a:lnTo>
                <a:lnTo>
                  <a:pt x="4015425" y="29228"/>
                </a:lnTo>
                <a:lnTo>
                  <a:pt x="4048221" y="62023"/>
                </a:lnTo>
                <a:lnTo>
                  <a:pt x="4069726" y="103615"/>
                </a:lnTo>
                <a:lnTo>
                  <a:pt x="4077449" y="151511"/>
                </a:lnTo>
                <a:lnTo>
                  <a:pt x="4077449" y="1706880"/>
                </a:lnTo>
                <a:lnTo>
                  <a:pt x="4069726" y="1754775"/>
                </a:lnTo>
                <a:lnTo>
                  <a:pt x="4048221" y="1796367"/>
                </a:lnTo>
                <a:lnTo>
                  <a:pt x="4015425" y="1829161"/>
                </a:lnTo>
                <a:lnTo>
                  <a:pt x="3973833" y="1850668"/>
                </a:lnTo>
                <a:lnTo>
                  <a:pt x="3925937" y="1858391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77873" y="4027894"/>
            <a:ext cx="227203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ώ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9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5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25" dirty="0">
                <a:solidFill>
                  <a:srgbClr val="386AEF"/>
                </a:solidFill>
                <a:latin typeface="Arial"/>
                <a:cs typeface="Arial"/>
              </a:rPr>
              <a:t>όρρη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το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048" y="4330039"/>
            <a:ext cx="3232150" cy="153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0" algn="ctr">
              <a:lnSpc>
                <a:spcPts val="4300"/>
              </a:lnSpc>
              <a:spcBef>
                <a:spcPts val="100"/>
              </a:spcBef>
            </a:pPr>
            <a:r>
              <a:rPr lang="el-GR" sz="1600" spc="155" dirty="0">
                <a:solidFill>
                  <a:srgbClr val="272424"/>
                </a:solidFill>
                <a:latin typeface="Arial"/>
                <a:cs typeface="Arial"/>
              </a:rPr>
              <a:t>Ακολουθούμε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πρα</a:t>
            </a:r>
            <a:r>
              <a:rPr sz="1600" spc="155" dirty="0" err="1">
                <a:solidFill>
                  <a:srgbClr val="272424"/>
                </a:solidFill>
                <a:latin typeface="Arial"/>
                <a:cs typeface="Arial"/>
              </a:rPr>
              <a:t>κτικές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endParaRPr sz="1600" dirty="0">
              <a:latin typeface="Arial"/>
              <a:cs typeface="Arial"/>
            </a:endParaRPr>
          </a:p>
          <a:p>
            <a:pPr algn="ctr">
              <a:lnSpc>
                <a:spcPts val="4300"/>
              </a:lnSpc>
            </a:pPr>
            <a:r>
              <a:rPr sz="1600" spc="150" dirty="0" err="1">
                <a:solidFill>
                  <a:srgbClr val="272424"/>
                </a:solidFill>
                <a:latin typeface="Arial"/>
                <a:cs typeface="Arial"/>
              </a:rPr>
              <a:t>δίνουν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προτεραιότητα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endParaRPr sz="1600" dirty="0">
              <a:latin typeface="Arial"/>
              <a:cs typeface="Arial"/>
            </a:endParaRPr>
          </a:p>
          <a:p>
            <a:pPr marR="47625" algn="ctr">
              <a:lnSpc>
                <a:spcPct val="100000"/>
              </a:lnSpc>
              <a:spcBef>
                <a:spcPts val="1400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προστασία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ιδιωτικής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7873" y="6071133"/>
            <a:ext cx="21272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ζωής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ασθενών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76469" y="3693744"/>
            <a:ext cx="4077970" cy="1858645"/>
          </a:xfrm>
          <a:custGeom>
            <a:avLst/>
            <a:gdLst/>
            <a:ahLst/>
            <a:cxnLst/>
            <a:rect l="l" t="t" r="r" b="b"/>
            <a:pathLst>
              <a:path w="4077970" h="1858645">
                <a:moveTo>
                  <a:pt x="3925951" y="1858391"/>
                </a:moveTo>
                <a:lnTo>
                  <a:pt x="151509" y="1858391"/>
                </a:lnTo>
                <a:lnTo>
                  <a:pt x="103615" y="1850668"/>
                </a:lnTo>
                <a:lnTo>
                  <a:pt x="62023" y="1829161"/>
                </a:lnTo>
                <a:lnTo>
                  <a:pt x="29228" y="1796367"/>
                </a:lnTo>
                <a:lnTo>
                  <a:pt x="7722" y="1754775"/>
                </a:lnTo>
                <a:lnTo>
                  <a:pt x="0" y="1706880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09" y="0"/>
                </a:lnTo>
                <a:lnTo>
                  <a:pt x="3925951" y="0"/>
                </a:lnTo>
                <a:lnTo>
                  <a:pt x="3973846" y="7722"/>
                </a:lnTo>
                <a:lnTo>
                  <a:pt x="4015438" y="29228"/>
                </a:lnTo>
                <a:lnTo>
                  <a:pt x="4048233" y="62023"/>
                </a:lnTo>
                <a:lnTo>
                  <a:pt x="4069739" y="103615"/>
                </a:lnTo>
                <a:lnTo>
                  <a:pt x="4077461" y="151511"/>
                </a:lnTo>
                <a:lnTo>
                  <a:pt x="4077461" y="1706880"/>
                </a:lnTo>
                <a:lnTo>
                  <a:pt x="4069739" y="1754775"/>
                </a:lnTo>
                <a:lnTo>
                  <a:pt x="4048233" y="1796367"/>
                </a:lnTo>
                <a:lnTo>
                  <a:pt x="4015438" y="1829161"/>
                </a:lnTo>
                <a:lnTo>
                  <a:pt x="3973846" y="1850668"/>
                </a:lnTo>
                <a:lnTo>
                  <a:pt x="3925951" y="1858391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07939" y="4027932"/>
            <a:ext cx="239268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φ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λή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1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πρ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ό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β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ασ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7939" y="4637417"/>
            <a:ext cx="35388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Εξασφαλίστε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ασφαλή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πρόσβαση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07939" y="5108511"/>
            <a:ext cx="346265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στις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πληροφορίες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ασθενών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37750" y="4027932"/>
            <a:ext cx="162179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Συμμόρφωση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37750" y="4637417"/>
            <a:ext cx="36429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Διατήρηση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5" dirty="0">
                <a:solidFill>
                  <a:srgbClr val="272424"/>
                </a:solidFill>
                <a:latin typeface="Arial"/>
                <a:cs typeface="Arial"/>
              </a:rPr>
              <a:t>συμμόρφωσης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lang="el-GR" sz="1600" spc="195" dirty="0">
                <a:solidFill>
                  <a:srgbClr val="272424"/>
                </a:solidFill>
                <a:latin typeface="Arial"/>
                <a:cs typeface="Arial"/>
              </a:rPr>
              <a:t> τους νόμους για την προστασία της υγείας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549903" y="645297"/>
            <a:ext cx="6787486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οσ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τα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σί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4000" b="1" spc="-15" dirty="0">
                <a:solidFill>
                  <a:srgbClr val="386AEF"/>
                </a:solidFill>
                <a:latin typeface="Arial"/>
                <a:cs typeface="Arial"/>
              </a:rPr>
              <a:t>ω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4000" b="1" spc="-2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lang="el-GR" sz="4000" b="1" spc="-20" dirty="0">
                <a:solidFill>
                  <a:srgbClr val="386AEF"/>
                </a:solidFill>
                <a:latin typeface="Arial"/>
                <a:cs typeface="Arial"/>
              </a:rPr>
              <a:t>δεδομένων των </a:t>
            </a:r>
            <a:r>
              <a:rPr sz="4000" b="1" spc="-1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0" dirty="0" err="1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4000" b="1" spc="-15" dirty="0" err="1">
                <a:solidFill>
                  <a:srgbClr val="386AEF"/>
                </a:solidFill>
                <a:latin typeface="Arial"/>
                <a:cs typeface="Arial"/>
              </a:rPr>
              <a:t>θεν</a:t>
            </a:r>
            <a:r>
              <a:rPr sz="4000" b="1" spc="-10" dirty="0" err="1">
                <a:solidFill>
                  <a:srgbClr val="386AEF"/>
                </a:solidFill>
                <a:latin typeface="Arial"/>
                <a:cs typeface="Arial"/>
              </a:rPr>
              <a:t>ώ</a:t>
            </a:r>
            <a:r>
              <a:rPr sz="4000" b="1" dirty="0" err="1">
                <a:solidFill>
                  <a:srgbClr val="386AEF"/>
                </a:solidFill>
                <a:latin typeface="Arial"/>
                <a:cs typeface="Arial"/>
              </a:rPr>
              <a:t>ν</a:t>
            </a:r>
            <a:endParaRPr sz="4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6147689" y="5360784"/>
            <a:ext cx="1451610" cy="657860"/>
          </a:xfrm>
          <a:custGeom>
            <a:avLst/>
            <a:gdLst/>
            <a:ahLst/>
            <a:cxnLst/>
            <a:rect l="l" t="t" r="r" b="b"/>
            <a:pathLst>
              <a:path w="1451609" h="657860">
                <a:moveTo>
                  <a:pt x="883539" y="56769"/>
                </a:moveTo>
                <a:lnTo>
                  <a:pt x="879055" y="34671"/>
                </a:lnTo>
                <a:lnTo>
                  <a:pt x="866902" y="16611"/>
                </a:lnTo>
                <a:lnTo>
                  <a:pt x="848868" y="4457"/>
                </a:lnTo>
                <a:lnTo>
                  <a:pt x="826770" y="0"/>
                </a:lnTo>
                <a:lnTo>
                  <a:pt x="56769" y="0"/>
                </a:lnTo>
                <a:lnTo>
                  <a:pt x="34645" y="4457"/>
                </a:lnTo>
                <a:lnTo>
                  <a:pt x="16598" y="16611"/>
                </a:lnTo>
                <a:lnTo>
                  <a:pt x="4445" y="34671"/>
                </a:lnTo>
                <a:lnTo>
                  <a:pt x="0" y="56769"/>
                </a:lnTo>
                <a:lnTo>
                  <a:pt x="4445" y="78867"/>
                </a:lnTo>
                <a:lnTo>
                  <a:pt x="16598" y="96913"/>
                </a:lnTo>
                <a:lnTo>
                  <a:pt x="34645" y="109067"/>
                </a:lnTo>
                <a:lnTo>
                  <a:pt x="56769" y="113538"/>
                </a:lnTo>
                <a:lnTo>
                  <a:pt x="826770" y="113538"/>
                </a:lnTo>
                <a:lnTo>
                  <a:pt x="848868" y="109067"/>
                </a:lnTo>
                <a:lnTo>
                  <a:pt x="866902" y="96913"/>
                </a:lnTo>
                <a:lnTo>
                  <a:pt x="879055" y="78867"/>
                </a:lnTo>
                <a:lnTo>
                  <a:pt x="883539" y="56769"/>
                </a:lnTo>
                <a:close/>
              </a:path>
              <a:path w="1451609" h="657860">
                <a:moveTo>
                  <a:pt x="1451483" y="240919"/>
                </a:moveTo>
                <a:lnTo>
                  <a:pt x="1443736" y="193014"/>
                </a:lnTo>
                <a:lnTo>
                  <a:pt x="1422234" y="151422"/>
                </a:lnTo>
                <a:lnTo>
                  <a:pt x="1389443" y="118630"/>
                </a:lnTo>
                <a:lnTo>
                  <a:pt x="1347851" y="97129"/>
                </a:lnTo>
                <a:lnTo>
                  <a:pt x="1299972" y="89408"/>
                </a:lnTo>
                <a:lnTo>
                  <a:pt x="1035050" y="89408"/>
                </a:lnTo>
                <a:lnTo>
                  <a:pt x="987132" y="97129"/>
                </a:lnTo>
                <a:lnTo>
                  <a:pt x="945553" y="118630"/>
                </a:lnTo>
                <a:lnTo>
                  <a:pt x="912749" y="151422"/>
                </a:lnTo>
                <a:lnTo>
                  <a:pt x="891247" y="193014"/>
                </a:lnTo>
                <a:lnTo>
                  <a:pt x="883539" y="240919"/>
                </a:lnTo>
                <a:lnTo>
                  <a:pt x="883539" y="505968"/>
                </a:lnTo>
                <a:lnTo>
                  <a:pt x="891247" y="553796"/>
                </a:lnTo>
                <a:lnTo>
                  <a:pt x="912749" y="595350"/>
                </a:lnTo>
                <a:lnTo>
                  <a:pt x="945553" y="628142"/>
                </a:lnTo>
                <a:lnTo>
                  <a:pt x="987132" y="649617"/>
                </a:lnTo>
                <a:lnTo>
                  <a:pt x="1035050" y="657352"/>
                </a:lnTo>
                <a:lnTo>
                  <a:pt x="1299972" y="657352"/>
                </a:lnTo>
                <a:lnTo>
                  <a:pt x="1347851" y="649617"/>
                </a:lnTo>
                <a:lnTo>
                  <a:pt x="1389443" y="628142"/>
                </a:lnTo>
                <a:lnTo>
                  <a:pt x="1422234" y="595350"/>
                </a:lnTo>
                <a:lnTo>
                  <a:pt x="1443736" y="553796"/>
                </a:lnTo>
                <a:lnTo>
                  <a:pt x="1451483" y="505968"/>
                </a:lnTo>
                <a:lnTo>
                  <a:pt x="1451483" y="240919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6147689" y="7745476"/>
            <a:ext cx="883919" cy="113664"/>
          </a:xfrm>
          <a:custGeom>
            <a:avLst/>
            <a:gdLst/>
            <a:ahLst/>
            <a:cxnLst/>
            <a:rect l="l" t="t" r="r" b="b"/>
            <a:pathLst>
              <a:path w="883920" h="113665">
                <a:moveTo>
                  <a:pt x="826769" y="113588"/>
                </a:moveTo>
                <a:lnTo>
                  <a:pt x="56769" y="113588"/>
                </a:lnTo>
                <a:lnTo>
                  <a:pt x="34665" y="109125"/>
                </a:lnTo>
                <a:lnTo>
                  <a:pt x="16620" y="96954"/>
                </a:lnTo>
                <a:lnTo>
                  <a:pt x="4457" y="78902"/>
                </a:lnTo>
                <a:lnTo>
                  <a:pt x="0" y="56794"/>
                </a:lnTo>
                <a:lnTo>
                  <a:pt x="4457" y="34686"/>
                </a:lnTo>
                <a:lnTo>
                  <a:pt x="16620" y="16633"/>
                </a:lnTo>
                <a:lnTo>
                  <a:pt x="34665" y="4462"/>
                </a:lnTo>
                <a:lnTo>
                  <a:pt x="56769" y="0"/>
                </a:lnTo>
                <a:lnTo>
                  <a:pt x="826769" y="0"/>
                </a:lnTo>
                <a:lnTo>
                  <a:pt x="848872" y="4462"/>
                </a:lnTo>
                <a:lnTo>
                  <a:pt x="866917" y="16633"/>
                </a:lnTo>
                <a:lnTo>
                  <a:pt x="879079" y="34686"/>
                </a:lnTo>
                <a:lnTo>
                  <a:pt x="883538" y="56794"/>
                </a:lnTo>
                <a:lnTo>
                  <a:pt x="879079" y="78902"/>
                </a:lnTo>
                <a:lnTo>
                  <a:pt x="866917" y="96954"/>
                </a:lnTo>
                <a:lnTo>
                  <a:pt x="848872" y="109125"/>
                </a:lnTo>
                <a:lnTo>
                  <a:pt x="826769" y="113588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31228" y="4081005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511" y="567944"/>
                </a:lnTo>
                <a:lnTo>
                  <a:pt x="103615" y="560220"/>
                </a:lnTo>
                <a:lnTo>
                  <a:pt x="62023" y="538714"/>
                </a:lnTo>
                <a:lnTo>
                  <a:pt x="29228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11" y="0"/>
                </a:lnTo>
                <a:lnTo>
                  <a:pt x="416431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4" y="151511"/>
                </a:lnTo>
                <a:lnTo>
                  <a:pt x="567944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46809" y="4080841"/>
            <a:ext cx="200660" cy="1738938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1720"/>
              </a:spcBef>
            </a:pPr>
            <a:r>
              <a:rPr sz="2400" b="1" spc="-33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endParaRPr lang="el-GR" sz="2400" b="1" dirty="0">
              <a:solidFill>
                <a:srgbClr val="386AE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25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31228" y="6257416"/>
            <a:ext cx="1451610" cy="568325"/>
          </a:xfrm>
          <a:custGeom>
            <a:avLst/>
            <a:gdLst/>
            <a:ahLst/>
            <a:cxnLst/>
            <a:rect l="l" t="t" r="r" b="b"/>
            <a:pathLst>
              <a:path w="1451609" h="568325">
                <a:moveTo>
                  <a:pt x="567944" y="151511"/>
                </a:moveTo>
                <a:lnTo>
                  <a:pt x="560197" y="103606"/>
                </a:lnTo>
                <a:lnTo>
                  <a:pt x="538695" y="62014"/>
                </a:lnTo>
                <a:lnTo>
                  <a:pt x="505904" y="29222"/>
                </a:lnTo>
                <a:lnTo>
                  <a:pt x="464312" y="7721"/>
                </a:lnTo>
                <a:lnTo>
                  <a:pt x="416433" y="0"/>
                </a:lnTo>
                <a:lnTo>
                  <a:pt x="151511" y="0"/>
                </a:lnTo>
                <a:lnTo>
                  <a:pt x="103593" y="7721"/>
                </a:lnTo>
                <a:lnTo>
                  <a:pt x="62014" y="29222"/>
                </a:lnTo>
                <a:lnTo>
                  <a:pt x="29210" y="62014"/>
                </a:lnTo>
                <a:lnTo>
                  <a:pt x="7708" y="103606"/>
                </a:lnTo>
                <a:lnTo>
                  <a:pt x="0" y="151511"/>
                </a:lnTo>
                <a:lnTo>
                  <a:pt x="0" y="416433"/>
                </a:lnTo>
                <a:lnTo>
                  <a:pt x="7708" y="464324"/>
                </a:lnTo>
                <a:lnTo>
                  <a:pt x="29210" y="505917"/>
                </a:lnTo>
                <a:lnTo>
                  <a:pt x="62014" y="538708"/>
                </a:lnTo>
                <a:lnTo>
                  <a:pt x="103593" y="560209"/>
                </a:lnTo>
                <a:lnTo>
                  <a:pt x="151511" y="567944"/>
                </a:lnTo>
                <a:lnTo>
                  <a:pt x="416433" y="567944"/>
                </a:lnTo>
                <a:lnTo>
                  <a:pt x="464312" y="560209"/>
                </a:lnTo>
                <a:lnTo>
                  <a:pt x="505904" y="538708"/>
                </a:lnTo>
                <a:lnTo>
                  <a:pt x="538695" y="505917"/>
                </a:lnTo>
                <a:lnTo>
                  <a:pt x="560197" y="464324"/>
                </a:lnTo>
                <a:lnTo>
                  <a:pt x="567944" y="416433"/>
                </a:lnTo>
                <a:lnTo>
                  <a:pt x="567944" y="283845"/>
                </a:lnTo>
                <a:lnTo>
                  <a:pt x="567944" y="151511"/>
                </a:lnTo>
                <a:close/>
              </a:path>
              <a:path w="1451609" h="568325">
                <a:moveTo>
                  <a:pt x="1451483" y="283845"/>
                </a:moveTo>
                <a:lnTo>
                  <a:pt x="1446999" y="261747"/>
                </a:lnTo>
                <a:lnTo>
                  <a:pt x="1434846" y="243687"/>
                </a:lnTo>
                <a:lnTo>
                  <a:pt x="1416812" y="231533"/>
                </a:lnTo>
                <a:lnTo>
                  <a:pt x="1394714" y="227076"/>
                </a:lnTo>
                <a:lnTo>
                  <a:pt x="624713" y="227076"/>
                </a:lnTo>
                <a:lnTo>
                  <a:pt x="602589" y="231533"/>
                </a:lnTo>
                <a:lnTo>
                  <a:pt x="584542" y="243687"/>
                </a:lnTo>
                <a:lnTo>
                  <a:pt x="572389" y="261747"/>
                </a:lnTo>
                <a:lnTo>
                  <a:pt x="567944" y="283845"/>
                </a:lnTo>
                <a:lnTo>
                  <a:pt x="572389" y="305943"/>
                </a:lnTo>
                <a:lnTo>
                  <a:pt x="584542" y="323989"/>
                </a:lnTo>
                <a:lnTo>
                  <a:pt x="602589" y="336143"/>
                </a:lnTo>
                <a:lnTo>
                  <a:pt x="624713" y="340614"/>
                </a:lnTo>
                <a:lnTo>
                  <a:pt x="1394714" y="340614"/>
                </a:lnTo>
                <a:lnTo>
                  <a:pt x="1416812" y="336143"/>
                </a:lnTo>
                <a:lnTo>
                  <a:pt x="1434846" y="323989"/>
                </a:lnTo>
                <a:lnTo>
                  <a:pt x="1446999" y="305943"/>
                </a:lnTo>
                <a:lnTo>
                  <a:pt x="1451483" y="283845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4890" y="3399993"/>
            <a:ext cx="45580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15" dirty="0">
                <a:solidFill>
                  <a:srgbClr val="386AEF"/>
                </a:solidFill>
                <a:latin typeface="Arial"/>
                <a:cs typeface="Arial"/>
              </a:rPr>
              <a:t>Διαχείρισ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000" b="1" spc="-12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4000" b="1" spc="-225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r>
              <a:rPr sz="4000" b="1" spc="-260" dirty="0">
                <a:solidFill>
                  <a:srgbClr val="386AEF"/>
                </a:solidFill>
                <a:latin typeface="Arial"/>
                <a:cs typeface="Arial"/>
              </a:rPr>
              <a:t>δύνων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27740" y="4079036"/>
            <a:ext cx="142240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Αξιολόγηση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7039" y="4612297"/>
            <a:ext cx="5104130" cy="1262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ts val="1880"/>
              </a:lnSpc>
              <a:spcBef>
                <a:spcPts val="100"/>
              </a:spcBef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Διεξαγωγή</a:t>
            </a:r>
            <a:r>
              <a:rPr sz="1600" spc="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ενδελεχούς</a:t>
            </a:r>
            <a:r>
              <a:rPr sz="1600" spc="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αξιολόγησης</a:t>
            </a:r>
            <a:r>
              <a:rPr sz="1600" spc="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κινδύνων</a:t>
            </a:r>
            <a:endParaRPr sz="1600">
              <a:latin typeface="Arial"/>
              <a:cs typeface="Arial"/>
            </a:endParaRPr>
          </a:p>
          <a:p>
            <a:pPr marR="8890" algn="r">
              <a:lnSpc>
                <a:spcPts val="1880"/>
              </a:lnSpc>
            </a:pP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endParaRPr sz="16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315"/>
              </a:spcBef>
            </a:pP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εκτιμήσεις</a:t>
            </a:r>
            <a:r>
              <a:rPr sz="1600" spc="12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400"/>
              </a:spcBef>
            </a:pP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Συνεχή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παν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εξέτ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ασ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6084861"/>
            <a:ext cx="5424805" cy="1640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48970" algn="r">
              <a:lnSpc>
                <a:spcPts val="1880"/>
              </a:lnSpc>
              <a:spcBef>
                <a:spcPts val="10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Τακτική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επανεξέταση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ενημέρωση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endParaRPr sz="1600">
              <a:latin typeface="Arial"/>
              <a:cs typeface="Arial"/>
            </a:endParaRPr>
          </a:p>
          <a:p>
            <a:pPr marR="648970" algn="r">
              <a:lnSpc>
                <a:spcPts val="1880"/>
              </a:lnSpc>
            </a:pP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ασφάλειας</a:t>
            </a:r>
            <a:endParaRPr sz="1600">
              <a:latin typeface="Arial"/>
              <a:cs typeface="Arial"/>
            </a:endParaRPr>
          </a:p>
          <a:p>
            <a:pPr marL="2286000">
              <a:lnSpc>
                <a:spcPct val="100000"/>
              </a:lnSpc>
              <a:spcBef>
                <a:spcPts val="131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7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μέτρων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ασφαλείας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98419" y="4954363"/>
            <a:ext cx="142367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Μετριασμός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98419" y="5479419"/>
            <a:ext cx="4698365" cy="680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29" dirty="0">
                <a:solidFill>
                  <a:srgbClr val="272424"/>
                </a:solidFill>
                <a:latin typeface="Arial"/>
                <a:cs typeface="Arial"/>
              </a:rPr>
              <a:t>Εφαρμογή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στρατηγικών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τον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μετριασμό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εντοπισμένων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κινδύνων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8" cy="315366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17726" y="634599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7306488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6400" y="1371600"/>
            <a:ext cx="3318510" cy="121920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4600"/>
              </a:lnSpc>
              <a:spcBef>
                <a:spcPts val="400"/>
              </a:spcBef>
            </a:pP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Ασφάλει</a:t>
            </a:r>
            <a:r>
              <a:rPr sz="4000" b="1" spc="-2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στο</a:t>
            </a:r>
            <a:r>
              <a:rPr sz="4000" b="1" spc="-150" dirty="0">
                <a:solidFill>
                  <a:srgbClr val="386AEF"/>
                </a:solidFill>
                <a:latin typeface="Arial"/>
                <a:cs typeface="Arial"/>
              </a:rPr>
              <a:t>ν  </a:t>
            </a:r>
            <a:r>
              <a:rPr sz="4000" b="1" spc="-254" dirty="0">
                <a:solidFill>
                  <a:srgbClr val="386AEF"/>
                </a:solidFill>
                <a:latin typeface="Arial"/>
                <a:cs typeface="Arial"/>
              </a:rPr>
              <a:t>κυβερνοχώρο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90" y="4034176"/>
            <a:ext cx="3418204" cy="1249573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lang="el-GR" sz="1950" b="1" dirty="0">
                <a:solidFill>
                  <a:srgbClr val="386AEF"/>
                </a:solidFill>
                <a:latin typeface="Arial"/>
                <a:cs typeface="Arial"/>
              </a:rPr>
              <a:t>ΙΤ Συστήματα</a:t>
            </a:r>
            <a:endParaRPr sz="4000" dirty="0">
              <a:latin typeface="Arial"/>
              <a:cs typeface="Arial"/>
            </a:endParaRPr>
          </a:p>
          <a:p>
            <a:pPr marL="12700" marR="266700">
              <a:lnSpc>
                <a:spcPct val="146500"/>
              </a:lnSpc>
              <a:spcBef>
                <a:spcPts val="1535"/>
              </a:spcBef>
            </a:pP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Βασικοί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έλεγχοι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συστήματα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πληροφορικής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0" dirty="0">
                <a:solidFill>
                  <a:srgbClr val="272424"/>
                </a:solidFill>
                <a:latin typeface="Arial"/>
                <a:cs typeface="Arial"/>
              </a:rPr>
              <a:t>υγείας</a:t>
            </a:r>
            <a:r>
              <a:rPr sz="1600" spc="1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83225" y="4065041"/>
            <a:ext cx="2040889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0" dirty="0">
                <a:solidFill>
                  <a:srgbClr val="386AEF"/>
                </a:solidFill>
                <a:latin typeface="Arial"/>
                <a:cs typeface="Arial"/>
              </a:rPr>
              <a:t>Ιατρ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00" dirty="0">
                <a:solidFill>
                  <a:srgbClr val="386AEF"/>
                </a:solidFill>
                <a:latin typeface="Arial"/>
                <a:cs typeface="Arial"/>
              </a:rPr>
              <a:t>κές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συσ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ευ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3225" y="4579633"/>
            <a:ext cx="3675379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Αποτελεσματική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διασφάλιση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των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συνδεδεμένων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ιατρικών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συσκευών</a:t>
            </a:r>
            <a:r>
              <a:rPr sz="1600" spc="204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41559" y="4065041"/>
            <a:ext cx="231394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Β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λτ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75" dirty="0">
                <a:solidFill>
                  <a:srgbClr val="386AEF"/>
                </a:solidFill>
                <a:latin typeface="Arial"/>
                <a:cs typeface="Arial"/>
              </a:rPr>
              <a:t>στ</a:t>
            </a:r>
            <a:r>
              <a:rPr sz="1950" b="1" spc="-8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1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κέ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1559" y="4579633"/>
            <a:ext cx="3905885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Υιοθέτηση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βέλτιστων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πρακτικών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του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κλάδου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ασφάλεια στον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 κυβερνοχώρο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7435" y="7982229"/>
            <a:ext cx="4015104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812913"/>
            <a:ext cx="3952747" cy="416686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6670" y="2993466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4" y="62023"/>
                </a:lnTo>
                <a:lnTo>
                  <a:pt x="62015" y="29228"/>
                </a:lnTo>
                <a:lnTo>
                  <a:pt x="103596" y="7722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2"/>
                </a:lnTo>
                <a:lnTo>
                  <a:pt x="505907" y="29228"/>
                </a:lnTo>
                <a:lnTo>
                  <a:pt x="538703" y="62023"/>
                </a:lnTo>
                <a:lnTo>
                  <a:pt x="560208" y="103615"/>
                </a:lnTo>
                <a:lnTo>
                  <a:pt x="567931" y="151511"/>
                </a:lnTo>
                <a:lnTo>
                  <a:pt x="567931" y="416433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13052" y="865866"/>
            <a:ext cx="6559348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70" dirty="0" err="1">
                <a:solidFill>
                  <a:srgbClr val="386AEF"/>
                </a:solidFill>
                <a:latin typeface="Arial"/>
                <a:cs typeface="Arial"/>
              </a:rPr>
              <a:t>Δη</a:t>
            </a:r>
            <a:r>
              <a:rPr sz="4000" b="1" spc="-250" dirty="0" err="1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4000" b="1" spc="-204" dirty="0" err="1">
                <a:solidFill>
                  <a:srgbClr val="386AEF"/>
                </a:solidFill>
                <a:latin typeface="Arial"/>
                <a:cs typeface="Arial"/>
              </a:rPr>
              <a:t>ιουργί</a:t>
            </a:r>
            <a:r>
              <a:rPr sz="4000" b="1" spc="-204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114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lang="el-GR" sz="4000" b="1" spc="-220" dirty="0">
                <a:solidFill>
                  <a:srgbClr val="386AEF"/>
                </a:solidFill>
                <a:latin typeface="Arial"/>
                <a:cs typeface="Arial"/>
              </a:rPr>
              <a:t>μιας ασφαλούς </a:t>
            </a:r>
            <a:r>
              <a:rPr lang="el-GR" sz="4000" b="1" i="1" spc="-220" dirty="0">
                <a:solidFill>
                  <a:srgbClr val="386AEF"/>
                </a:solidFill>
                <a:latin typeface="Arial"/>
                <a:cs typeface="Arial"/>
              </a:rPr>
              <a:t>κουλτούρας</a:t>
            </a:r>
            <a:endParaRPr sz="4000" i="1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60546" y="3322608"/>
            <a:ext cx="2421890" cy="18190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9600"/>
              </a:lnSpc>
              <a:spcBef>
                <a:spcPts val="9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Εκπαίδευση</a:t>
            </a:r>
            <a:r>
              <a:rPr sz="1600" spc="-8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του </a:t>
            </a:r>
            <a:r>
              <a:rPr sz="1600" spc="-434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προσωπικού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σχετικά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με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σημασία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 ασφάλειας στον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45310" y="5707303"/>
            <a:ext cx="746950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Δέσμευση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225" dirty="0">
                <a:solidFill>
                  <a:srgbClr val="272424"/>
                </a:solidFill>
                <a:latin typeface="Arial"/>
                <a:cs typeface="Arial"/>
              </a:rPr>
              <a:t>Ενθάρρυνση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προληπτικής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δέσμευσης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πρακτικές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ασφάλειας</a:t>
            </a:r>
            <a:r>
              <a:rPr sz="1600" spc="19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79428" y="2995546"/>
            <a:ext cx="110998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Πολιτικές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11925" y="3571570"/>
            <a:ext cx="340296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Ανάπτυξη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σαφών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πολιτικών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ασφάλεια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δεδομένων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7548308"/>
            <a:ext cx="53797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12638" y="2920453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3" y="567944"/>
                </a:moveTo>
                <a:lnTo>
                  <a:pt x="151384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1" y="103615"/>
                </a:lnTo>
                <a:lnTo>
                  <a:pt x="29220" y="62023"/>
                </a:lnTo>
                <a:lnTo>
                  <a:pt x="61996" y="29228"/>
                </a:lnTo>
                <a:lnTo>
                  <a:pt x="103550" y="7722"/>
                </a:lnTo>
                <a:lnTo>
                  <a:pt x="151384" y="0"/>
                </a:lnTo>
                <a:lnTo>
                  <a:pt x="416433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4" y="151511"/>
                </a:lnTo>
                <a:lnTo>
                  <a:pt x="567944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3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777738" y="3111969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76439" y="5599811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3"/>
                </a:lnTo>
                <a:lnTo>
                  <a:pt x="567931" y="416431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68772" y="5657197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378954"/>
            <a:ext cx="3952747" cy="7344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6FE04-2830-22CB-C493-EE81EAD83FE8}"/>
              </a:ext>
            </a:extLst>
          </p:cNvPr>
          <p:cNvSpPr txBox="1"/>
          <p:nvPr/>
        </p:nvSpPr>
        <p:spPr>
          <a:xfrm>
            <a:off x="1057148" y="2928087"/>
            <a:ext cx="45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b="1" spc="-825" baseline="-4629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r>
              <a:rPr lang="el-GR" sz="2800" b="1" spc="-412" baseline="-4629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endParaRPr lang="el-GR" sz="2800" dirty="0"/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E18B510B-5323-1F28-A11B-50F1B56762AD}"/>
              </a:ext>
            </a:extLst>
          </p:cNvPr>
          <p:cNvSpPr txBox="1"/>
          <p:nvPr/>
        </p:nvSpPr>
        <p:spPr>
          <a:xfrm>
            <a:off x="1812812" y="3028407"/>
            <a:ext cx="1616187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5" dirty="0">
                <a:solidFill>
                  <a:srgbClr val="386AEF"/>
                </a:solidFill>
                <a:latin typeface="Arial"/>
                <a:cs typeface="Arial"/>
              </a:rPr>
              <a:t>Εκπαίδευση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59291" y="0"/>
            <a:ext cx="5571490" cy="8229600"/>
            <a:chOff x="9059291" y="0"/>
            <a:chExt cx="557149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0"/>
              <a:ext cx="3657600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9291" y="7400800"/>
              <a:ext cx="3952747" cy="73440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670" y="1722958"/>
            <a:ext cx="1262176" cy="605858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24890" y="815899"/>
            <a:ext cx="42837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10" dirty="0">
                <a:solidFill>
                  <a:srgbClr val="386AEF"/>
                </a:solidFill>
                <a:latin typeface="Arial"/>
                <a:cs typeface="Arial"/>
              </a:rPr>
              <a:t>Ηθικές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προκλήσει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66365" y="1919345"/>
            <a:ext cx="7155180" cy="81661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Επαγγελματικές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sz="1600" spc="345" dirty="0">
                <a:solidFill>
                  <a:srgbClr val="272424"/>
                </a:solidFill>
                <a:latin typeface="Calibri"/>
                <a:cs typeface="Calibri"/>
              </a:rPr>
              <a:t>ACdodnrdeuscsitng</a:t>
            </a:r>
            <a:r>
              <a:rPr sz="1600" spc="16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ηθικής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συμπεριφοράς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στην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0" dirty="0">
                <a:solidFill>
                  <a:srgbClr val="272424"/>
                </a:solidFill>
                <a:latin typeface="Arial"/>
                <a:cs typeface="Arial"/>
              </a:rPr>
              <a:t>κυβερνοασφάλεια</a:t>
            </a:r>
            <a:r>
              <a:rPr sz="1600" spc="11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66365" y="3815118"/>
            <a:ext cx="467550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Λήψη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35" dirty="0">
                <a:solidFill>
                  <a:srgbClr val="386AEF"/>
                </a:solidFill>
                <a:latin typeface="Arial"/>
                <a:cs typeface="Arial"/>
              </a:rPr>
              <a:t>αποφάσεων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Πλοήγηση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σύνθετες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ηθικές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αποφάσεις</a:t>
            </a:r>
            <a:r>
              <a:rPr sz="1600" spc="19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24890" y="6226620"/>
            <a:ext cx="9086215" cy="1079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163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Ακεραιότητα</a:t>
            </a:r>
            <a:endParaRPr sz="1950" dirty="0">
              <a:latin typeface="Arial"/>
              <a:cs typeface="Arial"/>
            </a:endParaRPr>
          </a:p>
          <a:p>
            <a:pPr marL="1611630">
              <a:lnSpc>
                <a:spcPct val="100000"/>
              </a:lnSpc>
              <a:spcBef>
                <a:spcPts val="188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Διατήρηση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ακεραιότητας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κατά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χειρισμό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ευαίσθητων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δεδομένων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6670" y="5208485"/>
            <a:ext cx="4077970" cy="1858645"/>
          </a:xfrm>
          <a:custGeom>
            <a:avLst/>
            <a:gdLst/>
            <a:ahLst/>
            <a:cxnLst/>
            <a:rect l="l" t="t" r="r" b="b"/>
            <a:pathLst>
              <a:path w="4077970" h="1858645">
                <a:moveTo>
                  <a:pt x="3925937" y="1858340"/>
                </a:moveTo>
                <a:lnTo>
                  <a:pt x="151472" y="1858340"/>
                </a:lnTo>
                <a:lnTo>
                  <a:pt x="103591" y="1850617"/>
                </a:lnTo>
                <a:lnTo>
                  <a:pt x="62009" y="1829113"/>
                </a:lnTo>
                <a:lnTo>
                  <a:pt x="29221" y="1796324"/>
                </a:lnTo>
                <a:lnTo>
                  <a:pt x="7721" y="1754743"/>
                </a:lnTo>
                <a:lnTo>
                  <a:pt x="0" y="1706866"/>
                </a:lnTo>
                <a:lnTo>
                  <a:pt x="0" y="151511"/>
                </a:lnTo>
                <a:lnTo>
                  <a:pt x="7721" y="103615"/>
                </a:lnTo>
                <a:lnTo>
                  <a:pt x="29221" y="62023"/>
                </a:lnTo>
                <a:lnTo>
                  <a:pt x="62009" y="29228"/>
                </a:lnTo>
                <a:lnTo>
                  <a:pt x="103591" y="7722"/>
                </a:lnTo>
                <a:lnTo>
                  <a:pt x="151472" y="0"/>
                </a:lnTo>
                <a:lnTo>
                  <a:pt x="3925937" y="0"/>
                </a:lnTo>
                <a:lnTo>
                  <a:pt x="3973833" y="7722"/>
                </a:lnTo>
                <a:lnTo>
                  <a:pt x="4015425" y="29228"/>
                </a:lnTo>
                <a:lnTo>
                  <a:pt x="4048221" y="62023"/>
                </a:lnTo>
                <a:lnTo>
                  <a:pt x="4069726" y="103615"/>
                </a:lnTo>
                <a:lnTo>
                  <a:pt x="4077449" y="151511"/>
                </a:lnTo>
                <a:lnTo>
                  <a:pt x="4077449" y="1706866"/>
                </a:lnTo>
                <a:lnTo>
                  <a:pt x="4069726" y="1754743"/>
                </a:lnTo>
                <a:lnTo>
                  <a:pt x="4048221" y="1796324"/>
                </a:lnTo>
                <a:lnTo>
                  <a:pt x="4015425" y="1829113"/>
                </a:lnTo>
                <a:lnTo>
                  <a:pt x="3973833" y="1850617"/>
                </a:lnTo>
                <a:lnTo>
                  <a:pt x="3925937" y="185834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56145" y="6201829"/>
            <a:ext cx="36957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00" spc="165" dirty="0">
                <a:solidFill>
                  <a:srgbClr val="272424"/>
                </a:solidFill>
                <a:latin typeface="Arial"/>
                <a:cs typeface="Arial"/>
              </a:rPr>
              <a:t>Ο ρόλος </a:t>
            </a:r>
            <a:r>
              <a:rPr sz="1600" spc="165" dirty="0" err="1">
                <a:solidFill>
                  <a:srgbClr val="272424"/>
                </a:solidFill>
                <a:latin typeface="Arial"/>
                <a:cs typeface="Arial"/>
              </a:rPr>
              <a:t>δι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ακυβέρνηση</a:t>
            </a:r>
            <a:r>
              <a:rPr lang="el-GR" sz="1600" spc="165" dirty="0">
                <a:solidFill>
                  <a:srgbClr val="272424"/>
                </a:solidFill>
                <a:latin typeface="Arial"/>
                <a:cs typeface="Arial"/>
              </a:rPr>
              <a:t>ς</a:t>
            </a:r>
            <a:r>
              <a:rPr sz="1600" spc="-4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</a:t>
            </a:r>
            <a:r>
              <a:rPr sz="1600" spc="160" dirty="0" err="1">
                <a:solidFill>
                  <a:srgbClr val="272424"/>
                </a:solidFill>
                <a:latin typeface="Arial"/>
                <a:cs typeface="Arial"/>
              </a:rPr>
              <a:t>σφάλει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ας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lang="el-GR" sz="1600" spc="1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 err="1">
                <a:solidFill>
                  <a:srgbClr val="272424"/>
                </a:solidFill>
                <a:latin typeface="Arial"/>
                <a:cs typeface="Arial"/>
              </a:rPr>
              <a:t>κυ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βερνοχώρο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76469" y="5208485"/>
            <a:ext cx="4077970" cy="1858645"/>
          </a:xfrm>
          <a:custGeom>
            <a:avLst/>
            <a:gdLst/>
            <a:ahLst/>
            <a:cxnLst/>
            <a:rect l="l" t="t" r="r" b="b"/>
            <a:pathLst>
              <a:path w="4077970" h="1858645">
                <a:moveTo>
                  <a:pt x="3925951" y="1858340"/>
                </a:moveTo>
                <a:lnTo>
                  <a:pt x="151509" y="1858340"/>
                </a:lnTo>
                <a:lnTo>
                  <a:pt x="103615" y="1850617"/>
                </a:lnTo>
                <a:lnTo>
                  <a:pt x="62023" y="1829113"/>
                </a:lnTo>
                <a:lnTo>
                  <a:pt x="29228" y="1796324"/>
                </a:lnTo>
                <a:lnTo>
                  <a:pt x="7722" y="1754743"/>
                </a:lnTo>
                <a:lnTo>
                  <a:pt x="0" y="1706866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09" y="0"/>
                </a:lnTo>
                <a:lnTo>
                  <a:pt x="3925951" y="0"/>
                </a:lnTo>
                <a:lnTo>
                  <a:pt x="3973846" y="7722"/>
                </a:lnTo>
                <a:lnTo>
                  <a:pt x="4015438" y="29228"/>
                </a:lnTo>
                <a:lnTo>
                  <a:pt x="4048233" y="62023"/>
                </a:lnTo>
                <a:lnTo>
                  <a:pt x="4069739" y="103615"/>
                </a:lnTo>
                <a:lnTo>
                  <a:pt x="4077461" y="151511"/>
                </a:lnTo>
                <a:lnTo>
                  <a:pt x="4077461" y="1706866"/>
                </a:lnTo>
                <a:lnTo>
                  <a:pt x="4069739" y="1754743"/>
                </a:lnTo>
                <a:lnTo>
                  <a:pt x="4048233" y="1796324"/>
                </a:lnTo>
                <a:lnTo>
                  <a:pt x="4015438" y="1829113"/>
                </a:lnTo>
                <a:lnTo>
                  <a:pt x="3973846" y="1850617"/>
                </a:lnTo>
                <a:lnTo>
                  <a:pt x="3925951" y="185834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607938" y="5542673"/>
            <a:ext cx="1565021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5" dirty="0">
                <a:solidFill>
                  <a:srgbClr val="386AEF"/>
                </a:solidFill>
                <a:latin typeface="Arial"/>
                <a:cs typeface="Arial"/>
              </a:rPr>
              <a:t>Στα </a:t>
            </a:r>
            <a:r>
              <a:rPr sz="1950" b="1" spc="-15" dirty="0" err="1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 err="1">
                <a:solidFill>
                  <a:srgbClr val="386AEF"/>
                </a:solidFill>
                <a:latin typeface="Arial"/>
                <a:cs typeface="Arial"/>
              </a:rPr>
              <a:t>λ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ί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σι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07939" y="6152159"/>
            <a:ext cx="228790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20" dirty="0">
                <a:solidFill>
                  <a:srgbClr val="272424"/>
                </a:solidFill>
                <a:latin typeface="Arial"/>
                <a:cs typeface="Arial"/>
              </a:rPr>
              <a:t>Εφαρμογή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πλαισίων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7939" y="6634759"/>
            <a:ext cx="171386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διακυβέρνηση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ς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606280" y="5208485"/>
            <a:ext cx="4077970" cy="1858645"/>
          </a:xfrm>
          <a:custGeom>
            <a:avLst/>
            <a:gdLst/>
            <a:ahLst/>
            <a:cxnLst/>
            <a:rect l="l" t="t" r="r" b="b"/>
            <a:pathLst>
              <a:path w="4077969" h="1858645">
                <a:moveTo>
                  <a:pt x="3925951" y="1858340"/>
                </a:moveTo>
                <a:lnTo>
                  <a:pt x="151511" y="1858340"/>
                </a:lnTo>
                <a:lnTo>
                  <a:pt x="103615" y="1850617"/>
                </a:lnTo>
                <a:lnTo>
                  <a:pt x="62023" y="1829113"/>
                </a:lnTo>
                <a:lnTo>
                  <a:pt x="29228" y="1796324"/>
                </a:lnTo>
                <a:lnTo>
                  <a:pt x="7722" y="1754743"/>
                </a:lnTo>
                <a:lnTo>
                  <a:pt x="0" y="1706866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11" y="0"/>
                </a:lnTo>
                <a:lnTo>
                  <a:pt x="3925951" y="0"/>
                </a:lnTo>
                <a:lnTo>
                  <a:pt x="3973846" y="7722"/>
                </a:lnTo>
                <a:lnTo>
                  <a:pt x="4015438" y="29228"/>
                </a:lnTo>
                <a:lnTo>
                  <a:pt x="4048233" y="62023"/>
                </a:lnTo>
                <a:lnTo>
                  <a:pt x="4069739" y="103615"/>
                </a:lnTo>
                <a:lnTo>
                  <a:pt x="4077461" y="151511"/>
                </a:lnTo>
                <a:lnTo>
                  <a:pt x="4077461" y="1706866"/>
                </a:lnTo>
                <a:lnTo>
                  <a:pt x="4069739" y="1754743"/>
                </a:lnTo>
                <a:lnTo>
                  <a:pt x="4048233" y="1796324"/>
                </a:lnTo>
                <a:lnTo>
                  <a:pt x="4015438" y="1829113"/>
                </a:lnTo>
                <a:lnTo>
                  <a:pt x="3973846" y="1850617"/>
                </a:lnTo>
                <a:lnTo>
                  <a:pt x="3925951" y="1858340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937750" y="5542673"/>
            <a:ext cx="1873250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0" dirty="0">
                <a:solidFill>
                  <a:srgbClr val="386AEF"/>
                </a:solidFill>
                <a:latin typeface="Arial"/>
                <a:cs typeface="Arial"/>
              </a:rPr>
              <a:t>Στη </a:t>
            </a:r>
            <a:r>
              <a:rPr sz="1950" b="1" spc="-10" dirty="0" err="1">
                <a:solidFill>
                  <a:srgbClr val="386AEF"/>
                </a:solidFill>
                <a:latin typeface="Arial"/>
                <a:cs typeface="Arial"/>
              </a:rPr>
              <a:t>Λογ</a:t>
            </a:r>
            <a:r>
              <a:rPr sz="1950" b="1" spc="-15" dirty="0" err="1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10" dirty="0" err="1">
                <a:solidFill>
                  <a:srgbClr val="386AEF"/>
                </a:solidFill>
                <a:latin typeface="Arial"/>
                <a:cs typeface="Arial"/>
              </a:rPr>
              <a:t>δ</a:t>
            </a:r>
            <a:r>
              <a:rPr sz="1950" b="1" spc="-15" dirty="0" err="1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10" dirty="0" err="1">
                <a:solidFill>
                  <a:srgbClr val="386AEF"/>
                </a:solidFill>
                <a:latin typeface="Arial"/>
                <a:cs typeface="Arial"/>
              </a:rPr>
              <a:t>σί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37750" y="6152159"/>
            <a:ext cx="345630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Διασφάλιση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λογοδοσίας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37750" y="6623253"/>
            <a:ext cx="17887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όλα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τα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επίπεδα</a:t>
            </a:r>
            <a:r>
              <a:rPr sz="1600" spc="19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8990" y="3546074"/>
            <a:ext cx="389001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4000" b="1" spc="-200" dirty="0">
                <a:solidFill>
                  <a:srgbClr val="386AEF"/>
                </a:solidFill>
                <a:latin typeface="Arial"/>
                <a:cs typeface="Arial"/>
              </a:rPr>
              <a:t>Διακυβέρνηση </a:t>
            </a: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398" cy="3153664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CA30BD86-6006-BABF-E022-FBEEF6834DC6}"/>
              </a:ext>
            </a:extLst>
          </p:cNvPr>
          <p:cNvSpPr txBox="1"/>
          <p:nvPr/>
        </p:nvSpPr>
        <p:spPr>
          <a:xfrm>
            <a:off x="1201858" y="5526834"/>
            <a:ext cx="1846142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5" dirty="0">
                <a:solidFill>
                  <a:srgbClr val="386AEF"/>
                </a:solidFill>
                <a:latin typeface="Arial"/>
                <a:cs typeface="Arial"/>
              </a:rPr>
              <a:t>Στην Ηγεσία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1892" y="1685350"/>
            <a:ext cx="659511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50" dirty="0" err="1">
                <a:solidFill>
                  <a:srgbClr val="386AEF"/>
                </a:solidFill>
                <a:latin typeface="Arial"/>
                <a:cs typeface="Arial"/>
              </a:rPr>
              <a:t>Συμμόρ</a:t>
            </a:r>
            <a:r>
              <a:rPr sz="4000" b="1" spc="-290" dirty="0" err="1">
                <a:solidFill>
                  <a:srgbClr val="386AEF"/>
                </a:solidFill>
                <a:latin typeface="Arial"/>
                <a:cs typeface="Arial"/>
              </a:rPr>
              <a:t>φ</a:t>
            </a:r>
            <a:r>
              <a:rPr sz="4000" b="1" spc="-315" dirty="0" err="1">
                <a:solidFill>
                  <a:srgbClr val="386AEF"/>
                </a:solidFill>
                <a:latin typeface="Arial"/>
                <a:cs typeface="Arial"/>
              </a:rPr>
              <a:t>ωσ</a:t>
            </a:r>
            <a:r>
              <a:rPr sz="4000" b="1" spc="-245" dirty="0" err="1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3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000" b="1" spc="-2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lang="en-US" sz="4000" b="1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lang="el-GR" sz="4000" b="1" dirty="0">
                <a:solidFill>
                  <a:srgbClr val="386AEF"/>
                </a:solidFill>
                <a:latin typeface="Arial"/>
                <a:cs typeface="Arial"/>
              </a:rPr>
              <a:t>κανονισμοί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4890" y="4495240"/>
            <a:ext cx="28079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Μάθετε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6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5" dirty="0">
                <a:solidFill>
                  <a:srgbClr val="272424"/>
                </a:solidFill>
                <a:latin typeface="Arial"/>
                <a:cs typeface="Arial"/>
              </a:rPr>
              <a:t>τους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272424"/>
                </a:solidFill>
                <a:latin typeface="Arial"/>
                <a:cs typeface="Arial"/>
              </a:rPr>
              <a:t>νόμους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95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24890" y="4771440"/>
            <a:ext cx="2737485" cy="1060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6500"/>
              </a:lnSpc>
              <a:spcBef>
                <a:spcPts val="100"/>
              </a:spcBef>
              <a:tabLst>
                <a:tab pos="2153920" algn="l"/>
              </a:tabLst>
            </a:pPr>
            <a:r>
              <a:rPr sz="1600" spc="80" dirty="0">
                <a:solidFill>
                  <a:srgbClr val="272424"/>
                </a:solidFill>
                <a:latin typeface="Arial"/>
                <a:cs typeface="Arial"/>
              </a:rPr>
              <a:t>ρυθμίζουν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5" dirty="0" err="1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5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70" dirty="0" err="1">
                <a:solidFill>
                  <a:srgbClr val="272424"/>
                </a:solidFill>
                <a:latin typeface="Arial"/>
                <a:cs typeface="Arial"/>
              </a:rPr>
              <a:t>υγεί</a:t>
            </a:r>
            <a:r>
              <a:rPr sz="1600" spc="70" dirty="0">
                <a:solidFill>
                  <a:srgbClr val="272424"/>
                </a:solidFill>
                <a:latin typeface="Arial"/>
                <a:cs typeface="Arial"/>
              </a:rPr>
              <a:t>α</a:t>
            </a:r>
            <a:r>
              <a:rPr lang="en-US" sz="1600" spc="7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lang="el-GR" sz="1600" spc="70" dirty="0">
                <a:solidFill>
                  <a:srgbClr val="272424"/>
                </a:solidFill>
                <a:latin typeface="Arial"/>
                <a:cs typeface="Arial"/>
              </a:rPr>
              <a:t>σε συνάρτηση με την </a:t>
            </a:r>
            <a:r>
              <a:rPr sz="1600" spc="70" dirty="0">
                <a:solidFill>
                  <a:srgbClr val="272424"/>
                </a:solidFill>
                <a:latin typeface="Arial"/>
                <a:cs typeface="Arial"/>
              </a:rPr>
              <a:t>  </a:t>
            </a:r>
            <a:r>
              <a:rPr sz="1600" spc="75" dirty="0">
                <a:solidFill>
                  <a:srgbClr val="272424"/>
                </a:solidFill>
                <a:latin typeface="Arial"/>
                <a:cs typeface="Arial"/>
              </a:rPr>
              <a:t>κυβερνοασφάλεια</a:t>
            </a:r>
            <a:r>
              <a:rPr sz="1600" spc="7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3225" y="3826763"/>
            <a:ext cx="2508885" cy="179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11580">
              <a:lnSpc>
                <a:spcPct val="158100"/>
              </a:lnSpc>
              <a:spcBef>
                <a:spcPts val="100"/>
              </a:spcBef>
            </a:pP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Τήρηση 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ρο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ύ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ω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ν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ts val="1525"/>
              </a:lnSpc>
            </a:pP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Τήρηση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προτύπων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endParaRPr sz="1600" dirty="0">
              <a:latin typeface="Arial"/>
              <a:cs typeface="Arial"/>
            </a:endParaRPr>
          </a:p>
          <a:p>
            <a:pPr marL="12700" marR="5080">
              <a:lnSpc>
                <a:spcPts val="1860"/>
              </a:lnSpc>
              <a:spcBef>
                <a:spcPts val="1360"/>
              </a:spcBef>
            </a:pPr>
            <a:r>
              <a:rPr sz="1600" spc="235" dirty="0">
                <a:solidFill>
                  <a:srgbClr val="272424"/>
                </a:solidFill>
                <a:latin typeface="Arial"/>
                <a:cs typeface="Arial"/>
              </a:rPr>
              <a:t>συμμόρφωση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τους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κανονισμούς</a:t>
            </a:r>
            <a:r>
              <a:rPr sz="1600" spc="18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1559" y="3926751"/>
            <a:ext cx="223647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Συνεχή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70" dirty="0">
                <a:solidFill>
                  <a:srgbClr val="386AEF"/>
                </a:solidFill>
                <a:latin typeface="Arial"/>
                <a:cs typeface="Arial"/>
              </a:rPr>
              <a:t>ενημέρωσ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41559" y="4440707"/>
            <a:ext cx="4095750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Μείνετε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ενημερωμένοι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με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τους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εξελισσόμενους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κανονισμούς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την </a:t>
            </a:r>
            <a:r>
              <a:rPr sz="1600" spc="-4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ασφάλεια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21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7435" y="7501178"/>
            <a:ext cx="555371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</a:t>
            </a:r>
            <a:r>
              <a:rPr sz="1450" spc="-5" dirty="0">
                <a:latin typeface="Calibri"/>
                <a:cs typeface="Calibri"/>
              </a:rPr>
              <a:t>,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dirty="0">
                <a:latin typeface="Calibri"/>
                <a:cs typeface="Calibri"/>
              </a:rPr>
              <a:t> Rathod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7332141"/>
            <a:ext cx="3952747" cy="734401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0AF352E6-D139-A6F3-A534-C355C6AADD4D}"/>
              </a:ext>
            </a:extLst>
          </p:cNvPr>
          <p:cNvSpPr txBox="1"/>
          <p:nvPr/>
        </p:nvSpPr>
        <p:spPr>
          <a:xfrm>
            <a:off x="1024890" y="3808306"/>
            <a:ext cx="2236470" cy="6129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20" dirty="0">
                <a:solidFill>
                  <a:srgbClr val="386AEF"/>
                </a:solidFill>
                <a:latin typeface="Arial"/>
                <a:cs typeface="Arial"/>
              </a:rPr>
              <a:t>Κατανόηση των νόμων </a:t>
            </a:r>
            <a:endParaRPr sz="19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83125" y="1889366"/>
            <a:ext cx="48113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5" dirty="0">
                <a:solidFill>
                  <a:srgbClr val="386AEF"/>
                </a:solidFill>
                <a:latin typeface="Arial"/>
                <a:cs typeface="Arial"/>
              </a:rPr>
              <a:t>Μελέτες</a:t>
            </a:r>
            <a:r>
              <a:rPr sz="4000" b="1" spc="-7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245" dirty="0">
                <a:solidFill>
                  <a:srgbClr val="386AEF"/>
                </a:solidFill>
                <a:latin typeface="Arial"/>
                <a:cs typeface="Arial"/>
              </a:rPr>
              <a:t>περίπτωσης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03545" y="3031185"/>
            <a:ext cx="2621915" cy="1477777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45200"/>
              </a:lnSpc>
              <a:spcBef>
                <a:spcPts val="65"/>
              </a:spcBef>
            </a:pPr>
            <a:r>
              <a:rPr sz="1950" b="1" spc="-15" dirty="0" err="1">
                <a:solidFill>
                  <a:srgbClr val="386AEF"/>
                </a:solidFill>
                <a:latin typeface="Arial"/>
                <a:cs typeface="Arial"/>
              </a:rPr>
              <a:t>Πρ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αγματικ</a:t>
            </a:r>
            <a:r>
              <a:rPr lang="el-GR" sz="1950" b="1" spc="-15" dirty="0">
                <a:solidFill>
                  <a:srgbClr val="386AEF"/>
                </a:solidFill>
                <a:latin typeface="Arial"/>
                <a:cs typeface="Arial"/>
              </a:rPr>
              <a:t>ά Σενάρια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br>
              <a:rPr lang="el-GR" sz="1600" b="1" spc="90" dirty="0">
                <a:solidFill>
                  <a:srgbClr val="272424"/>
                </a:solidFill>
                <a:latin typeface="Calibri"/>
                <a:cs typeface="Calibri"/>
              </a:rPr>
            </a:br>
            <a:r>
              <a:rPr lang="el-GR" sz="1600" b="1" spc="90" dirty="0">
                <a:solidFill>
                  <a:srgbClr val="272424"/>
                </a:solidFill>
                <a:latin typeface="Calibri"/>
                <a:cs typeface="Calibri"/>
              </a:rPr>
              <a:t>Πραγματικά</a:t>
            </a:r>
            <a:r>
              <a:rPr sz="1600" spc="9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-350" dirty="0">
                <a:solidFill>
                  <a:srgbClr val="272424"/>
                </a:solidFill>
                <a:latin typeface="Calibri"/>
                <a:cs typeface="Calibri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περιστατικά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-9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στην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υγειονομική</a:t>
            </a:r>
            <a:r>
              <a:rPr sz="1600" spc="-6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περίθαλψη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03545" y="5272481"/>
            <a:ext cx="262636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ρ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λ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κέ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9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εν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έρ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γε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170159" y="3436548"/>
            <a:ext cx="2923540" cy="114998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53900"/>
              </a:lnSpc>
              <a:spcBef>
                <a:spcPts val="85"/>
              </a:spcBef>
            </a:pP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Κατανόηση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5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διδαγμάτων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που </a:t>
            </a:r>
            <a:r>
              <a:rPr sz="1600" spc="120" dirty="0">
                <a:solidFill>
                  <a:srgbClr val="272424"/>
                </a:solidFill>
                <a:latin typeface="Arial"/>
                <a:cs typeface="Arial"/>
              </a:rPr>
              <a:t>αντλήθηκαν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από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25" dirty="0">
                <a:solidFill>
                  <a:srgbClr val="272424"/>
                </a:solidFill>
                <a:latin typeface="Arial"/>
                <a:cs typeface="Arial"/>
              </a:rPr>
              <a:t>προηγούμενες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05" dirty="0">
                <a:solidFill>
                  <a:srgbClr val="272424"/>
                </a:solidFill>
                <a:latin typeface="Arial"/>
                <a:cs typeface="Arial"/>
              </a:rPr>
              <a:t>παραβιάσεις</a:t>
            </a:r>
            <a:r>
              <a:rPr sz="1600" spc="10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03545" y="5805741"/>
            <a:ext cx="8091805" cy="5060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860"/>
              </a:lnSpc>
              <a:spcBef>
                <a:spcPts val="210"/>
              </a:spcBef>
            </a:pP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Συζητήστε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14" dirty="0">
                <a:solidFill>
                  <a:srgbClr val="272424"/>
                </a:solidFill>
                <a:latin typeface="Arial"/>
                <a:cs typeface="Arial"/>
              </a:rPr>
              <a:t>τις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ενέργειες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που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έχουν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αναληφθεί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πρόληψη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μελλοντικών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περιστατικών</a:t>
            </a:r>
            <a:r>
              <a:rPr sz="1600" spc="14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0000" y="7679923"/>
            <a:ext cx="4015104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04258" y="2993466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511" y="567944"/>
                </a:lnTo>
                <a:lnTo>
                  <a:pt x="103615" y="560220"/>
                </a:lnTo>
                <a:lnTo>
                  <a:pt x="62023" y="538714"/>
                </a:lnTo>
                <a:lnTo>
                  <a:pt x="29228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8" y="62023"/>
                </a:lnTo>
                <a:lnTo>
                  <a:pt x="62023" y="29228"/>
                </a:lnTo>
                <a:lnTo>
                  <a:pt x="103615" y="7722"/>
                </a:lnTo>
                <a:lnTo>
                  <a:pt x="151511" y="0"/>
                </a:lnTo>
                <a:lnTo>
                  <a:pt x="416431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2" y="151511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15954" y="3184981"/>
            <a:ext cx="1530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3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270238" y="3132201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383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1" y="103615"/>
                </a:lnTo>
                <a:lnTo>
                  <a:pt x="29220" y="62023"/>
                </a:lnTo>
                <a:lnTo>
                  <a:pt x="61996" y="29228"/>
                </a:lnTo>
                <a:lnTo>
                  <a:pt x="103550" y="7722"/>
                </a:lnTo>
                <a:lnTo>
                  <a:pt x="151383" y="0"/>
                </a:lnTo>
                <a:lnTo>
                  <a:pt x="416431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2" y="151511"/>
                </a:lnTo>
                <a:lnTo>
                  <a:pt x="567942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435972" y="3323716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604258" y="5214188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1" y="567944"/>
                </a:moveTo>
                <a:lnTo>
                  <a:pt x="151511" y="567944"/>
                </a:lnTo>
                <a:lnTo>
                  <a:pt x="103615" y="560220"/>
                </a:lnTo>
                <a:lnTo>
                  <a:pt x="62023" y="538714"/>
                </a:lnTo>
                <a:lnTo>
                  <a:pt x="29228" y="505919"/>
                </a:lnTo>
                <a:lnTo>
                  <a:pt x="7722" y="464328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8" y="61996"/>
                </a:lnTo>
                <a:lnTo>
                  <a:pt x="62023" y="29220"/>
                </a:lnTo>
                <a:lnTo>
                  <a:pt x="103615" y="7721"/>
                </a:lnTo>
                <a:lnTo>
                  <a:pt x="151511" y="0"/>
                </a:lnTo>
                <a:lnTo>
                  <a:pt x="416431" y="0"/>
                </a:lnTo>
                <a:lnTo>
                  <a:pt x="464328" y="7721"/>
                </a:lnTo>
                <a:lnTo>
                  <a:pt x="505919" y="29220"/>
                </a:lnTo>
                <a:lnTo>
                  <a:pt x="538714" y="61996"/>
                </a:lnTo>
                <a:lnTo>
                  <a:pt x="560220" y="103550"/>
                </a:lnTo>
                <a:lnTo>
                  <a:pt x="567942" y="151383"/>
                </a:lnTo>
                <a:lnTo>
                  <a:pt x="567942" y="416431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1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773167" y="5407482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59291" y="7177557"/>
            <a:ext cx="3952747" cy="734401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id="{E3488ED0-6710-EA8E-0636-0BB7927730EC}"/>
              </a:ext>
            </a:extLst>
          </p:cNvPr>
          <p:cNvSpPr txBox="1"/>
          <p:nvPr/>
        </p:nvSpPr>
        <p:spPr>
          <a:xfrm>
            <a:off x="10170159" y="3057981"/>
            <a:ext cx="3462782" cy="3129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50" dirty="0">
                <a:solidFill>
                  <a:srgbClr val="386AEF"/>
                </a:solidFill>
                <a:latin typeface="Arial"/>
                <a:cs typeface="Arial"/>
              </a:rPr>
              <a:t>Διδάγματα που αντλήθηκαν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04258" y="1722958"/>
            <a:ext cx="1262176" cy="605858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73891" y="815899"/>
            <a:ext cx="466852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4000" b="1" spc="-100" dirty="0">
                <a:solidFill>
                  <a:srgbClr val="386AEF"/>
                </a:solidFill>
                <a:latin typeface="Arial"/>
                <a:cs typeface="Arial"/>
              </a:rPr>
              <a:t>ρα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κτ</a:t>
            </a:r>
            <a:r>
              <a:rPr sz="4000" b="1" spc="-100" dirty="0">
                <a:solidFill>
                  <a:srgbClr val="386AEF"/>
                </a:solidFill>
                <a:latin typeface="Arial"/>
                <a:cs typeface="Arial"/>
              </a:rPr>
              <a:t>ικ</a:t>
            </a:r>
            <a:r>
              <a:rPr sz="4000" b="1" spc="-105" dirty="0">
                <a:solidFill>
                  <a:srgbClr val="386AEF"/>
                </a:solidFill>
                <a:latin typeface="Arial"/>
                <a:cs typeface="Arial"/>
              </a:rPr>
              <a:t>έ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4000" b="1" spc="-20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5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spc="-45" dirty="0">
                <a:solidFill>
                  <a:srgbClr val="386AEF"/>
                </a:solidFill>
                <a:latin typeface="Arial"/>
                <a:cs typeface="Arial"/>
              </a:rPr>
              <a:t>σκ</a:t>
            </a:r>
            <a:r>
              <a:rPr sz="4000" b="1" spc="-50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r>
              <a:rPr sz="4000" b="1" spc="-45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4000" b="1" spc="-5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4000" b="1" spc="-45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3964" y="2056574"/>
            <a:ext cx="701611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Προσομοιώσεις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Συμμετέχετε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0" dirty="0">
                <a:solidFill>
                  <a:srgbClr val="272424"/>
                </a:solidFill>
                <a:latin typeface="Arial"/>
                <a:cs typeface="Arial"/>
              </a:rPr>
              <a:t>προσομοιώσεις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επιθέσεων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3964" y="3941203"/>
            <a:ext cx="6976745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65" dirty="0">
                <a:solidFill>
                  <a:srgbClr val="386AEF"/>
                </a:solidFill>
                <a:latin typeface="Arial"/>
                <a:cs typeface="Arial"/>
              </a:rPr>
              <a:t>Σχεδιασμό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αντίδρασης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215" dirty="0">
                <a:solidFill>
                  <a:srgbClr val="272424"/>
                </a:solidFill>
                <a:latin typeface="Arial"/>
                <a:cs typeface="Arial"/>
              </a:rPr>
              <a:t>Ανάπτυξη</a:t>
            </a:r>
            <a:r>
              <a:rPr sz="1600" spc="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15" dirty="0">
                <a:solidFill>
                  <a:srgbClr val="272424"/>
                </a:solidFill>
                <a:latin typeface="Arial"/>
                <a:cs typeface="Arial"/>
              </a:rPr>
              <a:t>εξάσκηση</a:t>
            </a:r>
            <a:r>
              <a:rPr sz="1600" spc="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σχεδίων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αντιμετώπισης</a:t>
            </a:r>
            <a:r>
              <a:rPr sz="1600" spc="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περιστατικών</a:t>
            </a:r>
            <a:r>
              <a:rPr sz="1600" spc="18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5825832"/>
            <a:ext cx="10995025" cy="10797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68595">
              <a:lnSpc>
                <a:spcPct val="100000"/>
              </a:lnSpc>
              <a:spcBef>
                <a:spcPts val="100"/>
              </a:spcBef>
            </a:pPr>
            <a:r>
              <a:rPr sz="1950" b="1" spc="-114" dirty="0">
                <a:solidFill>
                  <a:srgbClr val="386AEF"/>
                </a:solidFill>
                <a:latin typeface="Arial"/>
                <a:cs typeface="Arial"/>
              </a:rPr>
              <a:t>Πρακτικ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ή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εκπαίδευση</a:t>
            </a:r>
            <a:endParaRPr sz="1950" dirty="0">
              <a:latin typeface="Arial"/>
              <a:cs typeface="Arial"/>
            </a:endParaRPr>
          </a:p>
          <a:p>
            <a:pPr marL="5268595">
              <a:lnSpc>
                <a:spcPct val="100000"/>
              </a:lnSpc>
              <a:spcBef>
                <a:spcPts val="1880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Αποκτήστε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πρακτική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εμπειρία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εργαλεία</a:t>
            </a:r>
            <a:r>
              <a:rPr sz="1600" spc="-3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ασφαλείας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 dirty="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9291" y="6856971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71498"/>
            <a:ext cx="14630400" cy="7658101"/>
            <a:chOff x="0" y="571499"/>
            <a:chExt cx="12192000" cy="6286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71499"/>
              <a:ext cx="12192000" cy="62864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9533" y="2060829"/>
              <a:ext cx="5416803" cy="439166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419860" y="922273"/>
            <a:ext cx="2247900" cy="283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50" b="1" spc="75" dirty="0">
                <a:latin typeface="Arial"/>
                <a:cs typeface="Arial"/>
              </a:rPr>
              <a:t>Λιμάνι</a:t>
            </a:r>
            <a:r>
              <a:rPr sz="2250" spc="75" dirty="0">
                <a:latin typeface="Arial"/>
                <a:cs typeface="Arial"/>
              </a:rPr>
              <a:t>:</a:t>
            </a:r>
            <a:endParaRPr sz="2250">
              <a:latin typeface="Arial"/>
              <a:cs typeface="Arial"/>
            </a:endParaRPr>
          </a:p>
          <a:p>
            <a:pPr marL="12700" marR="56515">
              <a:lnSpc>
                <a:spcPct val="100600"/>
              </a:lnSpc>
              <a:spcBef>
                <a:spcPts val="35"/>
              </a:spcBef>
            </a:pPr>
            <a:r>
              <a:rPr sz="2250" spc="-114" dirty="0">
                <a:latin typeface="Arial"/>
                <a:cs typeface="Arial"/>
              </a:rPr>
              <a:t>Έν</a:t>
            </a:r>
            <a:r>
              <a:rPr sz="2250" dirty="0">
                <a:latin typeface="Arial"/>
                <a:cs typeface="Arial"/>
              </a:rPr>
              <a:t>α</a:t>
            </a:r>
            <a:r>
              <a:rPr sz="2250" spc="-220" dirty="0">
                <a:latin typeface="Arial"/>
                <a:cs typeface="Arial"/>
              </a:rPr>
              <a:t> </a:t>
            </a:r>
            <a:r>
              <a:rPr sz="2250" spc="-114" dirty="0">
                <a:latin typeface="Arial"/>
                <a:cs typeface="Arial"/>
              </a:rPr>
              <a:t>πολ</a:t>
            </a:r>
            <a:r>
              <a:rPr sz="2250" dirty="0">
                <a:latin typeface="Arial"/>
                <a:cs typeface="Arial"/>
              </a:rPr>
              <a:t>ύ</a:t>
            </a:r>
            <a:r>
              <a:rPr sz="2250" spc="-220" dirty="0">
                <a:latin typeface="Arial"/>
                <a:cs typeface="Arial"/>
              </a:rPr>
              <a:t> </a:t>
            </a:r>
            <a:r>
              <a:rPr sz="2250" spc="-114" dirty="0">
                <a:latin typeface="Arial"/>
                <a:cs typeface="Arial"/>
              </a:rPr>
              <a:t>σ</a:t>
            </a:r>
            <a:r>
              <a:rPr sz="2250" spc="-110" dirty="0">
                <a:latin typeface="Arial"/>
                <a:cs typeface="Arial"/>
              </a:rPr>
              <a:t>ύ</a:t>
            </a:r>
            <a:r>
              <a:rPr sz="2250" spc="-114" dirty="0">
                <a:latin typeface="Arial"/>
                <a:cs typeface="Arial"/>
              </a:rPr>
              <a:t>ν</a:t>
            </a:r>
            <a:r>
              <a:rPr sz="2250" spc="-110" dirty="0">
                <a:latin typeface="Arial"/>
                <a:cs typeface="Arial"/>
              </a:rPr>
              <a:t>θε</a:t>
            </a:r>
            <a:r>
              <a:rPr sz="2250" spc="-114" dirty="0">
                <a:latin typeface="Arial"/>
                <a:cs typeface="Arial"/>
              </a:rPr>
              <a:t>τ</a:t>
            </a:r>
            <a:r>
              <a:rPr sz="2250" dirty="0">
                <a:latin typeface="Arial"/>
                <a:cs typeface="Arial"/>
              </a:rPr>
              <a:t>ο  </a:t>
            </a:r>
            <a:r>
              <a:rPr sz="2250" spc="-15" dirty="0">
                <a:latin typeface="Arial"/>
                <a:cs typeface="Arial"/>
              </a:rPr>
              <a:t>περιβάλλον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>
              <a:latin typeface="Arial"/>
              <a:cs typeface="Arial"/>
            </a:endParaRPr>
          </a:p>
          <a:p>
            <a:pPr marL="12700" marR="5080">
              <a:lnSpc>
                <a:spcPts val="2680"/>
              </a:lnSpc>
              <a:tabLst>
                <a:tab pos="1395730" algn="l"/>
              </a:tabLst>
            </a:pPr>
            <a:r>
              <a:rPr sz="2250" b="1" spc="-30" dirty="0">
                <a:latin typeface="Arial"/>
                <a:cs typeface="Arial"/>
              </a:rPr>
              <a:t>Ασφάλεια </a:t>
            </a:r>
            <a:r>
              <a:rPr sz="2250" b="1" spc="-25" dirty="0">
                <a:latin typeface="Arial"/>
                <a:cs typeface="Arial"/>
              </a:rPr>
              <a:t> </a:t>
            </a:r>
            <a:r>
              <a:rPr sz="2250" b="1" spc="-30" dirty="0">
                <a:latin typeface="Arial"/>
                <a:cs typeface="Arial"/>
              </a:rPr>
              <a:t>λ</a:t>
            </a:r>
            <a:r>
              <a:rPr sz="2250" b="1" spc="-35" dirty="0">
                <a:latin typeface="Arial"/>
                <a:cs typeface="Arial"/>
              </a:rPr>
              <a:t>ι</a:t>
            </a:r>
            <a:r>
              <a:rPr sz="2250" b="1" spc="-30" dirty="0">
                <a:latin typeface="Arial"/>
                <a:cs typeface="Arial"/>
              </a:rPr>
              <a:t>μέ</a:t>
            </a:r>
            <a:r>
              <a:rPr sz="2250" b="1" spc="-35" dirty="0">
                <a:latin typeface="Arial"/>
                <a:cs typeface="Arial"/>
              </a:rPr>
              <a:t>ν</a:t>
            </a:r>
            <a:r>
              <a:rPr sz="2250" b="1" spc="-30" dirty="0">
                <a:latin typeface="Arial"/>
                <a:cs typeface="Arial"/>
              </a:rPr>
              <a:t>ων</a:t>
            </a:r>
            <a:r>
              <a:rPr sz="2250" dirty="0">
                <a:latin typeface="Arial"/>
                <a:cs typeface="Arial"/>
              </a:rPr>
              <a:t>:	</a:t>
            </a:r>
            <a:r>
              <a:rPr sz="2250" spc="-70" dirty="0">
                <a:latin typeface="Arial"/>
                <a:cs typeface="Arial"/>
              </a:rPr>
              <a:t>λιμένα</a:t>
            </a:r>
            <a:r>
              <a:rPr sz="2250" spc="30" dirty="0">
                <a:latin typeface="Arial"/>
                <a:cs typeface="Arial"/>
              </a:rPr>
              <a:t>:  </a:t>
            </a:r>
            <a:r>
              <a:rPr sz="2250" spc="-60" dirty="0">
                <a:latin typeface="Arial"/>
                <a:cs typeface="Arial"/>
              </a:rPr>
              <a:t>Εξαιρετικά </a:t>
            </a:r>
            <a:r>
              <a:rPr sz="2250" spc="-55" dirty="0">
                <a:latin typeface="Arial"/>
                <a:cs typeface="Arial"/>
              </a:rPr>
              <a:t> </a:t>
            </a:r>
            <a:r>
              <a:rPr sz="2250" spc="10" dirty="0">
                <a:latin typeface="Arial"/>
                <a:cs typeface="Arial"/>
              </a:rPr>
              <a:t>εξειδικευμένη</a:t>
            </a:r>
            <a:endParaRPr sz="2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4890" y="2686291"/>
            <a:ext cx="398843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25" dirty="0">
                <a:solidFill>
                  <a:srgbClr val="386AEF"/>
                </a:solidFill>
                <a:latin typeface="Arial"/>
                <a:cs typeface="Arial"/>
              </a:rPr>
              <a:t>Πόροι </a:t>
            </a:r>
            <a:r>
              <a:rPr sz="4000" b="1" spc="-220" dirty="0">
                <a:solidFill>
                  <a:srgbClr val="386AEF"/>
                </a:solidFill>
                <a:latin typeface="Arial"/>
                <a:cs typeface="Arial"/>
              </a:rPr>
              <a:t>κατάρτισης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890" y="3926636"/>
            <a:ext cx="196405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Βιβλ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ί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45" dirty="0">
                <a:solidFill>
                  <a:srgbClr val="386AEF"/>
                </a:solidFill>
                <a:latin typeface="Arial"/>
                <a:cs typeface="Arial"/>
              </a:rPr>
              <a:t>&amp;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Εκδόσει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890" y="4437709"/>
            <a:ext cx="272986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Επιμελημένος</a:t>
            </a:r>
            <a:r>
              <a:rPr sz="1600" spc="-10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κατάλογος </a:t>
            </a:r>
            <a:r>
              <a:rPr sz="1600" spc="-4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βασικών</a:t>
            </a:r>
            <a:r>
              <a:rPr sz="1600" spc="-6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αναγνωσμάτων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3225" y="3926636"/>
            <a:ext cx="192151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0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1950" b="1" spc="-18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130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1950" b="1" spc="-17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135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80" dirty="0">
                <a:solidFill>
                  <a:srgbClr val="386AEF"/>
                </a:solidFill>
                <a:latin typeface="Arial"/>
                <a:cs typeface="Arial"/>
              </a:rPr>
              <a:t>υα</a:t>
            </a:r>
            <a:r>
              <a:rPr sz="1950" b="1" spc="-175" dirty="0">
                <a:solidFill>
                  <a:srgbClr val="386AEF"/>
                </a:solidFill>
                <a:latin typeface="Arial"/>
                <a:cs typeface="Arial"/>
              </a:rPr>
              <a:t>κό</a:t>
            </a:r>
            <a:r>
              <a:rPr sz="1950" b="1" spc="-8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υλικό</a:t>
            </a:r>
            <a:endParaRPr sz="1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83225" y="4437709"/>
            <a:ext cx="3086100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Πρόσβαση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διαδικτυακούς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πόρους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υλικό</a:t>
            </a:r>
            <a:r>
              <a:rPr sz="1600" spc="13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2195" y="3926636"/>
            <a:ext cx="1769110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Συμβουλευτική</a:t>
            </a:r>
            <a:endParaRPr sz="1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942195" y="4437709"/>
            <a:ext cx="3076575" cy="759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500"/>
              </a:lnSpc>
              <a:spcBef>
                <a:spcPts val="100"/>
              </a:spcBef>
            </a:pP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Καθοδήγηση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από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έμπειρους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0" dirty="0">
                <a:solidFill>
                  <a:srgbClr val="272424"/>
                </a:solidFill>
                <a:latin typeface="Arial"/>
                <a:cs typeface="Arial"/>
              </a:rPr>
              <a:t>επαγγελματίες</a:t>
            </a:r>
            <a:r>
              <a:rPr sz="1600" spc="14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435" y="7141400"/>
            <a:ext cx="555371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Νινέτα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5" dirty="0">
                <a:latin typeface="Arial"/>
                <a:cs typeface="Arial"/>
              </a:rPr>
              <a:t>Πολέμη</a:t>
            </a:r>
            <a:r>
              <a:rPr sz="1450" spc="-5" dirty="0">
                <a:latin typeface="Calibri"/>
                <a:cs typeface="Calibri"/>
              </a:rPr>
              <a:t>,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dirty="0">
                <a:latin typeface="Calibri"/>
                <a:cs typeface="Calibri"/>
              </a:rPr>
              <a:t> Rathod &amp;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9291" y="6972325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1323" y="4847678"/>
            <a:ext cx="1451610" cy="3212465"/>
          </a:xfrm>
          <a:custGeom>
            <a:avLst/>
            <a:gdLst/>
            <a:ahLst/>
            <a:cxnLst/>
            <a:rect l="l" t="t" r="r" b="b"/>
            <a:pathLst>
              <a:path w="1451610" h="3212465">
                <a:moveTo>
                  <a:pt x="567880" y="2055672"/>
                </a:moveTo>
                <a:lnTo>
                  <a:pt x="560146" y="2007806"/>
                </a:lnTo>
                <a:lnTo>
                  <a:pt x="538657" y="1966239"/>
                </a:lnTo>
                <a:lnTo>
                  <a:pt x="505879" y="1933460"/>
                </a:lnTo>
                <a:lnTo>
                  <a:pt x="464324" y="1911959"/>
                </a:lnTo>
                <a:lnTo>
                  <a:pt x="416496" y="1904238"/>
                </a:lnTo>
                <a:lnTo>
                  <a:pt x="340804" y="1904238"/>
                </a:lnTo>
                <a:lnTo>
                  <a:pt x="340804" y="56769"/>
                </a:lnTo>
                <a:lnTo>
                  <a:pt x="336321" y="34671"/>
                </a:lnTo>
                <a:lnTo>
                  <a:pt x="324116" y="16624"/>
                </a:lnTo>
                <a:lnTo>
                  <a:pt x="306031" y="4470"/>
                </a:lnTo>
                <a:lnTo>
                  <a:pt x="283908" y="0"/>
                </a:lnTo>
                <a:lnTo>
                  <a:pt x="261797" y="4470"/>
                </a:lnTo>
                <a:lnTo>
                  <a:pt x="243763" y="16624"/>
                </a:lnTo>
                <a:lnTo>
                  <a:pt x="231597" y="34671"/>
                </a:lnTo>
                <a:lnTo>
                  <a:pt x="227152" y="56769"/>
                </a:lnTo>
                <a:lnTo>
                  <a:pt x="227152" y="1904238"/>
                </a:lnTo>
                <a:lnTo>
                  <a:pt x="151460" y="1904238"/>
                </a:lnTo>
                <a:lnTo>
                  <a:pt x="103581" y="1911959"/>
                </a:lnTo>
                <a:lnTo>
                  <a:pt x="62001" y="1933460"/>
                </a:lnTo>
                <a:lnTo>
                  <a:pt x="29210" y="1966239"/>
                </a:lnTo>
                <a:lnTo>
                  <a:pt x="7708" y="2007806"/>
                </a:lnTo>
                <a:lnTo>
                  <a:pt x="0" y="2055672"/>
                </a:lnTo>
                <a:lnTo>
                  <a:pt x="0" y="2320658"/>
                </a:lnTo>
                <a:lnTo>
                  <a:pt x="7708" y="2368537"/>
                </a:lnTo>
                <a:lnTo>
                  <a:pt x="29210" y="2410117"/>
                </a:lnTo>
                <a:lnTo>
                  <a:pt x="62001" y="2442908"/>
                </a:lnTo>
                <a:lnTo>
                  <a:pt x="103581" y="2464409"/>
                </a:lnTo>
                <a:lnTo>
                  <a:pt x="151460" y="2472131"/>
                </a:lnTo>
                <a:lnTo>
                  <a:pt x="227152" y="2472131"/>
                </a:lnTo>
                <a:lnTo>
                  <a:pt x="227152" y="3212338"/>
                </a:lnTo>
                <a:lnTo>
                  <a:pt x="340804" y="3212338"/>
                </a:lnTo>
                <a:lnTo>
                  <a:pt x="340804" y="2472131"/>
                </a:lnTo>
                <a:lnTo>
                  <a:pt x="416496" y="2472131"/>
                </a:lnTo>
                <a:lnTo>
                  <a:pt x="464324" y="2464409"/>
                </a:lnTo>
                <a:lnTo>
                  <a:pt x="505879" y="2442908"/>
                </a:lnTo>
                <a:lnTo>
                  <a:pt x="538657" y="2410117"/>
                </a:lnTo>
                <a:lnTo>
                  <a:pt x="560146" y="2368537"/>
                </a:lnTo>
                <a:lnTo>
                  <a:pt x="567880" y="2320658"/>
                </a:lnTo>
                <a:lnTo>
                  <a:pt x="567880" y="2188045"/>
                </a:lnTo>
                <a:lnTo>
                  <a:pt x="567880" y="2055672"/>
                </a:lnTo>
                <a:close/>
              </a:path>
              <a:path w="1451610" h="3212465">
                <a:moveTo>
                  <a:pt x="1451419" y="2188045"/>
                </a:moveTo>
                <a:lnTo>
                  <a:pt x="1446949" y="2165947"/>
                </a:lnTo>
                <a:lnTo>
                  <a:pt x="1434795" y="2147887"/>
                </a:lnTo>
                <a:lnTo>
                  <a:pt x="1416748" y="2135721"/>
                </a:lnTo>
                <a:lnTo>
                  <a:pt x="1394650" y="2131250"/>
                </a:lnTo>
                <a:lnTo>
                  <a:pt x="624649" y="2131250"/>
                </a:lnTo>
                <a:lnTo>
                  <a:pt x="602538" y="2135721"/>
                </a:lnTo>
                <a:lnTo>
                  <a:pt x="584492" y="2147887"/>
                </a:lnTo>
                <a:lnTo>
                  <a:pt x="572338" y="2165947"/>
                </a:lnTo>
                <a:lnTo>
                  <a:pt x="567880" y="2188045"/>
                </a:lnTo>
                <a:lnTo>
                  <a:pt x="572338" y="2210155"/>
                </a:lnTo>
                <a:lnTo>
                  <a:pt x="584492" y="2228215"/>
                </a:lnTo>
                <a:lnTo>
                  <a:pt x="602538" y="2240381"/>
                </a:lnTo>
                <a:lnTo>
                  <a:pt x="624649" y="2244839"/>
                </a:lnTo>
                <a:lnTo>
                  <a:pt x="1394650" y="2244839"/>
                </a:lnTo>
                <a:lnTo>
                  <a:pt x="1416748" y="2240381"/>
                </a:lnTo>
                <a:lnTo>
                  <a:pt x="1434795" y="2228215"/>
                </a:lnTo>
                <a:lnTo>
                  <a:pt x="1446949" y="2210155"/>
                </a:lnTo>
                <a:lnTo>
                  <a:pt x="1451419" y="2188045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41323" y="3902976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509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4" y="62023"/>
                </a:lnTo>
                <a:lnTo>
                  <a:pt x="62015" y="29228"/>
                </a:lnTo>
                <a:lnTo>
                  <a:pt x="103596" y="7722"/>
                </a:lnTo>
                <a:lnTo>
                  <a:pt x="151472" y="0"/>
                </a:lnTo>
                <a:lnTo>
                  <a:pt x="416509" y="0"/>
                </a:lnTo>
                <a:lnTo>
                  <a:pt x="464342" y="7722"/>
                </a:lnTo>
                <a:lnTo>
                  <a:pt x="505896" y="29228"/>
                </a:lnTo>
                <a:lnTo>
                  <a:pt x="538673" y="62023"/>
                </a:lnTo>
                <a:lnTo>
                  <a:pt x="560170" y="103615"/>
                </a:lnTo>
                <a:lnTo>
                  <a:pt x="567893" y="151511"/>
                </a:lnTo>
                <a:lnTo>
                  <a:pt x="567893" y="416433"/>
                </a:lnTo>
                <a:lnTo>
                  <a:pt x="560170" y="464328"/>
                </a:lnTo>
                <a:lnTo>
                  <a:pt x="538673" y="505919"/>
                </a:lnTo>
                <a:lnTo>
                  <a:pt x="505896" y="538714"/>
                </a:lnTo>
                <a:lnTo>
                  <a:pt x="464342" y="560220"/>
                </a:lnTo>
                <a:lnTo>
                  <a:pt x="416509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24890" y="3227946"/>
            <a:ext cx="8804910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4000" b="1" spc="-210" dirty="0" err="1">
                <a:solidFill>
                  <a:srgbClr val="386AEF"/>
                </a:solidFill>
                <a:latin typeface="Arial"/>
                <a:cs typeface="Arial"/>
              </a:rPr>
              <a:t>Αξιολόγησ</a:t>
            </a:r>
            <a:r>
              <a:rPr sz="4000" b="1" spc="-245" dirty="0" err="1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sz="4000" b="1" spc="-7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30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4000" b="1" spc="-2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lang="el-GR" sz="4000" b="1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lang="el-GR" sz="4000" b="1" spc="-85" dirty="0">
                <a:solidFill>
                  <a:srgbClr val="386AEF"/>
                </a:solidFill>
                <a:latin typeface="Arial"/>
                <a:cs typeface="Arial"/>
              </a:rPr>
              <a:t>Πι</a:t>
            </a:r>
            <a:r>
              <a:rPr lang="el-GR" sz="4000" b="1" spc="-90" dirty="0">
                <a:solidFill>
                  <a:srgbClr val="386AEF"/>
                </a:solidFill>
                <a:latin typeface="Arial"/>
                <a:cs typeface="Arial"/>
              </a:rPr>
              <a:t>στ</a:t>
            </a:r>
            <a:r>
              <a:rPr lang="el-GR" sz="4000" b="1" spc="-85" dirty="0">
                <a:solidFill>
                  <a:srgbClr val="386AEF"/>
                </a:solidFill>
                <a:latin typeface="Arial"/>
                <a:cs typeface="Arial"/>
              </a:rPr>
              <a:t>ο</a:t>
            </a:r>
            <a:r>
              <a:rPr lang="el-GR" sz="4000" b="1" spc="-90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lang="el-GR" sz="4000" b="1" spc="-85" dirty="0">
                <a:solidFill>
                  <a:srgbClr val="386AEF"/>
                </a:solidFill>
                <a:latin typeface="Arial"/>
                <a:cs typeface="Arial"/>
              </a:rPr>
              <a:t>οί</a:t>
            </a:r>
            <a:r>
              <a:rPr lang="el-GR" sz="4000" b="1" spc="-90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r>
              <a:rPr lang="el-GR" sz="4000" b="1" spc="-85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lang="el-GR" sz="400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br>
              <a:rPr lang="el-GR" sz="4000" dirty="0">
                <a:latin typeface="Arial"/>
                <a:cs typeface="Arial"/>
              </a:rPr>
            </a:br>
            <a:endParaRPr sz="4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45870" y="3950550"/>
            <a:ext cx="15875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-595" dirty="0">
                <a:solidFill>
                  <a:srgbClr val="386AEF"/>
                </a:solidFill>
                <a:latin typeface="Arial"/>
                <a:cs typeface="Arial"/>
              </a:rPr>
              <a:t>1</a:t>
            </a:r>
            <a:endParaRPr sz="2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05865" y="4834267"/>
            <a:ext cx="15875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-595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02535" y="4870090"/>
            <a:ext cx="6820534" cy="765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20" dirty="0">
                <a:solidFill>
                  <a:srgbClr val="386AEF"/>
                </a:solidFill>
                <a:latin typeface="Arial"/>
                <a:cs typeface="Arial"/>
              </a:rPr>
              <a:t>Τ</a:t>
            </a:r>
            <a:r>
              <a:rPr sz="1950" b="1" spc="-10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λ</a:t>
            </a:r>
            <a:r>
              <a:rPr sz="1950" b="1" spc="-6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spc="-100" dirty="0">
                <a:solidFill>
                  <a:srgbClr val="386AEF"/>
                </a:solidFill>
                <a:latin typeface="Arial"/>
                <a:cs typeface="Arial"/>
              </a:rPr>
              <a:t>κές</a:t>
            </a:r>
            <a:r>
              <a:rPr sz="1950" b="1" spc="-5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εξ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τά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σ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20" dirty="0">
                <a:solidFill>
                  <a:srgbClr val="386AEF"/>
                </a:solidFill>
                <a:latin typeface="Arial"/>
                <a:cs typeface="Arial"/>
              </a:rPr>
              <a:t>ι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ς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60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Μια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ολοκληρωμένη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τελική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εξέταση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έλεγχο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των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γνώσεων</a:t>
            </a:r>
            <a:r>
              <a:rPr sz="1600" spc="16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5865" y="6785906"/>
            <a:ext cx="158750" cy="47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50" b="1" spc="-595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95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39443" y="6531906"/>
            <a:ext cx="7154545" cy="728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Πιστοποίηση</a:t>
            </a:r>
            <a:endParaRPr sz="1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75"/>
              </a:spcBef>
            </a:pP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Λήψη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πιστοποίησης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μετά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επιτυχή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ολοκλήρωση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του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μαθήματος</a:t>
            </a:r>
            <a:r>
              <a:rPr sz="1600" spc="15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0400" y="7768247"/>
            <a:ext cx="5424805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 dirty="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8454" y="5140337"/>
            <a:ext cx="883538" cy="1135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4630398" cy="315366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39400" y="7260886"/>
            <a:ext cx="3952747" cy="734401"/>
          </a:xfrm>
          <a:prstGeom prst="rect">
            <a:avLst/>
          </a:prstGeom>
        </p:spPr>
      </p:pic>
      <p:sp>
        <p:nvSpPr>
          <p:cNvPr id="17" name="object 10">
            <a:extLst>
              <a:ext uri="{FF2B5EF4-FFF2-40B4-BE49-F238E27FC236}">
                <a16:creationId xmlns:a16="http://schemas.microsoft.com/office/drawing/2014/main" id="{F3F53431-FF0B-86C7-6B72-382CC5AE0832}"/>
              </a:ext>
            </a:extLst>
          </p:cNvPr>
          <p:cNvSpPr txBox="1"/>
          <p:nvPr/>
        </p:nvSpPr>
        <p:spPr>
          <a:xfrm>
            <a:off x="2589353" y="3922821"/>
            <a:ext cx="6820534" cy="8181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950" b="1" spc="-120" dirty="0">
                <a:solidFill>
                  <a:srgbClr val="386AEF"/>
                </a:solidFill>
                <a:latin typeface="Arial"/>
                <a:cs typeface="Arial"/>
              </a:rPr>
              <a:t>Συνεχής Αξιολόγηση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600" spc="170" dirty="0">
                <a:solidFill>
                  <a:srgbClr val="272424"/>
                </a:solidFill>
                <a:latin typeface="Arial"/>
                <a:cs typeface="Arial"/>
              </a:rPr>
              <a:t>Αξιολογήσεις καθ’ όλη τη διάρκεια του μαθήματος για την αποτίμηση της κατανόησης.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59291" y="0"/>
            <a:ext cx="5571490" cy="8229600"/>
            <a:chOff x="9059291" y="0"/>
            <a:chExt cx="5571490" cy="822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972799" y="0"/>
              <a:ext cx="3657600" cy="82295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59291" y="7400800"/>
              <a:ext cx="3952747" cy="734401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946670" y="3195396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4"/>
                </a:moveTo>
                <a:lnTo>
                  <a:pt x="151472" y="567944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2" y="103615"/>
                </a:lnTo>
                <a:lnTo>
                  <a:pt x="29224" y="62023"/>
                </a:lnTo>
                <a:lnTo>
                  <a:pt x="62015" y="29228"/>
                </a:lnTo>
                <a:lnTo>
                  <a:pt x="103596" y="7722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2"/>
                </a:lnTo>
                <a:lnTo>
                  <a:pt x="505907" y="29228"/>
                </a:lnTo>
                <a:lnTo>
                  <a:pt x="538703" y="62023"/>
                </a:lnTo>
                <a:lnTo>
                  <a:pt x="560208" y="103615"/>
                </a:lnTo>
                <a:lnTo>
                  <a:pt x="567931" y="151511"/>
                </a:lnTo>
                <a:lnTo>
                  <a:pt x="567931" y="416433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41889" y="1314565"/>
            <a:ext cx="24066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20" dirty="0">
                <a:solidFill>
                  <a:srgbClr val="386AEF"/>
                </a:solidFill>
                <a:latin typeface="Arial"/>
                <a:cs typeface="Arial"/>
              </a:rPr>
              <a:t>Δι</a:t>
            </a:r>
            <a:r>
              <a:rPr sz="4000" b="1" spc="-25" dirty="0">
                <a:solidFill>
                  <a:srgbClr val="386AEF"/>
                </a:solidFill>
                <a:latin typeface="Arial"/>
                <a:cs typeface="Arial"/>
              </a:rPr>
              <a:t>κτ</a:t>
            </a:r>
            <a:r>
              <a:rPr sz="4000" b="1" spc="-20" dirty="0">
                <a:solidFill>
                  <a:srgbClr val="386AEF"/>
                </a:solidFill>
                <a:latin typeface="Arial"/>
                <a:cs typeface="Arial"/>
              </a:rPr>
              <a:t>ύ</a:t>
            </a:r>
            <a:r>
              <a:rPr sz="4000" b="1" spc="-25" dirty="0">
                <a:solidFill>
                  <a:srgbClr val="386AEF"/>
                </a:solidFill>
                <a:latin typeface="Arial"/>
                <a:cs typeface="Arial"/>
              </a:rPr>
              <a:t>ωσ</a:t>
            </a:r>
            <a:r>
              <a:rPr sz="4000" b="1" dirty="0">
                <a:solidFill>
                  <a:srgbClr val="386AEF"/>
                </a:solidFill>
                <a:latin typeface="Arial"/>
                <a:cs typeface="Arial"/>
              </a:rPr>
              <a:t>η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890" y="2909658"/>
            <a:ext cx="4012565" cy="10527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70"/>
              </a:lnSpc>
              <a:spcBef>
                <a:spcPts val="100"/>
              </a:spcBef>
            </a:pPr>
            <a:br>
              <a:rPr lang="el-GR" sz="2400" b="1" spc="-610" dirty="0">
                <a:solidFill>
                  <a:srgbClr val="386AEF"/>
                </a:solidFill>
                <a:latin typeface="Arial"/>
                <a:cs typeface="Arial"/>
              </a:rPr>
            </a:br>
            <a:r>
              <a:rPr sz="2400" b="1" spc="-610" dirty="0">
                <a:solidFill>
                  <a:srgbClr val="386AEF"/>
                </a:solidFill>
                <a:latin typeface="Arial"/>
                <a:cs typeface="Arial"/>
              </a:rPr>
              <a:t>O1</a:t>
            </a:r>
            <a:r>
              <a:rPr lang="el-GR" sz="2400" b="1" dirty="0">
                <a:latin typeface="Arial"/>
                <a:cs typeface="Arial"/>
              </a:rPr>
              <a:t>    </a:t>
            </a:r>
            <a:r>
              <a:rPr sz="1600" spc="170" dirty="0" err="1">
                <a:solidFill>
                  <a:srgbClr val="272424"/>
                </a:solidFill>
                <a:latin typeface="Arial"/>
                <a:cs typeface="Arial"/>
              </a:rPr>
              <a:t>Αλληλε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πίδραση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4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δικτύωση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συναδέλφους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11925" y="3363074"/>
            <a:ext cx="3739515" cy="322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Πρόσβαση</a:t>
            </a:r>
            <a:r>
              <a:rPr sz="1950" b="1" spc="-5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σε</a:t>
            </a:r>
            <a:r>
              <a:rPr sz="1950" b="1" spc="-11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45" dirty="0">
                <a:solidFill>
                  <a:srgbClr val="386AEF"/>
                </a:solidFill>
                <a:latin typeface="Arial"/>
                <a:cs typeface="Arial"/>
              </a:rPr>
              <a:t>εμπειρογνώμονες</a:t>
            </a:r>
            <a:endParaRPr sz="1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11925" y="3776065"/>
            <a:ext cx="3475354" cy="112077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49900"/>
              </a:lnSpc>
              <a:spcBef>
                <a:spcPts val="8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Αποκτήστε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πρόσβαση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σε </a:t>
            </a: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εμπειρογνώμονες</a:t>
            </a:r>
            <a:r>
              <a:rPr sz="1600" spc="-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2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ηγέτες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του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κλάδου</a:t>
            </a:r>
            <a:r>
              <a:rPr sz="1600" spc="15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67435" y="7834197"/>
            <a:ext cx="5379720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Nineta</a:t>
            </a:r>
            <a:r>
              <a:rPr sz="1450" dirty="0">
                <a:latin typeface="Calibri"/>
                <a:cs typeface="Calibri"/>
              </a:rPr>
              <a:t> Polemi,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Dr.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dirty="0">
                <a:latin typeface="Calibri"/>
                <a:cs typeface="Calibri"/>
              </a:rPr>
              <a:t>&amp;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612638" y="3122384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33" y="567944"/>
                </a:moveTo>
                <a:lnTo>
                  <a:pt x="151384" y="567944"/>
                </a:lnTo>
                <a:lnTo>
                  <a:pt x="103550" y="560220"/>
                </a:lnTo>
                <a:lnTo>
                  <a:pt x="61996" y="538714"/>
                </a:lnTo>
                <a:lnTo>
                  <a:pt x="29220" y="505919"/>
                </a:lnTo>
                <a:lnTo>
                  <a:pt x="7721" y="464328"/>
                </a:lnTo>
                <a:lnTo>
                  <a:pt x="0" y="416433"/>
                </a:lnTo>
                <a:lnTo>
                  <a:pt x="0" y="151511"/>
                </a:lnTo>
                <a:lnTo>
                  <a:pt x="7721" y="103615"/>
                </a:lnTo>
                <a:lnTo>
                  <a:pt x="29220" y="62023"/>
                </a:lnTo>
                <a:lnTo>
                  <a:pt x="61996" y="29228"/>
                </a:lnTo>
                <a:lnTo>
                  <a:pt x="103550" y="7722"/>
                </a:lnTo>
                <a:lnTo>
                  <a:pt x="151384" y="0"/>
                </a:lnTo>
                <a:lnTo>
                  <a:pt x="416433" y="0"/>
                </a:lnTo>
                <a:lnTo>
                  <a:pt x="464328" y="7722"/>
                </a:lnTo>
                <a:lnTo>
                  <a:pt x="505919" y="29228"/>
                </a:lnTo>
                <a:lnTo>
                  <a:pt x="538714" y="62023"/>
                </a:lnTo>
                <a:lnTo>
                  <a:pt x="560220" y="103615"/>
                </a:lnTo>
                <a:lnTo>
                  <a:pt x="567944" y="151511"/>
                </a:lnTo>
                <a:lnTo>
                  <a:pt x="567944" y="416433"/>
                </a:lnTo>
                <a:lnTo>
                  <a:pt x="560220" y="464328"/>
                </a:lnTo>
                <a:lnTo>
                  <a:pt x="538714" y="505919"/>
                </a:lnTo>
                <a:lnTo>
                  <a:pt x="505919" y="538714"/>
                </a:lnTo>
                <a:lnTo>
                  <a:pt x="464328" y="560220"/>
                </a:lnTo>
                <a:lnTo>
                  <a:pt x="416433" y="567944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777738" y="331567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46670" y="5840348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416420" y="567942"/>
                </a:moveTo>
                <a:lnTo>
                  <a:pt x="151472" y="567942"/>
                </a:lnTo>
                <a:lnTo>
                  <a:pt x="103596" y="560220"/>
                </a:lnTo>
                <a:lnTo>
                  <a:pt x="62015" y="538714"/>
                </a:lnTo>
                <a:lnTo>
                  <a:pt x="29224" y="505919"/>
                </a:lnTo>
                <a:lnTo>
                  <a:pt x="7722" y="464328"/>
                </a:lnTo>
                <a:lnTo>
                  <a:pt x="0" y="416431"/>
                </a:lnTo>
                <a:lnTo>
                  <a:pt x="0" y="151383"/>
                </a:lnTo>
                <a:lnTo>
                  <a:pt x="7722" y="103550"/>
                </a:lnTo>
                <a:lnTo>
                  <a:pt x="29224" y="61996"/>
                </a:lnTo>
                <a:lnTo>
                  <a:pt x="62015" y="29220"/>
                </a:lnTo>
                <a:lnTo>
                  <a:pt x="103596" y="7721"/>
                </a:lnTo>
                <a:lnTo>
                  <a:pt x="151472" y="0"/>
                </a:lnTo>
                <a:lnTo>
                  <a:pt x="416420" y="0"/>
                </a:lnTo>
                <a:lnTo>
                  <a:pt x="464315" y="7721"/>
                </a:lnTo>
                <a:lnTo>
                  <a:pt x="505907" y="29220"/>
                </a:lnTo>
                <a:lnTo>
                  <a:pt x="538703" y="61996"/>
                </a:lnTo>
                <a:lnTo>
                  <a:pt x="560208" y="103550"/>
                </a:lnTo>
                <a:lnTo>
                  <a:pt x="567931" y="151383"/>
                </a:lnTo>
                <a:lnTo>
                  <a:pt x="567931" y="416431"/>
                </a:lnTo>
                <a:lnTo>
                  <a:pt x="560208" y="464328"/>
                </a:lnTo>
                <a:lnTo>
                  <a:pt x="538703" y="505919"/>
                </a:lnTo>
                <a:lnTo>
                  <a:pt x="505907" y="538714"/>
                </a:lnTo>
                <a:lnTo>
                  <a:pt x="464315" y="560220"/>
                </a:lnTo>
                <a:lnTo>
                  <a:pt x="416420" y="567942"/>
                </a:lnTo>
                <a:close/>
              </a:path>
            </a:pathLst>
          </a:custGeom>
          <a:solidFill>
            <a:srgbClr val="EDEE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115580" y="5792355"/>
            <a:ext cx="8284845" cy="805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2315">
              <a:lnSpc>
                <a:spcPts val="212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Οικοδόμηση</a:t>
            </a:r>
            <a:r>
              <a:rPr sz="1950" b="1" spc="-40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05" dirty="0">
                <a:solidFill>
                  <a:srgbClr val="386AEF"/>
                </a:solidFill>
                <a:latin typeface="Arial"/>
                <a:cs typeface="Arial"/>
              </a:rPr>
              <a:t>κοινότητας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6AEF"/>
                </a:solidFill>
                <a:latin typeface="Arial"/>
                <a:cs typeface="Arial"/>
              </a:rPr>
              <a:t>3</a:t>
            </a:r>
            <a:endParaRPr sz="2400">
              <a:latin typeface="Arial"/>
              <a:cs typeface="Arial"/>
            </a:endParaRPr>
          </a:p>
          <a:p>
            <a:pPr marL="742315">
              <a:lnSpc>
                <a:spcPts val="1639"/>
              </a:lnSpc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Δημιουργήστε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μια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5" dirty="0">
                <a:solidFill>
                  <a:srgbClr val="272424"/>
                </a:solidFill>
                <a:latin typeface="Arial"/>
                <a:cs typeface="Arial"/>
              </a:rPr>
              <a:t>κοινότητα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επαγγελματιών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0" dirty="0">
                <a:solidFill>
                  <a:srgbClr val="272424"/>
                </a:solidFill>
                <a:latin typeface="Arial"/>
                <a:cs typeface="Arial"/>
              </a:rPr>
              <a:t>της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κυβερνοασφάλειας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7599" cy="82295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3124" y="1957813"/>
            <a:ext cx="1262176" cy="605858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83124" y="815899"/>
            <a:ext cx="750887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40" dirty="0">
                <a:solidFill>
                  <a:srgbClr val="386AEF"/>
                </a:solidFill>
                <a:latin typeface="Arial"/>
                <a:cs typeface="Arial"/>
              </a:rPr>
              <a:t>Συνεδρίες υποστήριξης μετά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83124" y="1397873"/>
            <a:ext cx="8851265" cy="130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35" dirty="0">
                <a:solidFill>
                  <a:srgbClr val="386AEF"/>
                </a:solidFill>
                <a:latin typeface="Arial"/>
                <a:cs typeface="Arial"/>
              </a:rPr>
              <a:t>την</a:t>
            </a:r>
            <a:r>
              <a:rPr sz="4000" b="1" spc="-13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4000" b="1" spc="-50" dirty="0">
                <a:solidFill>
                  <a:srgbClr val="386AEF"/>
                </a:solidFill>
                <a:latin typeface="Arial"/>
                <a:cs typeface="Arial"/>
              </a:rPr>
              <a:t>κατάρτιση</a:t>
            </a:r>
            <a:endParaRPr sz="4000" dirty="0">
              <a:latin typeface="Arial"/>
              <a:cs typeface="Arial"/>
            </a:endParaRPr>
          </a:p>
          <a:p>
            <a:pPr marL="1652905" marR="5080">
              <a:lnSpc>
                <a:spcPts val="1860"/>
              </a:lnSpc>
              <a:spcBef>
                <a:spcPts val="1625"/>
              </a:spcBef>
            </a:pPr>
            <a:r>
              <a:rPr sz="1600" spc="170" dirty="0">
                <a:solidFill>
                  <a:srgbClr val="272424"/>
                </a:solidFill>
                <a:latin typeface="Arial"/>
                <a:cs typeface="Arial"/>
              </a:rPr>
              <a:t>Παρακολουθήστε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συνεδρίες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παρακολούθησης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την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ενίσχυση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της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55" dirty="0">
                <a:solidFill>
                  <a:srgbClr val="272424"/>
                </a:solidFill>
                <a:latin typeface="Arial"/>
                <a:cs typeface="Arial"/>
              </a:rPr>
              <a:t>μάθησης</a:t>
            </a:r>
            <a:r>
              <a:rPr sz="1600" spc="15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23964" y="3967670"/>
            <a:ext cx="8223250" cy="805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Φ</a:t>
            </a: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ό</a:t>
            </a:r>
            <a:r>
              <a:rPr sz="1950" b="1" spc="-10" dirty="0">
                <a:solidFill>
                  <a:srgbClr val="386AEF"/>
                </a:solidFill>
                <a:latin typeface="Arial"/>
                <a:cs typeface="Arial"/>
              </a:rPr>
              <a:t>ρου</a:t>
            </a:r>
            <a:r>
              <a:rPr sz="1950" b="1" dirty="0">
                <a:solidFill>
                  <a:srgbClr val="386AEF"/>
                </a:solidFill>
                <a:latin typeface="Arial"/>
                <a:cs typeface="Arial"/>
              </a:rPr>
              <a:t>μ</a:t>
            </a:r>
            <a:r>
              <a:rPr sz="1950" b="1" spc="-2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40" dirty="0">
                <a:solidFill>
                  <a:srgbClr val="386AEF"/>
                </a:solidFill>
                <a:latin typeface="Arial"/>
                <a:cs typeface="Arial"/>
              </a:rPr>
              <a:t>ε</a:t>
            </a:r>
            <a:r>
              <a:rPr sz="1950" b="1" spc="-190" dirty="0">
                <a:solidFill>
                  <a:srgbClr val="386AEF"/>
                </a:solidFill>
                <a:latin typeface="Arial"/>
                <a:cs typeface="Arial"/>
              </a:rPr>
              <a:t>ρωτήσεων</a:t>
            </a:r>
            <a:r>
              <a:rPr sz="1950" b="1" spc="-85" dirty="0">
                <a:solidFill>
                  <a:srgbClr val="386AEF"/>
                </a:solidFill>
                <a:latin typeface="Arial"/>
                <a:cs typeface="Arial"/>
              </a:rPr>
              <a:t> </a:t>
            </a:r>
            <a:r>
              <a:rPr sz="1950" b="1" spc="-165" dirty="0">
                <a:solidFill>
                  <a:srgbClr val="386AEF"/>
                </a:solidFill>
                <a:latin typeface="Arial"/>
                <a:cs typeface="Arial"/>
              </a:rPr>
              <a:t>κ</a:t>
            </a:r>
            <a:r>
              <a:rPr sz="1950" b="1" spc="-185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85" dirty="0">
                <a:solidFill>
                  <a:srgbClr val="386AEF"/>
                </a:solidFill>
                <a:latin typeface="Arial"/>
                <a:cs typeface="Arial"/>
              </a:rPr>
              <a:t>ι </a:t>
            </a:r>
            <a:r>
              <a:rPr sz="1950" b="1" spc="-180" dirty="0">
                <a:solidFill>
                  <a:srgbClr val="386AEF"/>
                </a:solidFill>
                <a:latin typeface="Arial"/>
                <a:cs typeface="Arial"/>
              </a:rPr>
              <a:t>α</a:t>
            </a:r>
            <a:r>
              <a:rPr sz="1950" b="1" spc="-229" dirty="0">
                <a:solidFill>
                  <a:srgbClr val="386AEF"/>
                </a:solidFill>
                <a:latin typeface="Arial"/>
                <a:cs typeface="Arial"/>
              </a:rPr>
              <a:t>π</a:t>
            </a:r>
            <a:r>
              <a:rPr sz="1950" b="1" spc="-160" dirty="0">
                <a:solidFill>
                  <a:srgbClr val="386AEF"/>
                </a:solidFill>
                <a:latin typeface="Arial"/>
                <a:cs typeface="Arial"/>
              </a:rPr>
              <a:t>αντ</a:t>
            </a:r>
            <a:r>
              <a:rPr sz="1950" b="1" spc="-195" dirty="0">
                <a:solidFill>
                  <a:srgbClr val="386AEF"/>
                </a:solidFill>
                <a:latin typeface="Arial"/>
                <a:cs typeface="Arial"/>
              </a:rPr>
              <a:t>ήσεων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80"/>
              </a:spcBef>
            </a:pPr>
            <a:r>
              <a:rPr sz="1600" spc="150" dirty="0">
                <a:solidFill>
                  <a:srgbClr val="272424"/>
                </a:solidFill>
                <a:latin typeface="Arial"/>
                <a:cs typeface="Arial"/>
              </a:rPr>
              <a:t>Συμμετέχετε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σε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φόρουμ</a:t>
            </a:r>
            <a:r>
              <a:rPr sz="1600" spc="-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ερωτήσεων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και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απαντήσεων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35" dirty="0">
                <a:solidFill>
                  <a:srgbClr val="272424"/>
                </a:solidFill>
                <a:latin typeface="Arial"/>
                <a:cs typeface="Arial"/>
              </a:rPr>
              <a:t>για</a:t>
            </a:r>
            <a:r>
              <a:rPr sz="1600" spc="-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5" dirty="0">
                <a:solidFill>
                  <a:srgbClr val="272424"/>
                </a:solidFill>
                <a:latin typeface="Arial"/>
                <a:cs typeface="Arial"/>
              </a:rPr>
              <a:t>συνεχή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υποστήριξη</a:t>
            </a:r>
            <a:r>
              <a:rPr sz="1600" spc="145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23964" y="5852579"/>
            <a:ext cx="7733665" cy="1039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50" b="1" spc="-15" dirty="0">
                <a:solidFill>
                  <a:srgbClr val="386AEF"/>
                </a:solidFill>
                <a:latin typeface="Arial"/>
                <a:cs typeface="Arial"/>
              </a:rPr>
              <a:t>Ενημερώσεις</a:t>
            </a:r>
            <a:endParaRPr sz="1950">
              <a:latin typeface="Arial"/>
              <a:cs typeface="Arial"/>
            </a:endParaRPr>
          </a:p>
          <a:p>
            <a:pPr marL="12700" marR="5080">
              <a:lnSpc>
                <a:spcPts val="1860"/>
              </a:lnSpc>
              <a:spcBef>
                <a:spcPts val="1970"/>
              </a:spcBef>
            </a:pP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Λάβετε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4" dirty="0">
                <a:solidFill>
                  <a:srgbClr val="272424"/>
                </a:solidFill>
                <a:latin typeface="Arial"/>
                <a:cs typeface="Arial"/>
              </a:rPr>
              <a:t>ενημερώσεις</a:t>
            </a:r>
            <a:r>
              <a:rPr sz="160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σχετικά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με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45" dirty="0">
                <a:solidFill>
                  <a:srgbClr val="272424"/>
                </a:solidFill>
                <a:latin typeface="Arial"/>
                <a:cs typeface="Arial"/>
              </a:rPr>
              <a:t>τις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75" dirty="0">
                <a:solidFill>
                  <a:srgbClr val="272424"/>
                </a:solidFill>
                <a:latin typeface="Arial"/>
                <a:cs typeface="Arial"/>
              </a:rPr>
              <a:t>τελευταίες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60" dirty="0">
                <a:solidFill>
                  <a:srgbClr val="272424"/>
                </a:solidFill>
                <a:latin typeface="Arial"/>
                <a:cs typeface="Arial"/>
              </a:rPr>
              <a:t>εξελίξεις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1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τομέα</a:t>
            </a:r>
            <a:r>
              <a:rPr sz="1600" spc="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80" dirty="0">
                <a:solidFill>
                  <a:srgbClr val="272424"/>
                </a:solidFill>
                <a:latin typeface="Arial"/>
                <a:cs typeface="Arial"/>
              </a:rPr>
              <a:t>της </a:t>
            </a:r>
            <a:r>
              <a:rPr sz="1600" spc="-43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ασφάλειας</a:t>
            </a:r>
            <a:r>
              <a:rPr sz="1600" spc="-20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195" dirty="0">
                <a:solidFill>
                  <a:srgbClr val="272424"/>
                </a:solidFill>
                <a:latin typeface="Arial"/>
                <a:cs typeface="Arial"/>
              </a:rPr>
              <a:t>στον</a:t>
            </a:r>
            <a:r>
              <a:rPr sz="1600" spc="-15" dirty="0">
                <a:solidFill>
                  <a:srgbClr val="272424"/>
                </a:solidFill>
                <a:latin typeface="Arial"/>
                <a:cs typeface="Arial"/>
              </a:rPr>
              <a:t> </a:t>
            </a:r>
            <a:r>
              <a:rPr sz="1600" spc="200" dirty="0">
                <a:solidFill>
                  <a:srgbClr val="272424"/>
                </a:solidFill>
                <a:latin typeface="Arial"/>
                <a:cs typeface="Arial"/>
              </a:rPr>
              <a:t>κυβερνοχώρο</a:t>
            </a:r>
            <a:r>
              <a:rPr sz="1600" spc="200" dirty="0">
                <a:solidFill>
                  <a:srgbClr val="272424"/>
                </a:solidFill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7435" y="7286167"/>
            <a:ext cx="4015104" cy="2463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50" spc="-5" dirty="0">
                <a:latin typeface="Arial"/>
                <a:cs typeface="Arial"/>
              </a:rPr>
              <a:t>Εκπαιδευτές</a:t>
            </a:r>
            <a:r>
              <a:rPr sz="1450" spc="-5" dirty="0">
                <a:latin typeface="Calibri"/>
                <a:cs typeface="Calibri"/>
              </a:rPr>
              <a:t>: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Paresh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Rathod</a:t>
            </a:r>
            <a:r>
              <a:rPr sz="1450" dirty="0">
                <a:latin typeface="Calibri"/>
                <a:cs typeface="Calibri"/>
              </a:rPr>
              <a:t> &amp;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dirty="0">
                <a:latin typeface="Arial"/>
                <a:cs typeface="Arial"/>
              </a:rPr>
              <a:t>Δημήτρης</a:t>
            </a:r>
            <a:r>
              <a:rPr sz="1450" spc="-75" dirty="0">
                <a:latin typeface="Arial"/>
                <a:cs typeface="Arial"/>
              </a:rPr>
              <a:t> </a:t>
            </a:r>
            <a:r>
              <a:rPr sz="1450" spc="-15" dirty="0">
                <a:latin typeface="Arial"/>
                <a:cs typeface="Arial"/>
              </a:rPr>
              <a:t>Κούτρας</a:t>
            </a:r>
            <a:r>
              <a:rPr sz="1450" spc="-1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9291" y="7117206"/>
            <a:ext cx="3952747" cy="73440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54529" y="3021533"/>
            <a:ext cx="5334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latin typeface="Calibri"/>
                <a:cs typeface="Calibri"/>
              </a:rPr>
              <a:t>l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594799" y="3064396"/>
            <a:ext cx="4981575" cy="4397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05"/>
              </a:lnSpc>
            </a:pPr>
            <a:r>
              <a:rPr sz="950" dirty="0">
                <a:latin typeface="Calibri"/>
                <a:cs typeface="Calibri"/>
              </a:rPr>
              <a:t>y</a:t>
            </a:r>
            <a:r>
              <a:rPr sz="950" spc="-45" dirty="0">
                <a:latin typeface="Calibri"/>
                <a:cs typeface="Calibri"/>
              </a:rPr>
              <a:t> </a:t>
            </a:r>
            <a:r>
              <a:rPr sz="950" spc="-15" dirty="0">
                <a:latin typeface="Calibri"/>
                <a:cs typeface="Calibri"/>
              </a:rPr>
              <a:t>AI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00">
              <a:latin typeface="Calibri"/>
              <a:cs typeface="Calibri"/>
            </a:endParaRPr>
          </a:p>
          <a:p>
            <a:pPr marL="29845">
              <a:lnSpc>
                <a:spcPct val="100000"/>
              </a:lnSpc>
            </a:pPr>
            <a:r>
              <a:rPr sz="950" spc="-20" dirty="0">
                <a:latin typeface="Calibri"/>
                <a:cs typeface="Calibri"/>
              </a:rPr>
              <a:t>ther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Calibri"/>
              <a:cs typeface="Calibri"/>
            </a:endParaRPr>
          </a:p>
          <a:p>
            <a:pPr marL="6350">
              <a:lnSpc>
                <a:spcPct val="100000"/>
              </a:lnSpc>
            </a:pPr>
            <a:r>
              <a:rPr sz="950" spc="-25" dirty="0">
                <a:latin typeface="Arial"/>
                <a:cs typeface="Arial"/>
              </a:rPr>
              <a:t>είναι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Arial"/>
              <a:cs typeface="Arial"/>
            </a:endParaRPr>
          </a:p>
          <a:p>
            <a:pPr marL="10160">
              <a:lnSpc>
                <a:spcPct val="100000"/>
              </a:lnSpc>
              <a:spcBef>
                <a:spcPts val="775"/>
              </a:spcBef>
            </a:pPr>
            <a:r>
              <a:rPr sz="950" spc="-10" dirty="0">
                <a:latin typeface="Calibri"/>
                <a:cs typeface="Calibri"/>
              </a:rPr>
              <a:t>edits</a:t>
            </a:r>
            <a:endParaRPr sz="9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Calibri"/>
              <a:cs typeface="Calibri"/>
            </a:endParaRPr>
          </a:p>
          <a:p>
            <a:pPr algn="r">
              <a:lnSpc>
                <a:spcPct val="100000"/>
              </a:lnSpc>
            </a:pPr>
            <a:r>
              <a:rPr sz="1050" spc="-15" dirty="0">
                <a:latin typeface="Calibri"/>
                <a:cs typeface="Calibri"/>
              </a:rPr>
              <a:t>31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260867" y="0"/>
            <a:ext cx="6365875" cy="8251825"/>
            <a:chOff x="8260867" y="0"/>
            <a:chExt cx="6365875" cy="8251825"/>
          </a:xfrm>
        </p:grpSpPr>
        <p:sp>
          <p:nvSpPr>
            <p:cNvPr id="5" name="object 5"/>
            <p:cNvSpPr/>
            <p:nvPr/>
          </p:nvSpPr>
          <p:spPr>
            <a:xfrm>
              <a:off x="8271979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0" y="8229600"/>
                  </a:moveTo>
                  <a:lnTo>
                    <a:pt x="2182279" y="0"/>
                  </a:lnTo>
                </a:path>
              </a:pathLst>
            </a:custGeom>
            <a:ln w="2222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5079" y="6187948"/>
              <a:ext cx="1053972" cy="20416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96376" y="0"/>
              <a:ext cx="6029833" cy="822959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9291" y="7400798"/>
              <a:ext cx="3952747" cy="73440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97938" y="5788634"/>
            <a:ext cx="4610991" cy="45605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33780" y="1462532"/>
            <a:ext cx="396430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4471C4"/>
                </a:solidFill>
                <a:latin typeface="Arial"/>
                <a:cs typeface="Arial"/>
              </a:rPr>
              <a:t>Αναφορές</a:t>
            </a:r>
            <a:r>
              <a:rPr sz="3500" spc="-215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3500" dirty="0">
                <a:solidFill>
                  <a:srgbClr val="4471C4"/>
                </a:solidFill>
                <a:latin typeface="Arial"/>
                <a:cs typeface="Arial"/>
              </a:rPr>
              <a:t>και</a:t>
            </a:r>
            <a:r>
              <a:rPr sz="3500" spc="-204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3500" spc="-15" dirty="0">
                <a:solidFill>
                  <a:srgbClr val="4471C4"/>
                </a:solidFill>
                <a:latin typeface="Arial"/>
                <a:cs typeface="Arial"/>
              </a:rPr>
              <a:t>πηγές</a:t>
            </a:r>
            <a:endParaRPr sz="3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3780" y="2603677"/>
            <a:ext cx="7223759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  <a:tabLst>
                <a:tab pos="287655" algn="l"/>
              </a:tabLst>
            </a:pPr>
            <a:r>
              <a:rPr sz="1200" dirty="0">
                <a:latin typeface="Calibri"/>
                <a:cs typeface="Calibri"/>
              </a:rPr>
              <a:t>1.	</a:t>
            </a:r>
            <a:r>
              <a:rPr sz="950" spc="-5" dirty="0">
                <a:latin typeface="Arial"/>
                <a:cs typeface="Arial"/>
              </a:rPr>
              <a:t>Περιεχόμενο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για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Teaser Video: </a:t>
            </a:r>
            <a:r>
              <a:rPr sz="950" spc="-20" dirty="0">
                <a:latin typeface="Arial"/>
                <a:cs typeface="Arial"/>
              </a:rPr>
              <a:t>Το</a:t>
            </a:r>
            <a:r>
              <a:rPr sz="950" spc="-8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περιεχόμενο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αυτού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teaser video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Arial"/>
                <a:cs typeface="Arial"/>
              </a:rPr>
              <a:t>βασίζεται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στα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παραδοτέα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πακέτου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εργασίας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Calibri"/>
                <a:cs typeface="Calibri"/>
              </a:rPr>
              <a:t>3 </a:t>
            </a:r>
            <a:r>
              <a:rPr sz="950" dirty="0">
                <a:latin typeface="Arial"/>
                <a:cs typeface="Arial"/>
              </a:rPr>
              <a:t>του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έργου</a:t>
            </a:r>
            <a:endParaRPr sz="950">
              <a:latin typeface="Arial"/>
              <a:cs typeface="Arial"/>
            </a:endParaRPr>
          </a:p>
          <a:p>
            <a:pPr marL="287020">
              <a:lnSpc>
                <a:spcPts val="1115"/>
              </a:lnSpc>
            </a:pPr>
            <a:r>
              <a:rPr sz="950" spc="-5" dirty="0">
                <a:latin typeface="Calibri"/>
                <a:cs typeface="Calibri"/>
              </a:rPr>
              <a:t>CyberSecPro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Arial"/>
                <a:cs typeface="Arial"/>
              </a:rPr>
              <a:t>με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πολύτιμες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συνεισφορές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τους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εταίρους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CyberSecPro.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3780" y="3012503"/>
            <a:ext cx="7385050" cy="45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65"/>
              </a:lnSpc>
              <a:tabLst>
                <a:tab pos="287655" algn="l"/>
              </a:tabLst>
            </a:pPr>
            <a:r>
              <a:rPr sz="1200" dirty="0">
                <a:latin typeface="Calibri"/>
                <a:cs typeface="Calibri"/>
              </a:rPr>
              <a:t>2.	</a:t>
            </a:r>
            <a:r>
              <a:rPr sz="950" dirty="0">
                <a:latin typeface="Arial"/>
                <a:cs typeface="Arial"/>
              </a:rPr>
              <a:t>Γλωσσική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εμπειρογνωμοσύνη</a:t>
            </a:r>
            <a:r>
              <a:rPr sz="950" spc="-5" dirty="0">
                <a:latin typeface="Calibri"/>
                <a:cs typeface="Calibri"/>
              </a:rPr>
              <a:t>: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Οι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συμμετέχοντες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στο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CyberSecuter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CyberCerber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έχουν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λάβει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μέρος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σε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μια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σειρά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εργασίες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που</a:t>
            </a:r>
            <a:endParaRPr sz="950">
              <a:latin typeface="Arial"/>
              <a:cs typeface="Arial"/>
            </a:endParaRPr>
          </a:p>
          <a:p>
            <a:pPr marL="287020" marR="5080">
              <a:lnSpc>
                <a:spcPts val="1140"/>
              </a:lnSpc>
              <a:spcBef>
                <a:spcPts val="10"/>
              </a:spcBef>
            </a:pPr>
            <a:r>
              <a:rPr sz="950" spc="-5" dirty="0">
                <a:latin typeface="Arial"/>
                <a:cs typeface="Arial"/>
              </a:rPr>
              <a:t>αφορούν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γλώσσα</a:t>
            </a:r>
            <a:r>
              <a:rPr sz="950" dirty="0">
                <a:latin typeface="Calibri"/>
                <a:cs typeface="Calibri"/>
              </a:rPr>
              <a:t>: </a:t>
            </a:r>
            <a:r>
              <a:rPr sz="950" dirty="0">
                <a:latin typeface="Arial"/>
                <a:cs typeface="Arial"/>
              </a:rPr>
              <a:t>Το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παραδοτέο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D3.1 </a:t>
            </a:r>
            <a:r>
              <a:rPr sz="950" dirty="0">
                <a:latin typeface="Arial"/>
                <a:cs typeface="Arial"/>
              </a:rPr>
              <a:t>υποβλήθηκε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αυστηρή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γλωσσική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διόρθωση</a:t>
            </a:r>
            <a:r>
              <a:rPr sz="950" dirty="0">
                <a:latin typeface="Calibri"/>
                <a:cs typeface="Calibri"/>
              </a:rPr>
              <a:t>. </a:t>
            </a:r>
            <a:r>
              <a:rPr sz="950" spc="-5" dirty="0">
                <a:latin typeface="Arial"/>
                <a:cs typeface="Arial"/>
              </a:rPr>
              <a:t>Αυτό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περιελάμβανε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χρήση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γραμματικής </a:t>
            </a:r>
            <a:r>
              <a:rPr sz="950" spc="-2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και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σχολαστική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αναθεώρηση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έναν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ομιλητή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αγγλικής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γλώσσας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μητρική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γλώσσα</a:t>
            </a:r>
            <a:r>
              <a:rPr sz="950" dirty="0">
                <a:latin typeface="Calibri"/>
                <a:cs typeface="Calibri"/>
              </a:rPr>
              <a:t>.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3781" y="3564915"/>
            <a:ext cx="7385050" cy="20436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7655" indent="-275590">
              <a:lnSpc>
                <a:spcPts val="1265"/>
              </a:lnSpc>
              <a:buSzPct val="126315"/>
              <a:buFont typeface="Calibri"/>
              <a:buAutoNum type="arabicPeriod" startAt="3"/>
              <a:tabLst>
                <a:tab pos="287655" algn="l"/>
                <a:tab pos="288290" algn="l"/>
              </a:tabLst>
            </a:pPr>
            <a:r>
              <a:rPr sz="950" spc="-5" dirty="0">
                <a:latin typeface="Arial"/>
                <a:cs typeface="Arial"/>
              </a:rPr>
              <a:t>Περιεχόμενο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πολυμέσων</a:t>
            </a:r>
            <a:r>
              <a:rPr sz="950" dirty="0">
                <a:latin typeface="Calibri"/>
                <a:cs typeface="Calibri"/>
              </a:rPr>
              <a:t>: </a:t>
            </a:r>
            <a:r>
              <a:rPr sz="950" dirty="0">
                <a:latin typeface="Arial"/>
                <a:cs typeface="Arial"/>
              </a:rPr>
              <a:t>Οι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εικόνες</a:t>
            </a:r>
            <a:r>
              <a:rPr sz="950" dirty="0">
                <a:latin typeface="Calibri"/>
                <a:cs typeface="Calibri"/>
              </a:rPr>
              <a:t>,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τα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βίντεο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και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ήχος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χρησιμοποιήθηκαν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προήλθαν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τις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βάσεις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δεδομένων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πολυμέσων</a:t>
            </a:r>
          </a:p>
          <a:p>
            <a:pPr marL="287020">
              <a:lnSpc>
                <a:spcPts val="1115"/>
              </a:lnSpc>
            </a:pPr>
            <a:r>
              <a:rPr sz="950" dirty="0">
                <a:latin typeface="Calibri"/>
                <a:cs typeface="Calibri"/>
              </a:rPr>
              <a:t>Pictory,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Getty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images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και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Calibri"/>
                <a:cs typeface="Calibri"/>
              </a:rPr>
              <a:t>o</a:t>
            </a:r>
            <a:r>
              <a:rPr sz="950" spc="-5" dirty="0">
                <a:latin typeface="Calibri"/>
                <a:cs typeface="Calibri"/>
              </a:rPr>
              <a:t> open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stock</a:t>
            </a:r>
            <a:r>
              <a:rPr sz="950" spc="-10" dirty="0">
                <a:latin typeface="Calibri"/>
                <a:cs typeface="Calibri"/>
              </a:rPr>
              <a:t> </a:t>
            </a:r>
            <a:r>
              <a:rPr sz="950" spc="-5" dirty="0">
                <a:latin typeface="Calibri"/>
                <a:cs typeface="Calibri"/>
              </a:rPr>
              <a:t>multimedia.</a:t>
            </a:r>
            <a:endParaRPr sz="950" dirty="0">
              <a:latin typeface="Calibri"/>
              <a:cs typeface="Calibri"/>
            </a:endParaRPr>
          </a:p>
          <a:p>
            <a:pPr marL="287020" marR="1837689" indent="-274955">
              <a:lnSpc>
                <a:spcPct val="95400"/>
              </a:lnSpc>
              <a:spcBef>
                <a:spcPts val="765"/>
              </a:spcBef>
              <a:buSzPct val="126315"/>
              <a:buFont typeface="Calibri"/>
              <a:buAutoNum type="arabicPeriod" startAt="4"/>
              <a:tabLst>
                <a:tab pos="287655" algn="l"/>
                <a:tab pos="288290" algn="l"/>
              </a:tabLst>
            </a:pPr>
            <a:r>
              <a:rPr sz="950" spc="-5" dirty="0">
                <a:latin typeface="Arial"/>
                <a:cs typeface="Arial"/>
              </a:rPr>
              <a:t>Συνεργασία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εταίρους</a:t>
            </a:r>
            <a:r>
              <a:rPr sz="950" spc="-5" dirty="0">
                <a:latin typeface="Calibri"/>
                <a:cs typeface="Calibri"/>
              </a:rPr>
              <a:t>: </a:t>
            </a:r>
            <a:r>
              <a:rPr sz="950" dirty="0">
                <a:latin typeface="Arial"/>
                <a:cs typeface="Arial"/>
              </a:rPr>
              <a:t>Αναγνωρίζουμε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συμβολή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των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συνεργατών</a:t>
            </a:r>
            <a:r>
              <a:rPr sz="950" spc="-5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μας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στο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CyberSecPro, </a:t>
            </a:r>
            <a:r>
              <a:rPr sz="950" spc="-5" dirty="0">
                <a:latin typeface="Arial"/>
                <a:cs typeface="Arial"/>
              </a:rPr>
              <a:t>συμπεριλαμβανομένων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των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φωτογραφιών </a:t>
            </a:r>
            <a:r>
              <a:rPr sz="950" dirty="0">
                <a:latin typeface="Arial"/>
                <a:cs typeface="Arial"/>
              </a:rPr>
              <a:t> των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εκπαιδευτών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που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παρουσιάζονται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στο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πρόγραμμα</a:t>
            </a:r>
            <a:r>
              <a:rPr sz="950" spc="-5" dirty="0">
                <a:latin typeface="Calibri"/>
                <a:cs typeface="Calibri"/>
              </a:rPr>
              <a:t>.</a:t>
            </a:r>
            <a:endParaRPr sz="950" dirty="0">
              <a:latin typeface="Calibri"/>
              <a:cs typeface="Calibri"/>
            </a:endParaRPr>
          </a:p>
          <a:p>
            <a:pPr marL="287655" marR="1166495" indent="-274955">
              <a:lnSpc>
                <a:spcPct val="118400"/>
              </a:lnSpc>
              <a:spcBef>
                <a:spcPts val="434"/>
              </a:spcBef>
              <a:buSzPct val="126315"/>
              <a:buFont typeface="Calibri"/>
              <a:buAutoNum type="arabicPeriod" startAt="4"/>
              <a:tabLst>
                <a:tab pos="287655" algn="l"/>
                <a:tab pos="288290" algn="l"/>
              </a:tabLst>
            </a:pPr>
            <a:r>
              <a:rPr sz="950" spc="-5" dirty="0">
                <a:latin typeface="Arial"/>
                <a:cs typeface="Arial"/>
              </a:rPr>
              <a:t>Μαθησιακό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υλικό</a:t>
            </a:r>
            <a:r>
              <a:rPr sz="950" dirty="0">
                <a:latin typeface="Calibri"/>
                <a:cs typeface="Calibri"/>
              </a:rPr>
              <a:t>:</a:t>
            </a:r>
            <a:r>
              <a:rPr sz="950" spc="-5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Το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εκπαιδευτικό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υλικό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για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αυτή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ενότητα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του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CyberSecPro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παρασχέθηκε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έναν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εισηγμένο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εκπαιδευτή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και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λόγω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της</a:t>
            </a:r>
            <a:r>
              <a:rPr sz="950" spc="-90" dirty="0">
                <a:latin typeface="Arial"/>
                <a:cs typeface="Arial"/>
              </a:rPr>
              <a:t> </a:t>
            </a:r>
            <a:r>
              <a:rPr sz="950" spc="-20" dirty="0">
                <a:latin typeface="Arial"/>
                <a:cs typeface="Arial"/>
              </a:rPr>
              <a:t>πίστωσης </a:t>
            </a:r>
            <a:r>
              <a:rPr sz="950" spc="-245" dirty="0">
                <a:latin typeface="Arial"/>
                <a:cs typeface="Arial"/>
              </a:rPr>
              <a:t> </a:t>
            </a:r>
            <a:r>
              <a:rPr sz="950" spc="-10" dirty="0">
                <a:latin typeface="Arial"/>
                <a:cs typeface="Arial"/>
              </a:rPr>
              <a:t>στους</a:t>
            </a:r>
            <a:r>
              <a:rPr sz="950" spc="-75" dirty="0">
                <a:latin typeface="Arial"/>
                <a:cs typeface="Arial"/>
              </a:rPr>
              <a:t> </a:t>
            </a:r>
            <a:r>
              <a:rPr sz="950" spc="-15" dirty="0">
                <a:latin typeface="Arial"/>
                <a:cs typeface="Arial"/>
              </a:rPr>
              <a:t>συγγραφείς</a:t>
            </a:r>
            <a:r>
              <a:rPr sz="950" spc="-15" dirty="0">
                <a:latin typeface="Calibri"/>
                <a:cs typeface="Calibri"/>
              </a:rPr>
              <a:t>.</a:t>
            </a:r>
            <a:endParaRPr sz="950" dirty="0">
              <a:latin typeface="Calibri"/>
              <a:cs typeface="Calibri"/>
            </a:endParaRPr>
          </a:p>
          <a:p>
            <a:pPr marL="287655" indent="-275590">
              <a:lnSpc>
                <a:spcPct val="100000"/>
              </a:lnSpc>
              <a:spcBef>
                <a:spcPts val="720"/>
              </a:spcBef>
              <a:buSzPct val="126315"/>
              <a:buFont typeface="Calibri"/>
              <a:buAutoNum type="arabicPeriod" startAt="4"/>
              <a:tabLst>
                <a:tab pos="287655" algn="l"/>
                <a:tab pos="288290" algn="l"/>
              </a:tabLst>
            </a:pPr>
            <a:r>
              <a:rPr sz="950" spc="-5" dirty="0">
                <a:latin typeface="Arial"/>
                <a:cs typeface="Arial"/>
              </a:rPr>
              <a:t>Δημιουργική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πίστωση</a:t>
            </a:r>
            <a:r>
              <a:rPr sz="950" dirty="0">
                <a:latin typeface="Calibri"/>
                <a:cs typeface="Calibri"/>
              </a:rPr>
              <a:t>:</a:t>
            </a:r>
            <a:r>
              <a:rPr sz="950" spc="10" dirty="0">
                <a:latin typeface="Calibri"/>
                <a:cs typeface="Calibri"/>
              </a:rPr>
              <a:t> </a:t>
            </a:r>
            <a:r>
              <a:rPr sz="950" dirty="0">
                <a:latin typeface="Arial"/>
                <a:cs typeface="Arial"/>
              </a:rPr>
              <a:t>Το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βίντεο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teaser</a:t>
            </a:r>
            <a:r>
              <a:rPr sz="950" dirty="0">
                <a:latin typeface="Calibri"/>
                <a:cs typeface="Calibri"/>
              </a:rPr>
              <a:t> </a:t>
            </a:r>
            <a:r>
              <a:rPr sz="950" spc="-5" dirty="0">
                <a:latin typeface="Arial"/>
                <a:cs typeface="Arial"/>
              </a:rPr>
              <a:t>δημιουργήθηκε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με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χρήση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αυτών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των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πόρων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από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τον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Ευρωπαίο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επαγγελματία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στον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τομέα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κυβερνοασφάλειας</a:t>
            </a:r>
            <a:r>
              <a:rPr sz="950" spc="-40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Paresh</a:t>
            </a:r>
            <a:r>
              <a:rPr sz="950" spc="5" dirty="0">
                <a:latin typeface="Calibri"/>
                <a:cs typeface="Calibri"/>
              </a:rPr>
              <a:t> </a:t>
            </a:r>
            <a:r>
              <a:rPr sz="950" spc="-10" dirty="0">
                <a:latin typeface="Calibri"/>
                <a:cs typeface="Calibri"/>
              </a:rPr>
              <a:t>Rathod.</a:t>
            </a:r>
            <a:endParaRPr sz="950" dirty="0">
              <a:latin typeface="Calibri"/>
              <a:cs typeface="Calibri"/>
            </a:endParaRPr>
          </a:p>
          <a:p>
            <a:pPr marL="287655" indent="-275590">
              <a:lnSpc>
                <a:spcPts val="1405"/>
              </a:lnSpc>
              <a:spcBef>
                <a:spcPts val="645"/>
              </a:spcBef>
              <a:buSzPct val="126315"/>
              <a:buFont typeface="Calibri"/>
              <a:buAutoNum type="arabicPeriod" startAt="4"/>
              <a:tabLst>
                <a:tab pos="287655" algn="l"/>
                <a:tab pos="288290" algn="l"/>
              </a:tabLst>
            </a:pPr>
            <a:r>
              <a:rPr sz="950" spc="-15" dirty="0">
                <a:latin typeface="Arial"/>
                <a:cs typeface="Arial"/>
              </a:rPr>
              <a:t>Τα</a:t>
            </a:r>
            <a:r>
              <a:rPr sz="950" spc="-7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υλικά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της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κατάρτισης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δημιουργήθηκαν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με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χρήση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ακαδημαϊκής</a:t>
            </a:r>
            <a:r>
              <a:rPr sz="950" spc="-5" dirty="0">
                <a:latin typeface="Calibri"/>
                <a:cs typeface="Calibri"/>
              </a:rPr>
              <a:t>, </a:t>
            </a:r>
            <a:r>
              <a:rPr sz="950" dirty="0">
                <a:latin typeface="Arial"/>
                <a:cs typeface="Arial"/>
              </a:rPr>
              <a:t>ερευνητικής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βιβλιογραφίας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και</a:t>
            </a:r>
            <a:r>
              <a:rPr sz="950" spc="-5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Ανοικτού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Εκπαιδευτικού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Υλικού</a:t>
            </a:r>
            <a:r>
              <a:rPr sz="950" spc="-45" dirty="0">
                <a:latin typeface="Arial"/>
                <a:cs typeface="Arial"/>
              </a:rPr>
              <a:t> </a:t>
            </a:r>
            <a:r>
              <a:rPr sz="950" spc="-5" dirty="0">
                <a:latin typeface="Calibri"/>
                <a:cs typeface="Calibri"/>
              </a:rPr>
              <a:t>(OEM)</a:t>
            </a:r>
            <a:endParaRPr sz="950" dirty="0">
              <a:latin typeface="Calibri"/>
              <a:cs typeface="Calibri"/>
            </a:endParaRPr>
          </a:p>
          <a:p>
            <a:pPr marL="287020">
              <a:lnSpc>
                <a:spcPts val="1105"/>
              </a:lnSpc>
            </a:pPr>
            <a:r>
              <a:rPr sz="950" spc="-5" dirty="0">
                <a:latin typeface="Arial"/>
                <a:cs typeface="Arial"/>
              </a:rPr>
              <a:t>με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τη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dirty="0">
                <a:latin typeface="Arial"/>
                <a:cs typeface="Arial"/>
              </a:rPr>
              <a:t>δέουσα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πίστωση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στους</a:t>
            </a:r>
            <a:r>
              <a:rPr sz="950" spc="-60" dirty="0">
                <a:latin typeface="Arial"/>
                <a:cs typeface="Arial"/>
              </a:rPr>
              <a:t> </a:t>
            </a:r>
            <a:r>
              <a:rPr sz="950" spc="-5" dirty="0">
                <a:latin typeface="Arial"/>
                <a:cs typeface="Arial"/>
              </a:rPr>
              <a:t>συγγραφείς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7435" y="7318882"/>
            <a:ext cx="4277360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dirty="0">
                <a:latin typeface="Arial"/>
                <a:cs typeface="Arial"/>
              </a:rPr>
              <a:t>ΕΚΠΑΙΔΕΥΤΕΣ</a:t>
            </a:r>
            <a:r>
              <a:rPr sz="1050" dirty="0">
                <a:latin typeface="Calibri"/>
                <a:cs typeface="Calibri"/>
              </a:rPr>
              <a:t>: </a:t>
            </a:r>
            <a:r>
              <a:rPr sz="1050" spc="-5" dirty="0">
                <a:latin typeface="Calibri"/>
                <a:cs typeface="Calibri"/>
              </a:rPr>
              <a:t>NINETA</a:t>
            </a:r>
            <a:r>
              <a:rPr sz="1050" dirty="0">
                <a:latin typeface="Calibri"/>
                <a:cs typeface="Calibri"/>
              </a:rPr>
              <a:t> POLEMI,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DR.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5" dirty="0">
                <a:latin typeface="Calibri"/>
                <a:cs typeface="Calibri"/>
              </a:rPr>
              <a:t>PARESH RATHOD</a:t>
            </a:r>
            <a:r>
              <a:rPr sz="1050" dirty="0">
                <a:latin typeface="Calibri"/>
                <a:cs typeface="Calibri"/>
              </a:rPr>
              <a:t> &amp;</a:t>
            </a:r>
            <a:r>
              <a:rPr sz="1050" spc="-5" dirty="0">
                <a:latin typeface="Calibri"/>
                <a:cs typeface="Calibri"/>
              </a:rPr>
              <a:t> DIMITRIS</a:t>
            </a:r>
            <a:r>
              <a:rPr sz="1050" dirty="0">
                <a:latin typeface="Calibri"/>
                <a:cs typeface="Calibri"/>
              </a:rPr>
              <a:t> </a:t>
            </a:r>
            <a:r>
              <a:rPr sz="1050" spc="-15" dirty="0">
                <a:latin typeface="Calibri"/>
                <a:cs typeface="Calibri"/>
              </a:rPr>
              <a:t>KOUTRAS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0476" y="0"/>
            <a:ext cx="13870305" cy="8255000"/>
            <a:chOff x="760476" y="0"/>
            <a:chExt cx="13870305" cy="8255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47845" y="30"/>
              <a:ext cx="6451057" cy="82198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74318" y="0"/>
              <a:ext cx="2310130" cy="8229600"/>
            </a:xfrm>
            <a:custGeom>
              <a:avLst/>
              <a:gdLst/>
              <a:ahLst/>
              <a:cxnLst/>
              <a:rect l="l" t="t" r="r" b="b"/>
              <a:pathLst>
                <a:path w="2310129" h="8229600">
                  <a:moveTo>
                    <a:pt x="2309720" y="0"/>
                  </a:moveTo>
                  <a:lnTo>
                    <a:pt x="0" y="8229600"/>
                  </a:lnTo>
                </a:path>
              </a:pathLst>
            </a:custGeom>
            <a:ln w="25400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22491" y="111224"/>
              <a:ext cx="8407908" cy="81183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7310" y="306729"/>
              <a:ext cx="7869046" cy="761517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476" y="5364417"/>
              <a:ext cx="6031992" cy="286518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5586" y="5559817"/>
              <a:ext cx="5461635" cy="2363089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33780" y="391998"/>
            <a:ext cx="5142865" cy="1154430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>
              <a:lnSpc>
                <a:spcPct val="87100"/>
              </a:lnSpc>
              <a:spcBef>
                <a:spcPts val="515"/>
              </a:spcBef>
            </a:pPr>
            <a:r>
              <a:rPr sz="2700" spc="-5" dirty="0">
                <a:solidFill>
                  <a:srgbClr val="4471C4"/>
                </a:solidFill>
                <a:latin typeface="Arial"/>
                <a:cs typeface="Arial"/>
              </a:rPr>
              <a:t>Σύνδεση με το </a:t>
            </a:r>
            <a:r>
              <a:rPr sz="2700" spc="-5" dirty="0">
                <a:solidFill>
                  <a:srgbClr val="4471C4"/>
                </a:solidFill>
                <a:latin typeface="Calibri"/>
                <a:cs typeface="Calibri"/>
              </a:rPr>
              <a:t>CyberSecPro: </a:t>
            </a:r>
            <a:r>
              <a:rPr sz="2700" spc="-5" dirty="0">
                <a:solidFill>
                  <a:srgbClr val="000000"/>
                </a:solidFill>
                <a:latin typeface="Arial"/>
                <a:cs typeface="Arial"/>
              </a:rPr>
              <a:t>Πώς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 να</a:t>
            </a:r>
            <a:r>
              <a:rPr sz="27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εγγραφείτε</a:t>
            </a:r>
            <a:r>
              <a:rPr sz="27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dirty="0">
                <a:solidFill>
                  <a:srgbClr val="000000"/>
                </a:solidFill>
                <a:latin typeface="Arial"/>
                <a:cs typeface="Arial"/>
              </a:rPr>
              <a:t>και</a:t>
            </a:r>
            <a:r>
              <a:rPr sz="2700" spc="-15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000000"/>
                </a:solidFill>
                <a:latin typeface="Arial"/>
                <a:cs typeface="Arial"/>
              </a:rPr>
              <a:t>άλλες</a:t>
            </a:r>
            <a:r>
              <a:rPr sz="2700" spc="-1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000000"/>
                </a:solidFill>
                <a:latin typeface="Arial"/>
                <a:cs typeface="Arial"/>
              </a:rPr>
              <a:t>πρακτικές </a:t>
            </a:r>
            <a:r>
              <a:rPr sz="2700" spc="-7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700" spc="-5" dirty="0">
                <a:solidFill>
                  <a:srgbClr val="000000"/>
                </a:solidFill>
                <a:latin typeface="Arial"/>
                <a:cs typeface="Arial"/>
              </a:rPr>
              <a:t>πληροφορίες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3780" y="2453589"/>
            <a:ext cx="4467860" cy="1906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4815" indent="-412115">
              <a:lnSpc>
                <a:spcPts val="2030"/>
              </a:lnSpc>
              <a:buClr>
                <a:srgbClr val="4471C4"/>
              </a:buClr>
              <a:buSzPct val="122580"/>
              <a:buFont typeface="Calibri"/>
              <a:buAutoNum type="arabicPeriod"/>
              <a:tabLst>
                <a:tab pos="424180" algn="l"/>
                <a:tab pos="424815" algn="l"/>
              </a:tabLst>
            </a:pPr>
            <a:r>
              <a:rPr sz="1550" dirty="0">
                <a:latin typeface="Arial"/>
                <a:cs typeface="Arial"/>
              </a:rPr>
              <a:t>Ιστοσελίδα</a:t>
            </a:r>
            <a:r>
              <a:rPr sz="1550" dirty="0">
                <a:latin typeface="Calibri"/>
                <a:cs typeface="Calibri"/>
              </a:rPr>
              <a:t>:</a:t>
            </a:r>
            <a:r>
              <a:rPr sz="1550" spc="-15" dirty="0">
                <a:latin typeface="Calibri"/>
                <a:cs typeface="Calibri"/>
              </a:rPr>
              <a:t> </a:t>
            </a:r>
            <a:r>
              <a:rPr sz="155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7"/>
              </a:rPr>
              <a:t>www.cybersecpro-project.eu</a:t>
            </a:r>
            <a:endParaRPr sz="1550">
              <a:latin typeface="Calibri"/>
              <a:cs typeface="Calibri"/>
            </a:endParaRPr>
          </a:p>
          <a:p>
            <a:pPr marL="424815" indent="-412115">
              <a:lnSpc>
                <a:spcPts val="2270"/>
              </a:lnSpc>
              <a:spcBef>
                <a:spcPts val="1310"/>
              </a:spcBef>
              <a:buClr>
                <a:srgbClr val="4471C4"/>
              </a:buClr>
              <a:buSzPct val="122580"/>
              <a:buAutoNum type="arabicPeriod"/>
              <a:tabLst>
                <a:tab pos="424180" algn="l"/>
                <a:tab pos="424815" algn="l"/>
              </a:tabLst>
            </a:pPr>
            <a:r>
              <a:rPr sz="1550" dirty="0">
                <a:latin typeface="Calibri"/>
                <a:cs typeface="Calibri"/>
              </a:rPr>
              <a:t>X</a:t>
            </a:r>
            <a:r>
              <a:rPr sz="1550" spc="-35" dirty="0">
                <a:latin typeface="Calibri"/>
                <a:cs typeface="Calibri"/>
              </a:rPr>
              <a:t> </a:t>
            </a:r>
            <a:r>
              <a:rPr sz="1550" spc="-15" dirty="0">
                <a:latin typeface="Calibri"/>
                <a:cs typeface="Calibri"/>
              </a:rPr>
              <a:t>(Twitter):</a:t>
            </a:r>
            <a:endParaRPr sz="1550">
              <a:latin typeface="Calibri"/>
              <a:cs typeface="Calibri"/>
            </a:endParaRPr>
          </a:p>
          <a:p>
            <a:pPr marL="424815">
              <a:lnSpc>
                <a:spcPts val="1850"/>
              </a:lnSpc>
            </a:pPr>
            <a:r>
              <a:rPr sz="155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8"/>
              </a:rPr>
              <a:t>https://twitter.com/CyberSecPro_eu</a:t>
            </a:r>
            <a:endParaRPr sz="15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Calibri"/>
              <a:cs typeface="Calibri"/>
            </a:endParaRPr>
          </a:p>
          <a:p>
            <a:pPr marL="424815" marR="5080" indent="-412115">
              <a:lnSpc>
                <a:spcPct val="101000"/>
              </a:lnSpc>
              <a:spcBef>
                <a:spcPts val="5"/>
              </a:spcBef>
              <a:buClr>
                <a:srgbClr val="4471C4"/>
              </a:buClr>
              <a:buSzPct val="122580"/>
              <a:buAutoNum type="arabicPeriod" startAt="3"/>
              <a:tabLst>
                <a:tab pos="424180" algn="l"/>
                <a:tab pos="424815" algn="l"/>
              </a:tabLst>
            </a:pPr>
            <a:r>
              <a:rPr sz="1550" spc="-15" dirty="0">
                <a:latin typeface="Calibri"/>
                <a:cs typeface="Calibri"/>
              </a:rPr>
              <a:t>LinkedIn: </a:t>
            </a:r>
            <a:r>
              <a:rPr sz="1550" spc="-10" dirty="0">
                <a:latin typeface="Calibri"/>
                <a:cs typeface="Calibri"/>
              </a:rPr>
              <a:t> </a:t>
            </a:r>
            <a:r>
              <a:rPr sz="155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https://www.linkedin.com/company/cybersecpr</a:t>
            </a:r>
            <a:r>
              <a:rPr sz="1550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 </a:t>
            </a:r>
            <a:r>
              <a:rPr sz="1550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o- </a:t>
            </a:r>
            <a:r>
              <a:rPr sz="1550" spc="-335" dirty="0">
                <a:latin typeface="Calibri"/>
                <a:cs typeface="Calibri"/>
              </a:rPr>
              <a:t> </a:t>
            </a:r>
            <a:r>
              <a:rPr sz="1550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9"/>
              </a:rPr>
              <a:t>euproject/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630400" cy="8251825"/>
            <a:chOff x="0" y="0"/>
            <a:chExt cx="14630400" cy="82518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68413" y="0"/>
              <a:ext cx="7261986" cy="82295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9092" y="6072377"/>
              <a:ext cx="1113536" cy="215722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141496" cy="82295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332336" y="5968"/>
              <a:ext cx="3054350" cy="8204834"/>
            </a:xfrm>
            <a:custGeom>
              <a:avLst/>
              <a:gdLst/>
              <a:ahLst/>
              <a:cxnLst/>
              <a:rect l="l" t="t" r="r" b="b"/>
              <a:pathLst>
                <a:path w="3054350" h="8204834">
                  <a:moveTo>
                    <a:pt x="3053969" y="0"/>
                  </a:moveTo>
                  <a:lnTo>
                    <a:pt x="3022092" y="0"/>
                  </a:lnTo>
                  <a:lnTo>
                    <a:pt x="2327275" y="2521204"/>
                  </a:lnTo>
                  <a:lnTo>
                    <a:pt x="1856994" y="4255516"/>
                  </a:lnTo>
                  <a:lnTo>
                    <a:pt x="1837232" y="4302049"/>
                  </a:lnTo>
                  <a:lnTo>
                    <a:pt x="1806854" y="4340644"/>
                  </a:lnTo>
                  <a:lnTo>
                    <a:pt x="1768157" y="4369968"/>
                  </a:lnTo>
                  <a:lnTo>
                    <a:pt x="1723415" y="4388675"/>
                  </a:lnTo>
                  <a:lnTo>
                    <a:pt x="1674888" y="4395419"/>
                  </a:lnTo>
                  <a:lnTo>
                    <a:pt x="1624838" y="4388866"/>
                  </a:lnTo>
                  <a:lnTo>
                    <a:pt x="1558848" y="4356316"/>
                  </a:lnTo>
                  <a:lnTo>
                    <a:pt x="1511046" y="4300982"/>
                  </a:lnTo>
                  <a:lnTo>
                    <a:pt x="1487144" y="4231259"/>
                  </a:lnTo>
                  <a:lnTo>
                    <a:pt x="1486268" y="4194403"/>
                  </a:lnTo>
                  <a:lnTo>
                    <a:pt x="1492758" y="4156964"/>
                  </a:lnTo>
                  <a:lnTo>
                    <a:pt x="1802257" y="3015361"/>
                  </a:lnTo>
                  <a:lnTo>
                    <a:pt x="1809559" y="2971571"/>
                  </a:lnTo>
                  <a:lnTo>
                    <a:pt x="1807972" y="2928467"/>
                  </a:lnTo>
                  <a:lnTo>
                    <a:pt x="1798129" y="2887167"/>
                  </a:lnTo>
                  <a:lnTo>
                    <a:pt x="1780692" y="2848800"/>
                  </a:lnTo>
                  <a:lnTo>
                    <a:pt x="1756270" y="2814485"/>
                  </a:lnTo>
                  <a:lnTo>
                    <a:pt x="1725523" y="2785338"/>
                  </a:lnTo>
                  <a:lnTo>
                    <a:pt x="1699717" y="2769158"/>
                  </a:lnTo>
                  <a:lnTo>
                    <a:pt x="1689074" y="2762478"/>
                  </a:lnTo>
                  <a:lnTo>
                    <a:pt x="1647571" y="2747010"/>
                  </a:lnTo>
                  <a:lnTo>
                    <a:pt x="1603286" y="2739961"/>
                  </a:lnTo>
                  <a:lnTo>
                    <a:pt x="1559598" y="2741841"/>
                  </a:lnTo>
                  <a:lnTo>
                    <a:pt x="1517675" y="2752140"/>
                  </a:lnTo>
                  <a:lnTo>
                    <a:pt x="1478699" y="2770301"/>
                  </a:lnTo>
                  <a:lnTo>
                    <a:pt x="1443837" y="2795828"/>
                  </a:lnTo>
                  <a:lnTo>
                    <a:pt x="1414272" y="2828163"/>
                  </a:lnTo>
                  <a:lnTo>
                    <a:pt x="1391158" y="2866771"/>
                  </a:lnTo>
                  <a:lnTo>
                    <a:pt x="1391158" y="2868295"/>
                  </a:lnTo>
                  <a:lnTo>
                    <a:pt x="983107" y="4390390"/>
                  </a:lnTo>
                  <a:lnTo>
                    <a:pt x="0" y="8203158"/>
                  </a:lnTo>
                  <a:lnTo>
                    <a:pt x="7924" y="8204035"/>
                  </a:lnTo>
                  <a:lnTo>
                    <a:pt x="15875" y="8204479"/>
                  </a:lnTo>
                  <a:lnTo>
                    <a:pt x="24968" y="8204670"/>
                  </a:lnTo>
                  <a:lnTo>
                    <a:pt x="31750" y="8204670"/>
                  </a:lnTo>
                  <a:lnTo>
                    <a:pt x="1011936" y="4398010"/>
                  </a:lnTo>
                  <a:lnTo>
                    <a:pt x="1419987" y="2877439"/>
                  </a:lnTo>
                  <a:lnTo>
                    <a:pt x="1443888" y="2839262"/>
                  </a:lnTo>
                  <a:lnTo>
                    <a:pt x="1475016" y="2808630"/>
                  </a:lnTo>
                  <a:lnTo>
                    <a:pt x="1511782" y="2786253"/>
                  </a:lnTo>
                  <a:lnTo>
                    <a:pt x="1552587" y="2772867"/>
                  </a:lnTo>
                  <a:lnTo>
                    <a:pt x="1595843" y="2769158"/>
                  </a:lnTo>
                  <a:lnTo>
                    <a:pt x="1639951" y="2775839"/>
                  </a:lnTo>
                  <a:lnTo>
                    <a:pt x="1686534" y="2795562"/>
                  </a:lnTo>
                  <a:lnTo>
                    <a:pt x="1725193" y="2825902"/>
                  </a:lnTo>
                  <a:lnTo>
                    <a:pt x="1754555" y="2864574"/>
                  </a:lnTo>
                  <a:lnTo>
                    <a:pt x="1773288" y="2909303"/>
                  </a:lnTo>
                  <a:lnTo>
                    <a:pt x="1780032" y="2957830"/>
                  </a:lnTo>
                  <a:lnTo>
                    <a:pt x="1773428" y="3007868"/>
                  </a:lnTo>
                  <a:lnTo>
                    <a:pt x="1463929" y="4149344"/>
                  </a:lnTo>
                  <a:lnTo>
                    <a:pt x="1456842" y="4191838"/>
                  </a:lnTo>
                  <a:lnTo>
                    <a:pt x="1458125" y="4234434"/>
                  </a:lnTo>
                  <a:lnTo>
                    <a:pt x="1467650" y="4276191"/>
                  </a:lnTo>
                  <a:lnTo>
                    <a:pt x="1485265" y="4316095"/>
                  </a:lnTo>
                  <a:lnTo>
                    <a:pt x="1510182" y="4351845"/>
                  </a:lnTo>
                  <a:lnTo>
                    <a:pt x="1541195" y="4381335"/>
                  </a:lnTo>
                  <a:lnTo>
                    <a:pt x="1577619" y="4403991"/>
                  </a:lnTo>
                  <a:lnTo>
                    <a:pt x="1618742" y="4419219"/>
                  </a:lnTo>
                  <a:lnTo>
                    <a:pt x="1662595" y="4426521"/>
                  </a:lnTo>
                  <a:lnTo>
                    <a:pt x="1705737" y="4424921"/>
                  </a:lnTo>
                  <a:lnTo>
                    <a:pt x="1747075" y="4415066"/>
                  </a:lnTo>
                  <a:lnTo>
                    <a:pt x="1785467" y="4397603"/>
                  </a:lnTo>
                  <a:lnTo>
                    <a:pt x="1788528" y="4395419"/>
                  </a:lnTo>
                  <a:lnTo>
                    <a:pt x="1819795" y="4373181"/>
                  </a:lnTo>
                  <a:lnTo>
                    <a:pt x="1848954" y="4342435"/>
                  </a:lnTo>
                  <a:lnTo>
                    <a:pt x="1871802" y="4305998"/>
                  </a:lnTo>
                  <a:lnTo>
                    <a:pt x="1887220" y="4264533"/>
                  </a:lnTo>
                  <a:lnTo>
                    <a:pt x="2357628" y="2530221"/>
                  </a:lnTo>
                  <a:lnTo>
                    <a:pt x="3047873" y="19812"/>
                  </a:lnTo>
                  <a:lnTo>
                    <a:pt x="3052445" y="4572"/>
                  </a:lnTo>
                  <a:lnTo>
                    <a:pt x="305396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5872" y="0"/>
              <a:ext cx="2182495" cy="8229600"/>
            </a:xfrm>
            <a:custGeom>
              <a:avLst/>
              <a:gdLst/>
              <a:ahLst/>
              <a:cxnLst/>
              <a:rect l="l" t="t" r="r" b="b"/>
              <a:pathLst>
                <a:path w="2182495" h="8229600">
                  <a:moveTo>
                    <a:pt x="2182279" y="0"/>
                  </a:moveTo>
                  <a:lnTo>
                    <a:pt x="0" y="8229600"/>
                  </a:lnTo>
                </a:path>
              </a:pathLst>
            </a:custGeom>
            <a:ln w="22224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59290" y="7400798"/>
              <a:ext cx="3952747" cy="73440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8443595" y="2621445"/>
            <a:ext cx="5904865" cy="9169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50" spc="-25" dirty="0">
                <a:solidFill>
                  <a:srgbClr val="4471C4"/>
                </a:solidFill>
                <a:latin typeface="Arial"/>
                <a:cs typeface="Arial"/>
              </a:rPr>
              <a:t>Σα</a:t>
            </a:r>
            <a:r>
              <a:rPr sz="5850" dirty="0">
                <a:solidFill>
                  <a:srgbClr val="4471C4"/>
                </a:solidFill>
                <a:latin typeface="Arial"/>
                <a:cs typeface="Arial"/>
              </a:rPr>
              <a:t>ς</a:t>
            </a:r>
            <a:r>
              <a:rPr sz="5850" spc="-360" dirty="0">
                <a:solidFill>
                  <a:srgbClr val="4471C4"/>
                </a:solidFill>
                <a:latin typeface="Arial"/>
                <a:cs typeface="Arial"/>
              </a:rPr>
              <a:t> </a:t>
            </a:r>
            <a:r>
              <a:rPr sz="5850" dirty="0">
                <a:solidFill>
                  <a:srgbClr val="4471C4"/>
                </a:solidFill>
                <a:latin typeface="Arial"/>
                <a:cs typeface="Arial"/>
              </a:rPr>
              <a:t>ευχαριστούμε</a:t>
            </a:r>
            <a:endParaRPr sz="5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443595" y="4214114"/>
            <a:ext cx="4715510" cy="499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Παρακαλείσθε</a:t>
            </a:r>
            <a:r>
              <a:rPr sz="1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να</a:t>
            </a:r>
            <a:r>
              <a:rPr sz="1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στέλνετε</a:t>
            </a:r>
            <a:r>
              <a:rPr sz="1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όλες</a:t>
            </a:r>
            <a:r>
              <a:rPr sz="1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dirty="0">
                <a:solidFill>
                  <a:srgbClr val="FFFFFF"/>
                </a:solidFill>
                <a:latin typeface="Arial"/>
                <a:cs typeface="Arial"/>
              </a:rPr>
              <a:t>τις</a:t>
            </a:r>
            <a:r>
              <a:rPr sz="155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ερωτήσεις</a:t>
            </a:r>
            <a:r>
              <a:rPr sz="1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σας</a:t>
            </a:r>
            <a:r>
              <a:rPr sz="155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550" spc="-5" dirty="0">
                <a:solidFill>
                  <a:srgbClr val="FFFFFF"/>
                </a:solidFill>
                <a:latin typeface="Arial"/>
                <a:cs typeface="Arial"/>
              </a:rPr>
              <a:t>στο</a:t>
            </a:r>
            <a:r>
              <a:rPr sz="1550" spc="-5" dirty="0">
                <a:solidFill>
                  <a:srgbClr val="FFFFFF"/>
                </a:solidFill>
                <a:latin typeface="Calibri"/>
                <a:cs typeface="Calibri"/>
              </a:rPr>
              <a:t>: </a:t>
            </a:r>
            <a:r>
              <a:rPr sz="1550" spc="-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50" spc="-15" dirty="0">
                <a:solidFill>
                  <a:srgbClr val="FFFFFF"/>
                </a:solidFill>
                <a:latin typeface="Calibri"/>
                <a:cs typeface="Calibri"/>
                <a:hlinkClick r:id="rId6"/>
              </a:rPr>
              <a:t>paresh.rathod@laurea.fi</a:t>
            </a:r>
            <a:endParaRPr sz="15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096625" cy="6883400"/>
            <a:chOff x="0" y="0"/>
            <a:chExt cx="11096625" cy="6883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32130" y="0"/>
              <a:ext cx="6064493" cy="68498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61976" y="0"/>
              <a:ext cx="1925320" cy="6858000"/>
            </a:xfrm>
            <a:custGeom>
              <a:avLst/>
              <a:gdLst/>
              <a:ahLst/>
              <a:cxnLst/>
              <a:rect l="l" t="t" r="r" b="b"/>
              <a:pathLst>
                <a:path w="1925320" h="6858000">
                  <a:moveTo>
                    <a:pt x="1924729" y="0"/>
                  </a:moveTo>
                  <a:lnTo>
                    <a:pt x="0" y="6857999"/>
                  </a:lnTo>
                </a:path>
              </a:pathLst>
            </a:custGeom>
            <a:ln w="25399">
              <a:solidFill>
                <a:srgbClr val="D879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7754" y="0"/>
              <a:ext cx="2550160" cy="6847840"/>
            </a:xfrm>
            <a:custGeom>
              <a:avLst/>
              <a:gdLst/>
              <a:ahLst/>
              <a:cxnLst/>
              <a:rect l="l" t="t" r="r" b="b"/>
              <a:pathLst>
                <a:path w="2550160" h="6847840">
                  <a:moveTo>
                    <a:pt x="1495383" y="3662977"/>
                  </a:moveTo>
                  <a:lnTo>
                    <a:pt x="1408479" y="3662977"/>
                  </a:lnTo>
                  <a:lnTo>
                    <a:pt x="1456238" y="3652473"/>
                  </a:lnTo>
                  <a:lnTo>
                    <a:pt x="1498334" y="3628221"/>
                  </a:lnTo>
                  <a:lnTo>
                    <a:pt x="1531483" y="3592169"/>
                  </a:lnTo>
                  <a:lnTo>
                    <a:pt x="1552395" y="3546259"/>
                  </a:lnTo>
                  <a:lnTo>
                    <a:pt x="1945567" y="2096423"/>
                  </a:lnTo>
                  <a:lnTo>
                    <a:pt x="2523370" y="0"/>
                  </a:lnTo>
                  <a:lnTo>
                    <a:pt x="2549603" y="0"/>
                  </a:lnTo>
                  <a:lnTo>
                    <a:pt x="2548008" y="5313"/>
                  </a:lnTo>
                  <a:lnTo>
                    <a:pt x="1970932" y="2104027"/>
                  </a:lnTo>
                  <a:lnTo>
                    <a:pt x="1577761" y="3553864"/>
                  </a:lnTo>
                  <a:lnTo>
                    <a:pt x="1559105" y="3599172"/>
                  </a:lnTo>
                  <a:lnTo>
                    <a:pt x="1529988" y="3636665"/>
                  </a:lnTo>
                  <a:lnTo>
                    <a:pt x="1495383" y="3662977"/>
                  </a:lnTo>
                  <a:close/>
                </a:path>
                <a:path w="2550160" h="6847840">
                  <a:moveTo>
                    <a:pt x="26634" y="6847681"/>
                  </a:moveTo>
                  <a:lnTo>
                    <a:pt x="19976" y="6847661"/>
                  </a:lnTo>
                  <a:lnTo>
                    <a:pt x="13316" y="6847522"/>
                  </a:lnTo>
                  <a:lnTo>
                    <a:pt x="6658" y="6847146"/>
                  </a:lnTo>
                  <a:lnTo>
                    <a:pt x="0" y="6846413"/>
                  </a:lnTo>
                  <a:lnTo>
                    <a:pt x="821856" y="3659053"/>
                  </a:lnTo>
                  <a:lnTo>
                    <a:pt x="1163028" y="2386645"/>
                  </a:lnTo>
                  <a:lnTo>
                    <a:pt x="1163028" y="2385377"/>
                  </a:lnTo>
                  <a:lnTo>
                    <a:pt x="1191651" y="2341628"/>
                  </a:lnTo>
                  <a:lnTo>
                    <a:pt x="1230075" y="2308525"/>
                  </a:lnTo>
                  <a:lnTo>
                    <a:pt x="1275622" y="2287284"/>
                  </a:lnTo>
                  <a:lnTo>
                    <a:pt x="1325612" y="2279124"/>
                  </a:lnTo>
                  <a:lnTo>
                    <a:pt x="1377369" y="2285257"/>
                  </a:lnTo>
                  <a:lnTo>
                    <a:pt x="1422206" y="2303690"/>
                  </a:lnTo>
                  <a:lnTo>
                    <a:pt x="1326821" y="2303690"/>
                  </a:lnTo>
                  <a:lnTo>
                    <a:pt x="1284013" y="2310392"/>
                  </a:lnTo>
                  <a:lnTo>
                    <a:pt x="1244918" y="2328408"/>
                  </a:lnTo>
                  <a:lnTo>
                    <a:pt x="1211851" y="2356705"/>
                  </a:lnTo>
                  <a:lnTo>
                    <a:pt x="1187125" y="2394249"/>
                  </a:lnTo>
                  <a:lnTo>
                    <a:pt x="845953" y="3665390"/>
                  </a:lnTo>
                  <a:lnTo>
                    <a:pt x="26634" y="6847681"/>
                  </a:lnTo>
                  <a:close/>
                </a:path>
                <a:path w="2550160" h="6847840">
                  <a:moveTo>
                    <a:pt x="1402049" y="3689575"/>
                  </a:moveTo>
                  <a:lnTo>
                    <a:pt x="1353273" y="3683132"/>
                  </a:lnTo>
                  <a:lnTo>
                    <a:pt x="1288431" y="3651449"/>
                  </a:lnTo>
                  <a:lnTo>
                    <a:pt x="1241662" y="3596954"/>
                  </a:lnTo>
                  <a:lnTo>
                    <a:pt x="1218991" y="3528676"/>
                  </a:lnTo>
                  <a:lnTo>
                    <a:pt x="1217941" y="3493051"/>
                  </a:lnTo>
                  <a:lnTo>
                    <a:pt x="1223906" y="3457547"/>
                  </a:lnTo>
                  <a:lnTo>
                    <a:pt x="1482639" y="2503240"/>
                  </a:lnTo>
                  <a:lnTo>
                    <a:pt x="1487833" y="2453145"/>
                  </a:lnTo>
                  <a:lnTo>
                    <a:pt x="1477322" y="2405421"/>
                  </a:lnTo>
                  <a:lnTo>
                    <a:pt x="1453052" y="2363356"/>
                  </a:lnTo>
                  <a:lnTo>
                    <a:pt x="1416971" y="2330232"/>
                  </a:lnTo>
                  <a:lnTo>
                    <a:pt x="1371029" y="2309336"/>
                  </a:lnTo>
                  <a:lnTo>
                    <a:pt x="1326821" y="2303690"/>
                  </a:lnTo>
                  <a:lnTo>
                    <a:pt x="1422206" y="2303690"/>
                  </a:lnTo>
                  <a:lnTo>
                    <a:pt x="1460231" y="2332994"/>
                  </a:lnTo>
                  <a:lnTo>
                    <a:pt x="1488663" y="2370327"/>
                  </a:lnTo>
                  <a:lnTo>
                    <a:pt x="1506736" y="2413682"/>
                  </a:lnTo>
                  <a:lnTo>
                    <a:pt x="1513183" y="2460837"/>
                  </a:lnTo>
                  <a:lnTo>
                    <a:pt x="1506736" y="2509577"/>
                  </a:lnTo>
                  <a:lnTo>
                    <a:pt x="1248004" y="3463883"/>
                  </a:lnTo>
                  <a:lnTo>
                    <a:pt x="1242534" y="3495171"/>
                  </a:lnTo>
                  <a:lnTo>
                    <a:pt x="1250144" y="3555844"/>
                  </a:lnTo>
                  <a:lnTo>
                    <a:pt x="1280940" y="3609666"/>
                  </a:lnTo>
                  <a:lnTo>
                    <a:pt x="1329214" y="3646658"/>
                  </a:lnTo>
                  <a:lnTo>
                    <a:pt x="1408479" y="3662977"/>
                  </a:lnTo>
                  <a:lnTo>
                    <a:pt x="1495383" y="3662977"/>
                  </a:lnTo>
                  <a:lnTo>
                    <a:pt x="1492626" y="3665073"/>
                  </a:lnTo>
                  <a:lnTo>
                    <a:pt x="1449240" y="3683134"/>
                  </a:lnTo>
                  <a:lnTo>
                    <a:pt x="1402049" y="3689575"/>
                  </a:lnTo>
                  <a:close/>
                </a:path>
              </a:pathLst>
            </a:custGeom>
            <a:solidFill>
              <a:srgbClr val="FFBA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840729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9377" y="6167336"/>
              <a:ext cx="3294000" cy="61199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382384" y="364261"/>
            <a:ext cx="4374515" cy="126174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495"/>
              </a:spcBef>
            </a:pPr>
            <a:r>
              <a:rPr sz="2900" dirty="0">
                <a:latin typeface="Times New Roman"/>
                <a:cs typeface="Times New Roman"/>
              </a:rPr>
              <a:t>RxB Cyber </a:t>
            </a:r>
            <a:r>
              <a:rPr sz="2900" spc="-5" dirty="0">
                <a:latin typeface="Times New Roman"/>
                <a:cs typeface="Times New Roman"/>
              </a:rPr>
              <a:t>security </a:t>
            </a:r>
            <a:r>
              <a:rPr sz="2900" dirty="0">
                <a:latin typeface="Times New Roman"/>
                <a:cs typeface="Times New Roman"/>
              </a:rPr>
              <a:t> </a:t>
            </a:r>
            <a:r>
              <a:rPr sz="2900" spc="145" dirty="0">
                <a:latin typeface="Times New Roman"/>
                <a:cs typeface="Times New Roman"/>
              </a:rPr>
              <a:t>management</a:t>
            </a:r>
            <a:r>
              <a:rPr sz="2900" spc="45" dirty="0">
                <a:latin typeface="Times New Roman"/>
                <a:cs typeface="Times New Roman"/>
              </a:rPr>
              <a:t> </a:t>
            </a:r>
            <a:r>
              <a:rPr sz="2900" spc="155" dirty="0">
                <a:latin typeface="Times New Roman"/>
                <a:cs typeface="Times New Roman"/>
              </a:rPr>
              <a:t>game</a:t>
            </a:r>
            <a:r>
              <a:rPr sz="2900" spc="45" dirty="0">
                <a:latin typeface="Times New Roman"/>
                <a:cs typeface="Times New Roman"/>
              </a:rPr>
              <a:t> </a:t>
            </a:r>
            <a:r>
              <a:rPr sz="2900" spc="120" dirty="0">
                <a:latin typeface="Times New Roman"/>
                <a:cs typeface="Times New Roman"/>
              </a:rPr>
              <a:t>(Υγεία, </a:t>
            </a:r>
            <a:r>
              <a:rPr sz="2900" spc="-710" dirty="0">
                <a:latin typeface="Times New Roman"/>
                <a:cs typeface="Times New Roman"/>
              </a:rPr>
              <a:t> </a:t>
            </a:r>
            <a:r>
              <a:rPr sz="2900" spc="130" dirty="0">
                <a:latin typeface="Times New Roman"/>
                <a:cs typeface="Times New Roman"/>
              </a:rPr>
              <a:t>Ενέργεια</a:t>
            </a:r>
            <a:r>
              <a:rPr sz="2900" spc="55" dirty="0">
                <a:latin typeface="Times New Roman"/>
                <a:cs typeface="Times New Roman"/>
              </a:rPr>
              <a:t> </a:t>
            </a:r>
            <a:r>
              <a:rPr sz="2900" spc="225" dirty="0">
                <a:latin typeface="Times New Roman"/>
                <a:cs typeface="Times New Roman"/>
              </a:rPr>
              <a:t>&amp;</a:t>
            </a:r>
            <a:r>
              <a:rPr sz="2900" spc="60" dirty="0">
                <a:latin typeface="Times New Roman"/>
                <a:cs typeface="Times New Roman"/>
              </a:rPr>
              <a:t> </a:t>
            </a:r>
            <a:r>
              <a:rPr sz="2900" spc="120" dirty="0">
                <a:latin typeface="Times New Roman"/>
                <a:cs typeface="Times New Roman"/>
              </a:rPr>
              <a:t>Ναυτιλία)</a:t>
            </a:r>
            <a:endParaRPr sz="29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0725" y="2056206"/>
            <a:ext cx="296164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120" dirty="0">
                <a:solidFill>
                  <a:srgbClr val="D8791A"/>
                </a:solidFill>
                <a:latin typeface="Arial Black"/>
                <a:cs typeface="Arial Black"/>
              </a:rPr>
              <a:t>CSP001_CS-E_</a:t>
            </a:r>
            <a:r>
              <a:rPr sz="2900" spc="-105" dirty="0">
                <a:solidFill>
                  <a:srgbClr val="D8791A"/>
                </a:solidFill>
                <a:latin typeface="Arial Black"/>
                <a:cs typeface="Arial Black"/>
              </a:rPr>
              <a:t>E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79409" y="4572787"/>
            <a:ext cx="2296160" cy="42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7655">
              <a:lnSpc>
                <a:spcPct val="100000"/>
              </a:lnSpc>
              <a:spcBef>
                <a:spcPts val="100"/>
              </a:spcBef>
            </a:pPr>
            <a:r>
              <a:rPr sz="1300" spc="-50" dirty="0">
                <a:latin typeface="Arial"/>
                <a:cs typeface="Arial"/>
              </a:rPr>
              <a:t>Π</a:t>
            </a:r>
            <a:r>
              <a:rPr sz="1300" spc="-55" dirty="0">
                <a:latin typeface="Arial"/>
                <a:cs typeface="Arial"/>
              </a:rPr>
              <a:t>Α</a:t>
            </a:r>
            <a:r>
              <a:rPr sz="1300" spc="-50" dirty="0">
                <a:latin typeface="Arial"/>
                <a:cs typeface="Arial"/>
              </a:rPr>
              <a:t>Ρ</a:t>
            </a:r>
            <a:r>
              <a:rPr sz="1300" spc="-55" dirty="0">
                <a:latin typeface="Arial"/>
                <a:cs typeface="Arial"/>
              </a:rPr>
              <a:t>Ο</a:t>
            </a:r>
            <a:r>
              <a:rPr sz="1300" spc="-50" dirty="0">
                <a:latin typeface="Arial"/>
                <a:cs typeface="Arial"/>
              </a:rPr>
              <a:t>Υ</a:t>
            </a:r>
            <a:r>
              <a:rPr sz="1300" spc="-55" dirty="0">
                <a:latin typeface="Arial"/>
                <a:cs typeface="Arial"/>
              </a:rPr>
              <a:t>Σ</a:t>
            </a:r>
            <a:r>
              <a:rPr sz="1300" spc="-50" dirty="0">
                <a:latin typeface="Arial"/>
                <a:cs typeface="Arial"/>
              </a:rPr>
              <a:t>Ί</a:t>
            </a:r>
            <a:r>
              <a:rPr sz="1300" spc="-55" dirty="0">
                <a:latin typeface="Arial"/>
                <a:cs typeface="Arial"/>
              </a:rPr>
              <a:t>Α</a:t>
            </a:r>
            <a:r>
              <a:rPr sz="1300" spc="-50" dirty="0">
                <a:latin typeface="Arial"/>
                <a:cs typeface="Arial"/>
              </a:rPr>
              <a:t>Σ</a:t>
            </a:r>
            <a:r>
              <a:rPr sz="1300" dirty="0">
                <a:latin typeface="Arial"/>
                <a:cs typeface="Arial"/>
              </a:rPr>
              <a:t>Η</a:t>
            </a:r>
            <a:r>
              <a:rPr sz="1300" spc="-10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:</a:t>
            </a:r>
            <a:r>
              <a:rPr sz="1300" spc="-100" dirty="0">
                <a:latin typeface="Arial"/>
                <a:cs typeface="Arial"/>
              </a:rPr>
              <a:t> </a:t>
            </a:r>
            <a:r>
              <a:rPr sz="1300" spc="-110" dirty="0">
                <a:latin typeface="Arial"/>
                <a:cs typeface="Arial"/>
              </a:rPr>
              <a:t>LOUISE  </a:t>
            </a:r>
            <a:r>
              <a:rPr sz="1300" spc="-125" dirty="0">
                <a:latin typeface="Arial"/>
                <a:cs typeface="Arial"/>
              </a:rPr>
              <a:t>PRÆSTIIN</a:t>
            </a:r>
            <a:r>
              <a:rPr sz="1300" spc="-55" dirty="0">
                <a:latin typeface="Arial"/>
                <a:cs typeface="Arial"/>
              </a:rPr>
              <a:t> </a:t>
            </a:r>
            <a:r>
              <a:rPr sz="1300" spc="-130" dirty="0">
                <a:latin typeface="Arial"/>
                <a:cs typeface="Arial"/>
              </a:rPr>
              <a:t>JEPSEN</a:t>
            </a:r>
            <a:endParaRPr sz="13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19174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37545" y="4346981"/>
            <a:ext cx="1409700" cy="2194560"/>
            <a:chOff x="4037545" y="4346981"/>
            <a:chExt cx="1409700" cy="2194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59" y="4743796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5" y="4346981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75" y="5807735"/>
            <a:ext cx="3242120" cy="60236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65220" y="489255"/>
            <a:ext cx="43891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Μαθησιακά</a:t>
            </a:r>
            <a:r>
              <a:rPr spc="25" dirty="0"/>
              <a:t> </a:t>
            </a:r>
            <a:r>
              <a:rPr spc="130" dirty="0"/>
              <a:t>αποτελέσματα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663315" y="1403286"/>
            <a:ext cx="5973445" cy="44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999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Η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ολοκλήρωση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αυτού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του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εκπαιδευτικού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υλικού, θα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πρέπει να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παρέχει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στους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εκπαιδευόμενους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μια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καλύτερη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κατανόηση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διαφόρων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εννοιών</a:t>
            </a:r>
            <a:r>
              <a:rPr sz="1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στους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ακόλουθους</a:t>
            </a:r>
            <a:r>
              <a:rPr sz="1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τομείς: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1995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Γνώσεις:</a:t>
            </a:r>
          </a:p>
          <a:p>
            <a:pPr marL="709295">
              <a:lnSpc>
                <a:spcPct val="100000"/>
              </a:lnSpc>
              <a:spcBef>
                <a:spcPts val="40"/>
              </a:spcBef>
            </a:pPr>
            <a:endParaRPr sz="1500"/>
          </a:p>
          <a:p>
            <a:pPr marL="1178560" indent="-344170">
              <a:lnSpc>
                <a:spcPct val="100000"/>
              </a:lnSpc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spc="-15" dirty="0">
                <a:latin typeface="Arial"/>
                <a:cs typeface="Arial"/>
              </a:rPr>
              <a:t>Διαχείριση: </a:t>
            </a:r>
            <a:r>
              <a:rPr b="0" spc="-5" dirty="0">
                <a:latin typeface="Arial"/>
                <a:cs typeface="Arial"/>
              </a:rPr>
              <a:t>Βασικές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αρχές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διαχείριση </a:t>
            </a:r>
            <a:r>
              <a:rPr b="0" dirty="0">
                <a:latin typeface="Arial"/>
                <a:cs typeface="Arial"/>
              </a:rPr>
              <a:t>της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ασφάλειας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στον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κυβερνοχώρο.</a:t>
            </a:r>
          </a:p>
          <a:p>
            <a:pPr marL="709295">
              <a:lnSpc>
                <a:spcPct val="100000"/>
              </a:lnSpc>
              <a:buChar char="●"/>
            </a:pPr>
            <a:endParaRPr sz="1700">
              <a:latin typeface="Arial"/>
              <a:cs typeface="Arial"/>
            </a:endParaRPr>
          </a:p>
          <a:p>
            <a:pPr marL="709295">
              <a:lnSpc>
                <a:spcPct val="100000"/>
              </a:lnSpc>
              <a:spcBef>
                <a:spcPts val="45"/>
              </a:spcBef>
              <a:buChar char="●"/>
            </a:pPr>
            <a:endParaRPr sz="1350">
              <a:latin typeface="Arial"/>
              <a:cs typeface="Arial"/>
            </a:endParaRPr>
          </a:p>
          <a:p>
            <a:pPr marL="721995">
              <a:lnSpc>
                <a:spcPct val="100000"/>
              </a:lnSpc>
            </a:pPr>
            <a:r>
              <a:rPr spc="-5" dirty="0"/>
              <a:t>Δεξιότητες</a:t>
            </a:r>
            <a:r>
              <a:rPr spc="-10" dirty="0"/>
              <a:t> </a:t>
            </a:r>
            <a:r>
              <a:rPr dirty="0"/>
              <a:t>και</a:t>
            </a:r>
            <a:r>
              <a:rPr spc="-15" dirty="0"/>
              <a:t> ικανότητες:</a:t>
            </a:r>
          </a:p>
          <a:p>
            <a:pPr marL="709295">
              <a:lnSpc>
                <a:spcPct val="100000"/>
              </a:lnSpc>
              <a:spcBef>
                <a:spcPts val="5"/>
              </a:spcBef>
            </a:pPr>
            <a:endParaRPr sz="1700"/>
          </a:p>
          <a:p>
            <a:pPr marL="1178560" indent="-358775">
              <a:lnSpc>
                <a:spcPct val="100000"/>
              </a:lnSpc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Ιεράρχηση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προτεραιοτήτων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-5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διαχείριση</a:t>
            </a:r>
            <a:r>
              <a:rPr b="0" spc="-3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πόρων.</a:t>
            </a:r>
          </a:p>
          <a:p>
            <a:pPr marL="1178560" indent="-358775">
              <a:lnSpc>
                <a:spcPct val="100000"/>
              </a:lnSpc>
              <a:spcBef>
                <a:spcPts val="1515"/>
              </a:spcBef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spc="-5" dirty="0">
                <a:latin typeface="Arial"/>
                <a:cs typeface="Arial"/>
              </a:rPr>
              <a:t>Αναγνώριση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διαφορετικών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τύπων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ευπαθειών.</a:t>
            </a:r>
          </a:p>
          <a:p>
            <a:pPr marL="1178560" indent="-358775">
              <a:lnSpc>
                <a:spcPct val="100000"/>
              </a:lnSpc>
              <a:spcBef>
                <a:spcPts val="1515"/>
              </a:spcBef>
              <a:buClr>
                <a:srgbClr val="FFBA00"/>
              </a:buClr>
              <a:buSzPct val="141666"/>
              <a:buChar char="●"/>
              <a:tabLst>
                <a:tab pos="1178560" algn="l"/>
                <a:tab pos="1179195" algn="l"/>
              </a:tabLst>
            </a:pPr>
            <a:r>
              <a:rPr b="0" spc="-5" dirty="0">
                <a:latin typeface="Arial"/>
                <a:cs typeface="Arial"/>
              </a:rPr>
              <a:t>Μάθετε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 </a:t>
            </a:r>
            <a:r>
              <a:rPr b="0" spc="-5" dirty="0">
                <a:latin typeface="Arial"/>
                <a:cs typeface="Arial"/>
              </a:rPr>
              <a:t>διάφορους</a:t>
            </a:r>
            <a:r>
              <a:rPr b="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φορείς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 </a:t>
            </a:r>
            <a:r>
              <a:rPr b="0" spc="-15" dirty="0">
                <a:latin typeface="Arial"/>
                <a:cs typeface="Arial"/>
              </a:rPr>
              <a:t>στρατηγικές</a:t>
            </a:r>
            <a:r>
              <a:rPr b="0" spc="-2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επίθεσης.</a:t>
            </a:r>
          </a:p>
          <a:p>
            <a:pPr marL="1178560" indent="-344170">
              <a:lnSpc>
                <a:spcPct val="100000"/>
              </a:lnSpc>
              <a:spcBef>
                <a:spcPts val="1320"/>
              </a:spcBef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Μάθετε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διάφορους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αμυντικούς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μετριασμούς</a:t>
            </a:r>
            <a:r>
              <a:rPr b="0" spc="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και</a:t>
            </a:r>
            <a:r>
              <a:rPr b="0" spc="10" dirty="0">
                <a:latin typeface="Arial"/>
                <a:cs typeface="Arial"/>
              </a:rPr>
              <a:t> </a:t>
            </a:r>
            <a:r>
              <a:rPr b="0" spc="-15" dirty="0">
                <a:latin typeface="Arial"/>
                <a:cs typeface="Arial"/>
              </a:rPr>
              <a:t>στρατηγικές.</a:t>
            </a:r>
          </a:p>
          <a:p>
            <a:pPr marL="1178560" indent="-344170">
              <a:lnSpc>
                <a:spcPct val="100000"/>
              </a:lnSpc>
              <a:spcBef>
                <a:spcPts val="1195"/>
              </a:spcBef>
              <a:buClr>
                <a:srgbClr val="FFBA00"/>
              </a:buClr>
              <a:buSzPct val="125000"/>
              <a:buChar char="●"/>
              <a:tabLst>
                <a:tab pos="1178560" algn="l"/>
                <a:tab pos="1179195" algn="l"/>
              </a:tabLst>
            </a:pPr>
            <a:r>
              <a:rPr b="0" dirty="0">
                <a:latin typeface="Arial"/>
                <a:cs typeface="Arial"/>
              </a:rPr>
              <a:t>Μάθετε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για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τα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πρωτόκολλα</a:t>
            </a:r>
            <a:r>
              <a:rPr b="0" spc="-10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από</a:t>
            </a:r>
            <a:r>
              <a:rPr b="0" spc="-15" dirty="0">
                <a:latin typeface="Arial"/>
                <a:cs typeface="Arial"/>
              </a:rPr>
              <a:t> </a:t>
            </a:r>
            <a:r>
              <a:rPr b="0" dirty="0">
                <a:latin typeface="Arial"/>
                <a:cs typeface="Arial"/>
              </a:rPr>
              <a:t>το</a:t>
            </a:r>
            <a:r>
              <a:rPr b="0" spc="-10" dirty="0">
                <a:latin typeface="Arial"/>
                <a:cs typeface="Arial"/>
              </a:rPr>
              <a:t> πλαίσιο</a:t>
            </a:r>
            <a:r>
              <a:rPr b="0" spc="-35" dirty="0">
                <a:latin typeface="Arial"/>
                <a:cs typeface="Arial"/>
              </a:rPr>
              <a:t> </a:t>
            </a:r>
            <a:r>
              <a:rPr b="0" spc="-5" dirty="0">
                <a:latin typeface="Arial"/>
                <a:cs typeface="Arial"/>
              </a:rPr>
              <a:t>NIST.</a:t>
            </a:r>
          </a:p>
        </p:txBody>
      </p:sp>
      <p:sp>
        <p:nvSpPr>
          <p:cNvPr id="10" name="object 10"/>
          <p:cNvSpPr/>
          <p:nvPr/>
        </p:nvSpPr>
        <p:spPr>
          <a:xfrm>
            <a:off x="299008" y="10426"/>
            <a:ext cx="2545080" cy="6837680"/>
          </a:xfrm>
          <a:custGeom>
            <a:avLst/>
            <a:gdLst/>
            <a:ahLst/>
            <a:cxnLst/>
            <a:rect l="l" t="t" r="r" b="b"/>
            <a:pathLst>
              <a:path w="2545080" h="6837680">
                <a:moveTo>
                  <a:pt x="2544991" y="0"/>
                </a:moveTo>
                <a:lnTo>
                  <a:pt x="2518448" y="0"/>
                </a:lnTo>
                <a:lnTo>
                  <a:pt x="1939404" y="2100922"/>
                </a:lnTo>
                <a:lnTo>
                  <a:pt x="1547469" y="3546170"/>
                </a:lnTo>
                <a:lnTo>
                  <a:pt x="1526628" y="3591941"/>
                </a:lnTo>
                <a:lnTo>
                  <a:pt x="1493583" y="3627882"/>
                </a:lnTo>
                <a:lnTo>
                  <a:pt x="1451622" y="3652050"/>
                </a:lnTo>
                <a:lnTo>
                  <a:pt x="1404010" y="3662527"/>
                </a:lnTo>
                <a:lnTo>
                  <a:pt x="1325003" y="3646259"/>
                </a:lnTo>
                <a:lnTo>
                  <a:pt x="1276883" y="3609378"/>
                </a:lnTo>
                <a:lnTo>
                  <a:pt x="1246187" y="3555733"/>
                </a:lnTo>
                <a:lnTo>
                  <a:pt x="1238592" y="3495243"/>
                </a:lnTo>
                <a:lnTo>
                  <a:pt x="1244053" y="3464064"/>
                </a:lnTo>
                <a:lnTo>
                  <a:pt x="1501965" y="2512771"/>
                </a:lnTo>
                <a:lnTo>
                  <a:pt x="1508391" y="2464181"/>
                </a:lnTo>
                <a:lnTo>
                  <a:pt x="1501965" y="2417178"/>
                </a:lnTo>
                <a:lnTo>
                  <a:pt x="1483944" y="2373960"/>
                </a:lnTo>
                <a:lnTo>
                  <a:pt x="1455610" y="2336736"/>
                </a:lnTo>
                <a:lnTo>
                  <a:pt x="1417701" y="2307526"/>
                </a:lnTo>
                <a:lnTo>
                  <a:pt x="1373009" y="2289162"/>
                </a:lnTo>
                <a:lnTo>
                  <a:pt x="1321409" y="2283041"/>
                </a:lnTo>
                <a:lnTo>
                  <a:pt x="1271574" y="2291181"/>
                </a:lnTo>
                <a:lnTo>
                  <a:pt x="1226172" y="2312352"/>
                </a:lnTo>
                <a:lnTo>
                  <a:pt x="1187869" y="2345347"/>
                </a:lnTo>
                <a:lnTo>
                  <a:pt x="1159344" y="2388959"/>
                </a:lnTo>
                <a:lnTo>
                  <a:pt x="1159344" y="2390229"/>
                </a:lnTo>
                <a:lnTo>
                  <a:pt x="819251" y="3658616"/>
                </a:lnTo>
                <a:lnTo>
                  <a:pt x="0" y="6835902"/>
                </a:lnTo>
                <a:lnTo>
                  <a:pt x="6629" y="6836638"/>
                </a:lnTo>
                <a:lnTo>
                  <a:pt x="13271" y="6837007"/>
                </a:lnTo>
                <a:lnTo>
                  <a:pt x="19900" y="6837146"/>
                </a:lnTo>
                <a:lnTo>
                  <a:pt x="26543" y="6837146"/>
                </a:lnTo>
                <a:lnTo>
                  <a:pt x="843356" y="3664610"/>
                </a:lnTo>
                <a:lnTo>
                  <a:pt x="1183360" y="2397798"/>
                </a:lnTo>
                <a:lnTo>
                  <a:pt x="1208011" y="2360384"/>
                </a:lnTo>
                <a:lnTo>
                  <a:pt x="1240967" y="2332177"/>
                </a:lnTo>
                <a:lnTo>
                  <a:pt x="1279944" y="2314206"/>
                </a:lnTo>
                <a:lnTo>
                  <a:pt x="1322616" y="2307526"/>
                </a:lnTo>
                <a:lnTo>
                  <a:pt x="1366685" y="2313165"/>
                </a:lnTo>
                <a:lnTo>
                  <a:pt x="1412481" y="2333993"/>
                </a:lnTo>
                <a:lnTo>
                  <a:pt x="1448447" y="2367013"/>
                </a:lnTo>
                <a:lnTo>
                  <a:pt x="1472641" y="2408936"/>
                </a:lnTo>
                <a:lnTo>
                  <a:pt x="1483118" y="2456510"/>
                </a:lnTo>
                <a:lnTo>
                  <a:pt x="1477937" y="2506446"/>
                </a:lnTo>
                <a:lnTo>
                  <a:pt x="1220025" y="3457740"/>
                </a:lnTo>
                <a:lnTo>
                  <a:pt x="1214081" y="3493135"/>
                </a:lnTo>
                <a:lnTo>
                  <a:pt x="1237729" y="3596716"/>
                </a:lnTo>
                <a:lnTo>
                  <a:pt x="1284351" y="3651034"/>
                </a:lnTo>
                <a:lnTo>
                  <a:pt x="1348981" y="3682619"/>
                </a:lnTo>
                <a:lnTo>
                  <a:pt x="1397609" y="3689032"/>
                </a:lnTo>
                <a:lnTo>
                  <a:pt x="1444650" y="3682619"/>
                </a:lnTo>
                <a:lnTo>
                  <a:pt x="1487893" y="3664610"/>
                </a:lnTo>
                <a:lnTo>
                  <a:pt x="1525143" y="3636289"/>
                </a:lnTo>
                <a:lnTo>
                  <a:pt x="1554162" y="3598926"/>
                </a:lnTo>
                <a:lnTo>
                  <a:pt x="1572768" y="3553752"/>
                </a:lnTo>
                <a:lnTo>
                  <a:pt x="1964690" y="2108504"/>
                </a:lnTo>
                <a:lnTo>
                  <a:pt x="2539936" y="16421"/>
                </a:lnTo>
                <a:lnTo>
                  <a:pt x="2543733" y="3784"/>
                </a:lnTo>
                <a:lnTo>
                  <a:pt x="2544991" y="0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037545" y="4326179"/>
            <a:ext cx="1409700" cy="2194560"/>
            <a:chOff x="4037545" y="4326179"/>
            <a:chExt cx="1409700" cy="21945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26659" y="4722994"/>
              <a:ext cx="927942" cy="17976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037545" y="4326179"/>
              <a:ext cx="1409700" cy="2194560"/>
            </a:xfrm>
            <a:custGeom>
              <a:avLst/>
              <a:gdLst/>
              <a:ahLst/>
              <a:cxnLst/>
              <a:rect l="l" t="t" r="r" b="b"/>
              <a:pathLst>
                <a:path w="1409700" h="2194559">
                  <a:moveTo>
                    <a:pt x="1409699" y="2194498"/>
                  </a:moveTo>
                  <a:lnTo>
                    <a:pt x="0" y="2194498"/>
                  </a:lnTo>
                  <a:lnTo>
                    <a:pt x="0" y="0"/>
                  </a:lnTo>
                  <a:lnTo>
                    <a:pt x="1409699" y="0"/>
                  </a:lnTo>
                  <a:lnTo>
                    <a:pt x="1409699" y="21944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375" y="5758395"/>
            <a:ext cx="3242120" cy="60236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49270" y="1010920"/>
            <a:ext cx="609092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145" dirty="0">
                <a:latin typeface="Calibri"/>
                <a:cs typeface="Calibri"/>
              </a:rPr>
              <a:t>Πώς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spc="130" dirty="0">
                <a:latin typeface="Calibri"/>
                <a:cs typeface="Calibri"/>
              </a:rPr>
              <a:t>να</a:t>
            </a:r>
            <a:r>
              <a:rPr sz="2600" spc="125" dirty="0">
                <a:latin typeface="Calibri"/>
                <a:cs typeface="Calibri"/>
              </a:rPr>
              <a:t> ολοκληρώσετε αυτή</a:t>
            </a:r>
            <a:r>
              <a:rPr sz="2600" spc="130" dirty="0">
                <a:latin typeface="Calibri"/>
                <a:cs typeface="Calibri"/>
              </a:rPr>
              <a:t> </a:t>
            </a:r>
            <a:r>
              <a:rPr sz="2600" spc="114" dirty="0">
                <a:latin typeface="Calibri"/>
                <a:cs typeface="Calibri"/>
              </a:rPr>
              <a:t>την</a:t>
            </a:r>
            <a:r>
              <a:rPr sz="2600" spc="125" dirty="0">
                <a:latin typeface="Calibri"/>
                <a:cs typeface="Calibri"/>
              </a:rPr>
              <a:t> </a:t>
            </a:r>
            <a:r>
              <a:rPr sz="2600" spc="110" dirty="0">
                <a:latin typeface="Calibri"/>
                <a:cs typeface="Calibri"/>
              </a:rPr>
              <a:t>ενότητα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5375" y="1695500"/>
            <a:ext cx="3586479" cy="3041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8465" indent="-291465">
              <a:lnSpc>
                <a:spcPts val="2100"/>
              </a:lnSpc>
              <a:buClr>
                <a:srgbClr val="FFBA00"/>
              </a:buClr>
              <a:buSzPct val="125000"/>
              <a:buFont typeface="Times New Roman"/>
              <a:buAutoNum type="arabicPeriod"/>
              <a:tabLst>
                <a:tab pos="418465" algn="l"/>
              </a:tabLst>
            </a:pP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Πραγματ</a:t>
            </a:r>
            <a:r>
              <a:rPr sz="1600" spc="-125" dirty="0">
                <a:solidFill>
                  <a:srgbClr val="FFFFFF"/>
                </a:solidFill>
                <a:latin typeface="Arial"/>
                <a:cs typeface="Arial"/>
              </a:rPr>
              <a:t>οποιήστε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την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30" dirty="0">
                <a:solidFill>
                  <a:srgbClr val="FFFFFF"/>
                </a:solidFill>
                <a:latin typeface="Arial"/>
                <a:cs typeface="Arial"/>
              </a:rPr>
              <a:t>προαξιολόγησ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η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70"/>
              </a:spcBef>
              <a:buAutoNum type="arabicPeriod"/>
            </a:pPr>
            <a:endParaRPr sz="210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45" dirty="0">
                <a:solidFill>
                  <a:srgbClr val="FFFFFF"/>
                </a:solidFill>
                <a:latin typeface="Arial"/>
                <a:cs typeface="Arial"/>
              </a:rPr>
              <a:t>Παρακολ</a:t>
            </a:r>
            <a:r>
              <a:rPr sz="1600" spc="-135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υ</a:t>
            </a:r>
            <a:r>
              <a:rPr sz="1600" spc="-135" dirty="0">
                <a:solidFill>
                  <a:srgbClr val="FFFFFF"/>
                </a:solidFill>
                <a:latin typeface="Arial"/>
                <a:cs typeface="Arial"/>
              </a:rPr>
              <a:t>θήστ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εκπαιδ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υτικό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βίντε</a:t>
            </a:r>
            <a:r>
              <a:rPr sz="1600" spc="-150" dirty="0">
                <a:solidFill>
                  <a:srgbClr val="FFFFFF"/>
                </a:solidFill>
                <a:latin typeface="Arial"/>
                <a:cs typeface="Arial"/>
              </a:rPr>
              <a:t>ο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Παίξτ</a:t>
            </a:r>
            <a:r>
              <a:rPr sz="1600" spc="-110" dirty="0">
                <a:solidFill>
                  <a:srgbClr val="FFFFFF"/>
                </a:solidFill>
                <a:latin typeface="Arial"/>
                <a:cs typeface="Arial"/>
              </a:rPr>
              <a:t>ε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14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παιχνίδι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00" dirty="0">
                <a:solidFill>
                  <a:srgbClr val="FFFFFF"/>
                </a:solidFill>
                <a:latin typeface="Arial"/>
                <a:cs typeface="Arial"/>
              </a:rPr>
              <a:t>Συμπληρώστε</a:t>
            </a:r>
            <a:r>
              <a:rPr sz="16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το</a:t>
            </a:r>
            <a:r>
              <a:rPr sz="16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80" dirty="0">
                <a:solidFill>
                  <a:srgbClr val="FFFFFF"/>
                </a:solidFill>
                <a:latin typeface="Arial"/>
                <a:cs typeface="Arial"/>
              </a:rPr>
              <a:t>κουίζ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sz="16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buAutoNum type="arabicPeriod"/>
            </a:pPr>
            <a:endParaRPr sz="2150">
              <a:latin typeface="Arial Black"/>
              <a:cs typeface="Arial Black"/>
            </a:endParaRPr>
          </a:p>
          <a:p>
            <a:pPr marL="417830" indent="-405130">
              <a:lnSpc>
                <a:spcPct val="100000"/>
              </a:lnSpc>
              <a:spcBef>
                <a:spcPts val="5"/>
              </a:spcBef>
              <a:buClr>
                <a:srgbClr val="FFBA00"/>
              </a:buClr>
              <a:buSzPct val="125000"/>
              <a:buFont typeface="Courier New"/>
              <a:buAutoNum type="arabicPeriod"/>
              <a:tabLst>
                <a:tab pos="417830" algn="l"/>
              </a:tabLst>
            </a:pPr>
            <a:r>
              <a:rPr sz="1600" spc="-105" dirty="0">
                <a:solidFill>
                  <a:srgbClr val="FFFFFF"/>
                </a:solidFill>
                <a:latin typeface="Arial"/>
                <a:cs typeface="Arial"/>
              </a:rPr>
              <a:t>Δείτε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5" dirty="0">
                <a:solidFill>
                  <a:srgbClr val="FFFFFF"/>
                </a:solidFill>
                <a:latin typeface="Arial"/>
                <a:cs typeface="Arial"/>
              </a:rPr>
              <a:t>τ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α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40" dirty="0">
                <a:solidFill>
                  <a:srgbClr val="FFFFFF"/>
                </a:solidFill>
                <a:latin typeface="Arial"/>
                <a:cs typeface="Arial"/>
              </a:rPr>
              <a:t>αποτελέσματά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50" dirty="0">
                <a:solidFill>
                  <a:srgbClr val="FFFFFF"/>
                </a:solidFill>
                <a:latin typeface="Arial"/>
                <a:cs typeface="Arial"/>
              </a:rPr>
              <a:t>σα</a:t>
            </a:r>
            <a:r>
              <a:rPr sz="1600" spc="-120" dirty="0">
                <a:solidFill>
                  <a:srgbClr val="FFFFFF"/>
                </a:solidFill>
                <a:latin typeface="Arial"/>
                <a:cs typeface="Arial"/>
              </a:rPr>
              <a:t>ς</a:t>
            </a:r>
            <a:r>
              <a:rPr sz="1600" spc="-80" dirty="0">
                <a:solidFill>
                  <a:srgbClr val="FFFFFF"/>
                </a:solidFill>
                <a:latin typeface="Arial Black"/>
                <a:cs typeface="Arial Black"/>
              </a:rPr>
              <a:t>!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2494915" cy="6656705"/>
          </a:xfrm>
          <a:custGeom>
            <a:avLst/>
            <a:gdLst/>
            <a:ahLst/>
            <a:cxnLst/>
            <a:rect l="l" t="t" r="r" b="b"/>
            <a:pathLst>
              <a:path w="2494915" h="6656705">
                <a:moveTo>
                  <a:pt x="1490650" y="3481561"/>
                </a:moveTo>
                <a:lnTo>
                  <a:pt x="1404020" y="3481561"/>
                </a:lnTo>
                <a:lnTo>
                  <a:pt x="1451629" y="3471092"/>
                </a:lnTo>
                <a:lnTo>
                  <a:pt x="1493593" y="3446915"/>
                </a:lnTo>
                <a:lnTo>
                  <a:pt x="1526635" y="3410977"/>
                </a:lnTo>
                <a:lnTo>
                  <a:pt x="1547481" y="3365213"/>
                </a:lnTo>
                <a:lnTo>
                  <a:pt x="1939408" y="1919957"/>
                </a:lnTo>
                <a:lnTo>
                  <a:pt x="2468572" y="0"/>
                </a:lnTo>
                <a:lnTo>
                  <a:pt x="2494699" y="0"/>
                </a:lnTo>
                <a:lnTo>
                  <a:pt x="1964694" y="1927536"/>
                </a:lnTo>
                <a:lnTo>
                  <a:pt x="1572766" y="3372794"/>
                </a:lnTo>
                <a:lnTo>
                  <a:pt x="1554171" y="3417958"/>
                </a:lnTo>
                <a:lnTo>
                  <a:pt x="1525146" y="3455332"/>
                </a:lnTo>
                <a:lnTo>
                  <a:pt x="1490650" y="3481561"/>
                </a:lnTo>
                <a:close/>
              </a:path>
              <a:path w="2494915" h="6656705">
                <a:moveTo>
                  <a:pt x="26548" y="6656203"/>
                </a:moveTo>
                <a:lnTo>
                  <a:pt x="19911" y="6656184"/>
                </a:lnTo>
                <a:lnTo>
                  <a:pt x="13274" y="6656046"/>
                </a:lnTo>
                <a:lnTo>
                  <a:pt x="6636" y="6655669"/>
                </a:lnTo>
                <a:lnTo>
                  <a:pt x="0" y="6654940"/>
                </a:lnTo>
                <a:lnTo>
                  <a:pt x="819253" y="3477650"/>
                </a:lnTo>
                <a:lnTo>
                  <a:pt x="1159345" y="2209261"/>
                </a:lnTo>
                <a:lnTo>
                  <a:pt x="1159345" y="2207997"/>
                </a:lnTo>
                <a:lnTo>
                  <a:pt x="1187879" y="2164388"/>
                </a:lnTo>
                <a:lnTo>
                  <a:pt x="1226182" y="2131389"/>
                </a:lnTo>
                <a:lnTo>
                  <a:pt x="1271584" y="2110215"/>
                </a:lnTo>
                <a:lnTo>
                  <a:pt x="1321417" y="2102080"/>
                </a:lnTo>
                <a:lnTo>
                  <a:pt x="1373009" y="2108193"/>
                </a:lnTo>
                <a:lnTo>
                  <a:pt x="1417705" y="2126569"/>
                </a:lnTo>
                <a:lnTo>
                  <a:pt x="1322621" y="2126569"/>
                </a:lnTo>
                <a:lnTo>
                  <a:pt x="1279949" y="2133249"/>
                </a:lnTo>
                <a:lnTo>
                  <a:pt x="1240979" y="2151209"/>
                </a:lnTo>
                <a:lnTo>
                  <a:pt x="1208015" y="2179416"/>
                </a:lnTo>
                <a:lnTo>
                  <a:pt x="1183367" y="2216841"/>
                </a:lnTo>
                <a:lnTo>
                  <a:pt x="843274" y="3483967"/>
                </a:lnTo>
                <a:lnTo>
                  <a:pt x="26548" y="6656203"/>
                </a:lnTo>
                <a:close/>
              </a:path>
              <a:path w="2494915" h="6656705">
                <a:moveTo>
                  <a:pt x="1397611" y="3508076"/>
                </a:moveTo>
                <a:lnTo>
                  <a:pt x="1348988" y="3501654"/>
                </a:lnTo>
                <a:lnTo>
                  <a:pt x="1284352" y="3470071"/>
                </a:lnTo>
                <a:lnTo>
                  <a:pt x="1237732" y="3415746"/>
                </a:lnTo>
                <a:lnTo>
                  <a:pt x="1215133" y="3347685"/>
                </a:lnTo>
                <a:lnTo>
                  <a:pt x="1214085" y="3312174"/>
                </a:lnTo>
                <a:lnTo>
                  <a:pt x="1220031" y="3276780"/>
                </a:lnTo>
                <a:lnTo>
                  <a:pt x="1477945" y="2325488"/>
                </a:lnTo>
                <a:lnTo>
                  <a:pt x="1483124" y="2275551"/>
                </a:lnTo>
                <a:lnTo>
                  <a:pt x="1472646" y="2227979"/>
                </a:lnTo>
                <a:lnTo>
                  <a:pt x="1448451" y="2186046"/>
                </a:lnTo>
                <a:lnTo>
                  <a:pt x="1412485" y="2153028"/>
                </a:lnTo>
                <a:lnTo>
                  <a:pt x="1366687" y="2132197"/>
                </a:lnTo>
                <a:lnTo>
                  <a:pt x="1322621" y="2126569"/>
                </a:lnTo>
                <a:lnTo>
                  <a:pt x="1417705" y="2126569"/>
                </a:lnTo>
                <a:lnTo>
                  <a:pt x="1455609" y="2155780"/>
                </a:lnTo>
                <a:lnTo>
                  <a:pt x="1483950" y="2192995"/>
                </a:lnTo>
                <a:lnTo>
                  <a:pt x="1501968" y="2236213"/>
                </a:lnTo>
                <a:lnTo>
                  <a:pt x="1508393" y="2283219"/>
                </a:lnTo>
                <a:lnTo>
                  <a:pt x="1501967" y="2331804"/>
                </a:lnTo>
                <a:lnTo>
                  <a:pt x="1244053" y="3283096"/>
                </a:lnTo>
                <a:lnTo>
                  <a:pt x="1238601" y="3314286"/>
                </a:lnTo>
                <a:lnTo>
                  <a:pt x="1246187" y="3374768"/>
                </a:lnTo>
                <a:lnTo>
                  <a:pt x="1276885" y="3428420"/>
                </a:lnTo>
                <a:lnTo>
                  <a:pt x="1325007" y="3465293"/>
                </a:lnTo>
                <a:lnTo>
                  <a:pt x="1404020" y="3481561"/>
                </a:lnTo>
                <a:lnTo>
                  <a:pt x="1490650" y="3481561"/>
                </a:lnTo>
                <a:lnTo>
                  <a:pt x="1487902" y="3483652"/>
                </a:lnTo>
                <a:lnTo>
                  <a:pt x="1444653" y="3501654"/>
                </a:lnTo>
                <a:lnTo>
                  <a:pt x="1397611" y="3508076"/>
                </a:lnTo>
                <a:close/>
              </a:path>
            </a:pathLst>
          </a:custGeom>
          <a:solidFill>
            <a:srgbClr val="FFBA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1308</TotalTime>
  <Words>8301</Words>
  <Application>Microsoft Office PowerPoint</Application>
  <PresentationFormat>Προσαρμογή</PresentationFormat>
  <Paragraphs>1145</Paragraphs>
  <Slides>112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112</vt:i4>
      </vt:variant>
    </vt:vector>
  </HeadingPairs>
  <TitlesOfParts>
    <vt:vector size="119" baseType="lpstr">
      <vt:lpstr>MS UI Gothic</vt:lpstr>
      <vt:lpstr>Arial</vt:lpstr>
      <vt:lpstr>Arial Black</vt:lpstr>
      <vt:lpstr>Calibri</vt:lpstr>
      <vt:lpstr>Courier New</vt:lpstr>
      <vt:lpstr>Times New Roman</vt:lpstr>
      <vt:lpstr>Office Theme</vt:lpstr>
      <vt:lpstr>Βασικές αρχές και  διαχείριση της  ασφάλειας στον  κυβερνοχώρο για τη  ναυτιλία CSP001_W_M</vt:lpstr>
      <vt:lpstr>Παρουσίαση του PowerPoint</vt:lpstr>
      <vt:lpstr>Προτάσεις </vt:lpstr>
      <vt:lpstr>ΠΟΙΟΣ</vt:lpstr>
      <vt:lpstr>ΠΟΙΟΣ</vt:lpstr>
      <vt:lpstr>Ιστορικό και προαπαιτούμενες  γνώσεις</vt:lpstr>
      <vt:lpstr>ΘΕΜΑΤΑ</vt:lpstr>
      <vt:lpstr>ΘΑΛΑΣΣΙΟ ΣΥΝΘΕΤΟ ΟΙΚΟΣΥΣΤΗΜΑ</vt:lpstr>
      <vt:lpstr>Παρουσίαση του PowerPoint</vt:lpstr>
      <vt:lpstr>Παρουσίαση του PowerPoint</vt:lpstr>
      <vt:lpstr>ΣΥΜΒΑΝΤΑ ΤΑ ΤΕΛΕΥΤΑΙΑ ΧΡΟΝΙΑ</vt:lpstr>
      <vt:lpstr>ΤΕΧΝΟΛΟΓΙΕΣ   ΠΛΟΙΟΥ</vt:lpstr>
      <vt:lpstr>ΒΑΣΙΚΕΣ ΛΙΜΕΝΙΚΕΣ ΤΕΧΝΟΛΟΓΙΕΣ</vt:lpstr>
      <vt:lpstr>Θαλάσσια Περιουσιακά Στοιχεία – Επιφάνεια Επίθεσης</vt:lpstr>
      <vt:lpstr>ISO 27001</vt:lpstr>
      <vt:lpstr>IT SYSTEM</vt:lpstr>
      <vt:lpstr>SECURITY VS SAFETY</vt:lpstr>
      <vt:lpstr>ΑΠΕΙΛEΣ ΚΑΙ ΕΠΙΘEΣΕΙΣ</vt:lpstr>
      <vt:lpstr>Παρουσίαση του PowerPoint</vt:lpstr>
      <vt:lpstr>Παρουσίαση του PowerPoint</vt:lpstr>
      <vt:lpstr>ΤΟΠIΟ ΑΠΕΙΛΩΝ  2022</vt:lpstr>
      <vt:lpstr>ΤΑΞΙΝΌΜΗΣΗΤΗΣΚΥΒΕΡΝΟΑΣΦΆΛΕΙΑΣ(JRC/DGCNECT)</vt:lpstr>
      <vt:lpstr>ΟΡΙΣΜΟΙ</vt:lpstr>
      <vt:lpstr>Παρουσίαση του PowerPoint</vt:lpstr>
      <vt:lpstr>Παρουσίαση του PowerPoint</vt:lpstr>
      <vt:lpstr>Παρουσίαση του PowerPoint</vt:lpstr>
      <vt:lpstr>ΘΑΛΑΣΣΙΟ ΤΟΠΙΟ ΑΠΕΙΛΩΝ ΣΤΟΝΚΥΒΕΡΝΟΧΩΡΟ</vt:lpstr>
      <vt:lpstr>Παρουσίαση του PowerPoint</vt:lpstr>
      <vt:lpstr>ΤΙ ΕΝΝΟΟΥΜΕ ΜΕ ΤΟΝ ΟΡΟ ΚΥΒΕΡΝΟΫΓΙΕΙΝΗ</vt:lpstr>
      <vt:lpstr>Γιατί είναι σημαντική η κυβερνοϋγιεινή;</vt:lpstr>
      <vt:lpstr>ΚΎΡΙΕΣ ΠΡΟΚΛHΣΕΙΣ</vt:lpstr>
      <vt:lpstr>Κύριες Συμβουλές για την Υγιεινή στον Προσωπικό Κυβερνοχώρο</vt:lpstr>
      <vt:lpstr>ΟΡΓΑΝΩΤΙΚH ΚΥΒΕΡΝΟΫΓΙΕΙΝH</vt:lpstr>
      <vt:lpstr>ΠΡΟΚΛHΣΕΙΣ ΓΙΑ ΤΗΝ ΚΥΒΕΡΝΟΫΓΙΕΙΝH ΑΠO ΤΟ BYOD</vt:lpstr>
      <vt:lpstr>ENISA</vt:lpstr>
      <vt:lpstr>Υγιεινή στον κυβερνοχώρο Ένα βασικό σύνολο πρακτικών</vt:lpstr>
      <vt:lpstr>ΣΥΜΒΟΥΛEΣ ΚΥΒΕΡΝΟΫΓΙΕΙΝHΣ ΓΙΑ ΤΗΝ   ΤΗΛΕΡΓΑΣIΑ</vt:lpstr>
      <vt:lpstr>ΕΥΧΑΡΙΣΤΟΥΜΕ ΓΙΑ ΤΗΝ ΠΡΟΣΟΧΗ ΣΑΣ</vt:lpstr>
      <vt:lpstr>Παρουσίαση του PowerPoint</vt:lpstr>
      <vt:lpstr>TOPICS</vt:lpstr>
      <vt:lpstr>Επίπεδο  κινδύ νου</vt:lpstr>
      <vt:lpstr>Α ν ά γ κ η σ η ασφάλειας ( SM)</vt:lpstr>
      <vt:lpstr>ΘΑΛΑΣΣΙΟ ΤΟΠΙΟ ΑΠΕΙΛΩΝ ΣΤΟΝΚΥΒΕΡΝΟΧΩΡΟ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Σε αυτή την τελική φάση θα δημιουργηθούν οι ακόλουθες εκθέσεις ασφαλείας  χρησιμοποιώντας τα αποτελέσματα όλων των παραπάνω φάσεων:</vt:lpstr>
      <vt:lpstr>ISMS</vt:lpstr>
      <vt:lpstr>Παρουσίαση του PowerPoint</vt:lpstr>
      <vt:lpstr>Κανόνες, οδηγίες και πρακτικές που διέπουν τον τρόπο με τον οποίο τα  περιουσιακά στοιχεία, διαχειρίζονται, προστατεύονται και διανέμονται εντός ενός  οργανισμού και των συστημάτων ΤΠΕ του. [ISO/IEC PDTR13335-1 (11/2001)].</vt:lpstr>
      <vt:lpstr>ΚΟΙΝΑ ΤΡΩΤΆ Σ Η Μ Ε Ι Α</vt:lpstr>
      <vt:lpstr>OWASP TOP 10  ΚΙΝΔΥΝΟΙ ΚΑΙ ΤΡΩΤΆ ΣΗΜΕΙΑ ΑΣΦΑΛΕΙΑΣ</vt:lpstr>
      <vt:lpstr>ΒΆΣΕΙΣΔΕΔΟΜΈΝΩΝΚΑΙ ΛΊΣΤΕΣΤΡΩΤΏΝΣΗΜΕΊΩΝ</vt:lpstr>
      <vt:lpstr>ΕΥΧΑΡΙΣΤΟΥΜΕ ΓΙΑ ΤΗΝ ΠΡΟΣΟΧΗ ΣΑΣ</vt:lpstr>
      <vt:lpstr>Κυβερνοασφάλεια</vt:lpstr>
      <vt:lpstr>Παρουσίαση του PowerPoint</vt:lpstr>
      <vt:lpstr>Παρουσίαση του PowerPoint</vt:lpstr>
      <vt:lpstr>Γνωρίστε τους εκπαιδευτές</vt:lpstr>
      <vt:lpstr>Προτάσεις αξίας</vt:lpstr>
      <vt:lpstr>Επισκόπηση της διδακτέας ύλης</vt:lpstr>
      <vt:lpstr>Επισκόπηση της διδακτέας ύλης</vt:lpstr>
      <vt:lpstr>Επισκόπηση της διδακτέας ύλης</vt:lpstr>
      <vt:lpstr>Παρουσίαση του PowerPoint</vt:lpstr>
      <vt:lpstr>Κοινό-στόχος</vt:lpstr>
      <vt:lpstr>Διαδικασία εγγραφής</vt:lpstr>
      <vt:lpstr>Μεθοδολογία κατάρτισης</vt:lpstr>
      <vt:lpstr>Μαθησιακά αποτελέσματα</vt:lpstr>
      <vt:lpstr>Χαρακτηριστικά ενότητας</vt:lpstr>
      <vt:lpstr>Διάρκεια μαθήματος</vt:lpstr>
      <vt:lpstr>Βασικές αρχές κυβερνοασφάλειας στον τομέα της  υγειονομικής περίθαλψης</vt:lpstr>
      <vt:lpstr>Απειλές και τρωτά σημεία στον κυβερνοχώρο</vt:lpstr>
      <vt:lpstr>Προστασία των δεδομένων των ασθενών</vt:lpstr>
      <vt:lpstr>Διαχείριση κινδύνων</vt:lpstr>
      <vt:lpstr>Ασφάλεια στον  κυβερνοχώρο</vt:lpstr>
      <vt:lpstr>Δημιουργία μιας ασφαλούς κουλτούρας</vt:lpstr>
      <vt:lpstr>Ηθικές προκλήσεις</vt:lpstr>
      <vt:lpstr>Παρουσίαση του PowerPoint</vt:lpstr>
      <vt:lpstr>Συμμόρφωση και κανονισμοί</vt:lpstr>
      <vt:lpstr>Μελέτες περίπτωσης</vt:lpstr>
      <vt:lpstr>Πρακτικές ασκήσεις</vt:lpstr>
      <vt:lpstr>Πόροι κατάρτισης</vt:lpstr>
      <vt:lpstr>Αξιολόγηση και Πιστοποίηση </vt:lpstr>
      <vt:lpstr>Δικτύωση</vt:lpstr>
      <vt:lpstr>Συνεδρίες υποστήριξης μετά</vt:lpstr>
      <vt:lpstr>Αναφορές και πηγές</vt:lpstr>
      <vt:lpstr>Σύνδεση με το CyberSecPro: Πώς  να εγγραφείτε και άλλες πρακτικές  πληροφορίες</vt:lpstr>
      <vt:lpstr>Παρουσίαση του PowerPoint</vt:lpstr>
      <vt:lpstr>Παρουσίαση του PowerPoint</vt:lpstr>
      <vt:lpstr>Μαθησιακά αποτελέσματα</vt:lpstr>
      <vt:lpstr>Πώς να ολοκληρώσετε αυτή την ενότητα</vt:lpstr>
      <vt:lpstr>1. Προαξιολόγηση</vt:lpstr>
      <vt:lpstr>2. Παρακολουθήστε το σεμινάριο</vt:lpstr>
      <vt:lpstr>3. Παίξτε το παιχνίδι!</vt:lpstr>
      <vt:lpstr>4. Ολοκληρώστε το κουίζ!</vt:lpstr>
      <vt:lpstr>Σας ευχαριστούμε</vt:lpstr>
      <vt:lpstr>Παρουσίαση του PowerPoint</vt:lpstr>
      <vt:lpstr>Μαθησιακά αποτελέσματα</vt:lpstr>
      <vt:lpstr>Πώς να ολοκληρώσετε αυτή την ενότητα</vt:lpstr>
      <vt:lpstr>1. Προαξιολόγηση</vt:lpstr>
      <vt:lpstr>2. Παρακολουθήστε το σεμινάριο</vt:lpstr>
      <vt:lpstr>3. Παίξτε το παιχνίδι!</vt:lpstr>
      <vt:lpstr>4. Ολοκληρώστε το κουίζ!</vt:lpstr>
      <vt:lpstr>Σας ευχαριστούμε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keywords>, docId:EECE906FED1B81B5E4A4590D5EA783D3</cp:keywords>
  <cp:lastModifiedBy>Δημητρης Κουτρας</cp:lastModifiedBy>
  <cp:revision>11</cp:revision>
  <dcterms:created xsi:type="dcterms:W3CDTF">2025-06-05T16:23:09Z</dcterms:created>
  <dcterms:modified xsi:type="dcterms:W3CDTF">2025-06-07T19:31:44Z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2025-06-05T00:00:00Z</vt:filetime>
  </property>
  <property fmtid="{D5CDD505-2E9C-101B-9397-08002B2CF9AE}" pid="3" name="Creator">
    <vt:lpwstr>Microsoft Office Word</vt:lpwstr>
  </property>
  <property fmtid="{D5CDD505-2E9C-101B-9397-08002B2CF9AE}" pid="4" name="LastSaved">
    <vt:filetime>2025-06-05T00:00:00Z</vt:filetime>
  </property>
</Properties>
</file>