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go="http://customooxmlschemas.google.com/" xmlns:ahyp="http://schemas.microsoft.com/office/drawing/2018/hyperlinkcolor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4630400" cy="8229600"/>
  <p:notesSz cx="8229600" cy="14630400"/>
  <p:embeddedFontLst>
    <p:embeddedFont>
      <p:font typeface="Barlow" panose="00000500000000000000" pitchFamily="2" charset="0"/>
      <p:regular r:id="rId36"/>
      <p:bold r:id="rId37"/>
      <p:italic r:id="rId38"/>
      <p:boldItalic r:id="rId39"/>
    </p:embeddedFon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2" roundtripDataSignature="AMtx7mj0bUvUyZElQE8BySmtYDupV+Vr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6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Google Shape;295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5a591c0c4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c5a591c0c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5" name="Google Shape;405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4" name="Google Shape;464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4" name="Google Shape;484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3" name="Google Shape;523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3" name="Google Shape;543;p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6" name="Google Shape;586;p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Google Shape;609;p3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1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3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3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38558" y="-36008"/>
            <a:ext cx="7277392" cy="82558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35"/>
          <p:cNvSpPr txBox="1">
            <a:spLocks noGrp="1"/>
          </p:cNvSpPr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35"/>
          <p:cNvSpPr txBox="1">
            <a:spLocks noGrp="1"/>
          </p:cNvSpPr>
          <p:nvPr>
            <p:ph type="subTitle" idx="1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>
            <a:spLocks noGrp="1"/>
          </p:cNvSpPr>
          <p:nvPr>
            <p:ph type="pic" idx="2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" name="Google Shape;11;p35"/>
          <p:cNvSpPr txBox="1">
            <a:spLocks noGrp="1"/>
          </p:cNvSpPr>
          <p:nvPr>
            <p:ph type="body" idx="3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144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" name="Google Shape;12;p35"/>
          <p:cNvCxnSpPr/>
          <p:nvPr/>
        </p:nvCxnSpPr>
        <p:spPr>
          <a:xfrm flipH="1">
            <a:off x="5471467" y="-12798"/>
            <a:ext cx="2316173" cy="8252748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7"/>
          <p:cNvSpPr txBox="1">
            <a:spLocks noGrp="1"/>
          </p:cNvSpPr>
          <p:nvPr>
            <p:ph type="ctrTitle"/>
          </p:nvPr>
        </p:nvSpPr>
        <p:spPr>
          <a:xfrm>
            <a:off x="7938650" y="858785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  <a:defRPr sz="43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ubTitle" idx="1"/>
          </p:nvPr>
        </p:nvSpPr>
        <p:spPr>
          <a:xfrm>
            <a:off x="7926850" y="291777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sz="28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7"/>
          <p:cNvSpPr>
            <a:spLocks noGrp="1"/>
          </p:cNvSpPr>
          <p:nvPr>
            <p:ph type="pic" idx="2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" name="Google Shape;18;p37"/>
          <p:cNvSpPr txBox="1">
            <a:spLocks noGrp="1"/>
          </p:cNvSpPr>
          <p:nvPr>
            <p:ph type="body" idx="3"/>
          </p:nvPr>
        </p:nvSpPr>
        <p:spPr>
          <a:xfrm>
            <a:off x="7926850" y="4018341"/>
            <a:ext cx="3238879" cy="308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0" lvl="0" indent="-335280" algn="l" rtl="0">
              <a:spcBef>
                <a:spcPts val="336"/>
              </a:spcBef>
              <a:spcAft>
                <a:spcPts val="0"/>
              </a:spcAft>
              <a:buClr>
                <a:schemeClr val="lt1"/>
              </a:buClr>
              <a:buSzPts val="1680"/>
              <a:buFont typeface="Courier New"/>
              <a:buChar char="o"/>
              <a:defRPr sz="167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004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sz="14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12000" y="6072379"/>
            <a:ext cx="1113532" cy="216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2">
  <p:cSld name="Title and Content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8"/>
          <p:cNvSpPr/>
          <p:nvPr/>
        </p:nvSpPr>
        <p:spPr>
          <a:xfrm>
            <a:off x="7312244" y="-2335"/>
            <a:ext cx="4321608" cy="8258177"/>
          </a:xfrm>
          <a:custGeom>
            <a:avLst/>
            <a:gdLst/>
            <a:ahLst/>
            <a:cxnLst/>
            <a:rect l="l" t="t" r="r" b="b"/>
            <a:pathLst>
              <a:path w="3601340" h="6881814" extrusionOk="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8"/>
          <p:cNvSpPr txBox="1">
            <a:spLocks noGrp="1"/>
          </p:cNvSpPr>
          <p:nvPr>
            <p:ph type="ctrTitle"/>
          </p:nvPr>
        </p:nvSpPr>
        <p:spPr>
          <a:xfrm>
            <a:off x="955587" y="384048"/>
            <a:ext cx="8078684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Calibri"/>
              <a:buNone/>
              <a:defRPr sz="43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body" idx="1"/>
          </p:nvPr>
        </p:nvSpPr>
        <p:spPr>
          <a:xfrm>
            <a:off x="955586" y="2702873"/>
            <a:ext cx="6957022" cy="303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sz="16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" name="Google Shape;24;p38"/>
          <p:cNvCxnSpPr/>
          <p:nvPr/>
        </p:nvCxnSpPr>
        <p:spPr>
          <a:xfrm rot="10800000" flipH="1">
            <a:off x="8267716" y="1"/>
            <a:ext cx="2186546" cy="8245736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38"/>
          <p:cNvSpPr txBox="1">
            <a:spLocks noGrp="1"/>
          </p:cNvSpPr>
          <p:nvPr>
            <p:ph type="ftr" idx="11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0" b="0" i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8"/>
          <p:cNvSpPr>
            <a:spLocks noGrp="1"/>
          </p:cNvSpPr>
          <p:nvPr>
            <p:ph type="pic" idx="2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" name="Google Shape;27;p38"/>
          <p:cNvSpPr txBox="1">
            <a:spLocks noGrp="1"/>
          </p:cNvSpPr>
          <p:nvPr>
            <p:ph type="sldNum" idx="12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2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5316" y="6010718"/>
            <a:ext cx="4611502" cy="522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39"/>
          <p:cNvGrpSpPr/>
          <p:nvPr/>
        </p:nvGrpSpPr>
        <p:grpSpPr>
          <a:xfrm>
            <a:off x="6459083" y="2691"/>
            <a:ext cx="8168291" cy="8234977"/>
            <a:chOff x="5382569" y="2242"/>
            <a:chExt cx="6806909" cy="6862481"/>
          </a:xfrm>
        </p:grpSpPr>
        <p:pic>
          <p:nvPicPr>
            <p:cNvPr id="31" name="Google Shape;31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33;p39"/>
          <p:cNvSpPr txBox="1">
            <a:spLocks noGrp="1"/>
          </p:cNvSpPr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  <a:defRPr sz="7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39"/>
          <p:cNvSpPr>
            <a:spLocks noGrp="1"/>
          </p:cNvSpPr>
          <p:nvPr>
            <p:ph type="pic" idx="2"/>
          </p:nvPr>
        </p:nvSpPr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Courier New"/>
              <a:buNone/>
              <a:defRPr sz="192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0040" algn="l" rtl="0">
              <a:spcBef>
                <a:spcPts val="288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sz="144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8610" algn="l" rtl="0"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26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- Topic 2">
  <p:cSld name="Agenda - Topic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8"/>
          <p:cNvSpPr/>
          <p:nvPr/>
        </p:nvSpPr>
        <p:spPr>
          <a:xfrm>
            <a:off x="7312244" y="-2335"/>
            <a:ext cx="4321608" cy="8258177"/>
          </a:xfrm>
          <a:custGeom>
            <a:avLst/>
            <a:gdLst/>
            <a:ahLst/>
            <a:cxnLst/>
            <a:rect l="l" t="t" r="r" b="b"/>
            <a:pathLst>
              <a:path w="3601340" h="6881814" extrusionOk="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38"/>
          <p:cNvSpPr>
            <a:spLocks noGrp="1"/>
          </p:cNvSpPr>
          <p:nvPr>
            <p:ph type="pic" idx="2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9" name="Google Shape;99;p38"/>
          <p:cNvSpPr txBox="1">
            <a:spLocks noGrp="1"/>
          </p:cNvSpPr>
          <p:nvPr>
            <p:ph type="ctrTitle"/>
          </p:nvPr>
        </p:nvSpPr>
        <p:spPr>
          <a:xfrm>
            <a:off x="955587" y="384049"/>
            <a:ext cx="8078684" cy="1220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432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989091" y="2099375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8640" lvl="0" indent="-27432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280" b="0" baseline="-25000">
                <a:solidFill>
                  <a:schemeClr val="dk2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3"/>
          </p:nvPr>
        </p:nvSpPr>
        <p:spPr>
          <a:xfrm>
            <a:off x="1972055" y="2099375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548640" lvl="0" indent="-27432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body" idx="4"/>
          </p:nvPr>
        </p:nvSpPr>
        <p:spPr>
          <a:xfrm>
            <a:off x="989091" y="2853642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8640" lvl="0" indent="-27432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6480" b="0" baseline="-25000">
                <a:solidFill>
                  <a:schemeClr val="dk2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body" idx="5"/>
          </p:nvPr>
        </p:nvSpPr>
        <p:spPr>
          <a:xfrm>
            <a:off x="1972055" y="2853642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548640" lvl="0" indent="-27432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400"/>
              <a:buNone/>
              <a:defRPr sz="2880"/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4" name="Google Shape;104;p38"/>
          <p:cNvSpPr txBox="1">
            <a:spLocks noGrp="1"/>
          </p:cNvSpPr>
          <p:nvPr>
            <p:ph type="body" idx="6"/>
          </p:nvPr>
        </p:nvSpPr>
        <p:spPr>
          <a:xfrm>
            <a:off x="989091" y="3608291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8640" lvl="0" indent="-27432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280" b="0" baseline="-25000">
                <a:solidFill>
                  <a:schemeClr val="dk2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5" name="Google Shape;105;p38"/>
          <p:cNvSpPr txBox="1">
            <a:spLocks noGrp="1"/>
          </p:cNvSpPr>
          <p:nvPr>
            <p:ph type="body" idx="7"/>
          </p:nvPr>
        </p:nvSpPr>
        <p:spPr>
          <a:xfrm>
            <a:off x="1972055" y="361153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548640" lvl="0" indent="-27432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body" idx="8"/>
          </p:nvPr>
        </p:nvSpPr>
        <p:spPr>
          <a:xfrm>
            <a:off x="989091" y="4362940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8640" lvl="0" indent="-27432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280" b="0" baseline="-25000">
                <a:solidFill>
                  <a:schemeClr val="dk2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9"/>
          </p:nvPr>
        </p:nvSpPr>
        <p:spPr>
          <a:xfrm>
            <a:off x="1972055" y="4365803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548640" lvl="0" indent="-27432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body" idx="13"/>
          </p:nvPr>
        </p:nvSpPr>
        <p:spPr>
          <a:xfrm>
            <a:off x="989091" y="5117587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8640" lvl="0" indent="-27432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280" b="0" baseline="-25000">
                <a:solidFill>
                  <a:schemeClr val="dk2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body" idx="14"/>
          </p:nvPr>
        </p:nvSpPr>
        <p:spPr>
          <a:xfrm>
            <a:off x="1972055" y="512369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L="548640" lvl="0" indent="-27432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marL="1097280" lvl="1" indent="-27432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291840" lvl="5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6pPr>
            <a:lvl7pPr marL="3840480" lvl="6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7pPr>
            <a:lvl8pPr marL="4389120" lvl="7" indent="-41148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00"/>
              <a:buChar char="◦"/>
              <a:defRPr/>
            </a:lvl8pPr>
            <a:lvl9pPr marL="4937760" lvl="8" indent="-41148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cxnSp>
        <p:nvCxnSpPr>
          <p:cNvPr id="110" name="Google Shape;110;p38"/>
          <p:cNvCxnSpPr/>
          <p:nvPr/>
        </p:nvCxnSpPr>
        <p:spPr>
          <a:xfrm rot="10800000" flipH="1">
            <a:off x="8267716" y="1"/>
            <a:ext cx="2186546" cy="8245736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38"/>
          <p:cNvSpPr txBox="1">
            <a:spLocks noGrp="1"/>
          </p:cNvSpPr>
          <p:nvPr>
            <p:ph type="ftr" idx="11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20" b="0" i="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sldNum" idx="12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32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1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bersecpro-project.eu/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linkedin.com/company/cybersecpro-euproject/" TargetMode="External"/><Relationship Id="rId4" Type="http://schemas.openxmlformats.org/officeDocument/2006/relationships/hyperlink" Target="https://twitter.com/CyberSecPro_e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Calibri"/>
              <a:buNone/>
            </a:pPr>
            <a:r>
              <a:rPr lang="en-US" sz="5760" dirty="0"/>
              <a:t>Elementi essenziali di sicurezza informatica e gestione per il settore sanitario</a:t>
            </a:r>
            <a:endParaRPr dirty="0"/>
          </a:p>
        </p:txBody>
      </p:sp>
      <p:sp>
        <p:nvSpPr>
          <p:cNvPr id="42" name="Google Shape;42;p1"/>
          <p:cNvSpPr txBox="1">
            <a:spLocks noGrp="1"/>
          </p:cNvSpPr>
          <p:nvPr>
            <p:ph type="subTitle" idx="1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PRESENTAZIONE DA PARTE DI: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PROF. NINETA POLEMI, PARESH RATHOD &amp; DIMITRIS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KOUTRAS </a:t>
            </a:r>
            <a:endParaRPr/>
          </a:p>
        </p:txBody>
      </p:sp>
      <p:sp>
        <p:nvSpPr>
          <p:cNvPr id="43" name="Google Shape;43;p1"/>
          <p:cNvSpPr txBox="1">
            <a:spLocks noGrp="1"/>
          </p:cNvSpPr>
          <p:nvPr>
            <p:ph type="body" idx="3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</a:pPr>
            <a:r>
              <a:rPr lang="en-US" sz="4800" dirty="0"/>
              <a:t>CSP001_W_H</a:t>
            </a:r>
            <a:endParaRPr dirty="0"/>
          </a:p>
        </p:txBody>
      </p:sp>
      <p:sp>
        <p:nvSpPr>
          <p:cNvPr id="44" name="Google Shape;44;p1"/>
          <p:cNvSpPr/>
          <p:nvPr/>
        </p:nvSpPr>
        <p:spPr>
          <a:xfrm rot="10800000">
            <a:off x="4209308" y="-13391"/>
            <a:ext cx="3063696" cy="8230609"/>
          </a:xfrm>
          <a:custGeom>
            <a:avLst/>
            <a:gdLst/>
            <a:ahLst/>
            <a:cxnLst/>
            <a:rect l="l" t="t" r="r" b="b"/>
            <a:pathLst>
              <a:path w="2553080" h="6858841" extrusionOk="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1" descr="A black and white cover with blue squares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84" b="783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6" name="Google Shape;46;p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7" name="Google Shape;47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Pubblico di riferimento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Dirigenti sanitari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Dirigenti che supervisionano la sicurezza dei dati dei pazienti.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Professionisti IT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Esperti di IT nel settore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Personale medico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Personale medico che gestisce informazioni sensibili.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1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03" name="Google Shape;203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>
            <a:off x="946666" y="1259086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Processo di iscrizione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7258407" y="2552819"/>
            <a:ext cx="113586" cy="4417695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>
            <a:off x="6147673" y="2977158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031236" y="275010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7248168" y="2797373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2771180" y="280523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Registrazione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946666" y="3351014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Iscrivetevi al modulo di formazione CyberSecPro-1 sul sito web: www.cybersecpro-project.eu.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1"/>
          <p:cNvSpPr/>
          <p:nvPr/>
        </p:nvSpPr>
        <p:spPr>
          <a:xfrm>
            <a:off x="7599164" y="4239339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/>
          <p:nvPr/>
        </p:nvSpPr>
        <p:spPr>
          <a:xfrm>
            <a:off x="7031236" y="401228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1"/>
          <p:cNvSpPr/>
          <p:nvPr/>
        </p:nvSpPr>
        <p:spPr>
          <a:xfrm>
            <a:off x="7209115" y="405955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8703588" y="406741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Orientamento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8703588" y="4613196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Partecipare a un orientamento per comprendere l'ambito del modulo.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6147673" y="5375315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>
            <a:off x="7031236" y="5148263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>
            <a:off x="7212925" y="5195530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2771180" y="52033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Partecipazione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946666" y="5749171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Partecipare alle sessioni di formazione interattiva.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8" name="Google Shape;228;p1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29" name="Google Shape;229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2"/>
          <p:cNvSpPr/>
          <p:nvPr/>
        </p:nvSpPr>
        <p:spPr>
          <a:xfrm>
            <a:off x="4604266" y="196929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Metodologia di formazione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"/>
          <p:cNvSpPr/>
          <p:nvPr/>
        </p:nvSpPr>
        <p:spPr>
          <a:xfrm>
            <a:off x="460426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48211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54246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Apprendimento interattivo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2"/>
          <p:cNvSpPr/>
          <p:nvPr/>
        </p:nvSpPr>
        <p:spPr>
          <a:xfrm>
            <a:off x="54246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Partecipate a sessioni interattive per migliorare la fidelizzazione.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2"/>
          <p:cNvSpPr/>
          <p:nvPr/>
        </p:nvSpPr>
        <p:spPr>
          <a:xfrm>
            <a:off x="927020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94480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/>
          <p:nvPr/>
        </p:nvSpPr>
        <p:spPr>
          <a:xfrm>
            <a:off x="100905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Guida esperta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100905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Imparate da esperti con esperienza reale.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>
            <a:off x="4604266" y="522398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2"/>
          <p:cNvSpPr/>
          <p:nvPr/>
        </p:nvSpPr>
        <p:spPr>
          <a:xfrm>
            <a:off x="47859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/>
          <p:nvPr/>
        </p:nvSpPr>
        <p:spPr>
          <a:xfrm>
            <a:off x="54246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Approccio pratico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54246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Esercitarsi con strumenti e scenari utilizzati in ambito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1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52" name="Google Shape;252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Risultati dell'apprendimento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Base di conoscenza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/>
          <p:nvPr/>
        </p:nvSpPr>
        <p:spPr>
          <a:xfrm>
            <a:off x="2587466" y="2659856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Ampliate la vostra base di conoscenze sulla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3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Set di competenze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3"/>
          <p:cNvSpPr/>
          <p:nvPr/>
        </p:nvSpPr>
        <p:spPr>
          <a:xfrm>
            <a:off x="2587466" y="4679394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Migliorate le vostre competenze in materia di protezione dei dati.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3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Fiducia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3"/>
          <p:cNvSpPr/>
          <p:nvPr/>
        </p:nvSpPr>
        <p:spPr>
          <a:xfrm>
            <a:off x="2587466" y="6698933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Acquisire fiducia nella gestione dei problemi di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0" name="Google Shape;270;p1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71" name="Google Shape;271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/>
          <p:nvPr/>
        </p:nvSpPr>
        <p:spPr>
          <a:xfrm>
            <a:off x="946666" y="174843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Caratteristiche del modulo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4"/>
          <p:cNvSpPr/>
          <p:nvPr/>
        </p:nvSpPr>
        <p:spPr>
          <a:xfrm>
            <a:off x="946666" y="2915960"/>
            <a:ext cx="4413528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"/>
          <p:cNvSpPr/>
          <p:nvPr/>
        </p:nvSpPr>
        <p:spPr>
          <a:xfrm>
            <a:off x="1199078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Contenuto personalizzato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/>
          <p:nvPr/>
        </p:nvSpPr>
        <p:spPr>
          <a:xfrm>
            <a:off x="1199078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Contenuti su misura per il settore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5612606" y="2915960"/>
            <a:ext cx="4413528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4"/>
          <p:cNvSpPr/>
          <p:nvPr/>
        </p:nvSpPr>
        <p:spPr>
          <a:xfrm>
            <a:off x="5865019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Moduli interattivi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5865019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Moduli progettati per un apprendimento interattivo.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946666" y="5026700"/>
            <a:ext cx="9079468" cy="1454467"/>
          </a:xfrm>
          <a:prstGeom prst="roundRect">
            <a:avLst>
              <a:gd name="adj" fmla="val 10414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4"/>
          <p:cNvSpPr/>
          <p:nvPr/>
        </p:nvSpPr>
        <p:spPr>
          <a:xfrm>
            <a:off x="1199078" y="52791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Materiale di supporto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4"/>
          <p:cNvSpPr/>
          <p:nvPr/>
        </p:nvSpPr>
        <p:spPr>
          <a:xfrm>
            <a:off x="1199078" y="5824895"/>
            <a:ext cx="8574643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Accesso a un ampio materiale di supporto.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0" name="Google Shape;290;p1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91" name="Google Shape;291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"/>
          <p:cNvSpPr/>
          <p:nvPr/>
        </p:nvSpPr>
        <p:spPr>
          <a:xfrm>
            <a:off x="946666" y="219158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Durata del corso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946666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596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1365409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Giorni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946666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Il corso prevede due giorni di formazione.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5318522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sz="596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5737265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Ore/Giorno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5"/>
          <p:cNvSpPr/>
          <p:nvPr/>
        </p:nvSpPr>
        <p:spPr>
          <a:xfrm>
            <a:off x="5318522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Cinque ore di sessioni interattive giornaliere.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5"/>
          <p:cNvSpPr/>
          <p:nvPr/>
        </p:nvSpPr>
        <p:spPr>
          <a:xfrm>
            <a:off x="9690378" y="3611523"/>
            <a:ext cx="3993356" cy="757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sz="596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5"/>
          <p:cNvSpPr/>
          <p:nvPr/>
        </p:nvSpPr>
        <p:spPr>
          <a:xfrm>
            <a:off x="10109240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5"/>
          <p:cNvSpPr/>
          <p:nvPr/>
        </p:nvSpPr>
        <p:spPr>
          <a:xfrm>
            <a:off x="9690378" y="5230178"/>
            <a:ext cx="399335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Dieci argomenti completi trattati.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" name="Google Shape;309;p1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10" name="Google Shape;310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"/>
          <p:cNvSpPr/>
          <p:nvPr/>
        </p:nvSpPr>
        <p:spPr>
          <a:xfrm>
            <a:off x="946666" y="1033820"/>
            <a:ext cx="11854934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dirty="0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Elementi essenziali di sicurezza informatica per l'assistenza sanitaria</a:t>
            </a:r>
            <a:endParaRPr sz="497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6"/>
          <p:cNvSpPr/>
          <p:nvPr/>
        </p:nvSpPr>
        <p:spPr>
          <a:xfrm>
            <a:off x="1268492" y="2327553"/>
            <a:ext cx="113586" cy="4868228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1609249" y="275189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>
            <a:off x="1041321" y="252483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>
            <a:off x="1258253" y="2572107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>
            <a:off x="2713672" y="257996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 dirty="0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Capire le basi</a:t>
            </a:r>
            <a:endParaRPr sz="248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6"/>
          <p:cNvSpPr/>
          <p:nvPr/>
        </p:nvSpPr>
        <p:spPr>
          <a:xfrm>
            <a:off x="2713672" y="3388400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dirty="0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Acquisire i concetti fondamentali della cybersecurity in ambito sanitario.</a:t>
            </a:r>
            <a:endParaRPr sz="198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6"/>
          <p:cNvSpPr/>
          <p:nvPr/>
        </p:nvSpPr>
        <p:spPr>
          <a:xfrm>
            <a:off x="1609249" y="445877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>
            <a:off x="1041321" y="423171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>
            <a:off x="1219200" y="4278987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6"/>
          <p:cNvSpPr/>
          <p:nvPr/>
        </p:nvSpPr>
        <p:spPr>
          <a:xfrm>
            <a:off x="2713672" y="4286845"/>
            <a:ext cx="33934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Riconoscere l'importanza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6"/>
          <p:cNvSpPr/>
          <p:nvPr/>
        </p:nvSpPr>
        <p:spPr>
          <a:xfrm>
            <a:off x="2713672" y="5108464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dirty="0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Scoprite perché la sicurezza informatica è fondamentale nel settore sanitario.</a:t>
            </a:r>
            <a:endParaRPr sz="198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6"/>
          <p:cNvSpPr/>
          <p:nvPr/>
        </p:nvSpPr>
        <p:spPr>
          <a:xfrm>
            <a:off x="1609249" y="616565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>
            <a:off x="1041321" y="593859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>
            <a:off x="1223010" y="598586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6"/>
          <p:cNvSpPr/>
          <p:nvPr/>
        </p:nvSpPr>
        <p:spPr>
          <a:xfrm>
            <a:off x="2713672" y="599372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Applicazione della conoscenza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6"/>
          <p:cNvSpPr/>
          <p:nvPr/>
        </p:nvSpPr>
        <p:spPr>
          <a:xfrm>
            <a:off x="2713672" y="6539508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Utilizzare queste conoscenze per salvaguardare le informazioni sanitarie.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p1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35" name="Google Shape;33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6"/>
          <p:cNvSpPr txBox="1"/>
          <p:nvPr/>
        </p:nvSpPr>
        <p:spPr>
          <a:xfrm>
            <a:off x="683288" y="7626699"/>
            <a:ext cx="8159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Formatori: Prof. Nineta Polemi, Dr. Paresh Rathod &amp; Dimitris Koutras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7"/>
          <p:cNvSpPr/>
          <p:nvPr/>
        </p:nvSpPr>
        <p:spPr>
          <a:xfrm>
            <a:off x="946666" y="3182728"/>
            <a:ext cx="10739812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 dirty="0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Minacce e vulnerabilità informatiche</a:t>
            </a:r>
            <a:endParaRPr sz="497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66" y="3879958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7"/>
          <p:cNvSpPr/>
          <p:nvPr/>
        </p:nvSpPr>
        <p:spPr>
          <a:xfrm>
            <a:off x="2561987" y="415935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Identificare le minacce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7"/>
          <p:cNvSpPr/>
          <p:nvPr/>
        </p:nvSpPr>
        <p:spPr>
          <a:xfrm>
            <a:off x="5184872" y="4140705"/>
            <a:ext cx="84988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dirty="0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Scoprite le minacce informatiche più comuni nel settore sanitario.</a:t>
            </a:r>
            <a:endParaRPr sz="198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187" y="4629907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7"/>
          <p:cNvSpPr/>
          <p:nvPr/>
        </p:nvSpPr>
        <p:spPr>
          <a:xfrm>
            <a:off x="2523768" y="4940566"/>
            <a:ext cx="3181112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Analizzare le vulnerabilità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7"/>
          <p:cNvSpPr/>
          <p:nvPr/>
        </p:nvSpPr>
        <p:spPr>
          <a:xfrm>
            <a:off x="5336472" y="4918272"/>
            <a:ext cx="8195661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dirty="0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Capire dove i sistemi sanitari sono più a rischio.</a:t>
            </a:r>
            <a:endParaRPr sz="198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1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1187" y="5360569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7"/>
          <p:cNvSpPr/>
          <p:nvPr/>
        </p:nvSpPr>
        <p:spPr>
          <a:xfrm>
            <a:off x="2523768" y="57644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Misure preventive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7"/>
          <p:cNvSpPr/>
          <p:nvPr/>
        </p:nvSpPr>
        <p:spPr>
          <a:xfrm>
            <a:off x="5953476" y="5829665"/>
            <a:ext cx="711281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 dirty="0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Scoprite come prevenire le violazioni e proteggere i dati.</a:t>
            </a:r>
            <a:endParaRPr sz="198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355" name="Google Shape;355;p1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56" name="Google Shape;356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"/>
          <p:cNvSpPr/>
          <p:nvPr/>
        </p:nvSpPr>
        <p:spPr>
          <a:xfrm>
            <a:off x="946666" y="2538770"/>
            <a:ext cx="6536888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Protezione dei dati dei pazienti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8"/>
          <p:cNvSpPr/>
          <p:nvPr/>
        </p:nvSpPr>
        <p:spPr>
          <a:xfrm>
            <a:off x="946666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1199078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La privacy prima di tutto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1199078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Adottare pratiche che diano priorità alla privacy del paziente.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8"/>
          <p:cNvSpPr/>
          <p:nvPr/>
        </p:nvSpPr>
        <p:spPr>
          <a:xfrm>
            <a:off x="5276493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5528905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Accesso sicuro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5528905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Garantire un accesso sicuro alle informazioni sui pazienti.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9606320" y="3832503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8"/>
          <p:cNvSpPr/>
          <p:nvPr/>
        </p:nvSpPr>
        <p:spPr>
          <a:xfrm>
            <a:off x="9858732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Conformità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8"/>
          <p:cNvSpPr/>
          <p:nvPr/>
        </p:nvSpPr>
        <p:spPr>
          <a:xfrm>
            <a:off x="9858732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Mantenere la conformità alle leggi sulla protezione dei dati sanitari.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4" name="Google Shape;374;p1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75" name="Google Shape;37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9"/>
          <p:cNvSpPr/>
          <p:nvPr/>
        </p:nvSpPr>
        <p:spPr>
          <a:xfrm>
            <a:off x="946666" y="327695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Gestione del rischio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6147673" y="544163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7031236" y="4081048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7248168" y="4128316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9"/>
          <p:cNvSpPr/>
          <p:nvPr/>
        </p:nvSpPr>
        <p:spPr>
          <a:xfrm>
            <a:off x="2771180" y="41361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Valutazione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9"/>
          <p:cNvSpPr/>
          <p:nvPr/>
        </p:nvSpPr>
        <p:spPr>
          <a:xfrm>
            <a:off x="946666" y="46819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Eseguire valutazioni approfondite del rischio di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9"/>
          <p:cNvSpPr/>
          <p:nvPr/>
        </p:nvSpPr>
        <p:spPr>
          <a:xfrm>
            <a:off x="7599164" y="6703814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"/>
          <p:cNvSpPr/>
          <p:nvPr/>
        </p:nvSpPr>
        <p:spPr>
          <a:xfrm>
            <a:off x="7031236" y="6476762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9"/>
          <p:cNvSpPr/>
          <p:nvPr/>
        </p:nvSpPr>
        <p:spPr>
          <a:xfrm>
            <a:off x="7209115" y="475630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9"/>
          <p:cNvSpPr/>
          <p:nvPr/>
        </p:nvSpPr>
        <p:spPr>
          <a:xfrm>
            <a:off x="8703588" y="476416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Mitigazione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8703588" y="5309945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Implementare le strategie per mitigare i rischi identificati.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6147673" y="7839789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7031236" y="5531148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9"/>
          <p:cNvSpPr/>
          <p:nvPr/>
        </p:nvSpPr>
        <p:spPr>
          <a:xfrm>
            <a:off x="7212925" y="5578416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2771180" y="55862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Revisione continua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9"/>
          <p:cNvSpPr/>
          <p:nvPr/>
        </p:nvSpPr>
        <p:spPr>
          <a:xfrm>
            <a:off x="946666" y="61320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Rivedere e aggiornare regolarmente le misure di sicurezza.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400" name="Google Shape;400;p1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01" name="Google Shape;401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2c5a591c0c4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1491" y="130080"/>
            <a:ext cx="3063690" cy="5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2c5a591c0c4_0_113"/>
          <p:cNvSpPr txBox="1">
            <a:spLocks noGrp="1"/>
          </p:cNvSpPr>
          <p:nvPr>
            <p:ph type="sldNum" idx="12"/>
          </p:nvPr>
        </p:nvSpPr>
        <p:spPr>
          <a:xfrm>
            <a:off x="12922255" y="7548929"/>
            <a:ext cx="74160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</a:rPr>
              <a:t>2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220" name="Google Shape;220;g2c5a591c0c4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" y="1590031"/>
            <a:ext cx="14264642" cy="504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/>
          <p:nvPr/>
        </p:nvSpPr>
        <p:spPr>
          <a:xfrm>
            <a:off x="946666" y="2564011"/>
            <a:ext cx="6444139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Controlli di sicurezza informatica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Sistemi IT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Controlli essenziali per i sistemi informatici sanitari.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Dispositivi medici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Proteggere efficacemente i dispositivi medici connessi.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Migliori pratiche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Adottare le migliori pratiche del settore per la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6" name="Google Shape;416;p2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17" name="Google Shape;41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1"/>
          <p:cNvSpPr/>
          <p:nvPr/>
        </p:nvSpPr>
        <p:spPr>
          <a:xfrm>
            <a:off x="946666" y="1767364"/>
            <a:ext cx="6996351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Costruire una cultura della sicurezza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94666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>
            <a:off x="11635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17670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Istruzione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1"/>
          <p:cNvSpPr/>
          <p:nvPr/>
        </p:nvSpPr>
        <p:spPr>
          <a:xfrm>
            <a:off x="17670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Formare il personale sull'importanza della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1"/>
          <p:cNvSpPr/>
          <p:nvPr/>
        </p:nvSpPr>
        <p:spPr>
          <a:xfrm>
            <a:off x="561260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/>
          <p:nvPr/>
        </p:nvSpPr>
        <p:spPr>
          <a:xfrm>
            <a:off x="57904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1"/>
          <p:cNvSpPr/>
          <p:nvPr/>
        </p:nvSpPr>
        <p:spPr>
          <a:xfrm>
            <a:off x="64329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Politiche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/>
          <p:nvPr/>
        </p:nvSpPr>
        <p:spPr>
          <a:xfrm>
            <a:off x="64329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Sviluppare politiche chiare per la sicurezza dei dati.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/>
          <p:nvPr/>
        </p:nvSpPr>
        <p:spPr>
          <a:xfrm>
            <a:off x="946666" y="542591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1"/>
          <p:cNvSpPr/>
          <p:nvPr/>
        </p:nvSpPr>
        <p:spPr>
          <a:xfrm>
            <a:off x="11283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1"/>
          <p:cNvSpPr/>
          <p:nvPr/>
        </p:nvSpPr>
        <p:spPr>
          <a:xfrm>
            <a:off x="17670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Il fidanzamento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1"/>
          <p:cNvSpPr/>
          <p:nvPr/>
        </p:nvSpPr>
        <p:spPr>
          <a:xfrm>
            <a:off x="17670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Incoraggiare l'impegno proattivo nelle pratiche di sicurezza.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2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40" name="Google Shape;440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2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Sfide etiche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2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Condotta professionale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2"/>
          <p:cNvSpPr/>
          <p:nvPr/>
        </p:nvSpPr>
        <p:spPr>
          <a:xfrm>
            <a:off x="25874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Affrontare la condotta etica nella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2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Processo decisionale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2"/>
          <p:cNvSpPr/>
          <p:nvPr/>
        </p:nvSpPr>
        <p:spPr>
          <a:xfrm>
            <a:off x="25874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Navigare in decisioni etiche complesse.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2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Integrità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2"/>
          <p:cNvSpPr/>
          <p:nvPr/>
        </p:nvSpPr>
        <p:spPr>
          <a:xfrm>
            <a:off x="25874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Mantenere l'integrità durante la gestione dei dati sensibili.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2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60" name="Google Shape;460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3"/>
          <p:cNvSpPr/>
          <p:nvPr/>
        </p:nvSpPr>
        <p:spPr>
          <a:xfrm>
            <a:off x="946666" y="4179689"/>
            <a:ext cx="7130653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La governance nella sanità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3"/>
          <p:cNvSpPr/>
          <p:nvPr/>
        </p:nvSpPr>
        <p:spPr>
          <a:xfrm>
            <a:off x="946666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>
            <a:off x="1199078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Leadership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3"/>
          <p:cNvSpPr/>
          <p:nvPr/>
        </p:nvSpPr>
        <p:spPr>
          <a:xfrm>
            <a:off x="1199078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Ruolo della leadership nella governance della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3"/>
          <p:cNvSpPr/>
          <p:nvPr/>
        </p:nvSpPr>
        <p:spPr>
          <a:xfrm>
            <a:off x="5276493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3"/>
          <p:cNvSpPr/>
          <p:nvPr/>
        </p:nvSpPr>
        <p:spPr>
          <a:xfrm>
            <a:off x="5528905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Quadri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3"/>
          <p:cNvSpPr/>
          <p:nvPr/>
        </p:nvSpPr>
        <p:spPr>
          <a:xfrm>
            <a:off x="5528905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Implementare efficacemente i quadri di governance.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3"/>
          <p:cNvSpPr/>
          <p:nvPr/>
        </p:nvSpPr>
        <p:spPr>
          <a:xfrm>
            <a:off x="9606320" y="5347216"/>
            <a:ext cx="4077414" cy="1858328"/>
          </a:xfrm>
          <a:prstGeom prst="roundRect">
            <a:avLst>
              <a:gd name="adj" fmla="val 815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3"/>
          <p:cNvSpPr/>
          <p:nvPr/>
        </p:nvSpPr>
        <p:spPr>
          <a:xfrm>
            <a:off x="9858732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Responsabilità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3"/>
          <p:cNvSpPr/>
          <p:nvPr/>
        </p:nvSpPr>
        <p:spPr>
          <a:xfrm>
            <a:off x="9858732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Garantire la responsabilità a tutti i livelli.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2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80" name="Google Shape;480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"/>
          <p:cNvSpPr/>
          <p:nvPr/>
        </p:nvSpPr>
        <p:spPr>
          <a:xfrm>
            <a:off x="946666" y="2564011"/>
            <a:ext cx="7893606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Conformità e regolamenti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4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Comprendere le leggi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24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Scoprite le leggi che regolano la cybersecurity nel settore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4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Rispetto degli standard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4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Rispettare gli standard di conformità e le normative.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4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Aggiornamento continuo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4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Rimanete aggiornati sull'evoluzione delle normative sulla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Google Shape;495;p2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96" name="Google Shape;496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5"/>
          <p:cNvSpPr/>
          <p:nvPr/>
        </p:nvSpPr>
        <p:spPr>
          <a:xfrm>
            <a:off x="4604266" y="176736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Casi di studio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460426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5"/>
          <p:cNvSpPr/>
          <p:nvPr/>
        </p:nvSpPr>
        <p:spPr>
          <a:xfrm>
            <a:off x="48211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54246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Scenari del mondo reale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54246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Analizzare gli incidenti di cybersicurezza del mondo reale nel settore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9270206" y="313217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5"/>
          <p:cNvSpPr/>
          <p:nvPr/>
        </p:nvSpPr>
        <p:spPr>
          <a:xfrm>
            <a:off x="94480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00905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Lezioni apprese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100905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Comprendere le lezioni apprese dalle violazioni passate.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4604266" y="542591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5"/>
          <p:cNvSpPr/>
          <p:nvPr/>
        </p:nvSpPr>
        <p:spPr>
          <a:xfrm>
            <a:off x="47859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4246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Azioni preventive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54246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Discutere le azioni intraprese per prevenire incidenti futuri.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8" name="Google Shape;518;p2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19" name="Google Shape;519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6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Esercizi pratici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6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Simulazioni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6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Partecipare a simulazioni di attacchi di cybersicurezza.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6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Pianificazione della risposta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6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Sviluppare e mettere in pratica piani di risposta agli incidenti.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2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6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Formazione pratica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6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Acquisire esperienza pratica con gli strumenti di sicurezza.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538" name="Google Shape;538;p2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39" name="Google Shape;539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7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Risorse per la formazione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7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Libri e pubblicazioni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7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Elenco curato di letture essenziali.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7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Materiali online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7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Accesso a risorse e materiali online.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7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Mentorship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7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Guida da parte di professionisti esperti.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4" name="Google Shape;554;p2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55" name="Google Shape;555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28"/>
          <p:cNvSpPr/>
          <p:nvPr/>
        </p:nvSpPr>
        <p:spPr>
          <a:xfrm>
            <a:off x="946666" y="3105668"/>
            <a:ext cx="8303776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Valutazione e certificazione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8"/>
          <p:cNvSpPr/>
          <p:nvPr/>
        </p:nvSpPr>
        <p:spPr>
          <a:xfrm>
            <a:off x="1268492" y="5017294"/>
            <a:ext cx="113586" cy="4868228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8"/>
          <p:cNvSpPr/>
          <p:nvPr/>
        </p:nvSpPr>
        <p:spPr>
          <a:xfrm>
            <a:off x="1609249" y="544163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8"/>
          <p:cNvSpPr/>
          <p:nvPr/>
        </p:nvSpPr>
        <p:spPr>
          <a:xfrm>
            <a:off x="1041321" y="390298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8"/>
          <p:cNvSpPr/>
          <p:nvPr/>
        </p:nvSpPr>
        <p:spPr>
          <a:xfrm>
            <a:off x="1258253" y="395025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8"/>
          <p:cNvSpPr/>
          <p:nvPr/>
        </p:nvSpPr>
        <p:spPr>
          <a:xfrm>
            <a:off x="2713672" y="3958113"/>
            <a:ext cx="339221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Valutazione continua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8"/>
          <p:cNvSpPr/>
          <p:nvPr/>
        </p:nvSpPr>
        <p:spPr>
          <a:xfrm>
            <a:off x="2713672" y="4503896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Valutazioni durante il corso per valutare la comprensione.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8"/>
          <p:cNvSpPr/>
          <p:nvPr/>
        </p:nvSpPr>
        <p:spPr>
          <a:xfrm>
            <a:off x="1609249" y="7148512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8"/>
          <p:cNvSpPr/>
          <p:nvPr/>
        </p:nvSpPr>
        <p:spPr>
          <a:xfrm>
            <a:off x="1041321" y="692146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8"/>
          <p:cNvSpPr/>
          <p:nvPr/>
        </p:nvSpPr>
        <p:spPr>
          <a:xfrm>
            <a:off x="1219200" y="5053154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8"/>
          <p:cNvSpPr/>
          <p:nvPr/>
        </p:nvSpPr>
        <p:spPr>
          <a:xfrm>
            <a:off x="2713672" y="50610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Esame finale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8"/>
          <p:cNvSpPr/>
          <p:nvPr/>
        </p:nvSpPr>
        <p:spPr>
          <a:xfrm>
            <a:off x="2713672" y="5606795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Un esame finale completo per verificare le conoscenze acquisite.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28"/>
          <p:cNvSpPr/>
          <p:nvPr/>
        </p:nvSpPr>
        <p:spPr>
          <a:xfrm>
            <a:off x="1609249" y="8855393"/>
            <a:ext cx="883563" cy="113586"/>
          </a:xfrm>
          <a:prstGeom prst="roundRect">
            <a:avLst>
              <a:gd name="adj" fmla="val 133355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8"/>
          <p:cNvSpPr/>
          <p:nvPr/>
        </p:nvSpPr>
        <p:spPr>
          <a:xfrm>
            <a:off x="1041321" y="862834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8"/>
          <p:cNvSpPr/>
          <p:nvPr/>
        </p:nvSpPr>
        <p:spPr>
          <a:xfrm>
            <a:off x="1223010" y="6097782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2713672" y="610564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Certificazione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8"/>
          <p:cNvSpPr/>
          <p:nvPr/>
        </p:nvSpPr>
        <p:spPr>
          <a:xfrm>
            <a:off x="2713672" y="6651423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Ricevere la certificazione al termine del corso.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1" name="Google Shape;581;p2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82" name="Google Shape;582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9"/>
          <p:cNvSpPr/>
          <p:nvPr/>
        </p:nvSpPr>
        <p:spPr>
          <a:xfrm>
            <a:off x="946666" y="1969294"/>
            <a:ext cx="7233523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Opportunità di networking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9"/>
          <p:cNvSpPr/>
          <p:nvPr/>
        </p:nvSpPr>
        <p:spPr>
          <a:xfrm>
            <a:off x="94666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9"/>
          <p:cNvSpPr/>
          <p:nvPr/>
        </p:nvSpPr>
        <p:spPr>
          <a:xfrm>
            <a:off x="11635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9"/>
          <p:cNvSpPr/>
          <p:nvPr/>
        </p:nvSpPr>
        <p:spPr>
          <a:xfrm>
            <a:off x="17670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Interazione tra pari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9"/>
          <p:cNvSpPr/>
          <p:nvPr/>
        </p:nvSpPr>
        <p:spPr>
          <a:xfrm>
            <a:off x="17670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Interagire e fare rete con i colleghi del settore.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9"/>
          <p:cNvSpPr/>
          <p:nvPr/>
        </p:nvSpPr>
        <p:spPr>
          <a:xfrm>
            <a:off x="5612606" y="3334107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9"/>
          <p:cNvSpPr/>
          <p:nvPr/>
        </p:nvSpPr>
        <p:spPr>
          <a:xfrm>
            <a:off x="57904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29"/>
          <p:cNvSpPr/>
          <p:nvPr/>
        </p:nvSpPr>
        <p:spPr>
          <a:xfrm>
            <a:off x="64329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Accesso esperto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9"/>
          <p:cNvSpPr/>
          <p:nvPr/>
        </p:nvSpPr>
        <p:spPr>
          <a:xfrm>
            <a:off x="64329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Ottenere l'accesso a esperti e leader del settore.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946666" y="5223986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9"/>
          <p:cNvSpPr/>
          <p:nvPr/>
        </p:nvSpPr>
        <p:spPr>
          <a:xfrm>
            <a:off x="11283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29"/>
          <p:cNvSpPr/>
          <p:nvPr/>
        </p:nvSpPr>
        <p:spPr>
          <a:xfrm>
            <a:off x="17670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Edificio comunitario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9"/>
          <p:cNvSpPr/>
          <p:nvPr/>
        </p:nvSpPr>
        <p:spPr>
          <a:xfrm>
            <a:off x="17670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Costruire una comunità di professionisti della cybersicurezza.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4" name="Google Shape;604;p2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05" name="Google Shape;605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957011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"/>
          <p:cNvSpPr/>
          <p:nvPr/>
        </p:nvSpPr>
        <p:spPr>
          <a:xfrm>
            <a:off x="6433066" y="694134"/>
            <a:ext cx="7250668" cy="567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lang="en-US" sz="5963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Modulo di formazione CyberSecPro-1: Elementi essenziali di cybersecurity e gestione per il settore sanitario</a:t>
            </a:r>
            <a:endParaRPr sz="596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6433066" y="8267224"/>
            <a:ext cx="403860" cy="403860"/>
          </a:xfrm>
          <a:prstGeom prst="roundRect">
            <a:avLst>
              <a:gd name="adj" fmla="val 22639245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66" name="Google Shape;66;p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7" name="Google Shape;67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0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Assistenza post formazione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3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0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Sessioni di follow-up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30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Partecipare alle sessioni di follow-up per rafforzare l'apprendimento.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Google Shape;617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0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Forum Q&amp;A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Partecipate ai forum di domande e risposte per un supporto continuo.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3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0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Aggiornamenti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0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Ricevere aggiornamenti sulle ultime novità in materia di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3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3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25" name="Google Shape;625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 txBox="1">
            <a:spLocks noGrp="1"/>
          </p:cNvSpPr>
          <p:nvPr>
            <p:ph type="ctrTitle"/>
          </p:nvPr>
        </p:nvSpPr>
        <p:spPr>
          <a:xfrm>
            <a:off x="955587" y="384048"/>
            <a:ext cx="836053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Riferimenti e fonti</a:t>
            </a:r>
            <a:endParaRPr/>
          </a:p>
        </p:txBody>
      </p:sp>
      <p:sp>
        <p:nvSpPr>
          <p:cNvPr id="632" name="Google Shape;632;p31"/>
          <p:cNvSpPr txBox="1">
            <a:spLocks noGrp="1"/>
          </p:cNvSpPr>
          <p:nvPr>
            <p:ph type="body" idx="1"/>
          </p:nvPr>
        </p:nvSpPr>
        <p:spPr>
          <a:xfrm>
            <a:off x="955586" y="2702873"/>
            <a:ext cx="8078684" cy="303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 fontScale="92500"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Contenuto del video teaser: Il contenuto di questo video teaser si basa sui Deliverable del Work Package 3 del progetto CyberSecPro con il prezioso contributo dei partner CyberSecPro.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Competenza linguistica: Il prodotto D3.1 è stato sottoposto a una rigorosa revisione linguistica. Ciò ha comportato l'utilizzo di Grammarly AI e la revisione meticolosa da parte di un madrelingua inglese.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Contenuto multimediale: Le immagini, i video e l'audio utilizzati sono stati reperiti da Pictory, Getty Images e altri database multimediali aperti.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Collaborazione con i partner: Riconosciamo il contributo dei nostri partner CyberSecPro, comprese le foto dei formatori presenti nel programma.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Materiale didattico: I materiali didattici per questo modulo di CyberSecPro sono stati forniti da un formatore elencato e il merito va agli autori.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Credito creativo: video teaser creato utilizzando queste risorse dal professionista europeo della sicurezza informatica Paresh Rathod.</a:t>
            </a:r>
            <a:endParaRPr/>
          </a:p>
          <a:p>
            <a:pPr marL="274320" lvl="0" indent="-2743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I materiali della formazione sono stati creati utilizzando la letteratura accademica e di ricerca e i materiali didattici aperti (OEM) con i dovuti crediti agli autori.</a:t>
            </a:r>
            <a:endParaRPr/>
          </a:p>
        </p:txBody>
      </p:sp>
      <p:sp>
        <p:nvSpPr>
          <p:cNvPr id="633" name="Google Shape;633;p31"/>
          <p:cNvSpPr txBox="1">
            <a:spLocks noGrp="1"/>
          </p:cNvSpPr>
          <p:nvPr>
            <p:ph type="sldNum" idx="12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grpSp>
        <p:nvGrpSpPr>
          <p:cNvPr id="634" name="Google Shape;634;p31"/>
          <p:cNvGrpSpPr/>
          <p:nvPr/>
        </p:nvGrpSpPr>
        <p:grpSpPr>
          <a:xfrm>
            <a:off x="8844439" y="-28246"/>
            <a:ext cx="3075079" cy="8262185"/>
            <a:chOff x="7370364" y="-23539"/>
            <a:chExt cx="2562565" cy="6885155"/>
          </a:xfrm>
        </p:grpSpPr>
        <p:pic>
          <p:nvPicPr>
            <p:cNvPr id="635" name="Google Shape;635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31"/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/>
              <a:ahLst/>
              <a:cxnLst/>
              <a:rect l="l" t="t" r="r" b="b"/>
              <a:pathLst>
                <a:path w="2562565" h="6884359" extrusionOk="0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37" name="Google Shape;637;p31" descr="A group of people working on a computer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3161" r="13161"/>
          <a:stretch/>
        </p:blipFill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38" name="Google Shape;638;p31"/>
          <p:cNvSpPr txBox="1">
            <a:spLocks noGrp="1"/>
          </p:cNvSpPr>
          <p:nvPr>
            <p:ph type="ftr" idx="11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FORMATORI: PROF. NINETA POLEMI, DR. PARESH RATHOD E DIMITRIS KOUTRAS</a:t>
            </a:r>
            <a:endParaRPr/>
          </a:p>
        </p:txBody>
      </p:sp>
      <p:grpSp>
        <p:nvGrpSpPr>
          <p:cNvPr id="639" name="Google Shape;639;p3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40" name="Google Shape;640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3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hyp="http://schemas.microsoft.com/office/drawing/2018/hyperlinkcolor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2"/>
          <p:cNvSpPr txBox="1">
            <a:spLocks noGrp="1"/>
          </p:cNvSpPr>
          <p:nvPr>
            <p:ph type="ctrTitle"/>
          </p:nvPr>
        </p:nvSpPr>
        <p:spPr>
          <a:xfrm>
            <a:off x="955587" y="815564"/>
            <a:ext cx="5332196" cy="108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59"/>
              <a:buFont typeface="Calibri"/>
              <a:buNone/>
            </a:pPr>
            <a:r>
              <a:rPr lang="en-US" sz="3359">
                <a:solidFill>
                  <a:schemeClr val="accent1"/>
                </a:solidFill>
              </a:rPr>
              <a:t>Connettersi con CyberSecPro: </a:t>
            </a:r>
            <a:r>
              <a:rPr lang="en-US" sz="3359"/>
              <a:t>come registrarsi e altre informazioni pratiche</a:t>
            </a:r>
            <a:endParaRPr/>
          </a:p>
        </p:txBody>
      </p:sp>
      <p:sp>
        <p:nvSpPr>
          <p:cNvPr id="648" name="Google Shape;648;p32"/>
          <p:cNvSpPr txBox="1"/>
          <p:nvPr/>
        </p:nvSpPr>
        <p:spPr>
          <a:xfrm>
            <a:off x="955587" y="2702491"/>
            <a:ext cx="5461674" cy="264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11480" marR="0" lvl="0" indent="-411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Sito web: </a:t>
            </a: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www.cybersecpro-project.eu </a:t>
            </a:r>
            <a:endParaRPr/>
          </a:p>
          <a:p>
            <a:pPr marL="411480" marR="0" lvl="0" indent="-4114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(Twitter): </a:t>
            </a:r>
            <a:r>
              <a:rPr lang="en-US" sz="192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//twitter.com/CyberSecPro_eu </a:t>
            </a:r>
            <a:endParaRPr/>
          </a:p>
          <a:p>
            <a:pPr marL="411480" marR="0" lvl="0" indent="-41148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LinkedIn: </a:t>
            </a:r>
            <a:r>
              <a:rPr lang="en-US" sz="192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en-US" sz="192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//www.linkedin.com/company/cybersecpro-euproject/ </a:t>
            </a:r>
            <a:endParaRPr/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endParaRPr sz="192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9" name="Google Shape;649;p32"/>
          <p:cNvGrpSpPr/>
          <p:nvPr/>
        </p:nvGrpSpPr>
        <p:grpSpPr>
          <a:xfrm>
            <a:off x="955585" y="306697"/>
            <a:ext cx="13330754" cy="7616206"/>
            <a:chOff x="796321" y="255581"/>
            <a:chExt cx="11108962" cy="6346838"/>
          </a:xfrm>
        </p:grpSpPr>
        <p:pic>
          <p:nvPicPr>
            <p:cNvPr id="650" name="Google Shape;650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47717" y="255581"/>
              <a:ext cx="6557566" cy="634683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651" name="Google Shape;651;p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6321" y="4633213"/>
              <a:ext cx="4551395" cy="196920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3"/>
          <p:cNvSpPr txBox="1">
            <a:spLocks noGrp="1"/>
          </p:cNvSpPr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en-US"/>
              <a:t>Grazie</a:t>
            </a:r>
            <a:endParaRPr/>
          </a:p>
        </p:txBody>
      </p:sp>
      <p:pic>
        <p:nvPicPr>
          <p:cNvPr id="657" name="Google Shape;657;p33" descr="A person and person looking at a computer screen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7" r="126"/>
          <a:stretch/>
        </p:blipFill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58" name="Google Shape;658;p33"/>
          <p:cNvSpPr txBox="1">
            <a:spLocks noGrp="1"/>
          </p:cNvSpPr>
          <p:nvPr>
            <p:ph type="body" idx="1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Si prega di inviare tutte le domande a: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paresh.rathod@laurea.fi</a:t>
            </a:r>
            <a:endParaRPr/>
          </a:p>
        </p:txBody>
      </p:sp>
      <p:grpSp>
        <p:nvGrpSpPr>
          <p:cNvPr id="659" name="Google Shape;659;p33"/>
          <p:cNvGrpSpPr/>
          <p:nvPr/>
        </p:nvGrpSpPr>
        <p:grpSpPr>
          <a:xfrm>
            <a:off x="4871645" y="1"/>
            <a:ext cx="3514660" cy="8245736"/>
            <a:chOff x="4059704" y="0"/>
            <a:chExt cx="2928883" cy="6871447"/>
          </a:xfrm>
        </p:grpSpPr>
        <p:sp>
          <p:nvSpPr>
            <p:cNvPr id="660" name="Google Shape;660;p33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/>
              <a:ahLst/>
              <a:cxnLst/>
              <a:rect l="l" t="t" r="r" b="b"/>
              <a:pathLst>
                <a:path w="2545001" h="6837172" extrusionOk="0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61" name="Google Shape;661;p33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w="222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62" name="Google Shape;662;p3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63" name="Google Shape;663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/>
          <p:nvPr/>
        </p:nvSpPr>
        <p:spPr>
          <a:xfrm>
            <a:off x="946666" y="236208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Incontrare i formatori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946666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Prof. Nineta Polemi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"/>
          <p:cNvSpPr/>
          <p:nvPr/>
        </p:nvSpPr>
        <p:spPr>
          <a:xfrm>
            <a:off x="946666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Professore del Cyber Sec Lab dell'Università del Pireo, specializzato in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"/>
          <p:cNvSpPr/>
          <p:nvPr/>
        </p:nvSpPr>
        <p:spPr>
          <a:xfrm>
            <a:off x="5404723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Dr. Paresh Rathod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5404723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Responsabile della RSI tematica presso l'Università di Laurea, con particolare attenzione ai progressi della cybersecurity.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9862780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Dimitris Koutras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"/>
          <p:cNvSpPr/>
          <p:nvPr/>
        </p:nvSpPr>
        <p:spPr>
          <a:xfrm>
            <a:off x="9862780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Esperto tecnico in sicurezza dei protocolli IoT, contribuisce con intuizioni pratiche.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83" name="Google Shape;83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ctrTitle"/>
          </p:nvPr>
        </p:nvSpPr>
        <p:spPr>
          <a:xfrm>
            <a:off x="7809558" y="118165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1"/>
          </p:nvPr>
        </p:nvSpPr>
        <p:spPr>
          <a:xfrm>
            <a:off x="7797758" y="127185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3"/>
          </p:nvPr>
        </p:nvSpPr>
        <p:spPr>
          <a:xfrm>
            <a:off x="7797756" y="2372421"/>
            <a:ext cx="6649764" cy="308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329184" lvl="0" indent="-32918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Livello del modulo di formazione: Base / Avanzato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Formazione professionale sulla sicurezza informatica 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Sviluppo di competenze pratiche e pratiche 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Radicati con il Quadro europeo delle competenze di cybersecurity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Approfondimenti all'avanguardia da parte di esperti del settore e del mondo accademico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Certificato di completamento </a:t>
            </a:r>
            <a:endParaRPr/>
          </a:p>
          <a:p>
            <a:pPr marL="329184" lvl="0" indent="-329184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Contribuisce allo sviluppo delle competenze e all'avanzamento di carriera </a:t>
            </a:r>
            <a:endParaRPr/>
          </a:p>
          <a:p>
            <a:pPr marL="0" lvl="0" indent="0" algn="l" rtl="0"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</a:pPr>
            <a:endParaRPr sz="1440"/>
          </a:p>
        </p:txBody>
      </p:sp>
      <p:cxnSp>
        <p:nvCxnSpPr>
          <p:cNvPr id="92" name="Google Shape;92;p5"/>
          <p:cNvCxnSpPr/>
          <p:nvPr/>
        </p:nvCxnSpPr>
        <p:spPr>
          <a:xfrm flipH="1">
            <a:off x="3514897" y="1"/>
            <a:ext cx="2186546" cy="8245736"/>
          </a:xfrm>
          <a:prstGeom prst="straightConnector1">
            <a:avLst/>
          </a:prstGeom>
          <a:noFill/>
          <a:ln w="222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5"/>
          <p:cNvSpPr/>
          <p:nvPr/>
        </p:nvSpPr>
        <p:spPr>
          <a:xfrm rot="10800000">
            <a:off x="4197828" y="21267"/>
            <a:ext cx="3054001" cy="8204606"/>
          </a:xfrm>
          <a:custGeom>
            <a:avLst/>
            <a:gdLst/>
            <a:ahLst/>
            <a:cxnLst/>
            <a:rect l="l" t="t" r="r" b="b"/>
            <a:pathLst>
              <a:path w="2545001" h="6837172" extrusionOk="0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5" descr="A group of people looking at a sign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288" r="6287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96" name="Google Shape;96;p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97" name="Google Shape;9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Panoramica del programma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Argomento-1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Introduzione a Healthcare Cybersecurity Essentials.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Argomento-2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Minacce comuni alla sicurezza informatica nel settore sanitario.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 3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Migliori pratiche per la protezione dei dati dei pazienti.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 4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Gestire efficacemente i rischi della sicurezza informatica.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122" name="Google Shape;122;p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23" name="Google Shape;12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Panoramica del programma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 5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Controlli essenziali di cybersecurity per i sistemi e i dispositivi IT sanitari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Argomento-6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Costruire una cultura della sicurezza all'interno dell'organizzazione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Argomento-7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Sfide etiche e professionali in </a:t>
            </a:r>
            <a:endParaRPr/>
          </a:p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Cybersicurezza sanitaria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8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Argomento-8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Governance della sicurezza informatica per l'assistenza sanitaria </a:t>
            </a:r>
            <a:endParaRPr/>
          </a:p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Organizzazioni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148" name="Google Shape;148;p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49" name="Google Shape;149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Panoramica del programma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9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Argomento-9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Conformità e normative sulla cybersecurity per il settore sanitario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name="adj" fmla="val 26671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lang="en-US" sz="2982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sz="29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Argomento 10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Casi di studio ed esercitazioni pratiche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67" name="Google Shape;16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/>
          <p:nvPr/>
        </p:nvSpPr>
        <p:spPr>
          <a:xfrm>
            <a:off x="946666" y="384976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lang="en-US" sz="4970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Vantaggi del modulo</a:t>
            </a:r>
            <a:endParaRPr sz="49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946666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1199078" y="5269706"/>
            <a:ext cx="3572589" cy="78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Conoscenza completa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99078" y="6209824"/>
            <a:ext cx="3572589" cy="12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Acquisire una conoscenza approfondita della cybersicurezza sanitaria.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5276493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>
            <a:off x="5528905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Competenze pratiche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5528905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Sviluppare competenze per proteggere le informazioni e i sistemi.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9606320" y="5017294"/>
            <a:ext cx="4077414" cy="2656523"/>
          </a:xfrm>
          <a:prstGeom prst="roundRect">
            <a:avLst>
              <a:gd name="adj" fmla="val 5702"/>
            </a:avLst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9858732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lang="en-US" sz="2485" b="1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Rilevanza del settore</a:t>
            </a:r>
            <a:endParaRPr sz="24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9858732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lang="en-US" sz="1987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Rimanete aggiornati con le pratiche del settore.</a:t>
            </a:r>
            <a:endParaRPr sz="198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Formatori: Prof. Nineta Polemi, Dr. Paresh Rathod &amp; Dimitris Koutras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p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87" name="Google Shape;187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11</ap:TotalTime>
  <ap:Words>1574</ap:Words>
  <ap:Application>Microsoft Office PowerPoint</ap:Application>
  <ap:PresentationFormat>Προσαρμογή</ap:PresentationFormat>
  <ap:Paragraphs>313</ap:Paragraphs>
  <ap:Slides>33</ap:Slides>
  <ap:Notes>33</ap:Notes>
  <ap:HiddenSlides>0</ap:HiddenSlides>
  <ap:MMClips>0</ap:MMClips>
  <ap:ScaleCrop>false</ap:ScaleCrop>
  <ap:HeadingPairs>
    <vt:vector baseType="variant" size="6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ap:HeadingPairs>
  <ap:TitlesOfParts>
    <vt:vector baseType="lpstr" size="41">
      <vt:lpstr>Arial</vt:lpstr>
      <vt:lpstr>Book Antiqua</vt:lpstr>
      <vt:lpstr>Courier New</vt:lpstr>
      <vt:lpstr>Barlow</vt:lpstr>
      <vt:lpstr>Montserrat</vt:lpstr>
      <vt:lpstr>Calibri</vt:lpstr>
      <vt:lpstr>Century Gothic</vt:lpstr>
      <vt:lpstr>Office Theme</vt:lpstr>
      <vt:lpstr>Cybersecurity Essentials and Management for the Health Sector</vt:lpstr>
      <vt:lpstr>Παρουσίαση του PowerPoint</vt:lpstr>
      <vt:lpstr>Παρουσίαση του PowerPoint</vt:lpstr>
      <vt:lpstr>Παρουσίαση του PowerPoint</vt:lpstr>
      <vt:lpstr>Value Propositions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References and Sources</vt:lpstr>
      <vt:lpstr>Connect with CyberSecPro: How to register and other practical information</vt:lpstr>
      <vt:lpstr>Thank you</vt:lpstr>
    </vt:vector>
  </ap:TitlesOfParts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Cybersecurity Essentials and Management for the Health Sector</dc:title>
  <dc:creator>Paresh Rathod - Laurea - Finland</dc:creator>
  <lastModifiedBy>b2690</lastModifiedBy>
  <revision>3</revision>
  <dcterms:created xsi:type="dcterms:W3CDTF">2024-03-17T21:27:23.0000000Z</dcterms:created>
  <dcterms:modified xsi:type="dcterms:W3CDTF">2024-05-08T11:38:58.0000000Z</dcterms:modified>
  <keywords>, docId:6A8D5ED99DB1B7806CCC0E045FFED8D8</keywords>
</coreProperties>
</file>