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go="http://customooxmlschemas.google.com/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SpecialPlsOnTitleSld="0" strictFirstAndLastChars="0" embedTrueTypeFonts="1" saveSubsetFonts="1" autoCompressPictures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14630400" cy="8229600"/>
  <p:notesSz cx="8229600" cy="14630400"/>
  <p:embeddedFontLst>
    <p:embeddedFont>
      <p:font typeface="Montserrat"/>
      <p:regular r:id="rId38"/>
      <p:bold r:id="rId39"/>
      <p:italic r:id="rId40"/>
      <p:boldItalic r:id="rId41"/>
    </p:embeddedFont>
    <p:embeddedFont>
      <p:font typeface="Barlow"/>
      <p:regular r:id="rId42"/>
      <p:bold r:id="rId43"/>
      <p:italic r:id="rId44"/>
      <p:boldItalic r:id="rId45"/>
    </p:embeddedFont>
    <p:embeddedFont>
      <p:font typeface="Century Gothic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0" roundtripDataSignature="AMtx7miLn4yFFFFUaS8fOqFWaVic/sVm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italic.fntdata"/><Relationship Id="rId42" Type="http://schemas.openxmlformats.org/officeDocument/2006/relationships/font" Target="fonts/Barlow-regular.fntdata"/><Relationship Id="rId41" Type="http://schemas.openxmlformats.org/officeDocument/2006/relationships/font" Target="fonts/Montserrat-boldItalic.fntdata"/><Relationship Id="rId44" Type="http://schemas.openxmlformats.org/officeDocument/2006/relationships/font" Target="fonts/Barlow-italic.fntdata"/><Relationship Id="rId43" Type="http://schemas.openxmlformats.org/officeDocument/2006/relationships/font" Target="fonts/Barlow-bold.fntdata"/><Relationship Id="rId46" Type="http://schemas.openxmlformats.org/officeDocument/2006/relationships/font" Target="fonts/CenturyGothic-regular.fntdata"/><Relationship Id="rId45" Type="http://schemas.openxmlformats.org/officeDocument/2006/relationships/font" Target="fonts/Barlow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CenturyGothic-italic.fntdata"/><Relationship Id="rId47" Type="http://schemas.openxmlformats.org/officeDocument/2006/relationships/font" Target="fonts/CenturyGothic-bold.fntdata"/><Relationship Id="rId49" Type="http://schemas.openxmlformats.org/officeDocument/2006/relationships/font" Target="fonts/CenturyGothic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font" Target="fonts/Montserrat-bold.fntdata"/><Relationship Id="rId38" Type="http://schemas.openxmlformats.org/officeDocument/2006/relationships/font" Target="fonts/Montserrat-regular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1371850" y="1097275"/>
            <a:ext cx="5486650" cy="54864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" name="Google Shape;55;p1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7" name="Google Shape;207;p10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0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" name="Google Shape;223;p11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1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9" name="Google Shape;249;p12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2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2" name="Google Shape;272;p13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3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4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1" name="Google Shape;291;p14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4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1" name="Google Shape;311;p15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5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6:notes"/>
          <p:cNvSpPr/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0" name="Google Shape;330;p16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6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7:notes"/>
          <p:cNvSpPr/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6" name="Google Shape;356;p17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7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8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6" name="Google Shape;376;p18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8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9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5" name="Google Shape;395;p19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9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" name="Google Shape;68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0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1" name="Google Shape;421;p20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0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1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7" name="Google Shape;437;p21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1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2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0" name="Google Shape;460;p22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2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3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0" name="Google Shape;480;p23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23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4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0" name="Google Shape;500;p24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24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5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6" name="Google Shape;516;p25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25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6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9" name="Google Shape;539;p26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26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7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9" name="Google Shape;559;p27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27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8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5" name="Google Shape;575;p28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28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9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2" name="Google Shape;602;p29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29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" name="Google Shape;75;p3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3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0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5" name="Google Shape;625;p30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30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1:notes"/>
          <p:cNvSpPr txBox="1"/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5" name="Google Shape;645;p31:notes"/>
          <p:cNvSpPr/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2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0" name="Google Shape;660;p32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32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3:notes"/>
          <p:cNvSpPr txBox="1"/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0" name="Google Shape;670;p33:notes"/>
          <p:cNvSpPr/>
          <p:nvPr>
            <p:ph type="sldImg" idx="2"/>
          </p:nvPr>
        </p:nvSpPr>
        <p:spPr>
          <a:xfrm>
            <a:off x="1371850" y="1097275"/>
            <a:ext cx="5486650" cy="54864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" name="Google Shape;87;p4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4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/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" name="Google Shape;103;p5:notes"/>
          <p:cNvSpPr/>
          <p:nvPr>
            <p:ph type="sldImg" idx="2"/>
          </p:nvPr>
        </p:nvSpPr>
        <p:spPr>
          <a:xfrm>
            <a:off x="1371850" y="1097275"/>
            <a:ext cx="5486650" cy="54864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6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6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" name="Google Shape;143;p7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7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p8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/>
          <p:nvPr>
            <p:ph type="sldImg" idx="2"/>
          </p:nvPr>
        </p:nvSpPr>
        <p:spPr>
          <a:xfrm>
            <a:off x="0" y="0"/>
            <a:ext cx="3000000" cy="3000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7" name="Google Shape;187;p9:notes"/>
          <p:cNvSpPr txBox="1"/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:notes"/>
          <p:cNvSpPr txBox="1"/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38558" y="-36008"/>
            <a:ext cx="7277392" cy="82558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35"/>
          <p:cNvSpPr txBox="1"/>
          <p:nvPr>
            <p:ph type="ctrTitle"/>
          </p:nvPr>
        </p:nvSpPr>
        <p:spPr>
          <a:xfrm>
            <a:off x="8543868" y="868128"/>
            <a:ext cx="5188111" cy="3094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  <a:defRPr b="0" i="0" sz="7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35"/>
          <p:cNvSpPr txBox="1"/>
          <p:nvPr>
            <p:ph idx="1" type="subTitle"/>
          </p:nvPr>
        </p:nvSpPr>
        <p:spPr>
          <a:xfrm>
            <a:off x="8553783" y="6298601"/>
            <a:ext cx="5188111" cy="1210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 b="0" i="0" sz="19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5"/>
          <p:cNvSpPr/>
          <p:nvPr>
            <p:ph idx="2" type="pic"/>
          </p:nvPr>
        </p:nvSpPr>
        <p:spPr>
          <a:xfrm>
            <a:off x="0" y="-2681"/>
            <a:ext cx="7008876" cy="823473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" name="Google Shape;11;p35"/>
          <p:cNvSpPr txBox="1"/>
          <p:nvPr>
            <p:ph idx="3" type="body"/>
          </p:nvPr>
        </p:nvSpPr>
        <p:spPr>
          <a:xfrm>
            <a:off x="8543129" y="4048218"/>
            <a:ext cx="5188111" cy="12107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None/>
              <a:defRPr b="1" i="0" sz="7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2" name="Google Shape;12;p35"/>
          <p:cNvCxnSpPr/>
          <p:nvPr/>
        </p:nvCxnSpPr>
        <p:spPr>
          <a:xfrm flipH="1">
            <a:off x="5471467" y="-12798"/>
            <a:ext cx="2316173" cy="8252748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2" showMasterSp="0">
  <p:cSld name="Agenda - Topic 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0"/>
          <p:cNvSpPr/>
          <p:nvPr/>
        </p:nvSpPr>
        <p:spPr>
          <a:xfrm>
            <a:off x="7312244" y="-2335"/>
            <a:ext cx="4321608" cy="8258177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54825" lIns="109700" spcFirstLastPara="1" rIns="109700" wrap="square" tIns="54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0"/>
              <a:buFont typeface="Arial"/>
              <a:buNone/>
            </a:pPr>
            <a:r>
              <a:t/>
            </a:r>
            <a:endParaRPr b="0" i="0" sz="216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5;p40"/>
          <p:cNvSpPr/>
          <p:nvPr>
            <p:ph idx="2" type="pic"/>
          </p:nvPr>
        </p:nvSpPr>
        <p:spPr>
          <a:xfrm flipH="1">
            <a:off x="8596430" y="0"/>
            <a:ext cx="6029790" cy="8229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6" name="Google Shape;16;p40"/>
          <p:cNvSpPr txBox="1"/>
          <p:nvPr>
            <p:ph type="ctrTitle"/>
          </p:nvPr>
        </p:nvSpPr>
        <p:spPr>
          <a:xfrm>
            <a:off x="955587" y="384049"/>
            <a:ext cx="8078684" cy="12205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b="0" i="0" sz="432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40"/>
          <p:cNvSpPr txBox="1"/>
          <p:nvPr>
            <p:ph idx="1" type="body"/>
          </p:nvPr>
        </p:nvSpPr>
        <p:spPr>
          <a:xfrm>
            <a:off x="989091" y="2099375"/>
            <a:ext cx="946367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baseline="-25000" i="0" sz="528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40"/>
          <p:cNvSpPr txBox="1"/>
          <p:nvPr>
            <p:ph idx="3" type="body"/>
          </p:nvPr>
        </p:nvSpPr>
        <p:spPr>
          <a:xfrm>
            <a:off x="1972055" y="2099375"/>
            <a:ext cx="7062215" cy="6400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40"/>
          <p:cNvSpPr txBox="1"/>
          <p:nvPr>
            <p:ph idx="4" type="body"/>
          </p:nvPr>
        </p:nvSpPr>
        <p:spPr>
          <a:xfrm>
            <a:off x="989091" y="2853642"/>
            <a:ext cx="946367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defRPr b="0" baseline="-25000" i="0" sz="648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40"/>
          <p:cNvSpPr txBox="1"/>
          <p:nvPr>
            <p:ph idx="5" type="body"/>
          </p:nvPr>
        </p:nvSpPr>
        <p:spPr>
          <a:xfrm>
            <a:off x="1972055" y="2853642"/>
            <a:ext cx="7062215" cy="6400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88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40"/>
          <p:cNvSpPr txBox="1"/>
          <p:nvPr>
            <p:ph idx="6" type="body"/>
          </p:nvPr>
        </p:nvSpPr>
        <p:spPr>
          <a:xfrm>
            <a:off x="989091" y="3608291"/>
            <a:ext cx="946367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baseline="-25000" i="0" sz="528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40"/>
          <p:cNvSpPr txBox="1"/>
          <p:nvPr>
            <p:ph idx="7" type="body"/>
          </p:nvPr>
        </p:nvSpPr>
        <p:spPr>
          <a:xfrm>
            <a:off x="1972055" y="3611536"/>
            <a:ext cx="7062215" cy="6400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40"/>
          <p:cNvSpPr txBox="1"/>
          <p:nvPr>
            <p:ph idx="8" type="body"/>
          </p:nvPr>
        </p:nvSpPr>
        <p:spPr>
          <a:xfrm>
            <a:off x="989091" y="4362940"/>
            <a:ext cx="946367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baseline="-25000" i="0" sz="528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40"/>
          <p:cNvSpPr txBox="1"/>
          <p:nvPr>
            <p:ph idx="9" type="body"/>
          </p:nvPr>
        </p:nvSpPr>
        <p:spPr>
          <a:xfrm>
            <a:off x="1972055" y="4365803"/>
            <a:ext cx="7062215" cy="6400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40"/>
          <p:cNvSpPr txBox="1"/>
          <p:nvPr>
            <p:ph idx="13" type="body"/>
          </p:nvPr>
        </p:nvSpPr>
        <p:spPr>
          <a:xfrm>
            <a:off x="989091" y="5117587"/>
            <a:ext cx="946367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baseline="-25000" i="0" sz="528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40"/>
          <p:cNvSpPr txBox="1"/>
          <p:nvPr>
            <p:ph idx="14" type="body"/>
          </p:nvPr>
        </p:nvSpPr>
        <p:spPr>
          <a:xfrm>
            <a:off x="1972055" y="5123696"/>
            <a:ext cx="7062215" cy="6400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27" name="Google Shape;27;p40"/>
          <p:cNvCxnSpPr/>
          <p:nvPr/>
        </p:nvCxnSpPr>
        <p:spPr>
          <a:xfrm flipH="1" rot="10800000">
            <a:off x="8267716" y="1"/>
            <a:ext cx="2186546" cy="8245736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" name="Google Shape;28;p40"/>
          <p:cNvSpPr txBox="1"/>
          <p:nvPr>
            <p:ph idx="11" type="ftr"/>
          </p:nvPr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40"/>
          <p:cNvSpPr txBox="1"/>
          <p:nvPr>
            <p:ph idx="12" type="sldNum"/>
          </p:nvPr>
        </p:nvSpPr>
        <p:spPr>
          <a:xfrm>
            <a:off x="12922255" y="7548929"/>
            <a:ext cx="741494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 showMasterSp="0">
  <p:cSld name="3_Title Slide">
    <p:bg>
      <p:bgPr>
        <a:solidFill>
          <a:schemeClr val="dk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7"/>
          <p:cNvSpPr txBox="1"/>
          <p:nvPr>
            <p:ph type="ctrTitle"/>
          </p:nvPr>
        </p:nvSpPr>
        <p:spPr>
          <a:xfrm>
            <a:off x="7938650" y="858785"/>
            <a:ext cx="5744252" cy="182197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Calibri"/>
              <a:buNone/>
              <a:defRPr b="0" i="0" sz="432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37"/>
          <p:cNvSpPr txBox="1"/>
          <p:nvPr>
            <p:ph idx="1" type="subTitle"/>
          </p:nvPr>
        </p:nvSpPr>
        <p:spPr>
          <a:xfrm>
            <a:off x="7926850" y="2917773"/>
            <a:ext cx="5744252" cy="9166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37"/>
          <p:cNvSpPr/>
          <p:nvPr>
            <p:ph idx="2" type="pic"/>
          </p:nvPr>
        </p:nvSpPr>
        <p:spPr>
          <a:xfrm>
            <a:off x="0" y="-2681"/>
            <a:ext cx="7008876" cy="823473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5" name="Google Shape;35;p37"/>
          <p:cNvSpPr txBox="1"/>
          <p:nvPr>
            <p:ph idx="3" type="body"/>
          </p:nvPr>
        </p:nvSpPr>
        <p:spPr>
          <a:xfrm>
            <a:off x="7926850" y="4018341"/>
            <a:ext cx="3238879" cy="30838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335280" lvl="0" marL="457200" marR="0" rtl="0" algn="l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>
                <a:schemeClr val="lt1"/>
              </a:buClr>
              <a:buSzPts val="1680"/>
              <a:buFont typeface="Courier New"/>
              <a:buChar char="o"/>
              <a:defRPr b="0" i="0" sz="1679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Courier New"/>
              <a:buChar char="o"/>
              <a:defRPr b="0" i="0" sz="144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8610" lvl="2" marL="1371600" marR="0" rtl="0" algn="l">
              <a:lnSpc>
                <a:spcPct val="100000"/>
              </a:lnSpc>
              <a:spcBef>
                <a:spcPts val="252"/>
              </a:spcBef>
              <a:spcAft>
                <a:spcPts val="0"/>
              </a:spcAft>
              <a:buClr>
                <a:schemeClr val="lt1"/>
              </a:buClr>
              <a:buSzPts val="1260"/>
              <a:buFont typeface="Courier New"/>
              <a:buChar char="o"/>
              <a:defRPr b="0" i="0" sz="126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8610" lvl="3" marL="1828800" marR="0" rtl="0" algn="l">
              <a:lnSpc>
                <a:spcPct val="100000"/>
              </a:lnSpc>
              <a:spcBef>
                <a:spcPts val="252"/>
              </a:spcBef>
              <a:spcAft>
                <a:spcPts val="0"/>
              </a:spcAft>
              <a:buClr>
                <a:schemeClr val="lt1"/>
              </a:buClr>
              <a:buSzPts val="1260"/>
              <a:buFont typeface="Courier New"/>
              <a:buChar char="o"/>
              <a:defRPr b="0" i="0" sz="126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8610" lvl="4" marL="2286000" marR="0" rtl="0" algn="l">
              <a:lnSpc>
                <a:spcPct val="100000"/>
              </a:lnSpc>
              <a:spcBef>
                <a:spcPts val="252"/>
              </a:spcBef>
              <a:spcAft>
                <a:spcPts val="0"/>
              </a:spcAft>
              <a:buClr>
                <a:schemeClr val="lt1"/>
              </a:buClr>
              <a:buSzPts val="1260"/>
              <a:buFont typeface="Courier New"/>
              <a:buChar char="o"/>
              <a:defRPr b="0" i="0" sz="126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6" name="Google Shape;36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5312000" y="6072379"/>
            <a:ext cx="1113532" cy="2161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 showMasterSp="0">
  <p:cSld name="Title and Content 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/>
          <p:nvPr/>
        </p:nvSpPr>
        <p:spPr>
          <a:xfrm>
            <a:off x="7312244" y="-2335"/>
            <a:ext cx="4321608" cy="8258177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0"/>
              <a:buFont typeface="Arial"/>
              <a:buNone/>
            </a:pPr>
            <a:r>
              <a:t/>
            </a:r>
            <a:endParaRPr b="0" i="0" sz="216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38"/>
          <p:cNvSpPr txBox="1"/>
          <p:nvPr>
            <p:ph type="ctrTitle"/>
          </p:nvPr>
        </p:nvSpPr>
        <p:spPr>
          <a:xfrm>
            <a:off x="955587" y="384048"/>
            <a:ext cx="8078684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20"/>
              <a:buFont typeface="Calibri"/>
              <a:buNone/>
              <a:defRPr b="0" i="0" sz="4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38"/>
          <p:cNvSpPr txBox="1"/>
          <p:nvPr>
            <p:ph idx="1" type="body"/>
          </p:nvPr>
        </p:nvSpPr>
        <p:spPr>
          <a:xfrm>
            <a:off x="955586" y="2702873"/>
            <a:ext cx="6957022" cy="3039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b="0" i="0" sz="167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1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41" name="Google Shape;41;p38"/>
          <p:cNvCxnSpPr/>
          <p:nvPr/>
        </p:nvCxnSpPr>
        <p:spPr>
          <a:xfrm flipH="1" rot="10800000">
            <a:off x="8267716" y="1"/>
            <a:ext cx="2186546" cy="8245736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" name="Google Shape;42;p38"/>
          <p:cNvSpPr txBox="1"/>
          <p:nvPr>
            <p:ph idx="11" type="ftr"/>
          </p:nvPr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38"/>
          <p:cNvSpPr/>
          <p:nvPr>
            <p:ph idx="2" type="pic"/>
          </p:nvPr>
        </p:nvSpPr>
        <p:spPr>
          <a:xfrm flipH="1">
            <a:off x="8596430" y="0"/>
            <a:ext cx="6029790" cy="8229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4" name="Google Shape;44;p38"/>
          <p:cNvSpPr txBox="1"/>
          <p:nvPr>
            <p:ph idx="12" type="sldNum"/>
          </p:nvPr>
        </p:nvSpPr>
        <p:spPr>
          <a:xfrm>
            <a:off x="12922255" y="7548929"/>
            <a:ext cx="741494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" name="Google Shape;45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65316" y="6010718"/>
            <a:ext cx="4611502" cy="522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 showMasterSp="0">
  <p:cSld name="Closing Slide">
    <p:bg>
      <p:bgPr>
        <a:solidFill>
          <a:schemeClr val="dk1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39"/>
          <p:cNvGrpSpPr/>
          <p:nvPr/>
        </p:nvGrpSpPr>
        <p:grpSpPr>
          <a:xfrm>
            <a:off x="6459083" y="2691"/>
            <a:ext cx="8168291" cy="8234977"/>
            <a:chOff x="5382569" y="2242"/>
            <a:chExt cx="6806909" cy="6862481"/>
          </a:xfrm>
        </p:grpSpPr>
        <p:pic>
          <p:nvPicPr>
            <p:cNvPr id="48" name="Google Shape;48;p3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40328" y="2242"/>
              <a:ext cx="6049150" cy="68624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3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" name="Google Shape;50;p39"/>
          <p:cNvSpPr txBox="1"/>
          <p:nvPr>
            <p:ph type="ctrTitle"/>
          </p:nvPr>
        </p:nvSpPr>
        <p:spPr>
          <a:xfrm>
            <a:off x="8364392" y="2015060"/>
            <a:ext cx="5744252" cy="182197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Calibri"/>
              <a:buNone/>
              <a:defRPr b="0" i="0" sz="7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39"/>
          <p:cNvSpPr/>
          <p:nvPr>
            <p:ph idx="2" type="pic"/>
          </p:nvPr>
        </p:nvSpPr>
        <p:spPr>
          <a:xfrm>
            <a:off x="-35399" y="-2683"/>
            <a:ext cx="8176949" cy="8245314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2" name="Google Shape;52;p39"/>
          <p:cNvSpPr txBox="1"/>
          <p:nvPr>
            <p:ph idx="1" type="body"/>
          </p:nvPr>
        </p:nvSpPr>
        <p:spPr>
          <a:xfrm>
            <a:off x="8364391" y="4498750"/>
            <a:ext cx="5744254" cy="2709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Courier New"/>
              <a:buNone/>
              <a:defRPr b="0" i="0" sz="192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288"/>
              </a:spcBef>
              <a:spcAft>
                <a:spcPts val="0"/>
              </a:spcAft>
              <a:buClr>
                <a:schemeClr val="lt1"/>
              </a:buClr>
              <a:buSzPts val="1440"/>
              <a:buFont typeface="Courier New"/>
              <a:buChar char="o"/>
              <a:defRPr b="0" i="0" sz="144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8610" lvl="2" marL="1371600" marR="0" rtl="0" algn="l">
              <a:lnSpc>
                <a:spcPct val="100000"/>
              </a:lnSpc>
              <a:spcBef>
                <a:spcPts val="252"/>
              </a:spcBef>
              <a:spcAft>
                <a:spcPts val="0"/>
              </a:spcAft>
              <a:buClr>
                <a:schemeClr val="lt1"/>
              </a:buClr>
              <a:buSzPts val="1260"/>
              <a:buFont typeface="Courier New"/>
              <a:buChar char="o"/>
              <a:defRPr b="0" i="0" sz="126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8610" lvl="3" marL="1828800" marR="0" rtl="0" algn="l">
              <a:lnSpc>
                <a:spcPct val="100000"/>
              </a:lnSpc>
              <a:spcBef>
                <a:spcPts val="252"/>
              </a:spcBef>
              <a:spcAft>
                <a:spcPts val="0"/>
              </a:spcAft>
              <a:buClr>
                <a:schemeClr val="lt1"/>
              </a:buClr>
              <a:buSzPts val="1260"/>
              <a:buFont typeface="Courier New"/>
              <a:buChar char="o"/>
              <a:defRPr b="0" i="0" sz="126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8610" lvl="4" marL="2286000" marR="0" rtl="0" algn="l">
              <a:lnSpc>
                <a:spcPct val="100000"/>
              </a:lnSpc>
              <a:spcBef>
                <a:spcPts val="252"/>
              </a:spcBef>
              <a:spcAft>
                <a:spcPts val="0"/>
              </a:spcAft>
              <a:buClr>
                <a:schemeClr val="lt1"/>
              </a:buClr>
              <a:buSzPts val="1260"/>
              <a:buFont typeface="Courier New"/>
              <a:buChar char="o"/>
              <a:defRPr b="0" i="0" sz="126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8.png"/><Relationship Id="rId5" Type="http://schemas.openxmlformats.org/officeDocument/2006/relationships/image" Target="../media/image20.png"/><Relationship Id="rId6" Type="http://schemas.openxmlformats.org/officeDocument/2006/relationships/image" Target="../media/image1.png"/><Relationship Id="rId7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19.png"/><Relationship Id="rId5" Type="http://schemas.openxmlformats.org/officeDocument/2006/relationships/image" Target="../media/image8.png"/><Relationship Id="rId6" Type="http://schemas.openxmlformats.org/officeDocument/2006/relationships/image" Target="../media/image20.png"/><Relationship Id="rId7" Type="http://schemas.openxmlformats.org/officeDocument/2006/relationships/image" Target="../media/image1.png"/><Relationship Id="rId8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Relationship Id="rId4" Type="http://schemas.openxmlformats.org/officeDocument/2006/relationships/image" Target="../media/image19.png"/><Relationship Id="rId5" Type="http://schemas.openxmlformats.org/officeDocument/2006/relationships/image" Target="../media/image8.png"/><Relationship Id="rId6" Type="http://schemas.openxmlformats.org/officeDocument/2006/relationships/image" Target="../media/image20.png"/><Relationship Id="rId7" Type="http://schemas.openxmlformats.org/officeDocument/2006/relationships/image" Target="../media/image1.png"/><Relationship Id="rId8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Relationship Id="rId4" Type="http://schemas.openxmlformats.org/officeDocument/2006/relationships/image" Target="../media/image19.png"/><Relationship Id="rId5" Type="http://schemas.openxmlformats.org/officeDocument/2006/relationships/image" Target="../media/image8.png"/><Relationship Id="rId6" Type="http://schemas.openxmlformats.org/officeDocument/2006/relationships/image" Target="../media/image20.png"/><Relationship Id="rId7" Type="http://schemas.openxmlformats.org/officeDocument/2006/relationships/image" Target="../media/image1.png"/><Relationship Id="rId8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Relationship Id="rId4" Type="http://schemas.openxmlformats.org/officeDocument/2006/relationships/image" Target="../media/image19.png"/><Relationship Id="rId5" Type="http://schemas.openxmlformats.org/officeDocument/2006/relationships/image" Target="../media/image8.png"/><Relationship Id="rId6" Type="http://schemas.openxmlformats.org/officeDocument/2006/relationships/image" Target="../media/image20.png"/><Relationship Id="rId7" Type="http://schemas.openxmlformats.org/officeDocument/2006/relationships/image" Target="../media/image1.png"/><Relationship Id="rId8" Type="http://schemas.openxmlformats.org/officeDocument/2006/relationships/image" Target="../media/image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www.cybersecpro-project.eu/" TargetMode="External"/><Relationship Id="rId4" Type="http://schemas.openxmlformats.org/officeDocument/2006/relationships/hyperlink" Target="https://twitter.com/CyberSecPro_eu" TargetMode="External"/><Relationship Id="rId5" Type="http://schemas.openxmlformats.org/officeDocument/2006/relationships/hyperlink" Target="https://www.linkedin.com/company/cybersecpro-euproject/" TargetMode="External"/><Relationship Id="rId6" Type="http://schemas.openxmlformats.org/officeDocument/2006/relationships/image" Target="../media/image31.png"/><Relationship Id="rId7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jp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"/>
          <p:cNvSpPr txBox="1"/>
          <p:nvPr>
            <p:ph type="ctrTitle"/>
          </p:nvPr>
        </p:nvSpPr>
        <p:spPr>
          <a:xfrm>
            <a:off x="8543868" y="868128"/>
            <a:ext cx="5188111" cy="309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60"/>
              <a:buFont typeface="Calibri"/>
              <a:buNone/>
            </a:pPr>
            <a:r>
              <a:rPr lang="en-US" sz="5760"/>
              <a:t>Βασικές αρχές και διαχείριση της κυβερνοασφάλειας στον τομέα της υγείας</a:t>
            </a:r>
            <a:endParaRPr/>
          </a:p>
        </p:txBody>
      </p:sp>
      <p:sp>
        <p:nvSpPr>
          <p:cNvPr id="59" name="Google Shape;59;p1"/>
          <p:cNvSpPr txBox="1"/>
          <p:nvPr>
            <p:ph type="subTitle" idx="1"/>
          </p:nvPr>
        </p:nvSpPr>
        <p:spPr>
          <a:xfrm>
            <a:off x="8553783" y="6298601"/>
            <a:ext cx="5188111" cy="1210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US"/>
              <a:t>ΠΑΡΟΥΣΙΑΣΗ ΑΠΟ: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US"/>
              <a:t>ΚΑΘ. ΝΙΝΕΤΑ ΠΟΛΕΜΗ, ΠΑΡΕΣ ΡΑΘΟΝΤ &amp; ΔΗΜΗΤΡΗΣ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ΚΟΥΤΡΑΣ </a:t>
            </a:r>
            <a:endParaRPr/>
          </a:p>
        </p:txBody>
      </p:sp>
      <p:sp>
        <p:nvSpPr>
          <p:cNvPr id="60" name="Google Shape;60;p1"/>
          <p:cNvSpPr txBox="1"/>
          <p:nvPr>
            <p:ph type="body" idx="3"/>
          </p:nvPr>
        </p:nvSpPr>
        <p:spPr>
          <a:xfrm>
            <a:off x="8543129" y="4048218"/>
            <a:ext cx="5188111" cy="121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</a:pPr>
            <a:r>
              <a:rPr lang="en-US" sz="4800"/>
              <a:t>CSP001_W_H</a:t>
            </a:r>
            <a:endParaRPr/>
          </a:p>
        </p:txBody>
      </p:sp>
      <p:sp>
        <p:nvSpPr>
          <p:cNvPr id="61" name="Google Shape;61;p1"/>
          <p:cNvSpPr/>
          <p:nvPr/>
        </p:nvSpPr>
        <p:spPr>
          <a:xfrm rot="10800000">
            <a:off x="4209308" y="-13391"/>
            <a:ext cx="3063696" cy="8230609"/>
          </a:xfrm>
          <a:custGeom>
            <a:rect l="l" t="t" r="r" b="b"/>
            <a:pathLst>
              <a:path w="2553080" h="6858841" extrusionOk="0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0"/>
              <a:buFont typeface="Arial"/>
              <a:buNone/>
            </a:pPr>
            <a:r>
              <a:t/>
            </a:r>
            <a:endParaRPr sz="216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1" descr="A black and white cover with blue squares&#10;&#10;Description automatically generated"/>
          <p:cNvPicPr preferRelativeResize="0"/>
          <p:nvPr>
            <p:ph type="pic" idx="2"/>
          </p:nvPr>
        </p:nvPicPr>
        <p:blipFill rotWithShape="1">
          <a:blip r:embed="rId3">
            <a:alphaModFix/>
          </a:blip>
          <a:srcRect l="0" t="784" r="0" b="782"/>
          <a:stretch/>
        </p:blipFill>
        <p:spPr>
          <a:xfrm>
            <a:off x="0" y="-2681"/>
            <a:ext cx="7008876" cy="823473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63" name="Google Shape;63;p1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64" name="Google Shape;64;p1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"/>
            <p:cNvPicPr preferRelativeResize="0"/>
            <p:nvPr/>
          </p:nvPicPr>
          <p:blipFill rotWithShape="1">
            <a:blip r:embed="rId5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"/>
          <p:cNvSpPr/>
          <p:nvPr/>
        </p:nvSpPr>
        <p:spPr>
          <a:xfrm>
            <a:off x="946666" y="2564011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Στοχευόμενο κοινό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0"/>
          <p:cNvSpPr/>
          <p:nvPr/>
        </p:nvSpPr>
        <p:spPr>
          <a:xfrm>
            <a:off x="946666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Διευθυντές στον τομέα της υγειονομικής περίθαλψης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"/>
          <p:cNvSpPr/>
          <p:nvPr/>
        </p:nvSpPr>
        <p:spPr>
          <a:xfrm>
            <a:off x="946666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Διευθυντές που εποπτεύουν την ασφάλεια των δεδομένων των ασθενών.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0"/>
          <p:cNvSpPr/>
          <p:nvPr/>
        </p:nvSpPr>
        <p:spPr>
          <a:xfrm>
            <a:off x="5404723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Επαγγελματίες πληροφορικής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0"/>
          <p:cNvSpPr/>
          <p:nvPr/>
        </p:nvSpPr>
        <p:spPr>
          <a:xfrm>
            <a:off x="5404723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Ειδικοί πληροφορικής στον τομέα της υγειονομικής περίθαλψης.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0"/>
          <p:cNvSpPr/>
          <p:nvPr/>
        </p:nvSpPr>
        <p:spPr>
          <a:xfrm>
            <a:off x="9862780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Ιατρικό προσωπικό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0"/>
          <p:cNvSpPr/>
          <p:nvPr/>
        </p:nvSpPr>
        <p:spPr>
          <a:xfrm>
            <a:off x="9862780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Ιατρικό προσωπικό που χειρίζεται ευαίσθητες πληροφορίες.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0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Ράθοντ &amp; Δημήτρης Κουτράς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10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219" name="Google Shape;219;p10"/>
            <p:cNvPicPr preferRelativeResize="0"/>
            <p:nvPr/>
          </p:nvPicPr>
          <p:blipFill rotWithShape="1">
            <a:blip r:embed="rId3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10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"/>
          <p:cNvSpPr/>
          <p:nvPr/>
        </p:nvSpPr>
        <p:spPr>
          <a:xfrm>
            <a:off x="946666" y="1259086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Διαδικασία εγγραφής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1"/>
          <p:cNvSpPr/>
          <p:nvPr/>
        </p:nvSpPr>
        <p:spPr>
          <a:xfrm>
            <a:off x="7258407" y="2552819"/>
            <a:ext cx="113586" cy="4417695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1"/>
          <p:cNvSpPr/>
          <p:nvPr/>
        </p:nvSpPr>
        <p:spPr>
          <a:xfrm>
            <a:off x="6147673" y="2977158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1"/>
          <p:cNvSpPr/>
          <p:nvPr/>
        </p:nvSpPr>
        <p:spPr>
          <a:xfrm>
            <a:off x="7031236" y="2750106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1"/>
          <p:cNvSpPr/>
          <p:nvPr/>
        </p:nvSpPr>
        <p:spPr>
          <a:xfrm>
            <a:off x="7248168" y="2797373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1"/>
          <p:cNvSpPr/>
          <p:nvPr/>
        </p:nvSpPr>
        <p:spPr>
          <a:xfrm>
            <a:off x="2771180" y="280523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Εγγραφή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1"/>
          <p:cNvSpPr/>
          <p:nvPr/>
        </p:nvSpPr>
        <p:spPr>
          <a:xfrm>
            <a:off x="946666" y="3351014"/>
            <a:ext cx="49801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Εγγραφείτε στο Εκπαιδευτικό Μοντέλο 1 του CyberSecPro στον ιστότοπο: www.cybersecpro-project.eu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1"/>
          <p:cNvSpPr/>
          <p:nvPr/>
        </p:nvSpPr>
        <p:spPr>
          <a:xfrm>
            <a:off x="7599164" y="4239339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1"/>
          <p:cNvSpPr/>
          <p:nvPr/>
        </p:nvSpPr>
        <p:spPr>
          <a:xfrm>
            <a:off x="7031236" y="401228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1"/>
          <p:cNvSpPr/>
          <p:nvPr/>
        </p:nvSpPr>
        <p:spPr>
          <a:xfrm>
            <a:off x="7209115" y="4059555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1"/>
          <p:cNvSpPr/>
          <p:nvPr/>
        </p:nvSpPr>
        <p:spPr>
          <a:xfrm>
            <a:off x="8703588" y="4067413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Ενημέρωση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1"/>
          <p:cNvSpPr/>
          <p:nvPr/>
        </p:nvSpPr>
        <p:spPr>
          <a:xfrm>
            <a:off x="8703588" y="4613196"/>
            <a:ext cx="49801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Παρακολουθήστε μια ενημέρωση για να κατανοήσετε το πεδίο εφαρμογής του ενότητας.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1"/>
          <p:cNvSpPr/>
          <p:nvPr/>
        </p:nvSpPr>
        <p:spPr>
          <a:xfrm>
            <a:off x="6147673" y="5375315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1"/>
          <p:cNvSpPr/>
          <p:nvPr/>
        </p:nvSpPr>
        <p:spPr>
          <a:xfrm>
            <a:off x="7031236" y="5148263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1"/>
          <p:cNvSpPr/>
          <p:nvPr/>
        </p:nvSpPr>
        <p:spPr>
          <a:xfrm>
            <a:off x="7212925" y="5195530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1"/>
          <p:cNvSpPr/>
          <p:nvPr/>
        </p:nvSpPr>
        <p:spPr>
          <a:xfrm>
            <a:off x="2771180" y="52033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Συμμετοχή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1"/>
          <p:cNvSpPr/>
          <p:nvPr/>
        </p:nvSpPr>
        <p:spPr>
          <a:xfrm>
            <a:off x="946666" y="5749171"/>
            <a:ext cx="49801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Συμμετέχετε στις διαδραστικές εκπαιδευτικές συνεδρίες.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1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Ράθοντ &amp; Δημήτρης Κουτράς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4" name="Google Shape;244;p11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2" descr="preencoded.png"/>
          <p:cNvPicPr preferRelativeResize="0"/>
          <p:nvPr/>
        </p:nvPicPr>
        <p:blipFill rotWithShape="1">
          <a:blip r:embed="rId3">
            <a:alphaModFix/>
          </a:blip>
          <a:srcRect l="0" t="0" r="0" b="0"/>
          <a:stretch/>
        </p:blipFill>
        <p:spPr>
          <a:xfrm>
            <a:off x="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2"/>
          <p:cNvSpPr/>
          <p:nvPr/>
        </p:nvSpPr>
        <p:spPr>
          <a:xfrm>
            <a:off x="4604266" y="1969294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Μεθοδολογία εκπαίδευσης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2"/>
          <p:cNvSpPr/>
          <p:nvPr/>
        </p:nvSpPr>
        <p:spPr>
          <a:xfrm>
            <a:off x="4604266" y="333410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2"/>
          <p:cNvSpPr/>
          <p:nvPr/>
        </p:nvSpPr>
        <p:spPr>
          <a:xfrm>
            <a:off x="4821198" y="3381375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2"/>
          <p:cNvSpPr/>
          <p:nvPr/>
        </p:nvSpPr>
        <p:spPr>
          <a:xfrm>
            <a:off x="5424607" y="342078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Διαδραστική μάθηση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2"/>
          <p:cNvSpPr/>
          <p:nvPr/>
        </p:nvSpPr>
        <p:spPr>
          <a:xfrm>
            <a:off x="5424607" y="3966567"/>
            <a:ext cx="35931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Συμμετέχετε σε διαδραστικές συνεδρίες για καλύτερη απομνημόνευση.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2"/>
          <p:cNvSpPr/>
          <p:nvPr/>
        </p:nvSpPr>
        <p:spPr>
          <a:xfrm>
            <a:off x="9270206" y="333410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2"/>
          <p:cNvSpPr/>
          <p:nvPr/>
        </p:nvSpPr>
        <p:spPr>
          <a:xfrm>
            <a:off x="9448086" y="3381375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2"/>
          <p:cNvSpPr/>
          <p:nvPr/>
        </p:nvSpPr>
        <p:spPr>
          <a:xfrm>
            <a:off x="10090547" y="342078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Καθοδήγηση από ειδικούς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2"/>
          <p:cNvSpPr/>
          <p:nvPr/>
        </p:nvSpPr>
        <p:spPr>
          <a:xfrm>
            <a:off x="10090547" y="3966567"/>
            <a:ext cx="35931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Μάθετε από ειδικούς με πραγματική εμπειρία.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2"/>
          <p:cNvSpPr/>
          <p:nvPr/>
        </p:nvSpPr>
        <p:spPr>
          <a:xfrm>
            <a:off x="4604266" y="5223986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2"/>
          <p:cNvSpPr/>
          <p:nvPr/>
        </p:nvSpPr>
        <p:spPr>
          <a:xfrm>
            <a:off x="4785955" y="5271254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2"/>
          <p:cNvSpPr/>
          <p:nvPr/>
        </p:nvSpPr>
        <p:spPr>
          <a:xfrm>
            <a:off x="5424607" y="531066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Πρακτική προσέγγιση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2"/>
          <p:cNvSpPr/>
          <p:nvPr/>
        </p:nvSpPr>
        <p:spPr>
          <a:xfrm>
            <a:off x="5424607" y="5856446"/>
            <a:ext cx="8259127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Εξασκηθείτε με εργαλεία και σενάρια που χρησιμοποιούνται στον τομέα της υγειονομικής περίθαλψης.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2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Ραθόντ &amp; Δημήτρης Κουτράς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7" name="Google Shape;267;p12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268" name="Google Shape;268;p12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12"/>
            <p:cNvPicPr preferRelativeResize="0"/>
            <p:nvPr/>
          </p:nvPicPr>
          <p:blipFill rotWithShape="1">
            <a:blip r:embed="rId5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3"/>
          <p:cNvSpPr/>
          <p:nvPr/>
        </p:nvSpPr>
        <p:spPr>
          <a:xfrm>
            <a:off x="946666" y="694134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Μαθησιακά αποτελέσματα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13" descr="preencoded.png"/>
          <p:cNvPicPr preferRelativeResize="0"/>
          <p:nvPr/>
        </p:nvPicPr>
        <p:blipFill rotWithShape="1">
          <a:blip r:embed="rId3">
            <a:alphaModFix/>
          </a:blip>
          <a:srcRect l="0" t="0" r="0" b="0"/>
          <a:stretch/>
        </p:blipFill>
        <p:spPr>
          <a:xfrm>
            <a:off x="946666" y="1861661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3"/>
          <p:cNvSpPr/>
          <p:nvPr/>
        </p:nvSpPr>
        <p:spPr>
          <a:xfrm>
            <a:off x="2587466" y="211407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Βάση γνώσεων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3"/>
          <p:cNvSpPr/>
          <p:nvPr/>
        </p:nvSpPr>
        <p:spPr>
          <a:xfrm>
            <a:off x="2587466" y="2659856"/>
            <a:ext cx="110962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Επεκτείνετε τη βάση γνώσεών σας στον τομέα της κυβερνοασφάλειας.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13" descr="preencoded.png"/>
          <p:cNvPicPr preferRelativeResize="0"/>
          <p:nvPr/>
        </p:nvPicPr>
        <p:blipFill rotWithShape="1">
          <a:blip r:embed="rId4">
            <a:alphaModFix/>
          </a:blip>
          <a:srcRect l="0" t="0" r="0" b="0"/>
          <a:stretch/>
        </p:blipFill>
        <p:spPr>
          <a:xfrm>
            <a:off x="946666" y="3881199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3"/>
          <p:cNvSpPr/>
          <p:nvPr/>
        </p:nvSpPr>
        <p:spPr>
          <a:xfrm>
            <a:off x="2587466" y="413361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Δεξιότητες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3"/>
          <p:cNvSpPr/>
          <p:nvPr/>
        </p:nvSpPr>
        <p:spPr>
          <a:xfrm>
            <a:off x="2587466" y="4679394"/>
            <a:ext cx="110962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Βελτιώστε τις δεξιότητές σας στον τομέα της προστασίας δεδομένων.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13" descr="preencoded.png"/>
          <p:cNvPicPr preferRelativeResize="0"/>
          <p:nvPr/>
        </p:nvPicPr>
        <p:blipFill rotWithShape="1">
          <a:blip r:embed="rId5">
            <a:alphaModFix/>
          </a:blip>
          <a:srcRect l="0" t="0" r="0" b="0"/>
          <a:stretch/>
        </p:blipFill>
        <p:spPr>
          <a:xfrm>
            <a:off x="946666" y="5900738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3"/>
          <p:cNvSpPr/>
          <p:nvPr/>
        </p:nvSpPr>
        <p:spPr>
          <a:xfrm>
            <a:off x="2587466" y="61531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Αυτοπεποίθηση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3"/>
          <p:cNvSpPr/>
          <p:nvPr/>
        </p:nvSpPr>
        <p:spPr>
          <a:xfrm>
            <a:off x="2587466" y="6698933"/>
            <a:ext cx="110962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Αποκτήστε αυτοπεποίθηση στη διαχείριση ζητημάτων κυβερνοασφάλειας.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3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Ράθοντ &amp; Δημήτρης Κουτράς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6" name="Google Shape;286;p13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287" name="Google Shape;287;p13"/>
            <p:cNvPicPr preferRelativeResize="0"/>
            <p:nvPr/>
          </p:nvPicPr>
          <p:blipFill rotWithShape="1">
            <a:blip r:embed="rId6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13"/>
            <p:cNvPicPr preferRelativeResize="0"/>
            <p:nvPr/>
          </p:nvPicPr>
          <p:blipFill rotWithShape="1">
            <a:blip r:embed="rId7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4" descr="preencoded.png"/>
          <p:cNvPicPr preferRelativeResize="0"/>
          <p:nvPr/>
        </p:nvPicPr>
        <p:blipFill rotWithShape="1">
          <a:blip r:embed="rId3">
            <a:alphaModFix/>
          </a:blip>
          <a:srcRect l="0" t="0" r="0" b="0"/>
          <a:stretch/>
        </p:blipFill>
        <p:spPr>
          <a:xfrm>
            <a:off x="1097280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4"/>
          <p:cNvSpPr/>
          <p:nvPr/>
        </p:nvSpPr>
        <p:spPr>
          <a:xfrm>
            <a:off x="946666" y="1748433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Χαρακτηριστικά της ενότητας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4"/>
          <p:cNvSpPr/>
          <p:nvPr/>
        </p:nvSpPr>
        <p:spPr>
          <a:xfrm>
            <a:off x="946666" y="2915960"/>
            <a:ext cx="4413528" cy="1858328"/>
          </a:xfrm>
          <a:prstGeom prst="roundRect">
            <a:avLst>
              <a:gd name="adj" fmla="val 815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4"/>
          <p:cNvSpPr/>
          <p:nvPr/>
        </p:nvSpPr>
        <p:spPr>
          <a:xfrm>
            <a:off x="1199078" y="316837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Προσαρμοσμένο περιεχόμενο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4"/>
          <p:cNvSpPr/>
          <p:nvPr/>
        </p:nvSpPr>
        <p:spPr>
          <a:xfrm>
            <a:off x="1199078" y="3714155"/>
            <a:ext cx="3908703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Περιεχόμενο προσαρμοσμένο στον τομέα της υγειονομικής περίθαλψης.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4"/>
          <p:cNvSpPr/>
          <p:nvPr/>
        </p:nvSpPr>
        <p:spPr>
          <a:xfrm>
            <a:off x="5612606" y="2915960"/>
            <a:ext cx="4413528" cy="1858328"/>
          </a:xfrm>
          <a:prstGeom prst="roundRect">
            <a:avLst>
              <a:gd name="adj" fmla="val 815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4"/>
          <p:cNvSpPr/>
          <p:nvPr/>
        </p:nvSpPr>
        <p:spPr>
          <a:xfrm>
            <a:off x="5865019" y="316837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Διαδραστικές ενότητες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4"/>
          <p:cNvSpPr/>
          <p:nvPr/>
        </p:nvSpPr>
        <p:spPr>
          <a:xfrm>
            <a:off x="5865019" y="3714155"/>
            <a:ext cx="3908703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Ενότητες σχεδιασμένες για διαδραστική μάθηση.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4"/>
          <p:cNvSpPr/>
          <p:nvPr/>
        </p:nvSpPr>
        <p:spPr>
          <a:xfrm>
            <a:off x="946666" y="5026700"/>
            <a:ext cx="9079468" cy="1454467"/>
          </a:xfrm>
          <a:prstGeom prst="roundRect">
            <a:avLst>
              <a:gd name="adj" fmla="val 10414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4"/>
          <p:cNvSpPr/>
          <p:nvPr/>
        </p:nvSpPr>
        <p:spPr>
          <a:xfrm>
            <a:off x="1199078" y="527911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Υποστηρικτικό υλικό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4"/>
          <p:cNvSpPr/>
          <p:nvPr/>
        </p:nvSpPr>
        <p:spPr>
          <a:xfrm>
            <a:off x="1199078" y="5824895"/>
            <a:ext cx="8574643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Πρόσβαση σε εκτενές υποστηρικτικό υλικό.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4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Ράθοντ &amp; Δημήτρης Κουτράς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6" name="Google Shape;306;p14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307" name="Google Shape;307;p14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14"/>
            <p:cNvPicPr preferRelativeResize="0"/>
            <p:nvPr/>
          </p:nvPicPr>
          <p:blipFill rotWithShape="1">
            <a:blip r:embed="rId5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5"/>
          <p:cNvSpPr/>
          <p:nvPr/>
        </p:nvSpPr>
        <p:spPr>
          <a:xfrm>
            <a:off x="946666" y="2191583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Διάρκεια του μαθήματος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5"/>
          <p:cNvSpPr/>
          <p:nvPr/>
        </p:nvSpPr>
        <p:spPr>
          <a:xfrm>
            <a:off x="946666" y="3611523"/>
            <a:ext cx="3993237" cy="757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5963"/>
              <a:buFont typeface="Barlow"/>
              <a:buNone/>
            </a:pPr>
            <a:r>
              <a:rPr lang="en-US" sz="5963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596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5"/>
          <p:cNvSpPr/>
          <p:nvPr/>
        </p:nvSpPr>
        <p:spPr>
          <a:xfrm>
            <a:off x="1365409" y="468439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Ημέρες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5"/>
          <p:cNvSpPr/>
          <p:nvPr/>
        </p:nvSpPr>
        <p:spPr>
          <a:xfrm>
            <a:off x="946666" y="5230178"/>
            <a:ext cx="399323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Το μάθημα διαρκεί δύο ημέρες.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5"/>
          <p:cNvSpPr/>
          <p:nvPr/>
        </p:nvSpPr>
        <p:spPr>
          <a:xfrm>
            <a:off x="5318522" y="3611523"/>
            <a:ext cx="3993237" cy="757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5963"/>
              <a:buFont typeface="Barlow"/>
              <a:buNone/>
            </a:pPr>
            <a:r>
              <a:rPr lang="en-US" sz="5963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5</a:t>
            </a:r>
            <a:endParaRPr sz="596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5"/>
          <p:cNvSpPr/>
          <p:nvPr/>
        </p:nvSpPr>
        <p:spPr>
          <a:xfrm>
            <a:off x="5737265" y="468439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Ώρες/Ημέρα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5"/>
          <p:cNvSpPr/>
          <p:nvPr/>
        </p:nvSpPr>
        <p:spPr>
          <a:xfrm>
            <a:off x="5318522" y="5230178"/>
            <a:ext cx="399323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Πέντε ώρες διαδραστικών συνεδριών καθημερινά.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5"/>
          <p:cNvSpPr/>
          <p:nvPr/>
        </p:nvSpPr>
        <p:spPr>
          <a:xfrm>
            <a:off x="9690378" y="3611523"/>
            <a:ext cx="3993356" cy="757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5963"/>
              <a:buFont typeface="Barlow"/>
              <a:buNone/>
            </a:pPr>
            <a:r>
              <a:rPr lang="en-US" sz="5963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10</a:t>
            </a:r>
            <a:endParaRPr sz="596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5"/>
          <p:cNvSpPr/>
          <p:nvPr/>
        </p:nvSpPr>
        <p:spPr>
          <a:xfrm>
            <a:off x="10109240" y="468439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Θέματα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5"/>
          <p:cNvSpPr/>
          <p:nvPr/>
        </p:nvSpPr>
        <p:spPr>
          <a:xfrm>
            <a:off x="9690378" y="5230178"/>
            <a:ext cx="399335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Δέκα ολοκληρωμένα θέματα.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5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Ραθόντ &amp; Δημήτρης Κουτράς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5" name="Google Shape;325;p15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326" name="Google Shape;326;p15"/>
            <p:cNvPicPr preferRelativeResize="0"/>
            <p:nvPr/>
          </p:nvPicPr>
          <p:blipFill rotWithShape="1">
            <a:blip r:embed="rId3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15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6"/>
          <p:cNvSpPr/>
          <p:nvPr/>
        </p:nvSpPr>
        <p:spPr>
          <a:xfrm>
            <a:off x="946666" y="1033820"/>
            <a:ext cx="11854934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Βασικά στοιχεία για την ασφάλεια στον κυβερνοχώρο στον τομέα της υγείας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6"/>
          <p:cNvSpPr/>
          <p:nvPr/>
        </p:nvSpPr>
        <p:spPr>
          <a:xfrm>
            <a:off x="1268492" y="2327553"/>
            <a:ext cx="113586" cy="4868228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6"/>
          <p:cNvSpPr/>
          <p:nvPr/>
        </p:nvSpPr>
        <p:spPr>
          <a:xfrm>
            <a:off x="1609249" y="2751892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6"/>
          <p:cNvSpPr/>
          <p:nvPr/>
        </p:nvSpPr>
        <p:spPr>
          <a:xfrm>
            <a:off x="1041321" y="2524839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6"/>
          <p:cNvSpPr/>
          <p:nvPr/>
        </p:nvSpPr>
        <p:spPr>
          <a:xfrm>
            <a:off x="1258253" y="2572107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6"/>
          <p:cNvSpPr/>
          <p:nvPr/>
        </p:nvSpPr>
        <p:spPr>
          <a:xfrm>
            <a:off x="2713672" y="257996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Κατανόηση των βασικών αρχών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6"/>
          <p:cNvSpPr/>
          <p:nvPr/>
        </p:nvSpPr>
        <p:spPr>
          <a:xfrm>
            <a:off x="2713672" y="3388400"/>
            <a:ext cx="10970062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Κατανοήστε τις βασικές έννοιες της κυβερνοασφάλειας στον τομέα της υγειονομικής περίθαλψης.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6"/>
          <p:cNvSpPr/>
          <p:nvPr/>
        </p:nvSpPr>
        <p:spPr>
          <a:xfrm>
            <a:off x="1609249" y="4458772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6"/>
          <p:cNvSpPr/>
          <p:nvPr/>
        </p:nvSpPr>
        <p:spPr>
          <a:xfrm>
            <a:off x="1041321" y="4231719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6"/>
          <p:cNvSpPr/>
          <p:nvPr/>
        </p:nvSpPr>
        <p:spPr>
          <a:xfrm>
            <a:off x="1219200" y="4278987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6"/>
          <p:cNvSpPr/>
          <p:nvPr/>
        </p:nvSpPr>
        <p:spPr>
          <a:xfrm>
            <a:off x="2713672" y="4286845"/>
            <a:ext cx="3393400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Αναγνώριση της σημασίας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6"/>
          <p:cNvSpPr/>
          <p:nvPr/>
        </p:nvSpPr>
        <p:spPr>
          <a:xfrm>
            <a:off x="2713672" y="5108464"/>
            <a:ext cx="10970062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Μάθετε γιατί η κυβερνοασφάλεια είναι ζωτικής σημασίας στον τομέα της υγείας.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6"/>
          <p:cNvSpPr/>
          <p:nvPr/>
        </p:nvSpPr>
        <p:spPr>
          <a:xfrm>
            <a:off x="1609249" y="6165652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6"/>
          <p:cNvSpPr/>
          <p:nvPr/>
        </p:nvSpPr>
        <p:spPr>
          <a:xfrm>
            <a:off x="1041321" y="5938599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6"/>
          <p:cNvSpPr/>
          <p:nvPr/>
        </p:nvSpPr>
        <p:spPr>
          <a:xfrm>
            <a:off x="1223010" y="5985867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6"/>
          <p:cNvSpPr/>
          <p:nvPr/>
        </p:nvSpPr>
        <p:spPr>
          <a:xfrm>
            <a:off x="2713672" y="599372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Εφαρμογή γνώσεων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6"/>
          <p:cNvSpPr/>
          <p:nvPr/>
        </p:nvSpPr>
        <p:spPr>
          <a:xfrm>
            <a:off x="2713672" y="6539508"/>
            <a:ext cx="10970062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Χρησιμοποιήστε αυτές τις γνώσεις για την προστασία των πληροφοριών υγείας.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0" name="Google Shape;350;p16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351" name="Google Shape;351;p16"/>
            <p:cNvPicPr preferRelativeResize="0"/>
            <p:nvPr/>
          </p:nvPicPr>
          <p:blipFill rotWithShape="1">
            <a:blip r:embed="rId3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6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3" name="Google Shape;353;p16"/>
          <p:cNvSpPr txBox="1"/>
          <p:nvPr/>
        </p:nvSpPr>
        <p:spPr>
          <a:xfrm>
            <a:off x="683288" y="7626699"/>
            <a:ext cx="81592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Εκπαιδευτές: Καθ. Νινέτα Πολέμη, Δρ. Παρές Ράθοντ &amp; Δημήτρης Κουτράς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17" descr="preencoded.png"/>
          <p:cNvPicPr preferRelativeResize="0"/>
          <p:nvPr/>
        </p:nvPicPr>
        <p:blipFill rotWithShape="1">
          <a:blip r:embed="rId3">
            <a:alphaModFix/>
          </a:blip>
          <a:srcRect l="0" t="0" r="0" b="0"/>
          <a:stretch/>
        </p:blipFill>
        <p:spPr>
          <a:xfrm>
            <a:off x="0" y="0"/>
            <a:ext cx="14630400" cy="3155632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7"/>
          <p:cNvSpPr/>
          <p:nvPr/>
        </p:nvSpPr>
        <p:spPr>
          <a:xfrm>
            <a:off x="946666" y="3182728"/>
            <a:ext cx="10739812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Κυβερνοαπειλές και ευπάθειες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17" descr="preencoded.png"/>
          <p:cNvPicPr preferRelativeResize="0"/>
          <p:nvPr/>
        </p:nvPicPr>
        <p:blipFill rotWithShape="1">
          <a:blip r:embed="rId4">
            <a:alphaModFix/>
          </a:blip>
          <a:srcRect l="0" t="0" r="0" b="0"/>
          <a:stretch/>
        </p:blipFill>
        <p:spPr>
          <a:xfrm>
            <a:off x="946666" y="3879958"/>
            <a:ext cx="835424" cy="120205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7"/>
          <p:cNvSpPr/>
          <p:nvPr/>
        </p:nvSpPr>
        <p:spPr>
          <a:xfrm>
            <a:off x="2561987" y="415935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Εντοπίστε τις απειλές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17"/>
          <p:cNvSpPr/>
          <p:nvPr/>
        </p:nvSpPr>
        <p:spPr>
          <a:xfrm>
            <a:off x="5184872" y="4140705"/>
            <a:ext cx="8498862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Μάθετε για τις πιο συνηθισμένες απειλές στον κυβερνοχώρο στον τομέα της υγειονομικής περίθαλψης.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17" descr="preencoded.png"/>
          <p:cNvPicPr preferRelativeResize="0"/>
          <p:nvPr/>
        </p:nvPicPr>
        <p:blipFill rotWithShape="1">
          <a:blip r:embed="rId5">
            <a:alphaModFix/>
          </a:blip>
          <a:srcRect l="0" t="0" r="0" b="0"/>
          <a:stretch/>
        </p:blipFill>
        <p:spPr>
          <a:xfrm>
            <a:off x="921187" y="4629907"/>
            <a:ext cx="835424" cy="120205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7"/>
          <p:cNvSpPr/>
          <p:nvPr/>
        </p:nvSpPr>
        <p:spPr>
          <a:xfrm>
            <a:off x="2523768" y="4940566"/>
            <a:ext cx="3181112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Αναλύστε τις ευπάθειες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7"/>
          <p:cNvSpPr/>
          <p:nvPr/>
        </p:nvSpPr>
        <p:spPr>
          <a:xfrm>
            <a:off x="5336472" y="4918272"/>
            <a:ext cx="8195661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Κατανοήστε πού βρίσκονται τα συστήματα υγειονομικής περίθαλψης σε μεγαλύτερο κίνδυνο.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17" descr="preencoded.png"/>
          <p:cNvPicPr preferRelativeResize="0"/>
          <p:nvPr/>
        </p:nvPicPr>
        <p:blipFill rotWithShape="1">
          <a:blip r:embed="rId6">
            <a:alphaModFix/>
          </a:blip>
          <a:srcRect l="0" t="0" r="0" b="0"/>
          <a:stretch/>
        </p:blipFill>
        <p:spPr>
          <a:xfrm>
            <a:off x="921187" y="5360569"/>
            <a:ext cx="835424" cy="120205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7"/>
          <p:cNvSpPr/>
          <p:nvPr/>
        </p:nvSpPr>
        <p:spPr>
          <a:xfrm>
            <a:off x="2523768" y="576442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Προληπτικά μέτρα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7"/>
          <p:cNvSpPr/>
          <p:nvPr/>
        </p:nvSpPr>
        <p:spPr>
          <a:xfrm>
            <a:off x="5953476" y="5829665"/>
            <a:ext cx="711281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Ανακαλύψτε πώς να αποτρέπετε παραβιάσεις και να διασφαλίζετε τα δεδομένα.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7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Ράθοντ &amp; Δημήτρης Κουτράς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7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372" name="Google Shape;372;p17"/>
            <p:cNvPicPr preferRelativeResize="0"/>
            <p:nvPr/>
          </p:nvPicPr>
          <p:blipFill rotWithShape="1">
            <a:blip r:embed="rId7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17"/>
            <p:cNvPicPr preferRelativeResize="0"/>
            <p:nvPr/>
          </p:nvPicPr>
          <p:blipFill rotWithShape="1">
            <a:blip r:embed="rId8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8"/>
          <p:cNvSpPr/>
          <p:nvPr/>
        </p:nvSpPr>
        <p:spPr>
          <a:xfrm>
            <a:off x="946666" y="2538770"/>
            <a:ext cx="6536888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Προστασία των δεδομένων των ασθενών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8"/>
          <p:cNvSpPr/>
          <p:nvPr/>
        </p:nvSpPr>
        <p:spPr>
          <a:xfrm>
            <a:off x="946666" y="3832503"/>
            <a:ext cx="4077414" cy="1858328"/>
          </a:xfrm>
          <a:prstGeom prst="roundRect">
            <a:avLst>
              <a:gd name="adj" fmla="val 815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8"/>
          <p:cNvSpPr/>
          <p:nvPr/>
        </p:nvSpPr>
        <p:spPr>
          <a:xfrm>
            <a:off x="1199078" y="408491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Προτεραιότητα στην προστασία της ιδιωτικής ζωής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8"/>
          <p:cNvSpPr/>
          <p:nvPr/>
        </p:nvSpPr>
        <p:spPr>
          <a:xfrm>
            <a:off x="1199078" y="4630698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Υιοθετήστε πρακτικές που δίνουν προτεραιότητα στην ιδιωτικότητα των ασθενών.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8"/>
          <p:cNvSpPr/>
          <p:nvPr/>
        </p:nvSpPr>
        <p:spPr>
          <a:xfrm>
            <a:off x="5276493" y="3832503"/>
            <a:ext cx="4077414" cy="1858328"/>
          </a:xfrm>
          <a:prstGeom prst="roundRect">
            <a:avLst>
              <a:gd name="adj" fmla="val 815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8"/>
          <p:cNvSpPr/>
          <p:nvPr/>
        </p:nvSpPr>
        <p:spPr>
          <a:xfrm>
            <a:off x="5528905" y="408491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Ασφαλής πρόσβαση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18"/>
          <p:cNvSpPr/>
          <p:nvPr/>
        </p:nvSpPr>
        <p:spPr>
          <a:xfrm>
            <a:off x="5528905" y="4630698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Εξασφαλίστε την ασφαλή πρόσβαση στις πληροφορίες των ασθενών.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8"/>
          <p:cNvSpPr/>
          <p:nvPr/>
        </p:nvSpPr>
        <p:spPr>
          <a:xfrm>
            <a:off x="9606320" y="3832503"/>
            <a:ext cx="4077414" cy="1858328"/>
          </a:xfrm>
          <a:prstGeom prst="roundRect">
            <a:avLst>
              <a:gd name="adj" fmla="val 815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8"/>
          <p:cNvSpPr/>
          <p:nvPr/>
        </p:nvSpPr>
        <p:spPr>
          <a:xfrm>
            <a:off x="9858732" y="408491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Συμμόρφωση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8"/>
          <p:cNvSpPr/>
          <p:nvPr/>
        </p:nvSpPr>
        <p:spPr>
          <a:xfrm>
            <a:off x="9858732" y="4630698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Διατηρήστε τη συμμόρφωση με τους νόμους περί προστασίας των δεδομένων υγείας.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8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Ραθόντ &amp; Δημήτρης Κουτράς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0" name="Google Shape;390;p18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391" name="Google Shape;391;p18"/>
            <p:cNvPicPr preferRelativeResize="0"/>
            <p:nvPr/>
          </p:nvPicPr>
          <p:blipFill rotWithShape="1">
            <a:blip r:embed="rId3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18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19" descr="preencoded.png"/>
          <p:cNvPicPr preferRelativeResize="0"/>
          <p:nvPr/>
        </p:nvPicPr>
        <p:blipFill rotWithShape="1">
          <a:blip r:embed="rId3">
            <a:alphaModFix/>
          </a:blip>
          <a:srcRect l="0" t="0" r="0" b="0"/>
          <a:stretch/>
        </p:blipFill>
        <p:spPr>
          <a:xfrm>
            <a:off x="0" y="0"/>
            <a:ext cx="14630400" cy="3155632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9"/>
          <p:cNvSpPr/>
          <p:nvPr/>
        </p:nvSpPr>
        <p:spPr>
          <a:xfrm>
            <a:off x="946666" y="3276957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Διαχείριση κινδύνων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19"/>
          <p:cNvSpPr/>
          <p:nvPr/>
        </p:nvSpPr>
        <p:spPr>
          <a:xfrm>
            <a:off x="6147673" y="5441633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9"/>
          <p:cNvSpPr/>
          <p:nvPr/>
        </p:nvSpPr>
        <p:spPr>
          <a:xfrm>
            <a:off x="7031236" y="4081048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19"/>
          <p:cNvSpPr/>
          <p:nvPr/>
        </p:nvSpPr>
        <p:spPr>
          <a:xfrm>
            <a:off x="7248168" y="4128316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19"/>
          <p:cNvSpPr/>
          <p:nvPr/>
        </p:nvSpPr>
        <p:spPr>
          <a:xfrm>
            <a:off x="2771180" y="413617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Αξιολόγηση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9"/>
          <p:cNvSpPr/>
          <p:nvPr/>
        </p:nvSpPr>
        <p:spPr>
          <a:xfrm>
            <a:off x="946666" y="4681957"/>
            <a:ext cx="49801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Διενέργεια διεξοδικών αξιολογήσεων κινδύνων στον τομέα της κυβερνοασφάλειας.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9"/>
          <p:cNvSpPr/>
          <p:nvPr/>
        </p:nvSpPr>
        <p:spPr>
          <a:xfrm>
            <a:off x="7599164" y="6703814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9"/>
          <p:cNvSpPr/>
          <p:nvPr/>
        </p:nvSpPr>
        <p:spPr>
          <a:xfrm>
            <a:off x="7031236" y="6476762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9"/>
          <p:cNvSpPr/>
          <p:nvPr/>
        </p:nvSpPr>
        <p:spPr>
          <a:xfrm>
            <a:off x="7209115" y="4756305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19"/>
          <p:cNvSpPr/>
          <p:nvPr/>
        </p:nvSpPr>
        <p:spPr>
          <a:xfrm>
            <a:off x="8703588" y="4764163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Μείωση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19"/>
          <p:cNvSpPr/>
          <p:nvPr/>
        </p:nvSpPr>
        <p:spPr>
          <a:xfrm>
            <a:off x="8703588" y="5309945"/>
            <a:ext cx="49801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Εφαρμογή στρατηγικών για τον μετριασμό των εντοπισμένων κινδύνων.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9"/>
          <p:cNvSpPr/>
          <p:nvPr/>
        </p:nvSpPr>
        <p:spPr>
          <a:xfrm>
            <a:off x="6147673" y="7839789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19"/>
          <p:cNvSpPr/>
          <p:nvPr/>
        </p:nvSpPr>
        <p:spPr>
          <a:xfrm>
            <a:off x="7031236" y="5531148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9"/>
          <p:cNvSpPr/>
          <p:nvPr/>
        </p:nvSpPr>
        <p:spPr>
          <a:xfrm>
            <a:off x="7212925" y="5578416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9"/>
          <p:cNvSpPr/>
          <p:nvPr/>
        </p:nvSpPr>
        <p:spPr>
          <a:xfrm>
            <a:off x="2771180" y="558627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Συνεχής επανεξέταση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9"/>
          <p:cNvSpPr/>
          <p:nvPr/>
        </p:nvSpPr>
        <p:spPr>
          <a:xfrm>
            <a:off x="946666" y="6132057"/>
            <a:ext cx="49801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Τακτική αναθεώρηση και ενημέρωση των μέτρων ασφαλείας.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19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Ραθόντ &amp; Δημήτρης Κουτράς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6" name="Google Shape;416;p19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417" name="Google Shape;417;p19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19"/>
            <p:cNvPicPr preferRelativeResize="0"/>
            <p:nvPr/>
          </p:nvPicPr>
          <p:blipFill rotWithShape="1">
            <a:blip r:embed="rId5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2"/>
          <p:cNvPicPr preferRelativeResize="0"/>
          <p:nvPr/>
        </p:nvPicPr>
        <p:blipFill rotWithShape="1">
          <a:blip r:embed="rId3">
            <a:alphaModFix/>
          </a:blip>
          <a:srcRect l="0" t="0" r="0" b="0"/>
          <a:stretch/>
        </p:blipFill>
        <p:spPr>
          <a:xfrm>
            <a:off x="11411491" y="130080"/>
            <a:ext cx="3063690" cy="5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"/>
          <p:cNvSpPr txBox="1"/>
          <p:nvPr>
            <p:ph type="sldNum" idx="12"/>
          </p:nvPr>
        </p:nvSpPr>
        <p:spPr>
          <a:xfrm>
            <a:off x="12922255" y="7548929"/>
            <a:ext cx="741600" cy="43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25" rIns="109700" bIns="548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4">
            <a:alphaModFix/>
          </a:blip>
          <a:srcRect l="0" t="0" r="0" b="0"/>
          <a:stretch/>
        </p:blipFill>
        <p:spPr>
          <a:xfrm>
            <a:off x="182880" y="1590031"/>
            <a:ext cx="14264642" cy="5049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0"/>
          <p:cNvSpPr/>
          <p:nvPr/>
        </p:nvSpPr>
        <p:spPr>
          <a:xfrm>
            <a:off x="946666" y="2564011"/>
            <a:ext cx="6444139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Μέτρα ασφάλειας στον κυβερνοχώρο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0"/>
          <p:cNvSpPr/>
          <p:nvPr/>
        </p:nvSpPr>
        <p:spPr>
          <a:xfrm>
            <a:off x="946666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Συστήματα πληροφορικής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20"/>
          <p:cNvSpPr/>
          <p:nvPr/>
        </p:nvSpPr>
        <p:spPr>
          <a:xfrm>
            <a:off x="946666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Βασικοί έλεγχοι για συστήματα πληροφορικής στον τομέα της υγειονομικής περίθαλψης.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0"/>
          <p:cNvSpPr/>
          <p:nvPr/>
        </p:nvSpPr>
        <p:spPr>
          <a:xfrm>
            <a:off x="5404723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Ιατρικές συσκευές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0"/>
          <p:cNvSpPr/>
          <p:nvPr/>
        </p:nvSpPr>
        <p:spPr>
          <a:xfrm>
            <a:off x="5404723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Αποτελεσματική ασφάλεια των συνδεδεμένων ιατρικών συσκευών.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20"/>
          <p:cNvSpPr/>
          <p:nvPr/>
        </p:nvSpPr>
        <p:spPr>
          <a:xfrm>
            <a:off x="9862780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Βέλτιστες πρακτικές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0"/>
          <p:cNvSpPr/>
          <p:nvPr/>
        </p:nvSpPr>
        <p:spPr>
          <a:xfrm>
            <a:off x="9862780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Υιοθέτηση βέλτιστων πρακτικών του κλάδου για την κυβερνοασφάλεια.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0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Ράθοντ &amp; Δημήτρης Κουτράς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2" name="Google Shape;432;p20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433" name="Google Shape;433;p20"/>
            <p:cNvPicPr preferRelativeResize="0"/>
            <p:nvPr/>
          </p:nvPicPr>
          <p:blipFill rotWithShape="1">
            <a:blip r:embed="rId3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20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21" descr="preencoded.png"/>
          <p:cNvPicPr preferRelativeResize="0"/>
          <p:nvPr/>
        </p:nvPicPr>
        <p:blipFill rotWithShape="1">
          <a:blip r:embed="rId3">
            <a:alphaModFix/>
          </a:blip>
          <a:srcRect l="0" t="0" r="0" b="0"/>
          <a:stretch/>
        </p:blipFill>
        <p:spPr>
          <a:xfrm>
            <a:off x="1097280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1"/>
          <p:cNvSpPr/>
          <p:nvPr/>
        </p:nvSpPr>
        <p:spPr>
          <a:xfrm>
            <a:off x="946666" y="1767364"/>
            <a:ext cx="6996351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Δημιουργία μιας κουλτούρας ασφάλειας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1"/>
          <p:cNvSpPr/>
          <p:nvPr/>
        </p:nvSpPr>
        <p:spPr>
          <a:xfrm>
            <a:off x="946666" y="313217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1"/>
          <p:cNvSpPr/>
          <p:nvPr/>
        </p:nvSpPr>
        <p:spPr>
          <a:xfrm>
            <a:off x="1163598" y="3179445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1"/>
          <p:cNvSpPr/>
          <p:nvPr/>
        </p:nvSpPr>
        <p:spPr>
          <a:xfrm>
            <a:off x="1767007" y="321885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Εκπαίδευση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1"/>
          <p:cNvSpPr/>
          <p:nvPr/>
        </p:nvSpPr>
        <p:spPr>
          <a:xfrm>
            <a:off x="1767007" y="3764637"/>
            <a:ext cx="3593187" cy="12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Εκπαίδευση του προσωπικού σχετικά με τη σημασία της κυβερνοασφάλειας.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1"/>
          <p:cNvSpPr/>
          <p:nvPr/>
        </p:nvSpPr>
        <p:spPr>
          <a:xfrm>
            <a:off x="5612606" y="313217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1"/>
          <p:cNvSpPr/>
          <p:nvPr/>
        </p:nvSpPr>
        <p:spPr>
          <a:xfrm>
            <a:off x="5790486" y="3179445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1"/>
          <p:cNvSpPr/>
          <p:nvPr/>
        </p:nvSpPr>
        <p:spPr>
          <a:xfrm>
            <a:off x="6432947" y="321885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Πολιτικές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1"/>
          <p:cNvSpPr/>
          <p:nvPr/>
        </p:nvSpPr>
        <p:spPr>
          <a:xfrm>
            <a:off x="6432947" y="3764637"/>
            <a:ext cx="35931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Αναπτύξτε σαφείς πολιτικές για την ασφάλεια των δεδομένων.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1"/>
          <p:cNvSpPr/>
          <p:nvPr/>
        </p:nvSpPr>
        <p:spPr>
          <a:xfrm>
            <a:off x="946666" y="5425916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21"/>
          <p:cNvSpPr/>
          <p:nvPr/>
        </p:nvSpPr>
        <p:spPr>
          <a:xfrm>
            <a:off x="1128355" y="5473184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1"/>
          <p:cNvSpPr/>
          <p:nvPr/>
        </p:nvSpPr>
        <p:spPr>
          <a:xfrm>
            <a:off x="1767007" y="551259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Εμπλοκή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1"/>
          <p:cNvSpPr/>
          <p:nvPr/>
        </p:nvSpPr>
        <p:spPr>
          <a:xfrm>
            <a:off x="1767007" y="6058376"/>
            <a:ext cx="8259127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Ενθάρρυνση της προληπτικής συμμετοχής στις πρακτικές ασφάλειας.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1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Ράθοντ &amp; Δημήτρης Κουτράς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5" name="Google Shape;455;p21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456" name="Google Shape;456;p21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21"/>
            <p:cNvPicPr preferRelativeResize="0"/>
            <p:nvPr/>
          </p:nvPicPr>
          <p:blipFill rotWithShape="1">
            <a:blip r:embed="rId5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22" descr="preencoded.png"/>
          <p:cNvPicPr preferRelativeResize="0"/>
          <p:nvPr/>
        </p:nvPicPr>
        <p:blipFill rotWithShape="1">
          <a:blip r:embed="rId3">
            <a:alphaModFix/>
          </a:blip>
          <a:srcRect l="0" t="0" r="0" b="0"/>
          <a:stretch/>
        </p:blipFill>
        <p:spPr>
          <a:xfrm>
            <a:off x="1097280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2"/>
          <p:cNvSpPr/>
          <p:nvPr/>
        </p:nvSpPr>
        <p:spPr>
          <a:xfrm>
            <a:off x="946666" y="694134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Ηθικές προκλήσεις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5" name="Google Shape;465;p22" descr="preencoded.png"/>
          <p:cNvPicPr preferRelativeResize="0"/>
          <p:nvPr/>
        </p:nvPicPr>
        <p:blipFill rotWithShape="1">
          <a:blip r:embed="rId4">
            <a:alphaModFix/>
          </a:blip>
          <a:srcRect l="0" t="0" r="0" b="0"/>
          <a:stretch/>
        </p:blipFill>
        <p:spPr>
          <a:xfrm>
            <a:off x="946666" y="1861661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22"/>
          <p:cNvSpPr/>
          <p:nvPr/>
        </p:nvSpPr>
        <p:spPr>
          <a:xfrm>
            <a:off x="2587466" y="211407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Επαγγελματική συμπεριφορά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2"/>
          <p:cNvSpPr/>
          <p:nvPr/>
        </p:nvSpPr>
        <p:spPr>
          <a:xfrm>
            <a:off x="2587466" y="3139431"/>
            <a:ext cx="7438800" cy="4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Αντιμετώπιση ζητημάτων ηθικής συμπεριφοράς στον τομέα της κυβερνοασφάλειας.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8" name="Google Shape;468;p22" descr="preencoded.png"/>
          <p:cNvPicPr preferRelativeResize="0"/>
          <p:nvPr/>
        </p:nvPicPr>
        <p:blipFill rotWithShape="1">
          <a:blip r:embed="rId5">
            <a:alphaModFix/>
          </a:blip>
          <a:srcRect l="0" t="0" r="0" b="0"/>
          <a:stretch/>
        </p:blipFill>
        <p:spPr>
          <a:xfrm>
            <a:off x="946666" y="3881199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22"/>
          <p:cNvSpPr/>
          <p:nvPr/>
        </p:nvSpPr>
        <p:spPr>
          <a:xfrm>
            <a:off x="2587466" y="413361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Λήψη αποφάσεων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22"/>
          <p:cNvSpPr/>
          <p:nvPr/>
        </p:nvSpPr>
        <p:spPr>
          <a:xfrm>
            <a:off x="2587466" y="4679394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Διαχείριση σύνθετων ηθικών αποφάσεων.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22" descr="preencoded.png"/>
          <p:cNvPicPr preferRelativeResize="0"/>
          <p:nvPr/>
        </p:nvPicPr>
        <p:blipFill rotWithShape="1">
          <a:blip r:embed="rId6">
            <a:alphaModFix/>
          </a:blip>
          <a:srcRect l="0" t="0" r="0" b="0"/>
          <a:stretch/>
        </p:blipFill>
        <p:spPr>
          <a:xfrm>
            <a:off x="946666" y="5900738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2"/>
          <p:cNvSpPr/>
          <p:nvPr/>
        </p:nvSpPr>
        <p:spPr>
          <a:xfrm>
            <a:off x="2587466" y="61531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Ακεραιότητα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22"/>
          <p:cNvSpPr/>
          <p:nvPr/>
        </p:nvSpPr>
        <p:spPr>
          <a:xfrm>
            <a:off x="2587466" y="6698933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Διατήρηση της ακεραιότητας κατά τη διαχείριση ευαίσθητων δεδομένων.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22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Ράθοντ &amp; Δημήτρης Κουτράς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5" name="Google Shape;475;p22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476" name="Google Shape;476;p22"/>
            <p:cNvPicPr preferRelativeResize="0"/>
            <p:nvPr/>
          </p:nvPicPr>
          <p:blipFill rotWithShape="1">
            <a:blip r:embed="rId7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22"/>
            <p:cNvPicPr preferRelativeResize="0"/>
            <p:nvPr/>
          </p:nvPicPr>
          <p:blipFill rotWithShape="1">
            <a:blip r:embed="rId8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23" descr="preencoded.png"/>
          <p:cNvPicPr preferRelativeResize="0"/>
          <p:nvPr/>
        </p:nvPicPr>
        <p:blipFill rotWithShape="1">
          <a:blip r:embed="rId3">
            <a:alphaModFix/>
          </a:blip>
          <a:srcRect l="0" t="0" r="0" b="0"/>
          <a:stretch/>
        </p:blipFill>
        <p:spPr>
          <a:xfrm>
            <a:off x="0" y="0"/>
            <a:ext cx="14630400" cy="3155632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23"/>
          <p:cNvSpPr/>
          <p:nvPr/>
        </p:nvSpPr>
        <p:spPr>
          <a:xfrm>
            <a:off x="946666" y="4179689"/>
            <a:ext cx="7130653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Διακυβέρνηση στον τομέα της υγειονομικής περίθαλψης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23"/>
          <p:cNvSpPr/>
          <p:nvPr/>
        </p:nvSpPr>
        <p:spPr>
          <a:xfrm>
            <a:off x="946666" y="5347216"/>
            <a:ext cx="4077414" cy="1858328"/>
          </a:xfrm>
          <a:prstGeom prst="roundRect">
            <a:avLst>
              <a:gd name="adj" fmla="val 815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3"/>
          <p:cNvSpPr/>
          <p:nvPr/>
        </p:nvSpPr>
        <p:spPr>
          <a:xfrm>
            <a:off x="1199078" y="559962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Ηγεσία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23"/>
          <p:cNvSpPr/>
          <p:nvPr/>
        </p:nvSpPr>
        <p:spPr>
          <a:xfrm>
            <a:off x="1199078" y="6145411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Ο ρόλος της ηγεσίας στη διακυβέρνηση της κυβερνοασφάλειας.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23"/>
          <p:cNvSpPr/>
          <p:nvPr/>
        </p:nvSpPr>
        <p:spPr>
          <a:xfrm>
            <a:off x="5276493" y="5347216"/>
            <a:ext cx="4077414" cy="1858328"/>
          </a:xfrm>
          <a:prstGeom prst="roundRect">
            <a:avLst>
              <a:gd name="adj" fmla="val 815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3"/>
          <p:cNvSpPr/>
          <p:nvPr/>
        </p:nvSpPr>
        <p:spPr>
          <a:xfrm>
            <a:off x="5528905" y="559962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Πλαίσια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3"/>
          <p:cNvSpPr/>
          <p:nvPr/>
        </p:nvSpPr>
        <p:spPr>
          <a:xfrm>
            <a:off x="5528905" y="6145411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Αποτελεσματική εφαρμογή πλαισίων διακυβέρνησης.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23"/>
          <p:cNvSpPr/>
          <p:nvPr/>
        </p:nvSpPr>
        <p:spPr>
          <a:xfrm>
            <a:off x="9606320" y="5347216"/>
            <a:ext cx="4077414" cy="1858328"/>
          </a:xfrm>
          <a:prstGeom prst="roundRect">
            <a:avLst>
              <a:gd name="adj" fmla="val 815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3"/>
          <p:cNvSpPr/>
          <p:nvPr/>
        </p:nvSpPr>
        <p:spPr>
          <a:xfrm>
            <a:off x="9858732" y="559962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Λογοδοσία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23"/>
          <p:cNvSpPr/>
          <p:nvPr/>
        </p:nvSpPr>
        <p:spPr>
          <a:xfrm>
            <a:off x="9858732" y="6145411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Διασφάλιση της λογοδοσίας σε όλα τα επίπεδα.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23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Ράθοντ &amp; Δημήτρης Κουτράς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5" name="Google Shape;495;p23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496" name="Google Shape;496;p23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23"/>
            <p:cNvPicPr preferRelativeResize="0"/>
            <p:nvPr/>
          </p:nvPicPr>
          <p:blipFill rotWithShape="1">
            <a:blip r:embed="rId5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4"/>
          <p:cNvSpPr/>
          <p:nvPr/>
        </p:nvSpPr>
        <p:spPr>
          <a:xfrm>
            <a:off x="946666" y="2564011"/>
            <a:ext cx="7893606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Συμμόρφωση και κανονισμοί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24"/>
          <p:cNvSpPr/>
          <p:nvPr/>
        </p:nvSpPr>
        <p:spPr>
          <a:xfrm>
            <a:off x="946666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Κατανόηση των νόμων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24"/>
          <p:cNvSpPr/>
          <p:nvPr/>
        </p:nvSpPr>
        <p:spPr>
          <a:xfrm>
            <a:off x="946666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Μάθετε για τους νόμους που ρυθμίζουν την κυβερνοασφάλεια στον τομέα της υγείας.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24"/>
          <p:cNvSpPr/>
          <p:nvPr/>
        </p:nvSpPr>
        <p:spPr>
          <a:xfrm>
            <a:off x="5404723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Τήρηση προτύπων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24"/>
          <p:cNvSpPr/>
          <p:nvPr/>
        </p:nvSpPr>
        <p:spPr>
          <a:xfrm>
            <a:off x="5404723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Τηρήστε τα πρότυπα συμμόρφωσης και τους κανονισμούς.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24"/>
          <p:cNvSpPr/>
          <p:nvPr/>
        </p:nvSpPr>
        <p:spPr>
          <a:xfrm>
            <a:off x="9862780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Συνεχής ενημέρωση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24"/>
          <p:cNvSpPr/>
          <p:nvPr/>
        </p:nvSpPr>
        <p:spPr>
          <a:xfrm>
            <a:off x="9862780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Μείνετε ενημερωμένοι σχετικά με τους εξελισσόμενους κανονισμούς για την κυβερνοασφάλεια.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24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Ράθοντ &amp; Δημήτρης Κουτράς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1" name="Google Shape;511;p24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512" name="Google Shape;512;p24"/>
            <p:cNvPicPr preferRelativeResize="0"/>
            <p:nvPr/>
          </p:nvPicPr>
          <p:blipFill rotWithShape="1">
            <a:blip r:embed="rId3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3" name="Google Shape;513;p24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25" descr="preencoded.png"/>
          <p:cNvPicPr preferRelativeResize="0"/>
          <p:nvPr/>
        </p:nvPicPr>
        <p:blipFill rotWithShape="1">
          <a:blip r:embed="rId3">
            <a:alphaModFix/>
          </a:blip>
          <a:srcRect l="0" t="0" r="0" b="0"/>
          <a:stretch/>
        </p:blipFill>
        <p:spPr>
          <a:xfrm>
            <a:off x="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25"/>
          <p:cNvSpPr/>
          <p:nvPr/>
        </p:nvSpPr>
        <p:spPr>
          <a:xfrm>
            <a:off x="4604266" y="1767364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Μελέτες περιπτώσεων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4604266" y="313217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821198" y="3179445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5424607" y="321885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Σενάρια από την πραγματική ζωή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5424607" y="3764637"/>
            <a:ext cx="3593187" cy="12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Αναλύστε πραγματικά περιστατικά κυβερνοασφάλειας στον τομέα της υγειονομικής περίθαλψης.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9270206" y="313217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9448086" y="3179445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25"/>
          <p:cNvSpPr/>
          <p:nvPr/>
        </p:nvSpPr>
        <p:spPr>
          <a:xfrm>
            <a:off x="10090547" y="321885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Διδάγματα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25"/>
          <p:cNvSpPr/>
          <p:nvPr/>
        </p:nvSpPr>
        <p:spPr>
          <a:xfrm>
            <a:off x="10090547" y="3764637"/>
            <a:ext cx="35931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Κατανοήστε τα διδάγματα που αντλήθηκαν από προηγούμενες παραβιάσεις.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25"/>
          <p:cNvSpPr/>
          <p:nvPr/>
        </p:nvSpPr>
        <p:spPr>
          <a:xfrm>
            <a:off x="4604266" y="5425916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25"/>
          <p:cNvSpPr/>
          <p:nvPr/>
        </p:nvSpPr>
        <p:spPr>
          <a:xfrm>
            <a:off x="4785955" y="5473184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25"/>
          <p:cNvSpPr/>
          <p:nvPr/>
        </p:nvSpPr>
        <p:spPr>
          <a:xfrm>
            <a:off x="5424607" y="551259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Προληπτικές ενέργειες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25"/>
          <p:cNvSpPr/>
          <p:nvPr/>
        </p:nvSpPr>
        <p:spPr>
          <a:xfrm>
            <a:off x="5424607" y="6058376"/>
            <a:ext cx="8259127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Συζήτηση σχετικά με τις ενέργειες που έχουν ληφθεί για την πρόληψη μελλοντικών περιστατικών.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25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Ραθόντ &amp; Δημήτρης Κουτράς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4" name="Google Shape;534;p25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535" name="Google Shape;535;p25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5"/>
            <p:cNvPicPr preferRelativeResize="0"/>
            <p:nvPr/>
          </p:nvPicPr>
          <p:blipFill rotWithShape="1">
            <a:blip r:embed="rId5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26" descr="preencoded.png"/>
          <p:cNvPicPr preferRelativeResize="0"/>
          <p:nvPr/>
        </p:nvPicPr>
        <p:blipFill rotWithShape="1">
          <a:blip r:embed="rId3">
            <a:alphaModFix/>
          </a:blip>
          <a:srcRect l="0" t="0" r="0" b="0"/>
          <a:stretch/>
        </p:blipFill>
        <p:spPr>
          <a:xfrm>
            <a:off x="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6"/>
          <p:cNvSpPr/>
          <p:nvPr/>
        </p:nvSpPr>
        <p:spPr>
          <a:xfrm>
            <a:off x="4604266" y="694134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Πρακτικές ασκήσεις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4" name="Google Shape;544;p26" descr="preencoded.png"/>
          <p:cNvPicPr preferRelativeResize="0"/>
          <p:nvPr/>
        </p:nvPicPr>
        <p:blipFill rotWithShape="1">
          <a:blip r:embed="rId4">
            <a:alphaModFix/>
          </a:blip>
          <a:srcRect l="0" t="0" r="0" b="0"/>
          <a:stretch/>
        </p:blipFill>
        <p:spPr>
          <a:xfrm>
            <a:off x="4604266" y="1861661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26"/>
          <p:cNvSpPr/>
          <p:nvPr/>
        </p:nvSpPr>
        <p:spPr>
          <a:xfrm>
            <a:off x="6245066" y="211407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Προσομοιώσεις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26"/>
          <p:cNvSpPr/>
          <p:nvPr/>
        </p:nvSpPr>
        <p:spPr>
          <a:xfrm>
            <a:off x="6245066" y="2659856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Συμμετέχετε σε προσομοιώσεις επιθέσεων στον τομέα της κυβερνοασφάλειας.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7" name="Google Shape;547;p26" descr="preencoded.png"/>
          <p:cNvPicPr preferRelativeResize="0"/>
          <p:nvPr/>
        </p:nvPicPr>
        <p:blipFill rotWithShape="1">
          <a:blip r:embed="rId5">
            <a:alphaModFix/>
          </a:blip>
          <a:srcRect l="0" t="0" r="0" b="0"/>
          <a:stretch/>
        </p:blipFill>
        <p:spPr>
          <a:xfrm>
            <a:off x="4604266" y="3881199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26"/>
          <p:cNvSpPr/>
          <p:nvPr/>
        </p:nvSpPr>
        <p:spPr>
          <a:xfrm>
            <a:off x="6245066" y="413361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Σχεδιασμός αντίδρασης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26"/>
          <p:cNvSpPr/>
          <p:nvPr/>
        </p:nvSpPr>
        <p:spPr>
          <a:xfrm>
            <a:off x="6245066" y="4679394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Αναπτύξτε και εξασκηθείτε σε σχέδια αντίδρασης σε περιστατικά.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0" name="Google Shape;550;p26" descr="preencoded.png"/>
          <p:cNvPicPr preferRelativeResize="0"/>
          <p:nvPr/>
        </p:nvPicPr>
        <p:blipFill rotWithShape="1">
          <a:blip r:embed="rId6">
            <a:alphaModFix/>
          </a:blip>
          <a:srcRect l="0" t="0" r="0" b="0"/>
          <a:stretch/>
        </p:blipFill>
        <p:spPr>
          <a:xfrm>
            <a:off x="4604266" y="5900738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26"/>
          <p:cNvSpPr/>
          <p:nvPr/>
        </p:nvSpPr>
        <p:spPr>
          <a:xfrm>
            <a:off x="6245066" y="61531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Πρακτική εκπαίδευση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26"/>
          <p:cNvSpPr/>
          <p:nvPr/>
        </p:nvSpPr>
        <p:spPr>
          <a:xfrm>
            <a:off x="6245066" y="6698933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Αποκτήστε πρακτική εμπειρία με εργαλεία ασφάλειας.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6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Ράθοντ &amp; Δημήτρης Κουτράς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4" name="Google Shape;554;p26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555" name="Google Shape;555;p26"/>
            <p:cNvPicPr preferRelativeResize="0"/>
            <p:nvPr/>
          </p:nvPicPr>
          <p:blipFill rotWithShape="1">
            <a:blip r:embed="rId7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26"/>
            <p:cNvPicPr preferRelativeResize="0"/>
            <p:nvPr/>
          </p:nvPicPr>
          <p:blipFill rotWithShape="1">
            <a:blip r:embed="rId8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7"/>
          <p:cNvSpPr/>
          <p:nvPr/>
        </p:nvSpPr>
        <p:spPr>
          <a:xfrm>
            <a:off x="946666" y="2564011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Εκπαιδευτικοί πόροι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27"/>
          <p:cNvSpPr/>
          <p:nvPr/>
        </p:nvSpPr>
        <p:spPr>
          <a:xfrm>
            <a:off x="946666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Βιβλία και εκδόσεις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27"/>
          <p:cNvSpPr/>
          <p:nvPr/>
        </p:nvSpPr>
        <p:spPr>
          <a:xfrm>
            <a:off x="946666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Επιλεγμένη λίστα βασικών αναγνωσμάτων.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27"/>
          <p:cNvSpPr/>
          <p:nvPr/>
        </p:nvSpPr>
        <p:spPr>
          <a:xfrm>
            <a:off x="5404723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Ηλεκτρονικό υλικό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27"/>
          <p:cNvSpPr/>
          <p:nvPr/>
        </p:nvSpPr>
        <p:spPr>
          <a:xfrm>
            <a:off x="5404723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Πρόσβαση σε διαδικτυακούς πόρους και υλικό.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27"/>
          <p:cNvSpPr/>
          <p:nvPr/>
        </p:nvSpPr>
        <p:spPr>
          <a:xfrm>
            <a:off x="9862780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Καθοδήγηση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27"/>
          <p:cNvSpPr/>
          <p:nvPr/>
        </p:nvSpPr>
        <p:spPr>
          <a:xfrm>
            <a:off x="9862780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Καθοδήγηση από έμπειρους επαγγελματίες.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27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Ραθόντ &amp; Δημήτρης Κουτράς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0" name="Google Shape;570;p27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571" name="Google Shape;571;p27"/>
            <p:cNvPicPr preferRelativeResize="0"/>
            <p:nvPr/>
          </p:nvPicPr>
          <p:blipFill rotWithShape="1">
            <a:blip r:embed="rId3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2" name="Google Shape;572;p27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28" descr="preencoded.png"/>
          <p:cNvPicPr preferRelativeResize="0"/>
          <p:nvPr/>
        </p:nvPicPr>
        <p:blipFill rotWithShape="1">
          <a:blip r:embed="rId3">
            <a:alphaModFix/>
          </a:blip>
          <a:srcRect l="0" t="0" r="0" b="0"/>
          <a:stretch/>
        </p:blipFill>
        <p:spPr>
          <a:xfrm>
            <a:off x="0" y="0"/>
            <a:ext cx="14630400" cy="3155632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28"/>
          <p:cNvSpPr/>
          <p:nvPr/>
        </p:nvSpPr>
        <p:spPr>
          <a:xfrm>
            <a:off x="946666" y="3105668"/>
            <a:ext cx="8303776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Αξιολόγηση και πιστοποίηση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28"/>
          <p:cNvSpPr/>
          <p:nvPr/>
        </p:nvSpPr>
        <p:spPr>
          <a:xfrm>
            <a:off x="1268492" y="5017294"/>
            <a:ext cx="113586" cy="4868228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28"/>
          <p:cNvSpPr/>
          <p:nvPr/>
        </p:nvSpPr>
        <p:spPr>
          <a:xfrm>
            <a:off x="1609249" y="5441633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8"/>
          <p:cNvSpPr/>
          <p:nvPr/>
        </p:nvSpPr>
        <p:spPr>
          <a:xfrm>
            <a:off x="1041321" y="390298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28"/>
          <p:cNvSpPr/>
          <p:nvPr/>
        </p:nvSpPr>
        <p:spPr>
          <a:xfrm>
            <a:off x="1258253" y="3950255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28"/>
          <p:cNvSpPr/>
          <p:nvPr/>
        </p:nvSpPr>
        <p:spPr>
          <a:xfrm>
            <a:off x="2713672" y="3958113"/>
            <a:ext cx="3392210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Συνεχής αξιολόγηση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28"/>
          <p:cNvSpPr/>
          <p:nvPr/>
        </p:nvSpPr>
        <p:spPr>
          <a:xfrm>
            <a:off x="2713672" y="4503896"/>
            <a:ext cx="10970062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Αξιολογήσεις καθ' όλη τη διάρκεια του μαθήματος για την εκτίμηση της κατανόησης.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28"/>
          <p:cNvSpPr/>
          <p:nvPr/>
        </p:nvSpPr>
        <p:spPr>
          <a:xfrm>
            <a:off x="1609249" y="7148512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28"/>
          <p:cNvSpPr/>
          <p:nvPr/>
        </p:nvSpPr>
        <p:spPr>
          <a:xfrm>
            <a:off x="1041321" y="6921460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28"/>
          <p:cNvSpPr/>
          <p:nvPr/>
        </p:nvSpPr>
        <p:spPr>
          <a:xfrm>
            <a:off x="1219200" y="5053154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28"/>
          <p:cNvSpPr/>
          <p:nvPr/>
        </p:nvSpPr>
        <p:spPr>
          <a:xfrm>
            <a:off x="2713672" y="506101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Τελική εξέταση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28"/>
          <p:cNvSpPr/>
          <p:nvPr/>
        </p:nvSpPr>
        <p:spPr>
          <a:xfrm>
            <a:off x="2713672" y="5606795"/>
            <a:ext cx="10970062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Μια ολοκληρωμένη τελική εξέταση για την αξιολόγηση των γνώσεων.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28"/>
          <p:cNvSpPr/>
          <p:nvPr/>
        </p:nvSpPr>
        <p:spPr>
          <a:xfrm>
            <a:off x="1609249" y="8855393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8"/>
          <p:cNvSpPr/>
          <p:nvPr/>
        </p:nvSpPr>
        <p:spPr>
          <a:xfrm>
            <a:off x="1041321" y="8628340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28"/>
          <p:cNvSpPr/>
          <p:nvPr/>
        </p:nvSpPr>
        <p:spPr>
          <a:xfrm>
            <a:off x="1223010" y="6097782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28"/>
          <p:cNvSpPr/>
          <p:nvPr/>
        </p:nvSpPr>
        <p:spPr>
          <a:xfrm>
            <a:off x="2713672" y="610564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Πιστοποίηση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28"/>
          <p:cNvSpPr/>
          <p:nvPr/>
        </p:nvSpPr>
        <p:spPr>
          <a:xfrm>
            <a:off x="2713672" y="6651423"/>
            <a:ext cx="10970062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Λάβετε πιστοποίηση μετά την επιτυχή ολοκλήρωση.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28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Ραθόντ &amp; Δημήτρης Κουτράς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7" name="Google Shape;597;p28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598" name="Google Shape;598;p28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Google Shape;599;p28"/>
            <p:cNvPicPr preferRelativeResize="0"/>
            <p:nvPr/>
          </p:nvPicPr>
          <p:blipFill rotWithShape="1">
            <a:blip r:embed="rId5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29" descr="preencoded.png"/>
          <p:cNvPicPr preferRelativeResize="0"/>
          <p:nvPr/>
        </p:nvPicPr>
        <p:blipFill rotWithShape="1">
          <a:blip r:embed="rId3">
            <a:alphaModFix/>
          </a:blip>
          <a:srcRect l="0" t="0" r="0" b="0"/>
          <a:stretch/>
        </p:blipFill>
        <p:spPr>
          <a:xfrm>
            <a:off x="1097280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29"/>
          <p:cNvSpPr/>
          <p:nvPr/>
        </p:nvSpPr>
        <p:spPr>
          <a:xfrm>
            <a:off x="946666" y="1969294"/>
            <a:ext cx="7233523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Ευκαιρίες δικτύωσης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29"/>
          <p:cNvSpPr/>
          <p:nvPr/>
        </p:nvSpPr>
        <p:spPr>
          <a:xfrm>
            <a:off x="946666" y="333410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9"/>
          <p:cNvSpPr/>
          <p:nvPr/>
        </p:nvSpPr>
        <p:spPr>
          <a:xfrm>
            <a:off x="1163598" y="3381375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29"/>
          <p:cNvSpPr/>
          <p:nvPr/>
        </p:nvSpPr>
        <p:spPr>
          <a:xfrm>
            <a:off x="1767007" y="342078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Αλληλεπίδραση με συναδέλφους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29"/>
          <p:cNvSpPr/>
          <p:nvPr/>
        </p:nvSpPr>
        <p:spPr>
          <a:xfrm>
            <a:off x="1767007" y="3966567"/>
            <a:ext cx="35931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Αλληλεπιδράστε και δικτυωθείτε με συναδέλφους του κλάδου.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29"/>
          <p:cNvSpPr/>
          <p:nvPr/>
        </p:nvSpPr>
        <p:spPr>
          <a:xfrm>
            <a:off x="5612606" y="333410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9"/>
          <p:cNvSpPr/>
          <p:nvPr/>
        </p:nvSpPr>
        <p:spPr>
          <a:xfrm>
            <a:off x="5790486" y="3381375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29"/>
          <p:cNvSpPr/>
          <p:nvPr/>
        </p:nvSpPr>
        <p:spPr>
          <a:xfrm>
            <a:off x="6432947" y="342078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Πρόσβαση σε ειδικούς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29"/>
          <p:cNvSpPr/>
          <p:nvPr/>
        </p:nvSpPr>
        <p:spPr>
          <a:xfrm>
            <a:off x="6432947" y="3966567"/>
            <a:ext cx="35931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Αποκτήστε πρόσβαση σε ειδικούς και ηγέτες του κλάδου.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29"/>
          <p:cNvSpPr/>
          <p:nvPr/>
        </p:nvSpPr>
        <p:spPr>
          <a:xfrm>
            <a:off x="946666" y="5223986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29"/>
          <p:cNvSpPr/>
          <p:nvPr/>
        </p:nvSpPr>
        <p:spPr>
          <a:xfrm>
            <a:off x="1128355" y="5271254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29"/>
          <p:cNvSpPr/>
          <p:nvPr/>
        </p:nvSpPr>
        <p:spPr>
          <a:xfrm>
            <a:off x="1767007" y="531066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Δημιουργία κοινότητας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29"/>
          <p:cNvSpPr/>
          <p:nvPr/>
        </p:nvSpPr>
        <p:spPr>
          <a:xfrm>
            <a:off x="1767007" y="5856446"/>
            <a:ext cx="8259127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Δημιουργήστε μια κοινότητα επαγγελματιών στον τομέα της κυβερνοασφάλειας.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29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Ράθοντ &amp; Δημήτρης Κουτράς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0" name="Google Shape;620;p29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621" name="Google Shape;621;p29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2" name="Google Shape;622;p29"/>
            <p:cNvPicPr preferRelativeResize="0"/>
            <p:nvPr/>
          </p:nvPicPr>
          <p:blipFill rotWithShape="1">
            <a:blip r:embed="rId5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3" descr="preencoded.png"/>
          <p:cNvPicPr preferRelativeResize="0"/>
          <p:nvPr/>
        </p:nvPicPr>
        <p:blipFill rotWithShape="1">
          <a:blip r:embed="rId3">
            <a:alphaModFix/>
          </a:blip>
          <a:srcRect l="0" t="0" r="0" b="0"/>
          <a:stretch/>
        </p:blipFill>
        <p:spPr>
          <a:xfrm>
            <a:off x="0" y="1"/>
            <a:ext cx="4957011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3"/>
          <p:cNvSpPr/>
          <p:nvPr/>
        </p:nvSpPr>
        <p:spPr>
          <a:xfrm>
            <a:off x="6433066" y="694134"/>
            <a:ext cx="7250668" cy="5679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5963"/>
              <a:buFont typeface="Barlow"/>
              <a:buNone/>
            </a:pPr>
            <a:r>
              <a:rPr lang="en-US" sz="5963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Εκπαιδευτική ενότητα CyberSecPro-1: Βασικές αρχές και διαχείριση της κυβερνοασφάλειας στον τομέα της υγείας</a:t>
            </a:r>
            <a:endParaRPr sz="596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3"/>
          <p:cNvSpPr/>
          <p:nvPr/>
        </p:nvSpPr>
        <p:spPr>
          <a:xfrm>
            <a:off x="6433066" y="8267224"/>
            <a:ext cx="403860" cy="403860"/>
          </a:xfrm>
          <a:prstGeom prst="roundRect">
            <a:avLst>
              <a:gd name="adj" fmla="val 22639245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Ραθόντ &amp; Δημήτρης Κουτράς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" name="Google Shape;82;p3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83" name="Google Shape;83;p3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3"/>
            <p:cNvPicPr preferRelativeResize="0"/>
            <p:nvPr/>
          </p:nvPicPr>
          <p:blipFill rotWithShape="1">
            <a:blip r:embed="rId5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30" descr="preencoded.png"/>
          <p:cNvPicPr preferRelativeResize="0"/>
          <p:nvPr/>
        </p:nvPicPr>
        <p:blipFill rotWithShape="1">
          <a:blip r:embed="rId3">
            <a:alphaModFix/>
          </a:blip>
          <a:srcRect l="0" t="0" r="0" b="0"/>
          <a:stretch/>
        </p:blipFill>
        <p:spPr>
          <a:xfrm>
            <a:off x="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30"/>
          <p:cNvSpPr/>
          <p:nvPr/>
        </p:nvSpPr>
        <p:spPr>
          <a:xfrm>
            <a:off x="4604266" y="694134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Υποστήριξη μετά την εκπαίδευση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0" name="Google Shape;630;p30" descr="preencoded.png"/>
          <p:cNvPicPr preferRelativeResize="0"/>
          <p:nvPr/>
        </p:nvPicPr>
        <p:blipFill rotWithShape="1">
          <a:blip r:embed="rId4">
            <a:alphaModFix/>
          </a:blip>
          <a:srcRect l="0" t="0" r="0" b="0"/>
          <a:stretch/>
        </p:blipFill>
        <p:spPr>
          <a:xfrm>
            <a:off x="4604266" y="1861661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30"/>
          <p:cNvSpPr/>
          <p:nvPr/>
        </p:nvSpPr>
        <p:spPr>
          <a:xfrm>
            <a:off x="6245066" y="211407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Συνεδρίες παρακολούθησης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30"/>
          <p:cNvSpPr/>
          <p:nvPr/>
        </p:nvSpPr>
        <p:spPr>
          <a:xfrm>
            <a:off x="6245066" y="2659856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Παρακολουθήστε συνεδρίες παρακολούθησης για να εδραιώσετε τη μάθηση.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3" name="Google Shape;633;p30" descr="preencoded.png"/>
          <p:cNvPicPr preferRelativeResize="0"/>
          <p:nvPr/>
        </p:nvPicPr>
        <p:blipFill rotWithShape="1">
          <a:blip r:embed="rId5">
            <a:alphaModFix/>
          </a:blip>
          <a:srcRect l="0" t="0" r="0" b="0"/>
          <a:stretch/>
        </p:blipFill>
        <p:spPr>
          <a:xfrm>
            <a:off x="4604266" y="3881199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30"/>
          <p:cNvSpPr/>
          <p:nvPr/>
        </p:nvSpPr>
        <p:spPr>
          <a:xfrm>
            <a:off x="6245066" y="413361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Φόρουμ ερωτήσεων και απαντήσεων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30"/>
          <p:cNvSpPr/>
          <p:nvPr/>
        </p:nvSpPr>
        <p:spPr>
          <a:xfrm>
            <a:off x="6245066" y="4679394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Συμμετέχετε σε φόρουμ ερωτήσεων και απαντήσεων για συνεχή υποστήριξη.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6" name="Google Shape;636;p30" descr="preencoded.png"/>
          <p:cNvPicPr preferRelativeResize="0"/>
          <p:nvPr/>
        </p:nvPicPr>
        <p:blipFill rotWithShape="1">
          <a:blip r:embed="rId6">
            <a:alphaModFix/>
          </a:blip>
          <a:srcRect l="0" t="0" r="0" b="0"/>
          <a:stretch/>
        </p:blipFill>
        <p:spPr>
          <a:xfrm>
            <a:off x="4604266" y="5900738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30"/>
          <p:cNvSpPr/>
          <p:nvPr/>
        </p:nvSpPr>
        <p:spPr>
          <a:xfrm>
            <a:off x="6245066" y="61531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Ενημερώσεις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30"/>
          <p:cNvSpPr/>
          <p:nvPr/>
        </p:nvSpPr>
        <p:spPr>
          <a:xfrm>
            <a:off x="6245066" y="6698933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Λάβετε ενημερώσεις για τις τελευταίες εξελίξεις στον τομέα της κυβερνοασφάλειας.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30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Ράθοντ &amp; Δημήτρης Κουτράς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0" name="Google Shape;640;p30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641" name="Google Shape;641;p30"/>
            <p:cNvPicPr preferRelativeResize="0"/>
            <p:nvPr/>
          </p:nvPicPr>
          <p:blipFill rotWithShape="1">
            <a:blip r:embed="rId7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2" name="Google Shape;642;p30"/>
            <p:cNvPicPr preferRelativeResize="0"/>
            <p:nvPr/>
          </p:nvPicPr>
          <p:blipFill rotWithShape="1">
            <a:blip r:embed="rId8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1"/>
          <p:cNvSpPr txBox="1"/>
          <p:nvPr>
            <p:ph type="ctrTitle"/>
          </p:nvPr>
        </p:nvSpPr>
        <p:spPr>
          <a:xfrm>
            <a:off x="955587" y="384048"/>
            <a:ext cx="8360536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Calibri"/>
              <a:buNone/>
            </a:pPr>
            <a:r>
              <a:rPr lang="en-US">
                <a:solidFill>
                  <a:schemeClr val="accent1"/>
                </a:solidFill>
              </a:rPr>
              <a:t>Αναφορές και πηγές</a:t>
            </a:r>
            <a:endParaRPr/>
          </a:p>
        </p:txBody>
      </p:sp>
      <p:sp>
        <p:nvSpPr>
          <p:cNvPr id="648" name="Google Shape;648;p31"/>
          <p:cNvSpPr txBox="1"/>
          <p:nvPr>
            <p:ph type="body" idx="1"/>
          </p:nvPr>
        </p:nvSpPr>
        <p:spPr>
          <a:xfrm>
            <a:off x="955586" y="2702873"/>
            <a:ext cx="8078684" cy="303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rmAutofit fontScale="92500"/>
          </a:bodyPr>
          <a:lstStyle/>
          <a:p>
            <a:pPr marL="274320" lvl="0" indent="-2743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Περιεχόμενο του βίντεο προώθησης: Το περιεχόμενο αυτού του βίντεο προώθησης βασίζεται στα παραδοτέα του Πακέτου Εργασίας 3 του έργου CyberSecPro, με πολύτιμες συνεισφορές από τους εταίρους του CyberSecPro.</a:t>
            </a:r>
            <a:endParaRPr/>
          </a:p>
          <a:p>
            <a:pPr marL="274320" lvl="0" indent="-27432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Γλωσσική εμπειρογνωμοσύνη: Το παραδοτέο D3.1 υποβλήθηκε σε αυστηρή γλωσσική διόρθωση. Αυτό περιελάμβανε τη χρήση του Grammarly AI και τη σχολαστική αναθεώρηση από φυσικούς ομιλητές της αγγλικής γλώσσας.</a:t>
            </a:r>
            <a:endParaRPr/>
          </a:p>
          <a:p>
            <a:pPr marL="274320" lvl="0" indent="-27432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Πολυμεσικό περιεχόμενο: Όλες οι εικόνες, τα βίντεο και τα ηχητικά αρχεία που χρησιμοποιήθηκαν προέρχονται από τις βάσεις δεδομένων Pictory, Getty Images και άλλες ανοιχτές βάσεις δεδομένων πολυμέσων.</a:t>
            </a:r>
            <a:endParaRPr/>
          </a:p>
          <a:p>
            <a:pPr marL="274320" lvl="0" indent="-27432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Συνεργασία εταίρων: Αναγνωρίζουμε τις συνεισφορές των εταίρων του CyberSecPro, συμπεριλαμβανομένων των φωτογραφιών των εκπαιδευτών που εμφανίζονται στο πρόγραμμα.</a:t>
            </a:r>
            <a:endParaRPr/>
          </a:p>
          <a:p>
            <a:pPr marL="274320" lvl="0" indent="-27432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Εκπαιδευτικό υλικό: Το εκπαιδευτικό υλικό για αυτό το module του CyberSecPro παρασχέθηκε από έναν εγγεγραμμένο εκπαιδευτή και αποδίδεται η δέουσα αναγνώριση στους συγγραφείς.</a:t>
            </a:r>
            <a:endParaRPr/>
          </a:p>
          <a:p>
            <a:pPr marL="274320" lvl="0" indent="-27432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Δημιουργική αναγνώριση: Το βίντεο teaser δημιουργήθηκε χρησιμοποιώντας αυτούς τους πόρους από τον Ευρωπαίο επαγγελματία στον τομέα της κυβερνοασφάλειας Paresh Rathod.</a:t>
            </a:r>
            <a:endParaRPr/>
          </a:p>
          <a:p>
            <a:pPr marL="274320" lvl="0" indent="-27432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Το εκπαιδευτικό υλικό δημιουργήθηκε με βάση ακαδημαϊκή και ερευνητική βιβλιογραφία καθώς και  Ανοιχτό Εκπαιδευτικό Υλικό (OEM), με την πρέπουσα αναφορά στους συγγραφείς</a:t>
            </a:r>
            <a:endParaRPr/>
          </a:p>
        </p:txBody>
      </p:sp>
      <p:sp>
        <p:nvSpPr>
          <p:cNvPr id="649" name="Google Shape;649;p31"/>
          <p:cNvSpPr txBox="1"/>
          <p:nvPr>
            <p:ph type="sldNum" idx="12"/>
          </p:nvPr>
        </p:nvSpPr>
        <p:spPr>
          <a:xfrm>
            <a:off x="12922255" y="7548929"/>
            <a:ext cx="741494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50" name="Google Shape;650;p31"/>
          <p:cNvGrpSpPr/>
          <p:nvPr/>
        </p:nvGrpSpPr>
        <p:grpSpPr>
          <a:xfrm>
            <a:off x="8844439" y="-28246"/>
            <a:ext cx="3075079" cy="8262185"/>
            <a:chOff x="7370364" y="-23539"/>
            <a:chExt cx="2562565" cy="6885155"/>
          </a:xfrm>
        </p:grpSpPr>
        <p:pic>
          <p:nvPicPr>
            <p:cNvPr id="651" name="Google Shape;651;p31"/>
            <p:cNvPicPr preferRelativeResize="0"/>
            <p:nvPr/>
          </p:nvPicPr>
          <p:blipFill rotWithShape="1">
            <a:blip r:embed="rId3">
              <a:alphaModFix/>
            </a:blip>
            <a:srcRect l="0" t="0" r="0" b="0"/>
            <a:stretch/>
          </p:blipFill>
          <p:spPr>
            <a:xfrm rot="10800000">
              <a:off x="7829202" y="5156615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2" name="Google Shape;652;p31"/>
            <p:cNvSpPr/>
            <p:nvPr/>
          </p:nvSpPr>
          <p:spPr>
            <a:xfrm>
              <a:off x="7370364" y="-23539"/>
              <a:ext cx="2562565" cy="6884359"/>
            </a:xfrm>
            <a:custGeom>
              <a:rect l="l" t="t" r="r" b="b"/>
              <a:pathLst>
                <a:path w="2562565" h="6884359" extrusionOk="0">
                  <a:moveTo>
                    <a:pt x="2535833" y="0"/>
                  </a:moveTo>
                  <a:lnTo>
                    <a:pt x="2106829" y="1564627"/>
                  </a:lnTo>
                  <a:lnTo>
                    <a:pt x="1764389" y="2840498"/>
                  </a:lnTo>
                  <a:cubicBezTo>
                    <a:pt x="1731291" y="2910461"/>
                    <a:pt x="1653638" y="2946078"/>
                    <a:pt x="1579803" y="2925726"/>
                  </a:cubicBezTo>
                  <a:cubicBezTo>
                    <a:pt x="1495785" y="2902829"/>
                    <a:pt x="1444864" y="2815057"/>
                    <a:pt x="1467779" y="2731101"/>
                  </a:cubicBezTo>
                  <a:lnTo>
                    <a:pt x="1727472" y="1773244"/>
                  </a:lnTo>
                  <a:cubicBezTo>
                    <a:pt x="1740202" y="1726178"/>
                    <a:pt x="1733837" y="1676568"/>
                    <a:pt x="1709650" y="1633318"/>
                  </a:cubicBezTo>
                  <a:cubicBezTo>
                    <a:pt x="1685463" y="1590068"/>
                    <a:pt x="1646000" y="1559539"/>
                    <a:pt x="1597625" y="1546818"/>
                  </a:cubicBezTo>
                  <a:cubicBezTo>
                    <a:pt x="1499604" y="1520105"/>
                    <a:pt x="1397763" y="1578620"/>
                    <a:pt x="1372303" y="1676568"/>
                  </a:cubicBezTo>
                  <a:lnTo>
                    <a:pt x="977670" y="3131798"/>
                  </a:lnTo>
                  <a:lnTo>
                    <a:pt x="5092" y="6867823"/>
                  </a:lnTo>
                  <a:cubicBezTo>
                    <a:pt x="5092" y="6867823"/>
                    <a:pt x="1273" y="6880544"/>
                    <a:pt x="0" y="6884360"/>
                  </a:cubicBezTo>
                  <a:lnTo>
                    <a:pt x="26733" y="6884360"/>
                  </a:lnTo>
                  <a:lnTo>
                    <a:pt x="1003131" y="3139431"/>
                  </a:lnTo>
                  <a:lnTo>
                    <a:pt x="1397763" y="1684200"/>
                  </a:lnTo>
                  <a:cubicBezTo>
                    <a:pt x="1420677" y="1600245"/>
                    <a:pt x="1508515" y="1549363"/>
                    <a:pt x="1592533" y="1572259"/>
                  </a:cubicBezTo>
                  <a:cubicBezTo>
                    <a:pt x="1633270" y="1583708"/>
                    <a:pt x="1667641" y="1609149"/>
                    <a:pt x="1688009" y="1646039"/>
                  </a:cubicBezTo>
                  <a:cubicBezTo>
                    <a:pt x="1709650" y="1682928"/>
                    <a:pt x="1714742" y="1724906"/>
                    <a:pt x="1703285" y="1766884"/>
                  </a:cubicBezTo>
                  <a:lnTo>
                    <a:pt x="1443591" y="2724741"/>
                  </a:lnTo>
                  <a:cubicBezTo>
                    <a:pt x="1416858" y="2822689"/>
                    <a:pt x="1475417" y="2924453"/>
                    <a:pt x="1573438" y="2949894"/>
                  </a:cubicBezTo>
                  <a:cubicBezTo>
                    <a:pt x="1660003" y="2972792"/>
                    <a:pt x="1750386" y="2930814"/>
                    <a:pt x="1788577" y="2849402"/>
                  </a:cubicBezTo>
                  <a:lnTo>
                    <a:pt x="1788577" y="2848130"/>
                  </a:lnTo>
                  <a:lnTo>
                    <a:pt x="2131016" y="1570987"/>
                  </a:lnTo>
                  <a:lnTo>
                    <a:pt x="2562566" y="1272"/>
                  </a:lnTo>
                  <a:cubicBezTo>
                    <a:pt x="2553655" y="0"/>
                    <a:pt x="2544744" y="0"/>
                    <a:pt x="2535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60"/>
                <a:buFont typeface="Arial"/>
                <a:buNone/>
              </a:pPr>
              <a:r>
                <a:t/>
              </a:r>
              <a:endPara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53" name="Google Shape;653;p31" descr="A group of people working on a computer&#10;&#10;Description automatically generated"/>
          <p:cNvPicPr preferRelativeResize="0"/>
          <p:nvPr>
            <p:ph type="pic" idx="2"/>
          </p:nvPr>
        </p:nvPicPr>
        <p:blipFill rotWithShape="1">
          <a:blip r:embed="rId4">
            <a:alphaModFix/>
          </a:blip>
          <a:srcRect l="13161" t="0" r="13161" b="0"/>
          <a:stretch/>
        </p:blipFill>
        <p:spPr>
          <a:xfrm flipH="1">
            <a:off x="8596430" y="0"/>
            <a:ext cx="6029790" cy="8229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654" name="Google Shape;654;p31"/>
          <p:cNvSpPr txBox="1"/>
          <p:nvPr>
            <p:ph type="ftr" idx="11"/>
          </p:nvPr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ΕΚΠΑΙΔΕΥΤΕΣ: ΚΑΘ. ΝΙΝΕΤΑ ΠΟΛΕΜΙ, ΔΡ. ΠΑΡΕΣ ΡΑΘΟΝΤ &amp; ΔΗΜΗΤΡΗΣ ΚΟΥΤΡΑΣ</a:t>
            </a:r>
            <a:endParaRPr/>
          </a:p>
        </p:txBody>
      </p:sp>
      <p:grpSp>
        <p:nvGrpSpPr>
          <p:cNvPr id="655" name="Google Shape;655;p31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656" name="Google Shape;656;p31"/>
            <p:cNvPicPr preferRelativeResize="0"/>
            <p:nvPr/>
          </p:nvPicPr>
          <p:blipFill rotWithShape="1">
            <a:blip r:embed="rId5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31"/>
            <p:cNvPicPr preferRelativeResize="0"/>
            <p:nvPr/>
          </p:nvPicPr>
          <p:blipFill rotWithShape="1">
            <a:blip r:embed="rId6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2"/>
          <p:cNvSpPr txBox="1"/>
          <p:nvPr>
            <p:ph type="ctrTitle"/>
          </p:nvPr>
        </p:nvSpPr>
        <p:spPr>
          <a:xfrm>
            <a:off x="955587" y="815564"/>
            <a:ext cx="5332196" cy="1083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59"/>
              <a:buFont typeface="Calibri"/>
              <a:buNone/>
            </a:pPr>
            <a:r>
              <a:rPr lang="en-US" sz="3359">
                <a:solidFill>
                  <a:schemeClr val="accent1"/>
                </a:solidFill>
              </a:rPr>
              <a:t>Επικοινωνήστε με το CyberSecPro: </a:t>
            </a:r>
            <a:r>
              <a:rPr lang="en-US" sz="3359"/>
              <a:t>Πώς να εγγραφείτε και άλλες πρακτικές πληροφορίες</a:t>
            </a:r>
            <a:endParaRPr/>
          </a:p>
        </p:txBody>
      </p:sp>
      <p:sp>
        <p:nvSpPr>
          <p:cNvPr id="664" name="Google Shape;664;p32"/>
          <p:cNvSpPr txBox="1"/>
          <p:nvPr/>
        </p:nvSpPr>
        <p:spPr>
          <a:xfrm>
            <a:off x="955587" y="2702491"/>
            <a:ext cx="5461674" cy="2648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11480" marR="0" lvl="0" indent="-4114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alibri"/>
              <a:buAutoNum type="arabicPeriod"/>
            </a:pPr>
            <a:r>
              <a:rPr lang="en-US"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Ιστοσελίδα:</a:t>
            </a:r>
            <a:r>
              <a:rPr lang="en-US" sz="192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www.cybersecpro-project.eu</a:t>
            </a:r>
            <a:r>
              <a:rPr lang="en-US"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1480" marR="0" lvl="0" indent="-41148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alibri"/>
              <a:buAutoNum type="arabicPeriod"/>
            </a:pPr>
            <a:r>
              <a:rPr lang="en-US"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 (Twitter):  </a:t>
            </a:r>
            <a:r>
              <a:rPr lang="en-US" sz="192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https://twitter.com/CyberSecPro_eu</a:t>
            </a:r>
            <a:r>
              <a:rPr lang="en-US"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1480" marR="0" lvl="0" indent="-41148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alibri"/>
              <a:buAutoNum type="arabicPeriod"/>
            </a:pPr>
            <a:r>
              <a:rPr lang="en-US"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LinkedIn:</a:t>
            </a:r>
            <a:r>
              <a:rPr lang="en-US" sz="192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https://www.linkedin.com/company/cybersecpro-euproject/</a:t>
            </a:r>
            <a:r>
              <a:rPr lang="en-US"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alibri"/>
              <a:buNone/>
            </a:pPr>
            <a:r>
              <a:t/>
            </a:r>
            <a:endParaRPr sz="192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alibri"/>
              <a:buNone/>
            </a:pPr>
            <a:r>
              <a:t/>
            </a:r>
            <a:endParaRPr sz="192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alibri"/>
              <a:buNone/>
            </a:pPr>
            <a:r>
              <a:t/>
            </a:r>
            <a:endParaRPr sz="192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32"/>
          <p:cNvGrpSpPr/>
          <p:nvPr/>
        </p:nvGrpSpPr>
        <p:grpSpPr>
          <a:xfrm>
            <a:off x="955585" y="306697"/>
            <a:ext cx="13330754" cy="7616206"/>
            <a:chOff x="796321" y="255581"/>
            <a:chExt cx="11108962" cy="6346838"/>
          </a:xfrm>
        </p:grpSpPr>
        <p:pic>
          <p:nvPicPr>
            <p:cNvPr id="666" name="Google Shape;666;p32"/>
            <p:cNvPicPr preferRelativeResize="0"/>
            <p:nvPr/>
          </p:nvPicPr>
          <p:blipFill rotWithShape="1">
            <a:blip r:embed="rId6">
              <a:alphaModFix/>
            </a:blip>
            <a:srcRect l="0" t="0" r="0" b="0"/>
            <a:stretch/>
          </p:blipFill>
          <p:spPr>
            <a:xfrm>
              <a:off x="5347717" y="255581"/>
              <a:ext cx="6557566" cy="6346838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313"/>
                </a:srgbClr>
              </a:outerShdw>
            </a:effectLst>
          </p:spPr>
        </p:pic>
        <p:pic>
          <p:nvPicPr>
            <p:cNvPr id="667" name="Google Shape;667;p32"/>
            <p:cNvPicPr preferRelativeResize="0"/>
            <p:nvPr/>
          </p:nvPicPr>
          <p:blipFill rotWithShape="1">
            <a:blip r:embed="rId7">
              <a:alphaModFix/>
            </a:blip>
            <a:srcRect l="0" t="0" r="0" b="0"/>
            <a:stretch/>
          </p:blipFill>
          <p:spPr>
            <a:xfrm>
              <a:off x="796321" y="4633213"/>
              <a:ext cx="4551395" cy="1969206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313"/>
                </a:srgbClr>
              </a:outerShdw>
            </a:effectLst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3"/>
          <p:cNvSpPr txBox="1"/>
          <p:nvPr>
            <p:ph type="ctrTitle"/>
          </p:nvPr>
        </p:nvSpPr>
        <p:spPr>
          <a:xfrm>
            <a:off x="8364392" y="2015060"/>
            <a:ext cx="5744252" cy="182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Calibri"/>
              <a:buNone/>
            </a:pPr>
            <a:r>
              <a:rPr lang="en-US"/>
              <a:t>Ευχαριστώ</a:t>
            </a:r>
            <a:endParaRPr/>
          </a:p>
        </p:txBody>
      </p:sp>
      <p:pic>
        <p:nvPicPr>
          <p:cNvPr id="673" name="Google Shape;673;p33" descr="A person and person looking at a computer screen"/>
          <p:cNvPicPr preferRelativeResize="0"/>
          <p:nvPr>
            <p:ph type="pic" idx="2"/>
          </p:nvPr>
        </p:nvPicPr>
        <p:blipFill rotWithShape="1">
          <a:blip r:embed="rId3">
            <a:alphaModFix/>
          </a:blip>
          <a:srcRect l="127" t="0" r="125" b="0"/>
          <a:stretch/>
        </p:blipFill>
        <p:spPr>
          <a:xfrm>
            <a:off x="-35399" y="-2683"/>
            <a:ext cx="8176949" cy="8245314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674" name="Google Shape;674;p33"/>
          <p:cNvSpPr txBox="1"/>
          <p:nvPr>
            <p:ph type="body" idx="1"/>
          </p:nvPr>
        </p:nvSpPr>
        <p:spPr>
          <a:xfrm>
            <a:off x="8364391" y="4498750"/>
            <a:ext cx="5744254" cy="270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ourier New"/>
              <a:buNone/>
            </a:pPr>
            <a:r>
              <a:rPr lang="en-US"/>
              <a:t>Παρακαλώ στείλτε όλες τις ερωτήσεις σας στη διεύθυνση: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ourier New"/>
              <a:buNone/>
            </a:pPr>
            <a:r>
              <a:rPr lang="en-US"/>
              <a:t>paresh.rathod@laurea.fi</a:t>
            </a:r>
            <a:endParaRPr/>
          </a:p>
        </p:txBody>
      </p:sp>
      <p:grpSp>
        <p:nvGrpSpPr>
          <p:cNvPr id="675" name="Google Shape;675;p33"/>
          <p:cNvGrpSpPr/>
          <p:nvPr/>
        </p:nvGrpSpPr>
        <p:grpSpPr>
          <a:xfrm>
            <a:off x="4871645" y="1"/>
            <a:ext cx="3514660" cy="8245736"/>
            <a:chOff x="4059704" y="0"/>
            <a:chExt cx="2928883" cy="6871447"/>
          </a:xfrm>
        </p:grpSpPr>
        <p:sp>
          <p:nvSpPr>
            <p:cNvPr id="676" name="Google Shape;676;p33"/>
            <p:cNvSpPr/>
            <p:nvPr/>
          </p:nvSpPr>
          <p:spPr>
            <a:xfrm rot="10800000">
              <a:off x="4443586" y="5022"/>
              <a:ext cx="2545001" cy="6837172"/>
            </a:xfrm>
            <a:custGeom>
              <a:rect l="l" t="t" r="r" b="b"/>
              <a:pathLst>
                <a:path w="2545001" h="6837172" extrusionOk="0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60"/>
                <a:buFont typeface="Arial"/>
                <a:buNone/>
              </a:pPr>
              <a:r>
                <a:t/>
              </a:r>
              <a:endPara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77" name="Google Shape;677;p33"/>
            <p:cNvCxnSpPr/>
            <p:nvPr/>
          </p:nvCxnSpPr>
          <p:spPr>
            <a:xfrm flipH="1">
              <a:off x="4059704" y="0"/>
              <a:ext cx="1822122" cy="6871447"/>
            </a:xfrm>
            <a:prstGeom prst="straightConnector1">
              <a:avLst/>
            </a:prstGeom>
            <a:noFill/>
            <a:ln w="222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78" name="Google Shape;678;p33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679" name="Google Shape;679;p33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0" name="Google Shape;680;p33"/>
            <p:cNvPicPr preferRelativeResize="0"/>
            <p:nvPr/>
          </p:nvPicPr>
          <p:blipFill rotWithShape="1">
            <a:blip r:embed="rId5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/>
          <p:nvPr/>
        </p:nvSpPr>
        <p:spPr>
          <a:xfrm>
            <a:off x="946666" y="2362081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Γνωρίστε τους εκπαιδευτές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946666" y="378202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Καθ. Νινέτα Πολέμι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946666" y="4428768"/>
            <a:ext cx="3834646" cy="12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Καθηγήτρια στο Εργαστήριο Κυβερνοασφάλειας του Πανεπιστημίου Πειραιά, με ειδίκευση στην κυβερνοασφάλεια.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5404723" y="378202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Δρ. Paresh Rathod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5404723" y="4428768"/>
            <a:ext cx="3834646" cy="12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Θεματικός υπεύθυνος Ε&amp;Α στο Πανεπιστήμιο Laurea, με έμφαση στις εξελίξεις στον τομέα της κυβερνοασφάλειας.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9862780" y="378202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Δημήτρης Κουτράς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4"/>
          <p:cNvSpPr/>
          <p:nvPr/>
        </p:nvSpPr>
        <p:spPr>
          <a:xfrm>
            <a:off x="9862780" y="4428768"/>
            <a:ext cx="3834646" cy="12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Τεχνικός εμπειρογνώμονας στην ασφάλεια πρωτοκόλλων IoT, ο οποίος προσφέρει πρακτικές γνώσεις.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4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Paresh Rathod &amp; Δημήτρης Κουτράς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" name="Google Shape;98;p4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99" name="Google Shape;99;p4"/>
            <p:cNvPicPr preferRelativeResize="0"/>
            <p:nvPr/>
          </p:nvPicPr>
          <p:blipFill rotWithShape="1">
            <a:blip r:embed="rId3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4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/>
          <p:nvPr>
            <p:ph type="ctrTitle"/>
          </p:nvPr>
        </p:nvSpPr>
        <p:spPr>
          <a:xfrm>
            <a:off x="7809558" y="118165"/>
            <a:ext cx="5744252" cy="916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Calibri"/>
              <a:buNone/>
            </a:pPr>
            <a:r>
              <a:rPr lang="en-US"/>
              <a:t>Προσφορές αξίας</a:t>
            </a:r>
            <a:endParaRPr/>
          </a:p>
        </p:txBody>
      </p:sp>
      <p:sp>
        <p:nvSpPr>
          <p:cNvPr id="106" name="Google Shape;106;p5"/>
          <p:cNvSpPr txBox="1"/>
          <p:nvPr>
            <p:ph type="subTitle" idx="1"/>
          </p:nvPr>
        </p:nvSpPr>
        <p:spPr>
          <a:xfrm>
            <a:off x="7797758" y="1271853"/>
            <a:ext cx="5744252" cy="916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n-US"/>
              <a:t>Οφέλη για τους συμμετέχοντες</a:t>
            </a:r>
            <a:endParaRPr/>
          </a:p>
        </p:txBody>
      </p:sp>
      <p:sp>
        <p:nvSpPr>
          <p:cNvPr id="107" name="Google Shape;107;p5"/>
          <p:cNvSpPr txBox="1"/>
          <p:nvPr>
            <p:ph type="body" idx="3"/>
          </p:nvPr>
        </p:nvSpPr>
        <p:spPr>
          <a:xfrm>
            <a:off x="7797756" y="2372421"/>
            <a:ext cx="6649764" cy="3083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329184" lvl="0" indent="-3291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Επίπεδο εκπαιδευτικής ενότητας: Βασικό / Προχωρημένο</a:t>
            </a:r>
            <a:endParaRPr/>
          </a:p>
          <a:p>
            <a:pPr marL="329184" lvl="0" indent="-329184" algn="l" rtl="0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Επαγγελματική κατάρτιση στον τομέα της κυβερνοασφάλειας </a:t>
            </a:r>
            <a:endParaRPr/>
          </a:p>
          <a:p>
            <a:pPr marL="329184" lvl="0" indent="-329184" algn="l" rtl="0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Ανάπτυξη πρακτικών δεξιοτήτων </a:t>
            </a:r>
            <a:endParaRPr/>
          </a:p>
          <a:p>
            <a:pPr marL="329184" lvl="0" indent="-329184" algn="l" rtl="0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Βασισμένη στο Ευρωπαϊκό Πλαίσιο Δεξιοτήτων Κυβερνοασφάλειας</a:t>
            </a:r>
            <a:endParaRPr/>
          </a:p>
          <a:p>
            <a:pPr marL="329184" lvl="0" indent="-329184" algn="l" rtl="0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Πρωτοποριακές γνώσεις από εμπειρογνώμονες του κλάδου και του ακαδημαϊκού χώρου</a:t>
            </a:r>
            <a:endParaRPr/>
          </a:p>
          <a:p>
            <a:pPr marL="329184" lvl="0" indent="-329184" algn="l" rtl="0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Πιστοποιητικό ολοκλήρωσης </a:t>
            </a:r>
            <a:endParaRPr/>
          </a:p>
          <a:p>
            <a:pPr marL="329184" lvl="0" indent="-329184" algn="l" rtl="0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Βοηθά στην ανάπτυξη δεξιοτήτων και στην επαγγελματική εξέλιξη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None/>
            </a:pPr>
            <a:r>
              <a:t/>
            </a:r>
            <a:endParaRPr sz="1440"/>
          </a:p>
        </p:txBody>
      </p:sp>
      <p:cxnSp>
        <p:nvCxnSpPr>
          <p:cNvPr id="108" name="Google Shape;108;p5"/>
          <p:cNvCxnSpPr/>
          <p:nvPr/>
        </p:nvCxnSpPr>
        <p:spPr>
          <a:xfrm flipH="1">
            <a:off x="3514897" y="1"/>
            <a:ext cx="2186546" cy="8245736"/>
          </a:xfrm>
          <a:prstGeom prst="straightConnector1">
            <a:avLst/>
          </a:prstGeom>
          <a:noFill/>
          <a:ln w="222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5"/>
          <p:cNvSpPr/>
          <p:nvPr/>
        </p:nvSpPr>
        <p:spPr>
          <a:xfrm rot="10800000">
            <a:off x="4197828" y="21267"/>
            <a:ext cx="3054001" cy="8204606"/>
          </a:xfrm>
          <a:custGeom>
            <a:rect l="l" t="t" r="r" b="b"/>
            <a:pathLst>
              <a:path w="2545001" h="6837172" extrusionOk="0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0"/>
              <a:buFont typeface="Arial"/>
              <a:buNone/>
            </a:pPr>
            <a:r>
              <a:t/>
            </a:r>
            <a:endParaRPr sz="216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5" descr="A group of people looking at a sign"/>
          <p:cNvPicPr preferRelativeResize="0"/>
          <p:nvPr>
            <p:ph type="pic" idx="2"/>
          </p:nvPr>
        </p:nvPicPr>
        <p:blipFill rotWithShape="1">
          <a:blip r:embed="rId3">
            <a:alphaModFix/>
          </a:blip>
          <a:srcRect l="6288" t="0" r="6286" b="0"/>
          <a:stretch/>
        </p:blipFill>
        <p:spPr>
          <a:xfrm>
            <a:off x="0" y="-2681"/>
            <a:ext cx="7008876" cy="823473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11" name="Google Shape;111;p5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Ραθόντ &amp; Δημήτρης Κουτράς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" name="Google Shape;112;p5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113" name="Google Shape;113;p5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5"/>
            <p:cNvPicPr preferRelativeResize="0"/>
            <p:nvPr/>
          </p:nvPicPr>
          <p:blipFill rotWithShape="1">
            <a:blip r:embed="rId5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/>
          <p:nvPr/>
        </p:nvSpPr>
        <p:spPr>
          <a:xfrm>
            <a:off x="946666" y="1906191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Επισκόπηση του προγράμματος σπουδών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"/>
          <p:cNvSpPr/>
          <p:nvPr/>
        </p:nvSpPr>
        <p:spPr>
          <a:xfrm>
            <a:off x="946666" y="3397210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1163598" y="3444478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"/>
          <p:cNvSpPr/>
          <p:nvPr/>
        </p:nvSpPr>
        <p:spPr>
          <a:xfrm>
            <a:off x="1767007" y="34838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Θέμα-1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6"/>
          <p:cNvSpPr/>
          <p:nvPr/>
        </p:nvSpPr>
        <p:spPr>
          <a:xfrm>
            <a:off x="1767007" y="4029670"/>
            <a:ext cx="54219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Εισαγωγή στα βασικά στοιχεία της κυβερνοασφάλειας στον τομέα της υγειονομικής περίθαλψης.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6"/>
          <p:cNvSpPr/>
          <p:nvPr/>
        </p:nvSpPr>
        <p:spPr>
          <a:xfrm>
            <a:off x="7441406" y="3397210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7619286" y="3444478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6"/>
          <p:cNvSpPr/>
          <p:nvPr/>
        </p:nvSpPr>
        <p:spPr>
          <a:xfrm>
            <a:off x="8261747" y="34838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Θέμα-2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6"/>
          <p:cNvSpPr/>
          <p:nvPr/>
        </p:nvSpPr>
        <p:spPr>
          <a:xfrm>
            <a:off x="8261747" y="4029670"/>
            <a:ext cx="54219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Συνηθισμένες απειλές για την ασφάλεια στον κυβερνοχώρο στον τομέα της υγειονομικής περίθαλψης.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946666" y="5287089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1128355" y="5334357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1767007" y="5373767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Θέμα-3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6"/>
          <p:cNvSpPr/>
          <p:nvPr/>
        </p:nvSpPr>
        <p:spPr>
          <a:xfrm>
            <a:off x="1767007" y="5919549"/>
            <a:ext cx="5421987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Βέλτιστες πρακτικές για την προστασία των δεδομένων των ασθενών.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6"/>
          <p:cNvSpPr/>
          <p:nvPr/>
        </p:nvSpPr>
        <p:spPr>
          <a:xfrm>
            <a:off x="7441406" y="5287089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6"/>
          <p:cNvSpPr/>
          <p:nvPr/>
        </p:nvSpPr>
        <p:spPr>
          <a:xfrm>
            <a:off x="7610832" y="5334357"/>
            <a:ext cx="229076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4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8261747" y="5373767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Θέμα-4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8261747" y="5919549"/>
            <a:ext cx="5421987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Αποτελεσματική διαχείριση των κινδύνων στον τομέα της κυβερνοασφάλειας.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6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Ράθοντ &amp; Δημήτρης Κουτράς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" name="Google Shape;138;p6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139" name="Google Shape;139;p6"/>
            <p:cNvPicPr preferRelativeResize="0"/>
            <p:nvPr/>
          </p:nvPicPr>
          <p:blipFill rotWithShape="1">
            <a:blip r:embed="rId3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6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/>
          <p:nvPr/>
        </p:nvSpPr>
        <p:spPr>
          <a:xfrm>
            <a:off x="946666" y="1906191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Επισκόπηση του προγράμματος σπουδών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7"/>
          <p:cNvSpPr/>
          <p:nvPr/>
        </p:nvSpPr>
        <p:spPr>
          <a:xfrm>
            <a:off x="946666" y="3397210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7"/>
          <p:cNvSpPr/>
          <p:nvPr/>
        </p:nvSpPr>
        <p:spPr>
          <a:xfrm>
            <a:off x="1163598" y="3444478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5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1767007" y="34838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Θέμα-5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1767007" y="4029670"/>
            <a:ext cx="54219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Βασικοί έλεγχοι κυβερνοασφάλειας για συστήματα και συσκευές πληροφορικής στον τομέα της υγειονομικής περίθαλψης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7"/>
          <p:cNvSpPr/>
          <p:nvPr/>
        </p:nvSpPr>
        <p:spPr>
          <a:xfrm>
            <a:off x="7441406" y="3397210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7"/>
          <p:cNvSpPr/>
          <p:nvPr/>
        </p:nvSpPr>
        <p:spPr>
          <a:xfrm>
            <a:off x="7619286" y="3444478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6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8261747" y="34838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Θέμα-6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7"/>
          <p:cNvSpPr/>
          <p:nvPr/>
        </p:nvSpPr>
        <p:spPr>
          <a:xfrm>
            <a:off x="8261747" y="4029670"/>
            <a:ext cx="54219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Δημιουργία μιας κουλτούρας ασφάλειας εντός του οργανισμού σας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7"/>
          <p:cNvSpPr/>
          <p:nvPr/>
        </p:nvSpPr>
        <p:spPr>
          <a:xfrm>
            <a:off x="946666" y="5287089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7"/>
          <p:cNvSpPr/>
          <p:nvPr/>
        </p:nvSpPr>
        <p:spPr>
          <a:xfrm>
            <a:off x="1128355" y="5334357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7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7"/>
          <p:cNvSpPr/>
          <p:nvPr/>
        </p:nvSpPr>
        <p:spPr>
          <a:xfrm>
            <a:off x="1767007" y="5373767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Θέμα-7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7"/>
          <p:cNvSpPr/>
          <p:nvPr/>
        </p:nvSpPr>
        <p:spPr>
          <a:xfrm>
            <a:off x="1767007" y="5919549"/>
            <a:ext cx="5421987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Ηθικές και επαγγελματικές προκλήσεις στον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κυβερνοασφάλεια στον τομέα της υγειονομικής περίθαλψης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7"/>
          <p:cNvSpPr/>
          <p:nvPr/>
        </p:nvSpPr>
        <p:spPr>
          <a:xfrm>
            <a:off x="7441406" y="5287089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7"/>
          <p:cNvSpPr/>
          <p:nvPr/>
        </p:nvSpPr>
        <p:spPr>
          <a:xfrm>
            <a:off x="7610832" y="5334357"/>
            <a:ext cx="229076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8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8261747" y="5373767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Θέμα-8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8261747" y="5919549"/>
            <a:ext cx="5421987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Διακυβέρνηση της κυβερνοασφάλειας για οργανισμούς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Οργανισμούς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Ράθοντ &amp; Δημήτρης Κουτράς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" name="Google Shape;164;p7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165" name="Google Shape;165;p7"/>
            <p:cNvPicPr preferRelativeResize="0"/>
            <p:nvPr/>
          </p:nvPicPr>
          <p:blipFill rotWithShape="1">
            <a:blip r:embed="rId3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7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/>
          <p:nvPr/>
        </p:nvSpPr>
        <p:spPr>
          <a:xfrm>
            <a:off x="946666" y="1906191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Επισκόπηση του προγράμματος σπουδών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8"/>
          <p:cNvSpPr/>
          <p:nvPr/>
        </p:nvSpPr>
        <p:spPr>
          <a:xfrm>
            <a:off x="946666" y="3397210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1163598" y="3444478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9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1767007" y="34838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Θέμα-9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8"/>
          <p:cNvSpPr/>
          <p:nvPr/>
        </p:nvSpPr>
        <p:spPr>
          <a:xfrm>
            <a:off x="1767007" y="4029670"/>
            <a:ext cx="54219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Συμμόρφωση και κανονισμοί στον τομέα της κυβερνοασφάλειας για τον τομέα της υγείας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7441406" y="3397210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7619286" y="3444478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10</a:t>
            </a:r>
            <a:endParaRPr sz="298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8"/>
          <p:cNvSpPr/>
          <p:nvPr/>
        </p:nvSpPr>
        <p:spPr>
          <a:xfrm>
            <a:off x="8261747" y="34838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Θέμα-10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8"/>
          <p:cNvSpPr/>
          <p:nvPr/>
        </p:nvSpPr>
        <p:spPr>
          <a:xfrm>
            <a:off x="8261747" y="4029670"/>
            <a:ext cx="54219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Μελέτες περιπτώσεων και πρακτικές ασκήσεις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8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Ράθοντ &amp; Δημήτρης Κουτράς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8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183" name="Google Shape;183;p8"/>
            <p:cNvPicPr preferRelativeResize="0"/>
            <p:nvPr/>
          </p:nvPicPr>
          <p:blipFill rotWithShape="1">
            <a:blip r:embed="rId3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8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9" descr="preencoded.png"/>
          <p:cNvPicPr preferRelativeResize="0"/>
          <p:nvPr/>
        </p:nvPicPr>
        <p:blipFill rotWithShape="1">
          <a:blip r:embed="rId3">
            <a:alphaModFix/>
          </a:blip>
          <a:srcRect l="0" t="0" r="0" b="0"/>
          <a:stretch/>
        </p:blipFill>
        <p:spPr>
          <a:xfrm>
            <a:off x="0" y="0"/>
            <a:ext cx="14630400" cy="3155632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/>
          <p:nvPr/>
        </p:nvSpPr>
        <p:spPr>
          <a:xfrm>
            <a:off x="946666" y="3849767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Πλεονεκτήματα του προγράμματος</a:t>
            </a:r>
            <a:endParaRPr sz="49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9"/>
          <p:cNvSpPr/>
          <p:nvPr/>
        </p:nvSpPr>
        <p:spPr>
          <a:xfrm>
            <a:off x="946666" y="5017294"/>
            <a:ext cx="4077414" cy="2656523"/>
          </a:xfrm>
          <a:prstGeom prst="roundRect">
            <a:avLst>
              <a:gd name="adj" fmla="val 5702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9"/>
          <p:cNvSpPr/>
          <p:nvPr/>
        </p:nvSpPr>
        <p:spPr>
          <a:xfrm>
            <a:off x="1199078" y="5269706"/>
            <a:ext cx="3572589" cy="78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Πλήρης γνώση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9"/>
          <p:cNvSpPr/>
          <p:nvPr/>
        </p:nvSpPr>
        <p:spPr>
          <a:xfrm>
            <a:off x="1199078" y="6209824"/>
            <a:ext cx="3572589" cy="12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Αποκτήστε μια βαθιά κατανόηση της κυβερνοασφάλειας στον τομέα της υγειονομικής περίθαλψης.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9"/>
          <p:cNvSpPr/>
          <p:nvPr/>
        </p:nvSpPr>
        <p:spPr>
          <a:xfrm>
            <a:off x="5276493" y="5017294"/>
            <a:ext cx="4077414" cy="2656523"/>
          </a:xfrm>
          <a:prstGeom prst="roundRect">
            <a:avLst>
              <a:gd name="adj" fmla="val 5702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9"/>
          <p:cNvSpPr/>
          <p:nvPr/>
        </p:nvSpPr>
        <p:spPr>
          <a:xfrm>
            <a:off x="5528905" y="5269706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Πρακτικές δεξιότητες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9"/>
          <p:cNvSpPr/>
          <p:nvPr/>
        </p:nvSpPr>
        <p:spPr>
          <a:xfrm>
            <a:off x="5528905" y="5815489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Αναπτύξτε δεξιότητες για την προστασία πληροφοριών και συστημάτων.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9"/>
          <p:cNvSpPr/>
          <p:nvPr/>
        </p:nvSpPr>
        <p:spPr>
          <a:xfrm>
            <a:off x="9606320" y="5017294"/>
            <a:ext cx="4077414" cy="2656523"/>
          </a:xfrm>
          <a:prstGeom prst="roundRect">
            <a:avLst>
              <a:gd name="adj" fmla="val 5702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9"/>
          <p:cNvSpPr/>
          <p:nvPr/>
        </p:nvSpPr>
        <p:spPr>
          <a:xfrm>
            <a:off x="9858732" y="5269706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i="0" u="none" strike="noStrike" cap="non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Συνάφεια με τον κλάδο</a:t>
            </a:r>
            <a:endParaRPr sz="24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9"/>
          <p:cNvSpPr/>
          <p:nvPr/>
        </p:nvSpPr>
        <p:spPr>
          <a:xfrm>
            <a:off x="9858732" y="5815489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b="0" i="0" u="none" strike="noStrike" cap="non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Παραμείνετε ενημερωμένοι με τις πιο πρόσφατες πρακτικές του κλάδου.</a:t>
            </a:r>
            <a:endParaRPr sz="198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9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Εκπαιδευτές: Καθ. Νινέτα Πολέμη, Δρ. Παρές Ράθοντ &amp; Δημήτρης Κουτράς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2" name="Google Shape;202;p9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203" name="Google Shape;203;p9"/>
            <p:cNvPicPr preferRelativeResize="0"/>
            <p:nvPr/>
          </p:nvPicPr>
          <p:blipFill rotWithShape="1">
            <a:blip r:embed="rId4">
              <a:alphaModFix/>
            </a:blip>
            <a:srcRect l="0" t="0" r="0" b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9"/>
            <p:cNvPicPr preferRelativeResize="0"/>
            <p:nvPr/>
          </p:nvPicPr>
          <p:blipFill rotWithShape="1">
            <a:blip r:embed="rId5">
              <a:alphaModFix/>
            </a:blip>
            <a:srcRect l="0" t="0" r="0" b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terms:created xsi:type="dcterms:W3CDTF">2024-03-17T21:27:23.0000000Z</dcterms:created>
  <dc:creator>Paresh Rathod - Laurea - Finland</dc:creator>
  <keywords>, docId:BA3123E52B0FC88BC782980853D3038A</keywords>
</coreProperties>
</file>