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y="8229600" cx="14630400"/>
  <p:notesSz cx="8229600" cy="14630400"/>
  <p:embeddedFontLst>
    <p:embeddedFont>
      <p:font typeface="Montserrat"/>
      <p:regular r:id="rId38"/>
      <p:bold r:id="rId39"/>
      <p:italic r:id="rId40"/>
      <p:boldItalic r:id="rId41"/>
    </p:embeddedFont>
    <p:embeddedFont>
      <p:font typeface="Barlow"/>
      <p:regular r:id="rId42"/>
      <p:bold r:id="rId43"/>
      <p:italic r:id="rId44"/>
      <p:boldItalic r:id="rId45"/>
    </p:embeddedFont>
    <p:embeddedFont>
      <p:font typeface="Century Gothic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0" roundtripDataSignature="AMtx7miLn4yFFFFUaS8fOqFWaVic/sVm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italic.fntdata"/><Relationship Id="rId42" Type="http://schemas.openxmlformats.org/officeDocument/2006/relationships/font" Target="fonts/Barlow-regular.fntdata"/><Relationship Id="rId41" Type="http://schemas.openxmlformats.org/officeDocument/2006/relationships/font" Target="fonts/Montserrat-boldItalic.fntdata"/><Relationship Id="rId44" Type="http://schemas.openxmlformats.org/officeDocument/2006/relationships/font" Target="fonts/Barlow-italic.fntdata"/><Relationship Id="rId43" Type="http://schemas.openxmlformats.org/officeDocument/2006/relationships/font" Target="fonts/Barlow-bold.fntdata"/><Relationship Id="rId46" Type="http://schemas.openxmlformats.org/officeDocument/2006/relationships/font" Target="fonts/CenturyGothic-regular.fntdata"/><Relationship Id="rId45" Type="http://schemas.openxmlformats.org/officeDocument/2006/relationships/font" Target="fonts/Barlow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CenturyGothic-italic.fntdata"/><Relationship Id="rId47" Type="http://schemas.openxmlformats.org/officeDocument/2006/relationships/font" Target="fonts/CenturyGothic-bold.fntdata"/><Relationship Id="rId49" Type="http://schemas.openxmlformats.org/officeDocument/2006/relationships/font" Target="fonts/CenturyGothic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font" Target="fonts/Montserrat-bold.fntdata"/><Relationship Id="rId38" Type="http://schemas.openxmlformats.org/officeDocument/2006/relationships/font" Target="fonts/Montserrat-regular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71850" y="1097275"/>
            <a:ext cx="5486650" cy="54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" name="Google Shape;55;p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7" name="Google Shape;207;p1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3" name="Google Shape;223;p1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9" name="Google Shape;249;p1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2" name="Google Shape;272;p1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1" name="Google Shape;291;p1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1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1" name="Google Shape;311;p1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6:notes"/>
          <p:cNvSpPr/>
          <p:nvPr>
            <p:ph idx="2" type="sldImg"/>
          </p:nvPr>
        </p:nvSpPr>
        <p:spPr>
          <a:xfrm>
            <a:off x="-1166813" y="0"/>
            <a:ext cx="5334001" cy="30003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0" name="Google Shape;330;p1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7:notes"/>
          <p:cNvSpPr/>
          <p:nvPr>
            <p:ph idx="2" type="sldImg"/>
          </p:nvPr>
        </p:nvSpPr>
        <p:spPr>
          <a:xfrm>
            <a:off x="-1166813" y="0"/>
            <a:ext cx="5334001" cy="300037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6" name="Google Shape;356;p1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6" name="Google Shape;376;p1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5" name="Google Shape;395;p1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1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8" name="Google Shape;6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1" name="Google Shape;421;p2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1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7" name="Google Shape;437;p21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1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0" name="Google Shape;460;p2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2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0" name="Google Shape;480;p2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2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0" name="Google Shape;500;p2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2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5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6" name="Google Shape;516;p25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2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9" name="Google Shape;539;p2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2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9" name="Google Shape;559;p2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2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5" name="Google Shape;575;p2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2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2" name="Google Shape;602;p2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2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5" name="Google Shape;75;p3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0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5" name="Google Shape;625;p30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30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1:notes"/>
          <p:cNvSpPr txBox="1"/>
          <p:nvPr>
            <p:ph idx="1" type="body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5" name="Google Shape;645;p31:notes"/>
          <p:cNvSpPr/>
          <p:nvPr>
            <p:ph idx="2" type="sldImg"/>
          </p:nvPr>
        </p:nvSpPr>
        <p:spPr>
          <a:xfrm>
            <a:off x="-762000" y="1096963"/>
            <a:ext cx="9753600" cy="54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2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0" name="Google Shape;660;p32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p32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33:notes"/>
          <p:cNvSpPr txBox="1"/>
          <p:nvPr>
            <p:ph idx="1" type="body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70" name="Google Shape;670;p33:notes"/>
          <p:cNvSpPr/>
          <p:nvPr>
            <p:ph idx="2" type="sldImg"/>
          </p:nvPr>
        </p:nvSpPr>
        <p:spPr>
          <a:xfrm>
            <a:off x="1371850" y="1097275"/>
            <a:ext cx="5486650" cy="54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" name="Google Shape;87;p4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/>
          <p:nvPr>
            <p:ph idx="1" type="body"/>
          </p:nvPr>
        </p:nvSpPr>
        <p:spPr>
          <a:xfrm>
            <a:off x="822950" y="6949425"/>
            <a:ext cx="6583675" cy="6583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3" name="Google Shape;103;p5:notes"/>
          <p:cNvSpPr/>
          <p:nvPr>
            <p:ph idx="2" type="sldImg"/>
          </p:nvPr>
        </p:nvSpPr>
        <p:spPr>
          <a:xfrm>
            <a:off x="1371850" y="1097275"/>
            <a:ext cx="5486650" cy="5486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6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" name="Google Shape;117;p6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3" name="Google Shape;143;p7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9" name="Google Shape;169;p8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:notes"/>
          <p:cNvSpPr/>
          <p:nvPr>
            <p:ph idx="2" type="sldImg"/>
          </p:nvPr>
        </p:nvSpPr>
        <p:spPr>
          <a:xfrm>
            <a:off x="0" y="0"/>
            <a:ext cx="3000000" cy="300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7" name="Google Shape;187;p9:notes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38558" y="-36008"/>
            <a:ext cx="7277392" cy="825586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35"/>
          <p:cNvSpPr txBox="1"/>
          <p:nvPr>
            <p:ph type="ctrTitle"/>
          </p:nvPr>
        </p:nvSpPr>
        <p:spPr>
          <a:xfrm>
            <a:off x="8543868" y="868128"/>
            <a:ext cx="5188111" cy="3094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Calibri"/>
              <a:buNone/>
              <a:defRPr b="0" i="0" sz="7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35"/>
          <p:cNvSpPr txBox="1"/>
          <p:nvPr>
            <p:ph idx="1" type="subTitle"/>
          </p:nvPr>
        </p:nvSpPr>
        <p:spPr>
          <a:xfrm>
            <a:off x="8553783" y="6298601"/>
            <a:ext cx="5188111" cy="1210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None/>
              <a:defRPr b="0" i="0" sz="19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5"/>
          <p:cNvSpPr/>
          <p:nvPr>
            <p:ph idx="2" type="pic"/>
          </p:nvPr>
        </p:nvSpPr>
        <p:spPr>
          <a:xfrm>
            <a:off x="0" y="-2681"/>
            <a:ext cx="7008876" cy="823473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" name="Google Shape;11;p35"/>
          <p:cNvSpPr txBox="1"/>
          <p:nvPr>
            <p:ph idx="3" type="body"/>
          </p:nvPr>
        </p:nvSpPr>
        <p:spPr>
          <a:xfrm>
            <a:off x="8543129" y="4048218"/>
            <a:ext cx="5188111" cy="12107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Arial"/>
              <a:buNone/>
              <a:defRPr b="1" i="0" sz="7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2" name="Google Shape;12;p35"/>
          <p:cNvCxnSpPr/>
          <p:nvPr/>
        </p:nvCxnSpPr>
        <p:spPr>
          <a:xfrm flipH="1">
            <a:off x="5471467" y="-12798"/>
            <a:ext cx="2316173" cy="8252748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2" showMasterSp="0">
  <p:cSld name="Agenda - Topic 2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0"/>
          <p:cNvSpPr/>
          <p:nvPr/>
        </p:nvSpPr>
        <p:spPr>
          <a:xfrm>
            <a:off x="7312244" y="-2335"/>
            <a:ext cx="4321608" cy="8258177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54825" lIns="109700" spcFirstLastPara="1" rIns="109700" wrap="square" tIns="54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0"/>
              <a:buFont typeface="Arial"/>
              <a:buNone/>
            </a:pPr>
            <a:r>
              <a:t/>
            </a:r>
            <a:endParaRPr b="0" i="0" sz="216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15;p40"/>
          <p:cNvSpPr/>
          <p:nvPr>
            <p:ph idx="2" type="pic"/>
          </p:nvPr>
        </p:nvSpPr>
        <p:spPr>
          <a:xfrm flipH="1">
            <a:off x="8596430" y="0"/>
            <a:ext cx="6029790" cy="8229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6" name="Google Shape;16;p40"/>
          <p:cNvSpPr txBox="1"/>
          <p:nvPr>
            <p:ph type="ctrTitle"/>
          </p:nvPr>
        </p:nvSpPr>
        <p:spPr>
          <a:xfrm>
            <a:off x="955587" y="384049"/>
            <a:ext cx="8078684" cy="12205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b="0" i="0" sz="432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40"/>
          <p:cNvSpPr txBox="1"/>
          <p:nvPr>
            <p:ph idx="1" type="body"/>
          </p:nvPr>
        </p:nvSpPr>
        <p:spPr>
          <a:xfrm>
            <a:off x="989091" y="2099375"/>
            <a:ext cx="946367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baseline="-25000" i="0" sz="528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40"/>
          <p:cNvSpPr txBox="1"/>
          <p:nvPr>
            <p:ph idx="3" type="body"/>
          </p:nvPr>
        </p:nvSpPr>
        <p:spPr>
          <a:xfrm>
            <a:off x="1972055" y="2099375"/>
            <a:ext cx="7062215" cy="6400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40"/>
          <p:cNvSpPr txBox="1"/>
          <p:nvPr>
            <p:ph idx="4" type="body"/>
          </p:nvPr>
        </p:nvSpPr>
        <p:spPr>
          <a:xfrm>
            <a:off x="989091" y="2853642"/>
            <a:ext cx="946367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defRPr b="0" baseline="-25000" i="0" sz="648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40"/>
          <p:cNvSpPr txBox="1"/>
          <p:nvPr>
            <p:ph idx="5" type="body"/>
          </p:nvPr>
        </p:nvSpPr>
        <p:spPr>
          <a:xfrm>
            <a:off x="1972055" y="2853642"/>
            <a:ext cx="7062215" cy="6400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0" i="0" sz="288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40"/>
          <p:cNvSpPr txBox="1"/>
          <p:nvPr>
            <p:ph idx="6" type="body"/>
          </p:nvPr>
        </p:nvSpPr>
        <p:spPr>
          <a:xfrm>
            <a:off x="989091" y="3608291"/>
            <a:ext cx="946367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baseline="-25000" i="0" sz="528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40"/>
          <p:cNvSpPr txBox="1"/>
          <p:nvPr>
            <p:ph idx="7" type="body"/>
          </p:nvPr>
        </p:nvSpPr>
        <p:spPr>
          <a:xfrm>
            <a:off x="1972055" y="3611536"/>
            <a:ext cx="7062215" cy="6400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40"/>
          <p:cNvSpPr txBox="1"/>
          <p:nvPr>
            <p:ph idx="8" type="body"/>
          </p:nvPr>
        </p:nvSpPr>
        <p:spPr>
          <a:xfrm>
            <a:off x="989091" y="4362940"/>
            <a:ext cx="946367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baseline="-25000" i="0" sz="528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40"/>
          <p:cNvSpPr txBox="1"/>
          <p:nvPr>
            <p:ph idx="9" type="body"/>
          </p:nvPr>
        </p:nvSpPr>
        <p:spPr>
          <a:xfrm>
            <a:off x="1972055" y="4365803"/>
            <a:ext cx="7062215" cy="6400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40"/>
          <p:cNvSpPr txBox="1"/>
          <p:nvPr>
            <p:ph idx="13" type="body"/>
          </p:nvPr>
        </p:nvSpPr>
        <p:spPr>
          <a:xfrm>
            <a:off x="989091" y="5117587"/>
            <a:ext cx="946367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baseline="-25000" i="0" sz="528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40"/>
          <p:cNvSpPr txBox="1"/>
          <p:nvPr>
            <p:ph idx="14" type="body"/>
          </p:nvPr>
        </p:nvSpPr>
        <p:spPr>
          <a:xfrm>
            <a:off x="1972055" y="5123696"/>
            <a:ext cx="7062215" cy="64008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480"/>
              </a:spcBef>
              <a:spcAft>
                <a:spcPts val="480"/>
              </a:spcAft>
              <a:buClr>
                <a:srgbClr val="000000"/>
              </a:buClr>
              <a:buSzPts val="1800"/>
              <a:buFont typeface="Arial"/>
              <a:buChar char="◦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27" name="Google Shape;27;p40"/>
          <p:cNvCxnSpPr/>
          <p:nvPr/>
        </p:nvCxnSpPr>
        <p:spPr>
          <a:xfrm flipH="1" rot="10800000">
            <a:off x="8267716" y="1"/>
            <a:ext cx="2186546" cy="8245736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" name="Google Shape;28;p40"/>
          <p:cNvSpPr txBox="1"/>
          <p:nvPr>
            <p:ph idx="11" type="ftr"/>
          </p:nvPr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2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40"/>
          <p:cNvSpPr txBox="1"/>
          <p:nvPr>
            <p:ph idx="12" type="sldNum"/>
          </p:nvPr>
        </p:nvSpPr>
        <p:spPr>
          <a:xfrm>
            <a:off x="12922255" y="7548929"/>
            <a:ext cx="741494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 showMasterSp="0">
  <p:cSld name="3_Title Slide">
    <p:bg>
      <p:bgPr>
        <a:solidFill>
          <a:schemeClr val="dk1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7"/>
          <p:cNvSpPr txBox="1"/>
          <p:nvPr>
            <p:ph type="ctrTitle"/>
          </p:nvPr>
        </p:nvSpPr>
        <p:spPr>
          <a:xfrm>
            <a:off x="7938650" y="858785"/>
            <a:ext cx="5744252" cy="182197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20"/>
              <a:buFont typeface="Calibri"/>
              <a:buNone/>
              <a:defRPr b="0" i="0" sz="432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37"/>
          <p:cNvSpPr txBox="1"/>
          <p:nvPr>
            <p:ph idx="1" type="subTitle"/>
          </p:nvPr>
        </p:nvSpPr>
        <p:spPr>
          <a:xfrm>
            <a:off x="7926850" y="2917773"/>
            <a:ext cx="5744252" cy="9166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None/>
              <a:defRPr b="0" i="0" sz="28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37"/>
          <p:cNvSpPr/>
          <p:nvPr>
            <p:ph idx="2" type="pic"/>
          </p:nvPr>
        </p:nvSpPr>
        <p:spPr>
          <a:xfrm>
            <a:off x="0" y="-2681"/>
            <a:ext cx="7008876" cy="823473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5" name="Google Shape;35;p37"/>
          <p:cNvSpPr txBox="1"/>
          <p:nvPr>
            <p:ph idx="3" type="body"/>
          </p:nvPr>
        </p:nvSpPr>
        <p:spPr>
          <a:xfrm>
            <a:off x="7926850" y="4018341"/>
            <a:ext cx="3238879" cy="30838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indent="-335280" lvl="0" marL="457200" marR="0" rtl="0" algn="l">
              <a:lnSpc>
                <a:spcPct val="100000"/>
              </a:lnSpc>
              <a:spcBef>
                <a:spcPts val="336"/>
              </a:spcBef>
              <a:spcAft>
                <a:spcPts val="0"/>
              </a:spcAft>
              <a:buClr>
                <a:schemeClr val="lt1"/>
              </a:buClr>
              <a:buSzPts val="1680"/>
              <a:buFont typeface="Courier New"/>
              <a:buChar char="o"/>
              <a:defRPr b="0" i="0" sz="1679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Courier New"/>
              <a:buChar char="o"/>
              <a:defRPr b="0" i="0" sz="144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8610" lvl="2" marL="1371600" marR="0" rtl="0" algn="l">
              <a:lnSpc>
                <a:spcPct val="100000"/>
              </a:lnSpc>
              <a:spcBef>
                <a:spcPts val="252"/>
              </a:spcBef>
              <a:spcAft>
                <a:spcPts val="0"/>
              </a:spcAft>
              <a:buClr>
                <a:schemeClr val="lt1"/>
              </a:buClr>
              <a:buSzPts val="1260"/>
              <a:buFont typeface="Courier New"/>
              <a:buChar char="o"/>
              <a:defRPr b="0" i="0" sz="126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8610" lvl="3" marL="1828800" marR="0" rtl="0" algn="l">
              <a:lnSpc>
                <a:spcPct val="100000"/>
              </a:lnSpc>
              <a:spcBef>
                <a:spcPts val="252"/>
              </a:spcBef>
              <a:spcAft>
                <a:spcPts val="0"/>
              </a:spcAft>
              <a:buClr>
                <a:schemeClr val="lt1"/>
              </a:buClr>
              <a:buSzPts val="1260"/>
              <a:buFont typeface="Courier New"/>
              <a:buChar char="o"/>
              <a:defRPr b="0" i="0" sz="126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8610" lvl="4" marL="2286000" marR="0" rtl="0" algn="l">
              <a:lnSpc>
                <a:spcPct val="100000"/>
              </a:lnSpc>
              <a:spcBef>
                <a:spcPts val="252"/>
              </a:spcBef>
              <a:spcAft>
                <a:spcPts val="0"/>
              </a:spcAft>
              <a:buClr>
                <a:schemeClr val="lt1"/>
              </a:buClr>
              <a:buSzPts val="1260"/>
              <a:buFont typeface="Courier New"/>
              <a:buChar char="o"/>
              <a:defRPr b="0" i="0" sz="126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6" name="Google Shape;36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5312000" y="6072379"/>
            <a:ext cx="1113532" cy="2161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 showMasterSp="0">
  <p:cSld name="Title and Content 2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/>
          <p:nvPr/>
        </p:nvSpPr>
        <p:spPr>
          <a:xfrm>
            <a:off x="7312244" y="-2335"/>
            <a:ext cx="4321608" cy="8258177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0"/>
              <a:buFont typeface="Arial"/>
              <a:buNone/>
            </a:pPr>
            <a:r>
              <a:t/>
            </a:r>
            <a:endParaRPr b="0" i="0" sz="216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38"/>
          <p:cNvSpPr txBox="1"/>
          <p:nvPr>
            <p:ph type="ctrTitle"/>
          </p:nvPr>
        </p:nvSpPr>
        <p:spPr>
          <a:xfrm>
            <a:off x="955587" y="384048"/>
            <a:ext cx="8078684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20"/>
              <a:buFont typeface="Calibri"/>
              <a:buNone/>
              <a:defRPr b="0" i="0" sz="4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38"/>
          <p:cNvSpPr txBox="1"/>
          <p:nvPr>
            <p:ph idx="1" type="body"/>
          </p:nvPr>
        </p:nvSpPr>
        <p:spPr>
          <a:xfrm>
            <a:off x="955586" y="2702873"/>
            <a:ext cx="6957022" cy="30395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Arial"/>
              <a:buNone/>
              <a:defRPr b="0" i="0" sz="167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1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41" name="Google Shape;41;p38"/>
          <p:cNvCxnSpPr/>
          <p:nvPr/>
        </p:nvCxnSpPr>
        <p:spPr>
          <a:xfrm flipH="1" rot="10800000">
            <a:off x="8267716" y="1"/>
            <a:ext cx="2186546" cy="8245736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" name="Google Shape;42;p38"/>
          <p:cNvSpPr txBox="1"/>
          <p:nvPr>
            <p:ph idx="11" type="ftr"/>
          </p:nvPr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38"/>
          <p:cNvSpPr/>
          <p:nvPr>
            <p:ph idx="2" type="pic"/>
          </p:nvPr>
        </p:nvSpPr>
        <p:spPr>
          <a:xfrm flipH="1">
            <a:off x="8596430" y="0"/>
            <a:ext cx="6029790" cy="8229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44" name="Google Shape;44;p38"/>
          <p:cNvSpPr txBox="1"/>
          <p:nvPr>
            <p:ph idx="12" type="sldNum"/>
          </p:nvPr>
        </p:nvSpPr>
        <p:spPr>
          <a:xfrm>
            <a:off x="12922255" y="7548929"/>
            <a:ext cx="741494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defRPr b="0" i="0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" name="Google Shape;45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65316" y="6010718"/>
            <a:ext cx="4611502" cy="522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 showMasterSp="0">
  <p:cSld name="Closing Slide">
    <p:bg>
      <p:bgPr>
        <a:solidFill>
          <a:schemeClr val="dk1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oogle Shape;47;p39"/>
          <p:cNvGrpSpPr/>
          <p:nvPr/>
        </p:nvGrpSpPr>
        <p:grpSpPr>
          <a:xfrm>
            <a:off x="6459083" y="2691"/>
            <a:ext cx="8168291" cy="8234977"/>
            <a:chOff x="5382569" y="2242"/>
            <a:chExt cx="6806909" cy="6862481"/>
          </a:xfrm>
        </p:grpSpPr>
        <p:pic>
          <p:nvPicPr>
            <p:cNvPr id="48" name="Google Shape;48;p3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140328" y="2242"/>
              <a:ext cx="6049150" cy="68624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9;p3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800000">
              <a:off x="5382569" y="5060315"/>
              <a:ext cx="927943" cy="18013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" name="Google Shape;50;p39"/>
          <p:cNvSpPr txBox="1"/>
          <p:nvPr>
            <p:ph type="ctrTitle"/>
          </p:nvPr>
        </p:nvSpPr>
        <p:spPr>
          <a:xfrm>
            <a:off x="8364392" y="2015060"/>
            <a:ext cx="5744252" cy="182197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Calibri"/>
              <a:buNone/>
              <a:defRPr b="0" i="0" sz="7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39"/>
          <p:cNvSpPr/>
          <p:nvPr>
            <p:ph idx="2" type="pic"/>
          </p:nvPr>
        </p:nvSpPr>
        <p:spPr>
          <a:xfrm>
            <a:off x="-35399" y="-2683"/>
            <a:ext cx="8176949" cy="8245314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52" name="Google Shape;52;p39"/>
          <p:cNvSpPr txBox="1"/>
          <p:nvPr>
            <p:ph idx="1" type="body"/>
          </p:nvPr>
        </p:nvSpPr>
        <p:spPr>
          <a:xfrm>
            <a:off x="8364391" y="4498750"/>
            <a:ext cx="5744254" cy="2709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Courier New"/>
              <a:buNone/>
              <a:defRPr b="0" i="0" sz="192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288"/>
              </a:spcBef>
              <a:spcAft>
                <a:spcPts val="0"/>
              </a:spcAft>
              <a:buClr>
                <a:schemeClr val="lt1"/>
              </a:buClr>
              <a:buSzPts val="1440"/>
              <a:buFont typeface="Courier New"/>
              <a:buChar char="o"/>
              <a:defRPr b="0" i="0" sz="144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8610" lvl="2" marL="1371600" marR="0" rtl="0" algn="l">
              <a:lnSpc>
                <a:spcPct val="100000"/>
              </a:lnSpc>
              <a:spcBef>
                <a:spcPts val="252"/>
              </a:spcBef>
              <a:spcAft>
                <a:spcPts val="0"/>
              </a:spcAft>
              <a:buClr>
                <a:schemeClr val="lt1"/>
              </a:buClr>
              <a:buSzPts val="1260"/>
              <a:buFont typeface="Courier New"/>
              <a:buChar char="o"/>
              <a:defRPr b="0" i="0" sz="126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8610" lvl="3" marL="1828800" marR="0" rtl="0" algn="l">
              <a:lnSpc>
                <a:spcPct val="100000"/>
              </a:lnSpc>
              <a:spcBef>
                <a:spcPts val="252"/>
              </a:spcBef>
              <a:spcAft>
                <a:spcPts val="0"/>
              </a:spcAft>
              <a:buClr>
                <a:schemeClr val="lt1"/>
              </a:buClr>
              <a:buSzPts val="1260"/>
              <a:buFont typeface="Courier New"/>
              <a:buChar char="o"/>
              <a:defRPr b="0" i="0" sz="126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8610" lvl="4" marL="2286000" marR="0" rtl="0" algn="l">
              <a:lnSpc>
                <a:spcPct val="100000"/>
              </a:lnSpc>
              <a:spcBef>
                <a:spcPts val="252"/>
              </a:spcBef>
              <a:spcAft>
                <a:spcPts val="0"/>
              </a:spcAft>
              <a:buClr>
                <a:schemeClr val="lt1"/>
              </a:buClr>
              <a:buSzPts val="1260"/>
              <a:buFont typeface="Courier New"/>
              <a:buChar char="o"/>
              <a:defRPr b="0" i="0" sz="126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8.png"/><Relationship Id="rId5" Type="http://schemas.openxmlformats.org/officeDocument/2006/relationships/image" Target="../media/image20.png"/><Relationship Id="rId6" Type="http://schemas.openxmlformats.org/officeDocument/2006/relationships/image" Target="../media/image1.png"/><Relationship Id="rId7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19.png"/><Relationship Id="rId5" Type="http://schemas.openxmlformats.org/officeDocument/2006/relationships/image" Target="../media/image8.png"/><Relationship Id="rId6" Type="http://schemas.openxmlformats.org/officeDocument/2006/relationships/image" Target="../media/image20.png"/><Relationship Id="rId7" Type="http://schemas.openxmlformats.org/officeDocument/2006/relationships/image" Target="../media/image1.png"/><Relationship Id="rId8" Type="http://schemas.openxmlformats.org/officeDocument/2006/relationships/image" Target="../media/image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Relationship Id="rId4" Type="http://schemas.openxmlformats.org/officeDocument/2006/relationships/image" Target="../media/image19.png"/><Relationship Id="rId5" Type="http://schemas.openxmlformats.org/officeDocument/2006/relationships/image" Target="../media/image8.png"/><Relationship Id="rId6" Type="http://schemas.openxmlformats.org/officeDocument/2006/relationships/image" Target="../media/image20.png"/><Relationship Id="rId7" Type="http://schemas.openxmlformats.org/officeDocument/2006/relationships/image" Target="../media/image1.png"/><Relationship Id="rId8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Relationship Id="rId4" Type="http://schemas.openxmlformats.org/officeDocument/2006/relationships/image" Target="../media/image19.png"/><Relationship Id="rId5" Type="http://schemas.openxmlformats.org/officeDocument/2006/relationships/image" Target="../media/image8.png"/><Relationship Id="rId6" Type="http://schemas.openxmlformats.org/officeDocument/2006/relationships/image" Target="../media/image20.png"/><Relationship Id="rId7" Type="http://schemas.openxmlformats.org/officeDocument/2006/relationships/image" Target="../media/image1.png"/><Relationship Id="rId8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2.png"/><Relationship Id="rId4" Type="http://schemas.openxmlformats.org/officeDocument/2006/relationships/image" Target="../media/image19.png"/><Relationship Id="rId5" Type="http://schemas.openxmlformats.org/officeDocument/2006/relationships/image" Target="../media/image8.png"/><Relationship Id="rId6" Type="http://schemas.openxmlformats.org/officeDocument/2006/relationships/image" Target="../media/image20.png"/><Relationship Id="rId7" Type="http://schemas.openxmlformats.org/officeDocument/2006/relationships/image" Target="../media/image1.png"/><Relationship Id="rId8" Type="http://schemas.openxmlformats.org/officeDocument/2006/relationships/image" Target="../media/image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Relationship Id="rId4" Type="http://schemas.openxmlformats.org/officeDocument/2006/relationships/image" Target="../media/image33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www.cybersecpro-project.eu/" TargetMode="External"/><Relationship Id="rId4" Type="http://schemas.openxmlformats.org/officeDocument/2006/relationships/hyperlink" Target="https://twitter.com/CyberSecPro_eu" TargetMode="External"/><Relationship Id="rId5" Type="http://schemas.openxmlformats.org/officeDocument/2006/relationships/hyperlink" Target="https://www.linkedin.com/company/cybersecpro-euproject/" TargetMode="External"/><Relationship Id="rId6" Type="http://schemas.openxmlformats.org/officeDocument/2006/relationships/image" Target="../media/image31.png"/><Relationship Id="rId7" Type="http://schemas.openxmlformats.org/officeDocument/2006/relationships/image" Target="../media/image2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jp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"/>
          <p:cNvSpPr txBox="1"/>
          <p:nvPr>
            <p:ph type="ctrTitle"/>
          </p:nvPr>
        </p:nvSpPr>
        <p:spPr>
          <a:xfrm>
            <a:off x="8543868" y="868128"/>
            <a:ext cx="5188111" cy="30948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760"/>
              <a:buFont typeface="Calibri"/>
              <a:buNone/>
            </a:pPr>
            <a:r>
              <a:rPr lang="en-US" sz="5760"/>
              <a:t>Cybersecurity Essentials and Management for the Health Sector</a:t>
            </a:r>
            <a:endParaRPr/>
          </a:p>
        </p:txBody>
      </p:sp>
      <p:sp>
        <p:nvSpPr>
          <p:cNvPr id="59" name="Google Shape;59;p1"/>
          <p:cNvSpPr txBox="1"/>
          <p:nvPr>
            <p:ph idx="1" type="subTitle"/>
          </p:nvPr>
        </p:nvSpPr>
        <p:spPr>
          <a:xfrm>
            <a:off x="8553783" y="6298601"/>
            <a:ext cx="5188111" cy="12107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-US"/>
              <a:t>PRESENTATION BY: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-US"/>
              <a:t>PROF. NINETA POLEMI, PARESH RATHOD &amp; DIMITRIS 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KOUTRAS </a:t>
            </a:r>
            <a:endParaRPr/>
          </a:p>
        </p:txBody>
      </p:sp>
      <p:sp>
        <p:nvSpPr>
          <p:cNvPr id="60" name="Google Shape;60;p1"/>
          <p:cNvSpPr txBox="1"/>
          <p:nvPr>
            <p:ph idx="3" type="body"/>
          </p:nvPr>
        </p:nvSpPr>
        <p:spPr>
          <a:xfrm>
            <a:off x="8543129" y="4048218"/>
            <a:ext cx="5188111" cy="12107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</a:pPr>
            <a:r>
              <a:rPr lang="en-US" sz="4800"/>
              <a:t>CSP001_W_H</a:t>
            </a:r>
            <a:endParaRPr/>
          </a:p>
        </p:txBody>
      </p:sp>
      <p:sp>
        <p:nvSpPr>
          <p:cNvPr id="61" name="Google Shape;61;p1"/>
          <p:cNvSpPr/>
          <p:nvPr/>
        </p:nvSpPr>
        <p:spPr>
          <a:xfrm rot="10800000">
            <a:off x="4209308" y="-13391"/>
            <a:ext cx="3063696" cy="8230609"/>
          </a:xfrm>
          <a:custGeom>
            <a:rect b="b" l="l" r="r" t="t"/>
            <a:pathLst>
              <a:path extrusionOk="0" h="6858841" w="2553080">
                <a:moveTo>
                  <a:pt x="2526446" y="0"/>
                </a:moveTo>
                <a:lnTo>
                  <a:pt x="1707127" y="3182290"/>
                </a:lnTo>
                <a:lnTo>
                  <a:pt x="1365955" y="4453431"/>
                </a:lnTo>
                <a:cubicBezTo>
                  <a:pt x="1332979" y="4523135"/>
                  <a:pt x="1255613" y="4558621"/>
                  <a:pt x="1182052" y="4538343"/>
                </a:cubicBezTo>
                <a:cubicBezTo>
                  <a:pt x="1098345" y="4515531"/>
                  <a:pt x="1047613" y="4428085"/>
                  <a:pt x="1070442" y="4344440"/>
                </a:cubicBezTo>
                <a:lnTo>
                  <a:pt x="1329175" y="3390133"/>
                </a:lnTo>
                <a:cubicBezTo>
                  <a:pt x="1341858" y="3343242"/>
                  <a:pt x="1335516" y="3293816"/>
                  <a:pt x="1311418" y="3250726"/>
                </a:cubicBezTo>
                <a:cubicBezTo>
                  <a:pt x="1287321" y="3207637"/>
                  <a:pt x="1248004" y="3177220"/>
                  <a:pt x="1199808" y="3164547"/>
                </a:cubicBezTo>
                <a:cubicBezTo>
                  <a:pt x="1102150" y="3137933"/>
                  <a:pt x="1000686" y="3196230"/>
                  <a:pt x="975320" y="3293816"/>
                </a:cubicBezTo>
                <a:lnTo>
                  <a:pt x="582148" y="4743652"/>
                </a:lnTo>
                <a:lnTo>
                  <a:pt x="5073" y="6842367"/>
                </a:lnTo>
                <a:cubicBezTo>
                  <a:pt x="5073" y="6842367"/>
                  <a:pt x="1268" y="6855040"/>
                  <a:pt x="0" y="6858842"/>
                </a:cubicBezTo>
                <a:lnTo>
                  <a:pt x="26634" y="6858842"/>
                </a:lnTo>
                <a:lnTo>
                  <a:pt x="607514" y="4751256"/>
                </a:lnTo>
                <a:lnTo>
                  <a:pt x="1000686" y="3301420"/>
                </a:lnTo>
                <a:cubicBezTo>
                  <a:pt x="1023515" y="3217775"/>
                  <a:pt x="1111028" y="3167082"/>
                  <a:pt x="1194735" y="3189894"/>
                </a:cubicBezTo>
                <a:cubicBezTo>
                  <a:pt x="1235321" y="3201300"/>
                  <a:pt x="1269565" y="3226647"/>
                  <a:pt x="1289857" y="3263399"/>
                </a:cubicBezTo>
                <a:cubicBezTo>
                  <a:pt x="1311418" y="3300152"/>
                  <a:pt x="1316492" y="3341975"/>
                  <a:pt x="1305077" y="3383797"/>
                </a:cubicBezTo>
                <a:lnTo>
                  <a:pt x="1046345" y="4338103"/>
                </a:lnTo>
                <a:cubicBezTo>
                  <a:pt x="1019710" y="4435689"/>
                  <a:pt x="1078052" y="4537076"/>
                  <a:pt x="1175711" y="4562423"/>
                </a:cubicBezTo>
                <a:cubicBezTo>
                  <a:pt x="1261955" y="4585235"/>
                  <a:pt x="1352004" y="4543413"/>
                  <a:pt x="1390053" y="4462303"/>
                </a:cubicBezTo>
                <a:lnTo>
                  <a:pt x="1390053" y="4461035"/>
                </a:lnTo>
                <a:lnTo>
                  <a:pt x="1731225" y="3188627"/>
                </a:lnTo>
                <a:lnTo>
                  <a:pt x="2553081" y="1267"/>
                </a:lnTo>
                <a:cubicBezTo>
                  <a:pt x="2544203" y="0"/>
                  <a:pt x="2535325" y="0"/>
                  <a:pt x="25264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0"/>
              <a:buFont typeface="Arial"/>
              <a:buNone/>
            </a:pPr>
            <a:r>
              <a:t/>
            </a:r>
            <a:endParaRPr b="0" i="0" sz="216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cover with blue squares&#10;&#10;Description automatically generated" id="62" name="Google Shape;62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82" l="0" r="0" t="784"/>
          <a:stretch/>
        </p:blipFill>
        <p:spPr>
          <a:xfrm>
            <a:off x="0" y="-2681"/>
            <a:ext cx="7008876" cy="823473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63" name="Google Shape;63;p1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64" name="Google Shape;64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0"/>
          <p:cNvSpPr/>
          <p:nvPr/>
        </p:nvSpPr>
        <p:spPr>
          <a:xfrm>
            <a:off x="946666" y="2564011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Target Audience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0"/>
          <p:cNvSpPr/>
          <p:nvPr/>
        </p:nvSpPr>
        <p:spPr>
          <a:xfrm>
            <a:off x="946666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Healthcare Managers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0"/>
          <p:cNvSpPr/>
          <p:nvPr/>
        </p:nvSpPr>
        <p:spPr>
          <a:xfrm>
            <a:off x="946666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Managers overseeing patient data security.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0"/>
          <p:cNvSpPr/>
          <p:nvPr/>
        </p:nvSpPr>
        <p:spPr>
          <a:xfrm>
            <a:off x="5404723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IT Professionals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0"/>
          <p:cNvSpPr/>
          <p:nvPr/>
        </p:nvSpPr>
        <p:spPr>
          <a:xfrm>
            <a:off x="5404723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IT experts in the healthcare sector.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0"/>
          <p:cNvSpPr/>
          <p:nvPr/>
        </p:nvSpPr>
        <p:spPr>
          <a:xfrm>
            <a:off x="9862780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Medical Staff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10"/>
          <p:cNvSpPr/>
          <p:nvPr/>
        </p:nvSpPr>
        <p:spPr>
          <a:xfrm>
            <a:off x="9862780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Medical staff handling sensitive information.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0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8" name="Google Shape;218;p10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219" name="Google Shape;219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"/>
          <p:cNvSpPr/>
          <p:nvPr/>
        </p:nvSpPr>
        <p:spPr>
          <a:xfrm>
            <a:off x="946666" y="1259086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Enrollment Process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1"/>
          <p:cNvSpPr/>
          <p:nvPr/>
        </p:nvSpPr>
        <p:spPr>
          <a:xfrm>
            <a:off x="7258407" y="2552819"/>
            <a:ext cx="113586" cy="4417695"/>
          </a:xfrm>
          <a:prstGeom prst="roundRect">
            <a:avLst>
              <a:gd fmla="val 133355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1"/>
          <p:cNvSpPr/>
          <p:nvPr/>
        </p:nvSpPr>
        <p:spPr>
          <a:xfrm>
            <a:off x="6147673" y="2977158"/>
            <a:ext cx="883563" cy="113586"/>
          </a:xfrm>
          <a:prstGeom prst="roundRect">
            <a:avLst>
              <a:gd fmla="val 133355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1"/>
          <p:cNvSpPr/>
          <p:nvPr/>
        </p:nvSpPr>
        <p:spPr>
          <a:xfrm>
            <a:off x="7031236" y="2750106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1"/>
          <p:cNvSpPr/>
          <p:nvPr/>
        </p:nvSpPr>
        <p:spPr>
          <a:xfrm>
            <a:off x="7248168" y="2797373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1"/>
          <p:cNvSpPr/>
          <p:nvPr/>
        </p:nvSpPr>
        <p:spPr>
          <a:xfrm>
            <a:off x="2771180" y="280523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Registration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1"/>
          <p:cNvSpPr/>
          <p:nvPr/>
        </p:nvSpPr>
        <p:spPr>
          <a:xfrm>
            <a:off x="946666" y="3351014"/>
            <a:ext cx="4980146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Sign up for the CyberSecPro Training Module-1 at Website: www.cybersecpro-project.eu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1"/>
          <p:cNvSpPr/>
          <p:nvPr/>
        </p:nvSpPr>
        <p:spPr>
          <a:xfrm>
            <a:off x="7599164" y="4239339"/>
            <a:ext cx="883563" cy="113586"/>
          </a:xfrm>
          <a:prstGeom prst="roundRect">
            <a:avLst>
              <a:gd fmla="val 133355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1"/>
          <p:cNvSpPr/>
          <p:nvPr/>
        </p:nvSpPr>
        <p:spPr>
          <a:xfrm>
            <a:off x="7031236" y="4012287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1"/>
          <p:cNvSpPr/>
          <p:nvPr/>
        </p:nvSpPr>
        <p:spPr>
          <a:xfrm>
            <a:off x="7209115" y="4059555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1"/>
          <p:cNvSpPr/>
          <p:nvPr/>
        </p:nvSpPr>
        <p:spPr>
          <a:xfrm>
            <a:off x="8703588" y="4067413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Orientation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1"/>
          <p:cNvSpPr/>
          <p:nvPr/>
        </p:nvSpPr>
        <p:spPr>
          <a:xfrm>
            <a:off x="8703588" y="4613196"/>
            <a:ext cx="4980146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Attend an orientation to understand the module's scope.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1"/>
          <p:cNvSpPr/>
          <p:nvPr/>
        </p:nvSpPr>
        <p:spPr>
          <a:xfrm>
            <a:off x="6147673" y="5375315"/>
            <a:ext cx="883563" cy="113586"/>
          </a:xfrm>
          <a:prstGeom prst="roundRect">
            <a:avLst>
              <a:gd fmla="val 133355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1"/>
          <p:cNvSpPr/>
          <p:nvPr/>
        </p:nvSpPr>
        <p:spPr>
          <a:xfrm>
            <a:off x="7031236" y="5148263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1"/>
          <p:cNvSpPr/>
          <p:nvPr/>
        </p:nvSpPr>
        <p:spPr>
          <a:xfrm>
            <a:off x="7212925" y="5195530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1"/>
          <p:cNvSpPr/>
          <p:nvPr/>
        </p:nvSpPr>
        <p:spPr>
          <a:xfrm>
            <a:off x="2771180" y="520338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Participation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1"/>
          <p:cNvSpPr/>
          <p:nvPr/>
        </p:nvSpPr>
        <p:spPr>
          <a:xfrm>
            <a:off x="946666" y="5749171"/>
            <a:ext cx="4980146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Participate in the interactive training sessions.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1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4" name="Google Shape;244;p11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52" name="Google Shape;25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2"/>
          <p:cNvSpPr/>
          <p:nvPr/>
        </p:nvSpPr>
        <p:spPr>
          <a:xfrm>
            <a:off x="4604266" y="1969294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Training Methodology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2"/>
          <p:cNvSpPr/>
          <p:nvPr/>
        </p:nvSpPr>
        <p:spPr>
          <a:xfrm>
            <a:off x="4604266" y="3334107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2"/>
          <p:cNvSpPr/>
          <p:nvPr/>
        </p:nvSpPr>
        <p:spPr>
          <a:xfrm>
            <a:off x="4821198" y="3381375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2"/>
          <p:cNvSpPr/>
          <p:nvPr/>
        </p:nvSpPr>
        <p:spPr>
          <a:xfrm>
            <a:off x="5424607" y="342078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Interactive Learning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2"/>
          <p:cNvSpPr/>
          <p:nvPr/>
        </p:nvSpPr>
        <p:spPr>
          <a:xfrm>
            <a:off x="5424607" y="3966567"/>
            <a:ext cx="3593187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Engage in interactive sessions for better retention.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2"/>
          <p:cNvSpPr/>
          <p:nvPr/>
        </p:nvSpPr>
        <p:spPr>
          <a:xfrm>
            <a:off x="9270206" y="3334107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2"/>
          <p:cNvSpPr/>
          <p:nvPr/>
        </p:nvSpPr>
        <p:spPr>
          <a:xfrm>
            <a:off x="9448086" y="3381375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2"/>
          <p:cNvSpPr/>
          <p:nvPr/>
        </p:nvSpPr>
        <p:spPr>
          <a:xfrm>
            <a:off x="10090547" y="342078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Expert Guidance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2"/>
          <p:cNvSpPr/>
          <p:nvPr/>
        </p:nvSpPr>
        <p:spPr>
          <a:xfrm>
            <a:off x="10090547" y="3966567"/>
            <a:ext cx="3593187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Learn from experts with real-world experience.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2"/>
          <p:cNvSpPr/>
          <p:nvPr/>
        </p:nvSpPr>
        <p:spPr>
          <a:xfrm>
            <a:off x="4604266" y="5223986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2"/>
          <p:cNvSpPr/>
          <p:nvPr/>
        </p:nvSpPr>
        <p:spPr>
          <a:xfrm>
            <a:off x="4785955" y="5271254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2"/>
          <p:cNvSpPr/>
          <p:nvPr/>
        </p:nvSpPr>
        <p:spPr>
          <a:xfrm>
            <a:off x="5424607" y="531066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Hands-on Approach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2"/>
          <p:cNvSpPr/>
          <p:nvPr/>
        </p:nvSpPr>
        <p:spPr>
          <a:xfrm>
            <a:off x="5424607" y="5856446"/>
            <a:ext cx="8259127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Practice with tools and scenarios used in healthcare.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2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7" name="Google Shape;267;p12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268" name="Google Shape;268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3"/>
          <p:cNvSpPr/>
          <p:nvPr/>
        </p:nvSpPr>
        <p:spPr>
          <a:xfrm>
            <a:off x="946666" y="694134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Learning Outcomes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76" name="Google Shape;27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6666" y="1861661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3"/>
          <p:cNvSpPr/>
          <p:nvPr/>
        </p:nvSpPr>
        <p:spPr>
          <a:xfrm>
            <a:off x="2587466" y="211407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Knowledge Base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3"/>
          <p:cNvSpPr/>
          <p:nvPr/>
        </p:nvSpPr>
        <p:spPr>
          <a:xfrm>
            <a:off x="2587466" y="2659856"/>
            <a:ext cx="11096268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Expand your knowledge base in cybersecurity.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79" name="Google Shape;27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6666" y="3881199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3"/>
          <p:cNvSpPr/>
          <p:nvPr/>
        </p:nvSpPr>
        <p:spPr>
          <a:xfrm>
            <a:off x="2587466" y="413361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Skill Set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3"/>
          <p:cNvSpPr/>
          <p:nvPr/>
        </p:nvSpPr>
        <p:spPr>
          <a:xfrm>
            <a:off x="2587466" y="4679394"/>
            <a:ext cx="11096268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Enhance your skill set for data protection.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82" name="Google Shape;28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6666" y="5900738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3"/>
          <p:cNvSpPr/>
          <p:nvPr/>
        </p:nvSpPr>
        <p:spPr>
          <a:xfrm>
            <a:off x="2587466" y="61531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Confidence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3"/>
          <p:cNvSpPr/>
          <p:nvPr/>
        </p:nvSpPr>
        <p:spPr>
          <a:xfrm>
            <a:off x="2587466" y="6698933"/>
            <a:ext cx="11096268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Build confidence in managing cybersecurity issues.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3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6" name="Google Shape;286;p13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287" name="Google Shape;287;p1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1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94" name="Google Shape;29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280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4"/>
          <p:cNvSpPr/>
          <p:nvPr/>
        </p:nvSpPr>
        <p:spPr>
          <a:xfrm>
            <a:off x="946666" y="1748433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Module Features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4"/>
          <p:cNvSpPr/>
          <p:nvPr/>
        </p:nvSpPr>
        <p:spPr>
          <a:xfrm>
            <a:off x="946666" y="2915960"/>
            <a:ext cx="4413528" cy="1858328"/>
          </a:xfrm>
          <a:prstGeom prst="roundRect">
            <a:avLst>
              <a:gd fmla="val 815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4"/>
          <p:cNvSpPr/>
          <p:nvPr/>
        </p:nvSpPr>
        <p:spPr>
          <a:xfrm>
            <a:off x="1199078" y="316837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Customized Content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14"/>
          <p:cNvSpPr/>
          <p:nvPr/>
        </p:nvSpPr>
        <p:spPr>
          <a:xfrm>
            <a:off x="1199078" y="3714155"/>
            <a:ext cx="3908703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Content tailored for the healthcare sector.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4"/>
          <p:cNvSpPr/>
          <p:nvPr/>
        </p:nvSpPr>
        <p:spPr>
          <a:xfrm>
            <a:off x="5612606" y="2915960"/>
            <a:ext cx="4413528" cy="1858328"/>
          </a:xfrm>
          <a:prstGeom prst="roundRect">
            <a:avLst>
              <a:gd fmla="val 815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4"/>
          <p:cNvSpPr/>
          <p:nvPr/>
        </p:nvSpPr>
        <p:spPr>
          <a:xfrm>
            <a:off x="5865019" y="316837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Interactive Modules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4"/>
          <p:cNvSpPr/>
          <p:nvPr/>
        </p:nvSpPr>
        <p:spPr>
          <a:xfrm>
            <a:off x="5865019" y="3714155"/>
            <a:ext cx="3908703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Modules designed for interactive learning.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4"/>
          <p:cNvSpPr/>
          <p:nvPr/>
        </p:nvSpPr>
        <p:spPr>
          <a:xfrm>
            <a:off x="946666" y="5026700"/>
            <a:ext cx="9079468" cy="1454467"/>
          </a:xfrm>
          <a:prstGeom prst="roundRect">
            <a:avLst>
              <a:gd fmla="val 10414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4"/>
          <p:cNvSpPr/>
          <p:nvPr/>
        </p:nvSpPr>
        <p:spPr>
          <a:xfrm>
            <a:off x="1199078" y="527911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Support Materials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4"/>
          <p:cNvSpPr/>
          <p:nvPr/>
        </p:nvSpPr>
        <p:spPr>
          <a:xfrm>
            <a:off x="1199078" y="5824895"/>
            <a:ext cx="8574643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Access to extensive support materials.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4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6" name="Google Shape;306;p14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307" name="Google Shape;307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5"/>
          <p:cNvSpPr/>
          <p:nvPr/>
        </p:nvSpPr>
        <p:spPr>
          <a:xfrm>
            <a:off x="946666" y="2191583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Course Duration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5"/>
          <p:cNvSpPr/>
          <p:nvPr/>
        </p:nvSpPr>
        <p:spPr>
          <a:xfrm>
            <a:off x="946666" y="3611523"/>
            <a:ext cx="3993237" cy="757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5963"/>
              <a:buFont typeface="Barlow"/>
              <a:buNone/>
            </a:pPr>
            <a:r>
              <a:rPr b="1" i="0" lang="en-US" sz="5963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b="0" i="0" sz="59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5"/>
          <p:cNvSpPr/>
          <p:nvPr/>
        </p:nvSpPr>
        <p:spPr>
          <a:xfrm>
            <a:off x="1365409" y="468439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Days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5"/>
          <p:cNvSpPr/>
          <p:nvPr/>
        </p:nvSpPr>
        <p:spPr>
          <a:xfrm>
            <a:off x="946666" y="5230178"/>
            <a:ext cx="3993237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The course spans over Two Days of training.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5"/>
          <p:cNvSpPr/>
          <p:nvPr/>
        </p:nvSpPr>
        <p:spPr>
          <a:xfrm>
            <a:off x="5318522" y="3611523"/>
            <a:ext cx="3993237" cy="757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5963"/>
              <a:buFont typeface="Barlow"/>
              <a:buNone/>
            </a:pPr>
            <a:r>
              <a:rPr b="1" i="0" lang="en-US" sz="5963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5</a:t>
            </a:r>
            <a:endParaRPr b="0" i="0" sz="59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5"/>
          <p:cNvSpPr/>
          <p:nvPr/>
        </p:nvSpPr>
        <p:spPr>
          <a:xfrm>
            <a:off x="5737265" y="468439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Hours/Day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5"/>
          <p:cNvSpPr/>
          <p:nvPr/>
        </p:nvSpPr>
        <p:spPr>
          <a:xfrm>
            <a:off x="5318522" y="5230178"/>
            <a:ext cx="3993237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Five hours of daily interactive sessions.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5"/>
          <p:cNvSpPr/>
          <p:nvPr/>
        </p:nvSpPr>
        <p:spPr>
          <a:xfrm>
            <a:off x="9690378" y="3611523"/>
            <a:ext cx="3993356" cy="7573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5963"/>
              <a:buFont typeface="Barlow"/>
              <a:buNone/>
            </a:pPr>
            <a:r>
              <a:rPr b="1" i="0" lang="en-US" sz="5963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10</a:t>
            </a:r>
            <a:endParaRPr b="0" i="0" sz="59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5"/>
          <p:cNvSpPr/>
          <p:nvPr/>
        </p:nvSpPr>
        <p:spPr>
          <a:xfrm>
            <a:off x="10109240" y="468439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Topics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15"/>
          <p:cNvSpPr/>
          <p:nvPr/>
        </p:nvSpPr>
        <p:spPr>
          <a:xfrm>
            <a:off x="9690378" y="5230178"/>
            <a:ext cx="3993356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Ten comprehensive topics covered.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5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5" name="Google Shape;325;p15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326" name="Google Shape;326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6"/>
          <p:cNvSpPr/>
          <p:nvPr/>
        </p:nvSpPr>
        <p:spPr>
          <a:xfrm>
            <a:off x="946666" y="1033820"/>
            <a:ext cx="11854934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Healthcare Cybersecurity Essentials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16"/>
          <p:cNvSpPr/>
          <p:nvPr/>
        </p:nvSpPr>
        <p:spPr>
          <a:xfrm>
            <a:off x="1268492" y="2327553"/>
            <a:ext cx="113586" cy="4868228"/>
          </a:xfrm>
          <a:prstGeom prst="roundRect">
            <a:avLst>
              <a:gd fmla="val 133355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6"/>
          <p:cNvSpPr/>
          <p:nvPr/>
        </p:nvSpPr>
        <p:spPr>
          <a:xfrm>
            <a:off x="1609249" y="2751892"/>
            <a:ext cx="883563" cy="113586"/>
          </a:xfrm>
          <a:prstGeom prst="roundRect">
            <a:avLst>
              <a:gd fmla="val 133355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6"/>
          <p:cNvSpPr/>
          <p:nvPr/>
        </p:nvSpPr>
        <p:spPr>
          <a:xfrm>
            <a:off x="1041321" y="2524839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6"/>
          <p:cNvSpPr/>
          <p:nvPr/>
        </p:nvSpPr>
        <p:spPr>
          <a:xfrm>
            <a:off x="1258253" y="2572107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6"/>
          <p:cNvSpPr/>
          <p:nvPr/>
        </p:nvSpPr>
        <p:spPr>
          <a:xfrm>
            <a:off x="2713672" y="257996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Understanding Basics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6"/>
          <p:cNvSpPr/>
          <p:nvPr/>
        </p:nvSpPr>
        <p:spPr>
          <a:xfrm>
            <a:off x="2713672" y="3388400"/>
            <a:ext cx="10970062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Grasp the core concepts of cybersecurity in healthcare.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6"/>
          <p:cNvSpPr/>
          <p:nvPr/>
        </p:nvSpPr>
        <p:spPr>
          <a:xfrm>
            <a:off x="1609249" y="4458772"/>
            <a:ext cx="883563" cy="113586"/>
          </a:xfrm>
          <a:prstGeom prst="roundRect">
            <a:avLst>
              <a:gd fmla="val 133355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6"/>
          <p:cNvSpPr/>
          <p:nvPr/>
        </p:nvSpPr>
        <p:spPr>
          <a:xfrm>
            <a:off x="1041321" y="4231719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6"/>
          <p:cNvSpPr/>
          <p:nvPr/>
        </p:nvSpPr>
        <p:spPr>
          <a:xfrm>
            <a:off x="1219200" y="4278987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6"/>
          <p:cNvSpPr/>
          <p:nvPr/>
        </p:nvSpPr>
        <p:spPr>
          <a:xfrm>
            <a:off x="2713672" y="4286845"/>
            <a:ext cx="3393400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Recognizing Importance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6"/>
          <p:cNvSpPr/>
          <p:nvPr/>
        </p:nvSpPr>
        <p:spPr>
          <a:xfrm>
            <a:off x="2713672" y="5108464"/>
            <a:ext cx="10970062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Learn why cybersecurity is crucial in the health sector.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16"/>
          <p:cNvSpPr/>
          <p:nvPr/>
        </p:nvSpPr>
        <p:spPr>
          <a:xfrm>
            <a:off x="1609249" y="6165652"/>
            <a:ext cx="883563" cy="113586"/>
          </a:xfrm>
          <a:prstGeom prst="roundRect">
            <a:avLst>
              <a:gd fmla="val 133355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6"/>
          <p:cNvSpPr/>
          <p:nvPr/>
        </p:nvSpPr>
        <p:spPr>
          <a:xfrm>
            <a:off x="1041321" y="5938599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6"/>
          <p:cNvSpPr/>
          <p:nvPr/>
        </p:nvSpPr>
        <p:spPr>
          <a:xfrm>
            <a:off x="1223010" y="5985867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6"/>
          <p:cNvSpPr/>
          <p:nvPr/>
        </p:nvSpPr>
        <p:spPr>
          <a:xfrm>
            <a:off x="2713672" y="599372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Applying Knowledge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16"/>
          <p:cNvSpPr/>
          <p:nvPr/>
        </p:nvSpPr>
        <p:spPr>
          <a:xfrm>
            <a:off x="2713672" y="6539508"/>
            <a:ext cx="10970062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Use this knowledge to safeguard health information.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0" name="Google Shape;350;p16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351" name="Google Shape;351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3" name="Google Shape;353;p16"/>
          <p:cNvSpPr txBox="1"/>
          <p:nvPr/>
        </p:nvSpPr>
        <p:spPr>
          <a:xfrm>
            <a:off x="683288" y="7626699"/>
            <a:ext cx="815926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Trainers: Prof. Nineta Polemi, Dr. Paresh Rathod &amp; Dimitris Koutras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59" name="Google Shape;35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3155632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7"/>
          <p:cNvSpPr/>
          <p:nvPr/>
        </p:nvSpPr>
        <p:spPr>
          <a:xfrm>
            <a:off x="946666" y="3182728"/>
            <a:ext cx="10739812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Cyber Threats and Vulnerabilities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61" name="Google Shape;36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6666" y="3879958"/>
            <a:ext cx="835424" cy="120205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17"/>
          <p:cNvSpPr/>
          <p:nvPr/>
        </p:nvSpPr>
        <p:spPr>
          <a:xfrm>
            <a:off x="2561987" y="415935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Identify Threats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17"/>
          <p:cNvSpPr/>
          <p:nvPr/>
        </p:nvSpPr>
        <p:spPr>
          <a:xfrm>
            <a:off x="5184872" y="4140705"/>
            <a:ext cx="8498862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Learn about the most common cyber threats in healthcare.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64" name="Google Shape;36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1187" y="4629907"/>
            <a:ext cx="835424" cy="120205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17"/>
          <p:cNvSpPr/>
          <p:nvPr/>
        </p:nvSpPr>
        <p:spPr>
          <a:xfrm>
            <a:off x="2523768" y="4940566"/>
            <a:ext cx="3181112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Analyze Vulnerabilities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17"/>
          <p:cNvSpPr/>
          <p:nvPr/>
        </p:nvSpPr>
        <p:spPr>
          <a:xfrm>
            <a:off x="5336472" y="4918272"/>
            <a:ext cx="8195661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Understand where healthcare systems are most at risk.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67" name="Google Shape;367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1187" y="5360569"/>
            <a:ext cx="835424" cy="120205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7"/>
          <p:cNvSpPr/>
          <p:nvPr/>
        </p:nvSpPr>
        <p:spPr>
          <a:xfrm>
            <a:off x="2523768" y="576442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Preventive Measures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7"/>
          <p:cNvSpPr/>
          <p:nvPr/>
        </p:nvSpPr>
        <p:spPr>
          <a:xfrm>
            <a:off x="5953476" y="5829665"/>
            <a:ext cx="7112818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Discover how to prevent breaches and secure data.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7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7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372" name="Google Shape;372;p1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p1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8"/>
          <p:cNvSpPr/>
          <p:nvPr/>
        </p:nvSpPr>
        <p:spPr>
          <a:xfrm>
            <a:off x="946666" y="2538770"/>
            <a:ext cx="6536888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Protecting Patient Data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18"/>
          <p:cNvSpPr/>
          <p:nvPr/>
        </p:nvSpPr>
        <p:spPr>
          <a:xfrm>
            <a:off x="946666" y="3832503"/>
            <a:ext cx="4077414" cy="1858328"/>
          </a:xfrm>
          <a:prstGeom prst="roundRect">
            <a:avLst>
              <a:gd fmla="val 815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8"/>
          <p:cNvSpPr/>
          <p:nvPr/>
        </p:nvSpPr>
        <p:spPr>
          <a:xfrm>
            <a:off x="1199078" y="408491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Privacy First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8"/>
          <p:cNvSpPr/>
          <p:nvPr/>
        </p:nvSpPr>
        <p:spPr>
          <a:xfrm>
            <a:off x="1199078" y="4630698"/>
            <a:ext cx="3572589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Adopt practices that prioritize patient privacy.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8"/>
          <p:cNvSpPr/>
          <p:nvPr/>
        </p:nvSpPr>
        <p:spPr>
          <a:xfrm>
            <a:off x="5276493" y="3832503"/>
            <a:ext cx="4077414" cy="1858328"/>
          </a:xfrm>
          <a:prstGeom prst="roundRect">
            <a:avLst>
              <a:gd fmla="val 815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18"/>
          <p:cNvSpPr/>
          <p:nvPr/>
        </p:nvSpPr>
        <p:spPr>
          <a:xfrm>
            <a:off x="5528905" y="408491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Secure Access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18"/>
          <p:cNvSpPr/>
          <p:nvPr/>
        </p:nvSpPr>
        <p:spPr>
          <a:xfrm>
            <a:off x="5528905" y="4630698"/>
            <a:ext cx="3572589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Ensure secure access to patient information.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18"/>
          <p:cNvSpPr/>
          <p:nvPr/>
        </p:nvSpPr>
        <p:spPr>
          <a:xfrm>
            <a:off x="9606320" y="3832503"/>
            <a:ext cx="4077414" cy="1858328"/>
          </a:xfrm>
          <a:prstGeom prst="roundRect">
            <a:avLst>
              <a:gd fmla="val 815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18"/>
          <p:cNvSpPr/>
          <p:nvPr/>
        </p:nvSpPr>
        <p:spPr>
          <a:xfrm>
            <a:off x="9858732" y="408491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Compliance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8"/>
          <p:cNvSpPr/>
          <p:nvPr/>
        </p:nvSpPr>
        <p:spPr>
          <a:xfrm>
            <a:off x="9858732" y="4630698"/>
            <a:ext cx="3572589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Maintain compliance with health data protection laws.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8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0" name="Google Shape;390;p18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391" name="Google Shape;391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Google Shape;392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98" name="Google Shape;39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3155632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19"/>
          <p:cNvSpPr/>
          <p:nvPr/>
        </p:nvSpPr>
        <p:spPr>
          <a:xfrm>
            <a:off x="946666" y="3276957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Risk Management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19"/>
          <p:cNvSpPr/>
          <p:nvPr/>
        </p:nvSpPr>
        <p:spPr>
          <a:xfrm>
            <a:off x="6147673" y="5441633"/>
            <a:ext cx="883563" cy="113586"/>
          </a:xfrm>
          <a:prstGeom prst="roundRect">
            <a:avLst>
              <a:gd fmla="val 133355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19"/>
          <p:cNvSpPr/>
          <p:nvPr/>
        </p:nvSpPr>
        <p:spPr>
          <a:xfrm>
            <a:off x="7031236" y="4081048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19"/>
          <p:cNvSpPr/>
          <p:nvPr/>
        </p:nvSpPr>
        <p:spPr>
          <a:xfrm>
            <a:off x="7248168" y="4128316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19"/>
          <p:cNvSpPr/>
          <p:nvPr/>
        </p:nvSpPr>
        <p:spPr>
          <a:xfrm>
            <a:off x="2771180" y="413617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Assessment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9"/>
          <p:cNvSpPr/>
          <p:nvPr/>
        </p:nvSpPr>
        <p:spPr>
          <a:xfrm>
            <a:off x="946666" y="4681957"/>
            <a:ext cx="4980146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Conduct thorough cybersecurity risk assessments.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9"/>
          <p:cNvSpPr/>
          <p:nvPr/>
        </p:nvSpPr>
        <p:spPr>
          <a:xfrm>
            <a:off x="7599164" y="6703814"/>
            <a:ext cx="883563" cy="113586"/>
          </a:xfrm>
          <a:prstGeom prst="roundRect">
            <a:avLst>
              <a:gd fmla="val 133355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19"/>
          <p:cNvSpPr/>
          <p:nvPr/>
        </p:nvSpPr>
        <p:spPr>
          <a:xfrm>
            <a:off x="7031236" y="6476762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19"/>
          <p:cNvSpPr/>
          <p:nvPr/>
        </p:nvSpPr>
        <p:spPr>
          <a:xfrm>
            <a:off x="7209115" y="4756305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19"/>
          <p:cNvSpPr/>
          <p:nvPr/>
        </p:nvSpPr>
        <p:spPr>
          <a:xfrm>
            <a:off x="8703588" y="4764163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Mitigation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19"/>
          <p:cNvSpPr/>
          <p:nvPr/>
        </p:nvSpPr>
        <p:spPr>
          <a:xfrm>
            <a:off x="8703588" y="5309945"/>
            <a:ext cx="4980146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Implement strategies to mitigate identified risks.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19"/>
          <p:cNvSpPr/>
          <p:nvPr/>
        </p:nvSpPr>
        <p:spPr>
          <a:xfrm>
            <a:off x="6147673" y="7839789"/>
            <a:ext cx="883563" cy="113586"/>
          </a:xfrm>
          <a:prstGeom prst="roundRect">
            <a:avLst>
              <a:gd fmla="val 133355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19"/>
          <p:cNvSpPr/>
          <p:nvPr/>
        </p:nvSpPr>
        <p:spPr>
          <a:xfrm>
            <a:off x="7031236" y="5531148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9"/>
          <p:cNvSpPr/>
          <p:nvPr/>
        </p:nvSpPr>
        <p:spPr>
          <a:xfrm>
            <a:off x="7212925" y="5578416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19"/>
          <p:cNvSpPr/>
          <p:nvPr/>
        </p:nvSpPr>
        <p:spPr>
          <a:xfrm>
            <a:off x="2771180" y="558627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Continual Review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19"/>
          <p:cNvSpPr/>
          <p:nvPr/>
        </p:nvSpPr>
        <p:spPr>
          <a:xfrm>
            <a:off x="946666" y="6132057"/>
            <a:ext cx="4980146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Regularly review and update security measures.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19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6" name="Google Shape;416;p19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417" name="Google Shape;417;p1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11491" y="130080"/>
            <a:ext cx="3063690" cy="5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"/>
          <p:cNvSpPr txBox="1"/>
          <p:nvPr>
            <p:ph idx="12" type="sldNum"/>
          </p:nvPr>
        </p:nvSpPr>
        <p:spPr>
          <a:xfrm>
            <a:off x="12922255" y="7548929"/>
            <a:ext cx="741600" cy="438120"/>
          </a:xfrm>
          <a:prstGeom prst="rect">
            <a:avLst/>
          </a:prstGeom>
          <a:noFill/>
          <a:ln>
            <a:noFill/>
          </a:ln>
        </p:spPr>
        <p:txBody>
          <a:bodyPr anchorCtr="0" anchor="t" bIns="54825" lIns="109700" spcFirstLastPara="1" rIns="109700" wrap="square" tIns="548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pic>
        <p:nvPicPr>
          <p:cNvPr id="72" name="Google Shape;7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880" y="1590031"/>
            <a:ext cx="14264642" cy="5049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0"/>
          <p:cNvSpPr/>
          <p:nvPr/>
        </p:nvSpPr>
        <p:spPr>
          <a:xfrm>
            <a:off x="946666" y="2564011"/>
            <a:ext cx="6444139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Cybersecurity Controls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20"/>
          <p:cNvSpPr/>
          <p:nvPr/>
        </p:nvSpPr>
        <p:spPr>
          <a:xfrm>
            <a:off x="946666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IT Systems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20"/>
          <p:cNvSpPr/>
          <p:nvPr/>
        </p:nvSpPr>
        <p:spPr>
          <a:xfrm>
            <a:off x="946666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Essential controls for healthcare IT systems.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20"/>
          <p:cNvSpPr/>
          <p:nvPr/>
        </p:nvSpPr>
        <p:spPr>
          <a:xfrm>
            <a:off x="5404723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Medical Devices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20"/>
          <p:cNvSpPr/>
          <p:nvPr/>
        </p:nvSpPr>
        <p:spPr>
          <a:xfrm>
            <a:off x="5404723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Securing connected medical devices effectively.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20"/>
          <p:cNvSpPr/>
          <p:nvPr/>
        </p:nvSpPr>
        <p:spPr>
          <a:xfrm>
            <a:off x="9862780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Best Practices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20"/>
          <p:cNvSpPr/>
          <p:nvPr/>
        </p:nvSpPr>
        <p:spPr>
          <a:xfrm>
            <a:off x="9862780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Adopting industry best practices for cybersecurity.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0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2" name="Google Shape;432;p20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433" name="Google Shape;433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p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40" name="Google Shape;44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280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1"/>
          <p:cNvSpPr/>
          <p:nvPr/>
        </p:nvSpPr>
        <p:spPr>
          <a:xfrm>
            <a:off x="946666" y="1767364"/>
            <a:ext cx="6996351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Building a Secure Culture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1"/>
          <p:cNvSpPr/>
          <p:nvPr/>
        </p:nvSpPr>
        <p:spPr>
          <a:xfrm>
            <a:off x="946666" y="3132177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21"/>
          <p:cNvSpPr/>
          <p:nvPr/>
        </p:nvSpPr>
        <p:spPr>
          <a:xfrm>
            <a:off x="1163598" y="3179445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1"/>
          <p:cNvSpPr/>
          <p:nvPr/>
        </p:nvSpPr>
        <p:spPr>
          <a:xfrm>
            <a:off x="1767007" y="321885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Education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1"/>
          <p:cNvSpPr/>
          <p:nvPr/>
        </p:nvSpPr>
        <p:spPr>
          <a:xfrm>
            <a:off x="1767007" y="3764637"/>
            <a:ext cx="3593187" cy="12115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Train staff on the importance of cybersecurity.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1"/>
          <p:cNvSpPr/>
          <p:nvPr/>
        </p:nvSpPr>
        <p:spPr>
          <a:xfrm>
            <a:off x="5612606" y="3132177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21"/>
          <p:cNvSpPr/>
          <p:nvPr/>
        </p:nvSpPr>
        <p:spPr>
          <a:xfrm>
            <a:off x="5790486" y="3179445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21"/>
          <p:cNvSpPr/>
          <p:nvPr/>
        </p:nvSpPr>
        <p:spPr>
          <a:xfrm>
            <a:off x="6432947" y="321885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Policies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1"/>
          <p:cNvSpPr/>
          <p:nvPr/>
        </p:nvSpPr>
        <p:spPr>
          <a:xfrm>
            <a:off x="6432947" y="3764637"/>
            <a:ext cx="3593187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Develop clear policies for data security.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1"/>
          <p:cNvSpPr/>
          <p:nvPr/>
        </p:nvSpPr>
        <p:spPr>
          <a:xfrm>
            <a:off x="946666" y="5425916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21"/>
          <p:cNvSpPr/>
          <p:nvPr/>
        </p:nvSpPr>
        <p:spPr>
          <a:xfrm>
            <a:off x="1128355" y="5473184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21"/>
          <p:cNvSpPr/>
          <p:nvPr/>
        </p:nvSpPr>
        <p:spPr>
          <a:xfrm>
            <a:off x="1767007" y="551259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Engagement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21"/>
          <p:cNvSpPr/>
          <p:nvPr/>
        </p:nvSpPr>
        <p:spPr>
          <a:xfrm>
            <a:off x="1767007" y="6058376"/>
            <a:ext cx="8259127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Encourage proactive engagement in security practices.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21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5" name="Google Shape;455;p21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456" name="Google Shape;456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2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63" name="Google Shape;46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280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22"/>
          <p:cNvSpPr/>
          <p:nvPr/>
        </p:nvSpPr>
        <p:spPr>
          <a:xfrm>
            <a:off x="946666" y="694134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Ethical Challenges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65" name="Google Shape;46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6666" y="1861661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22"/>
          <p:cNvSpPr/>
          <p:nvPr/>
        </p:nvSpPr>
        <p:spPr>
          <a:xfrm>
            <a:off x="2587466" y="211407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Professional Conduct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22"/>
          <p:cNvSpPr/>
          <p:nvPr/>
        </p:nvSpPr>
        <p:spPr>
          <a:xfrm>
            <a:off x="2587466" y="3139431"/>
            <a:ext cx="7438800" cy="4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Addressing ethical conduct in cybersecurity.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68" name="Google Shape;46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6666" y="3881199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22"/>
          <p:cNvSpPr/>
          <p:nvPr/>
        </p:nvSpPr>
        <p:spPr>
          <a:xfrm>
            <a:off x="2587466" y="413361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Decision Making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22"/>
          <p:cNvSpPr/>
          <p:nvPr/>
        </p:nvSpPr>
        <p:spPr>
          <a:xfrm>
            <a:off x="2587466" y="4679394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Navigating complex ethical decisions.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471" name="Google Shape;471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6666" y="5900738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22"/>
          <p:cNvSpPr/>
          <p:nvPr/>
        </p:nvSpPr>
        <p:spPr>
          <a:xfrm>
            <a:off x="2587466" y="61531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Integrity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22"/>
          <p:cNvSpPr/>
          <p:nvPr/>
        </p:nvSpPr>
        <p:spPr>
          <a:xfrm>
            <a:off x="2587466" y="6698933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Maintaining integrity while handling sensitive data.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22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5" name="Google Shape;475;p22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476" name="Google Shape;476;p2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Google Shape;477;p2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83" name="Google Shape;48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3155632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23"/>
          <p:cNvSpPr/>
          <p:nvPr/>
        </p:nvSpPr>
        <p:spPr>
          <a:xfrm>
            <a:off x="946666" y="4179689"/>
            <a:ext cx="7130653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Governance in Healthcare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23"/>
          <p:cNvSpPr/>
          <p:nvPr/>
        </p:nvSpPr>
        <p:spPr>
          <a:xfrm>
            <a:off x="946666" y="5347216"/>
            <a:ext cx="4077414" cy="1858328"/>
          </a:xfrm>
          <a:prstGeom prst="roundRect">
            <a:avLst>
              <a:gd fmla="val 815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3"/>
          <p:cNvSpPr/>
          <p:nvPr/>
        </p:nvSpPr>
        <p:spPr>
          <a:xfrm>
            <a:off x="1199078" y="559962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Leadership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23"/>
          <p:cNvSpPr/>
          <p:nvPr/>
        </p:nvSpPr>
        <p:spPr>
          <a:xfrm>
            <a:off x="1199078" y="6145411"/>
            <a:ext cx="3572589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Role of leadership in cybersecurity governance.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23"/>
          <p:cNvSpPr/>
          <p:nvPr/>
        </p:nvSpPr>
        <p:spPr>
          <a:xfrm>
            <a:off x="5276493" y="5347216"/>
            <a:ext cx="4077414" cy="1858328"/>
          </a:xfrm>
          <a:prstGeom prst="roundRect">
            <a:avLst>
              <a:gd fmla="val 815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3"/>
          <p:cNvSpPr/>
          <p:nvPr/>
        </p:nvSpPr>
        <p:spPr>
          <a:xfrm>
            <a:off x="5528905" y="559962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Frameworks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23"/>
          <p:cNvSpPr/>
          <p:nvPr/>
        </p:nvSpPr>
        <p:spPr>
          <a:xfrm>
            <a:off x="5528905" y="6145411"/>
            <a:ext cx="3572589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Implementing governance frameworks effectively.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23"/>
          <p:cNvSpPr/>
          <p:nvPr/>
        </p:nvSpPr>
        <p:spPr>
          <a:xfrm>
            <a:off x="9606320" y="5347216"/>
            <a:ext cx="4077414" cy="1858328"/>
          </a:xfrm>
          <a:prstGeom prst="roundRect">
            <a:avLst>
              <a:gd fmla="val 815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3"/>
          <p:cNvSpPr/>
          <p:nvPr/>
        </p:nvSpPr>
        <p:spPr>
          <a:xfrm>
            <a:off x="9858732" y="559962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Accountability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23"/>
          <p:cNvSpPr/>
          <p:nvPr/>
        </p:nvSpPr>
        <p:spPr>
          <a:xfrm>
            <a:off x="9858732" y="6145411"/>
            <a:ext cx="3572589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Ensuring accountability at all levels.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23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5" name="Google Shape;495;p23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496" name="Google Shape;496;p2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4"/>
          <p:cNvSpPr/>
          <p:nvPr/>
        </p:nvSpPr>
        <p:spPr>
          <a:xfrm>
            <a:off x="946666" y="2564011"/>
            <a:ext cx="7893606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Compliance and Regulations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24"/>
          <p:cNvSpPr/>
          <p:nvPr/>
        </p:nvSpPr>
        <p:spPr>
          <a:xfrm>
            <a:off x="946666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Understanding Laws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24"/>
          <p:cNvSpPr/>
          <p:nvPr/>
        </p:nvSpPr>
        <p:spPr>
          <a:xfrm>
            <a:off x="946666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Learn about laws regulating health sector cybersecurity.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24"/>
          <p:cNvSpPr/>
          <p:nvPr/>
        </p:nvSpPr>
        <p:spPr>
          <a:xfrm>
            <a:off x="5404723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Adhering to Standards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24"/>
          <p:cNvSpPr/>
          <p:nvPr/>
        </p:nvSpPr>
        <p:spPr>
          <a:xfrm>
            <a:off x="5404723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Adhere to standards for compliance and regulations.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508;p24"/>
          <p:cNvSpPr/>
          <p:nvPr/>
        </p:nvSpPr>
        <p:spPr>
          <a:xfrm>
            <a:off x="9862780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Continuous Update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24"/>
          <p:cNvSpPr/>
          <p:nvPr/>
        </p:nvSpPr>
        <p:spPr>
          <a:xfrm>
            <a:off x="9862780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Stay updated with evolving cybersecurity regulations.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24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1" name="Google Shape;511;p24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512" name="Google Shape;512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3" name="Google Shape;513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19" name="Google Shape;51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25"/>
          <p:cNvSpPr/>
          <p:nvPr/>
        </p:nvSpPr>
        <p:spPr>
          <a:xfrm>
            <a:off x="4604266" y="1767364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Case Studies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4604266" y="3132177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25"/>
          <p:cNvSpPr/>
          <p:nvPr/>
        </p:nvSpPr>
        <p:spPr>
          <a:xfrm>
            <a:off x="4821198" y="3179445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25"/>
          <p:cNvSpPr/>
          <p:nvPr/>
        </p:nvSpPr>
        <p:spPr>
          <a:xfrm>
            <a:off x="5424607" y="321885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Real-world Scenarios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25"/>
          <p:cNvSpPr/>
          <p:nvPr/>
        </p:nvSpPr>
        <p:spPr>
          <a:xfrm>
            <a:off x="5424607" y="3764637"/>
            <a:ext cx="3593187" cy="12115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Analyze real-world cybersecurity incidents in healthcare.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25"/>
          <p:cNvSpPr/>
          <p:nvPr/>
        </p:nvSpPr>
        <p:spPr>
          <a:xfrm>
            <a:off x="9270206" y="3132177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25"/>
          <p:cNvSpPr/>
          <p:nvPr/>
        </p:nvSpPr>
        <p:spPr>
          <a:xfrm>
            <a:off x="9448086" y="3179445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25"/>
          <p:cNvSpPr/>
          <p:nvPr/>
        </p:nvSpPr>
        <p:spPr>
          <a:xfrm>
            <a:off x="10090547" y="321885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Lessons Learned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25"/>
          <p:cNvSpPr/>
          <p:nvPr/>
        </p:nvSpPr>
        <p:spPr>
          <a:xfrm>
            <a:off x="10090547" y="3764637"/>
            <a:ext cx="3593187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Understand the lessons learned from past breaches.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25"/>
          <p:cNvSpPr/>
          <p:nvPr/>
        </p:nvSpPr>
        <p:spPr>
          <a:xfrm>
            <a:off x="4604266" y="5425916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25"/>
          <p:cNvSpPr/>
          <p:nvPr/>
        </p:nvSpPr>
        <p:spPr>
          <a:xfrm>
            <a:off x="4785955" y="5473184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25"/>
          <p:cNvSpPr/>
          <p:nvPr/>
        </p:nvSpPr>
        <p:spPr>
          <a:xfrm>
            <a:off x="5424607" y="551259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Preventive Actions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25"/>
          <p:cNvSpPr/>
          <p:nvPr/>
        </p:nvSpPr>
        <p:spPr>
          <a:xfrm>
            <a:off x="5424607" y="6058376"/>
            <a:ext cx="8259127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Discuss actions taken to prevent future incidents.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25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4" name="Google Shape;534;p25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535" name="Google Shape;535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42" name="Google Shape;54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26"/>
          <p:cNvSpPr/>
          <p:nvPr/>
        </p:nvSpPr>
        <p:spPr>
          <a:xfrm>
            <a:off x="4604266" y="694134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Practical Exercises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44" name="Google Shape;54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4266" y="1861661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26"/>
          <p:cNvSpPr/>
          <p:nvPr/>
        </p:nvSpPr>
        <p:spPr>
          <a:xfrm>
            <a:off x="6245066" y="211407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Simulations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26"/>
          <p:cNvSpPr/>
          <p:nvPr/>
        </p:nvSpPr>
        <p:spPr>
          <a:xfrm>
            <a:off x="6245066" y="2659856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Engage in simulations of cybersecurity attacks.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47" name="Google Shape;547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04266" y="3881199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26"/>
          <p:cNvSpPr/>
          <p:nvPr/>
        </p:nvSpPr>
        <p:spPr>
          <a:xfrm>
            <a:off x="6245066" y="413361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Response Planning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26"/>
          <p:cNvSpPr/>
          <p:nvPr/>
        </p:nvSpPr>
        <p:spPr>
          <a:xfrm>
            <a:off x="6245066" y="4679394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Develop and practice incident response plans.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50" name="Google Shape;550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04266" y="5900738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26"/>
          <p:cNvSpPr/>
          <p:nvPr/>
        </p:nvSpPr>
        <p:spPr>
          <a:xfrm>
            <a:off x="6245066" y="61531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Hands-on Training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26"/>
          <p:cNvSpPr/>
          <p:nvPr/>
        </p:nvSpPr>
        <p:spPr>
          <a:xfrm>
            <a:off x="6245066" y="6698933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Gain hands-on experience with security tools.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6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4" name="Google Shape;554;p26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555" name="Google Shape;555;p2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6" name="Google Shape;556;p2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7"/>
          <p:cNvSpPr/>
          <p:nvPr/>
        </p:nvSpPr>
        <p:spPr>
          <a:xfrm>
            <a:off x="946666" y="2564011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Training Resources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27"/>
          <p:cNvSpPr/>
          <p:nvPr/>
        </p:nvSpPr>
        <p:spPr>
          <a:xfrm>
            <a:off x="946666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Books &amp; Publications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27"/>
          <p:cNvSpPr/>
          <p:nvPr/>
        </p:nvSpPr>
        <p:spPr>
          <a:xfrm>
            <a:off x="946666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Curated list of essential readings.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27"/>
          <p:cNvSpPr/>
          <p:nvPr/>
        </p:nvSpPr>
        <p:spPr>
          <a:xfrm>
            <a:off x="5404723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Online Materials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27"/>
          <p:cNvSpPr/>
          <p:nvPr/>
        </p:nvSpPr>
        <p:spPr>
          <a:xfrm>
            <a:off x="5404723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Access to online resources and materials.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27"/>
          <p:cNvSpPr/>
          <p:nvPr/>
        </p:nvSpPr>
        <p:spPr>
          <a:xfrm>
            <a:off x="9862780" y="39839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Mentorship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27"/>
          <p:cNvSpPr/>
          <p:nvPr/>
        </p:nvSpPr>
        <p:spPr>
          <a:xfrm>
            <a:off x="9862780" y="4630698"/>
            <a:ext cx="3834646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Guidance from experienced professionals.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27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0" name="Google Shape;570;p27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571" name="Google Shape;571;p2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2" name="Google Shape;572;p2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78" name="Google Shape;57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3155632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28"/>
          <p:cNvSpPr/>
          <p:nvPr/>
        </p:nvSpPr>
        <p:spPr>
          <a:xfrm>
            <a:off x="946666" y="3105668"/>
            <a:ext cx="8303776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Assessment and Certification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28"/>
          <p:cNvSpPr/>
          <p:nvPr/>
        </p:nvSpPr>
        <p:spPr>
          <a:xfrm>
            <a:off x="1268492" y="5017294"/>
            <a:ext cx="113586" cy="4868228"/>
          </a:xfrm>
          <a:prstGeom prst="roundRect">
            <a:avLst>
              <a:gd fmla="val 133355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28"/>
          <p:cNvSpPr/>
          <p:nvPr/>
        </p:nvSpPr>
        <p:spPr>
          <a:xfrm>
            <a:off x="1609249" y="5441633"/>
            <a:ext cx="883563" cy="113586"/>
          </a:xfrm>
          <a:prstGeom prst="roundRect">
            <a:avLst>
              <a:gd fmla="val 133355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28"/>
          <p:cNvSpPr/>
          <p:nvPr/>
        </p:nvSpPr>
        <p:spPr>
          <a:xfrm>
            <a:off x="1041321" y="3902987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28"/>
          <p:cNvSpPr/>
          <p:nvPr/>
        </p:nvSpPr>
        <p:spPr>
          <a:xfrm>
            <a:off x="1258253" y="3950255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28"/>
          <p:cNvSpPr/>
          <p:nvPr/>
        </p:nvSpPr>
        <p:spPr>
          <a:xfrm>
            <a:off x="2713672" y="3958113"/>
            <a:ext cx="3392210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Continuous Assessment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28"/>
          <p:cNvSpPr/>
          <p:nvPr/>
        </p:nvSpPr>
        <p:spPr>
          <a:xfrm>
            <a:off x="2713672" y="4503896"/>
            <a:ext cx="10970062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Assessments throughout the course to gauge understanding.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28"/>
          <p:cNvSpPr/>
          <p:nvPr/>
        </p:nvSpPr>
        <p:spPr>
          <a:xfrm>
            <a:off x="1609249" y="7148512"/>
            <a:ext cx="883563" cy="113586"/>
          </a:xfrm>
          <a:prstGeom prst="roundRect">
            <a:avLst>
              <a:gd fmla="val 133355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28"/>
          <p:cNvSpPr/>
          <p:nvPr/>
        </p:nvSpPr>
        <p:spPr>
          <a:xfrm>
            <a:off x="1041321" y="6921460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28"/>
          <p:cNvSpPr/>
          <p:nvPr/>
        </p:nvSpPr>
        <p:spPr>
          <a:xfrm>
            <a:off x="1219200" y="5053154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28"/>
          <p:cNvSpPr/>
          <p:nvPr/>
        </p:nvSpPr>
        <p:spPr>
          <a:xfrm>
            <a:off x="2713672" y="506101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Final Exam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28"/>
          <p:cNvSpPr/>
          <p:nvPr/>
        </p:nvSpPr>
        <p:spPr>
          <a:xfrm>
            <a:off x="2713672" y="5606795"/>
            <a:ext cx="10970062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A comprehensive final exam to test knowledge.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28"/>
          <p:cNvSpPr/>
          <p:nvPr/>
        </p:nvSpPr>
        <p:spPr>
          <a:xfrm>
            <a:off x="1609249" y="8855393"/>
            <a:ext cx="883563" cy="113586"/>
          </a:xfrm>
          <a:prstGeom prst="roundRect">
            <a:avLst>
              <a:gd fmla="val 133355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28"/>
          <p:cNvSpPr/>
          <p:nvPr/>
        </p:nvSpPr>
        <p:spPr>
          <a:xfrm>
            <a:off x="1041321" y="8628340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28"/>
          <p:cNvSpPr/>
          <p:nvPr/>
        </p:nvSpPr>
        <p:spPr>
          <a:xfrm>
            <a:off x="1223010" y="6097782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28"/>
          <p:cNvSpPr/>
          <p:nvPr/>
        </p:nvSpPr>
        <p:spPr>
          <a:xfrm>
            <a:off x="2713672" y="610564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Certification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28"/>
          <p:cNvSpPr/>
          <p:nvPr/>
        </p:nvSpPr>
        <p:spPr>
          <a:xfrm>
            <a:off x="2713672" y="6651423"/>
            <a:ext cx="10970062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Receive certification upon successful completion.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28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7" name="Google Shape;597;p28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598" name="Google Shape;598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9" name="Google Shape;599;p2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605" name="Google Shape;60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280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29"/>
          <p:cNvSpPr/>
          <p:nvPr/>
        </p:nvSpPr>
        <p:spPr>
          <a:xfrm>
            <a:off x="946666" y="1969294"/>
            <a:ext cx="7233523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Networking Opportunities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29"/>
          <p:cNvSpPr/>
          <p:nvPr/>
        </p:nvSpPr>
        <p:spPr>
          <a:xfrm>
            <a:off x="946666" y="3334107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9"/>
          <p:cNvSpPr/>
          <p:nvPr/>
        </p:nvSpPr>
        <p:spPr>
          <a:xfrm>
            <a:off x="1163598" y="3381375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29"/>
          <p:cNvSpPr/>
          <p:nvPr/>
        </p:nvSpPr>
        <p:spPr>
          <a:xfrm>
            <a:off x="1767007" y="342078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Peer Interaction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29"/>
          <p:cNvSpPr/>
          <p:nvPr/>
        </p:nvSpPr>
        <p:spPr>
          <a:xfrm>
            <a:off x="1767007" y="3966567"/>
            <a:ext cx="3593187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Interact and network with peers in the field.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29"/>
          <p:cNvSpPr/>
          <p:nvPr/>
        </p:nvSpPr>
        <p:spPr>
          <a:xfrm>
            <a:off x="5612606" y="3334107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9"/>
          <p:cNvSpPr/>
          <p:nvPr/>
        </p:nvSpPr>
        <p:spPr>
          <a:xfrm>
            <a:off x="5790486" y="3381375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29"/>
          <p:cNvSpPr/>
          <p:nvPr/>
        </p:nvSpPr>
        <p:spPr>
          <a:xfrm>
            <a:off x="6432947" y="3420785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Expert Access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29"/>
          <p:cNvSpPr/>
          <p:nvPr/>
        </p:nvSpPr>
        <p:spPr>
          <a:xfrm>
            <a:off x="6432947" y="3966567"/>
            <a:ext cx="3593187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Gain access to industry experts and leaders.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29"/>
          <p:cNvSpPr/>
          <p:nvPr/>
        </p:nvSpPr>
        <p:spPr>
          <a:xfrm>
            <a:off x="946666" y="5223986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29"/>
          <p:cNvSpPr/>
          <p:nvPr/>
        </p:nvSpPr>
        <p:spPr>
          <a:xfrm>
            <a:off x="1128355" y="5271254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29"/>
          <p:cNvSpPr/>
          <p:nvPr/>
        </p:nvSpPr>
        <p:spPr>
          <a:xfrm>
            <a:off x="1767007" y="531066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Community Building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29"/>
          <p:cNvSpPr/>
          <p:nvPr/>
        </p:nvSpPr>
        <p:spPr>
          <a:xfrm>
            <a:off x="1767007" y="5856446"/>
            <a:ext cx="8259127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Build a community of cybersecurity professionals.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29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0" name="Google Shape;620;p29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621" name="Google Shape;621;p2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2" name="Google Shape;622;p2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78" name="Google Shape;7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4957011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3"/>
          <p:cNvSpPr/>
          <p:nvPr/>
        </p:nvSpPr>
        <p:spPr>
          <a:xfrm>
            <a:off x="6433066" y="694134"/>
            <a:ext cx="7250668" cy="5679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5004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5963"/>
              <a:buFont typeface="Barlow"/>
              <a:buNone/>
            </a:pPr>
            <a:r>
              <a:rPr b="1" i="0" lang="en-US" sz="5963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CyberSecPro Training Module-1: Cybersecurity Essentials and Management for the Health Sector</a:t>
            </a:r>
            <a:endParaRPr b="0" i="0" sz="59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3"/>
          <p:cNvSpPr/>
          <p:nvPr/>
        </p:nvSpPr>
        <p:spPr>
          <a:xfrm>
            <a:off x="6433066" y="8267224"/>
            <a:ext cx="403860" cy="403860"/>
          </a:xfrm>
          <a:prstGeom prst="roundRect">
            <a:avLst>
              <a:gd fmla="val 22639245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" name="Google Shape;82;p3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83" name="Google Shape;83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84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628" name="Google Shape;62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6576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30"/>
          <p:cNvSpPr/>
          <p:nvPr/>
        </p:nvSpPr>
        <p:spPr>
          <a:xfrm>
            <a:off x="4604266" y="694134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Post-Training Support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630" name="Google Shape;63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4266" y="1861661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30"/>
          <p:cNvSpPr/>
          <p:nvPr/>
        </p:nvSpPr>
        <p:spPr>
          <a:xfrm>
            <a:off x="6245066" y="2114074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Follow-Up Sessions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30"/>
          <p:cNvSpPr/>
          <p:nvPr/>
        </p:nvSpPr>
        <p:spPr>
          <a:xfrm>
            <a:off x="6245066" y="2659856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Attend follow-up sessions to reinforce learning.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633" name="Google Shape;633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04266" y="3881199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30"/>
          <p:cNvSpPr/>
          <p:nvPr/>
        </p:nvSpPr>
        <p:spPr>
          <a:xfrm>
            <a:off x="6245066" y="4133612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Q&amp;A Forums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30"/>
          <p:cNvSpPr/>
          <p:nvPr/>
        </p:nvSpPr>
        <p:spPr>
          <a:xfrm>
            <a:off x="6245066" y="4679394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Participate in Q&amp;A forums for ongoing support.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636" name="Google Shape;636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04266" y="5900738"/>
            <a:ext cx="1262182" cy="2019538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30"/>
          <p:cNvSpPr/>
          <p:nvPr/>
        </p:nvSpPr>
        <p:spPr>
          <a:xfrm>
            <a:off x="6245066" y="615315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Updates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30"/>
          <p:cNvSpPr/>
          <p:nvPr/>
        </p:nvSpPr>
        <p:spPr>
          <a:xfrm>
            <a:off x="6245066" y="6698933"/>
            <a:ext cx="7438668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Receive updates on the latest in cybersecurity.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30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0" name="Google Shape;640;p30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641" name="Google Shape;641;p3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2" name="Google Shape;642;p3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1"/>
          <p:cNvSpPr txBox="1"/>
          <p:nvPr>
            <p:ph type="ctrTitle"/>
          </p:nvPr>
        </p:nvSpPr>
        <p:spPr>
          <a:xfrm>
            <a:off x="955587" y="384048"/>
            <a:ext cx="8360536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300"/>
              <a:buFont typeface="Calibri"/>
              <a:buNone/>
            </a:pPr>
            <a:r>
              <a:rPr lang="en-US">
                <a:solidFill>
                  <a:schemeClr val="accent1"/>
                </a:solidFill>
              </a:rPr>
              <a:t>References and Sources</a:t>
            </a:r>
            <a:endParaRPr/>
          </a:p>
        </p:txBody>
      </p:sp>
      <p:sp>
        <p:nvSpPr>
          <p:cNvPr id="648" name="Google Shape;648;p31"/>
          <p:cNvSpPr txBox="1"/>
          <p:nvPr>
            <p:ph idx="1" type="body"/>
          </p:nvPr>
        </p:nvSpPr>
        <p:spPr>
          <a:xfrm>
            <a:off x="955586" y="2702873"/>
            <a:ext cx="8078684" cy="30395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45700">
            <a:normAutofit fontScale="92500"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1320"/>
              <a:t>Content for Teaser Video: The content of this teaser video is based on the CyberSecPro project's Work Package 3 Deliverables with valuable contributions from CyberSecPro partners.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1320"/>
              <a:t>Language Expertise: The deliverable D3.1 underwent rigorous linguistic proofreading. This involved utilizing Grammarly AI and the meticulous review by a native English speakers.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1320"/>
              <a:t>Multimedia Content: Any used engaging images, videos, and audio were sourced from the Pictory, Getty images and other open stock multimedia database.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1320"/>
              <a:t>Partner Collaboration: We acknowledge the contributions of our CyberSecPro partners, including the trainer photos featured in the program.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1320"/>
              <a:t>Learning Materials: The training materials for this CyberSecPro module were supplied by a listed trainer, and due credit is given to the authors.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1320"/>
              <a:t>Creative credit: Video teaser created using these resources by European Cybersecurity Professional Paresh Rathod.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 sz="1320"/>
              <a:t>Materials of the training created using academic, research literatures and  Open Education Material(OEM) with due credits to authors</a:t>
            </a:r>
            <a:endParaRPr/>
          </a:p>
        </p:txBody>
      </p:sp>
      <p:sp>
        <p:nvSpPr>
          <p:cNvPr id="649" name="Google Shape;649;p31"/>
          <p:cNvSpPr txBox="1"/>
          <p:nvPr>
            <p:ph idx="12" type="sldNum"/>
          </p:nvPr>
        </p:nvSpPr>
        <p:spPr>
          <a:xfrm>
            <a:off x="12922255" y="7548929"/>
            <a:ext cx="741494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50" name="Google Shape;650;p31"/>
          <p:cNvGrpSpPr/>
          <p:nvPr/>
        </p:nvGrpSpPr>
        <p:grpSpPr>
          <a:xfrm>
            <a:off x="8844439" y="-28246"/>
            <a:ext cx="3075079" cy="8262185"/>
            <a:chOff x="7370364" y="-23539"/>
            <a:chExt cx="2562565" cy="6885155"/>
          </a:xfrm>
        </p:grpSpPr>
        <p:pic>
          <p:nvPicPr>
            <p:cNvPr id="651" name="Google Shape;651;p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800000">
              <a:off x="7829202" y="5156615"/>
              <a:ext cx="878334" cy="1705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2" name="Google Shape;652;p31"/>
            <p:cNvSpPr/>
            <p:nvPr/>
          </p:nvSpPr>
          <p:spPr>
            <a:xfrm>
              <a:off x="7370364" y="-23539"/>
              <a:ext cx="2562565" cy="6884359"/>
            </a:xfrm>
            <a:custGeom>
              <a:rect b="b" l="l" r="r" t="t"/>
              <a:pathLst>
                <a:path extrusionOk="0" h="6884359" w="2562565">
                  <a:moveTo>
                    <a:pt x="2535833" y="0"/>
                  </a:moveTo>
                  <a:lnTo>
                    <a:pt x="2106829" y="1564627"/>
                  </a:lnTo>
                  <a:lnTo>
                    <a:pt x="1764389" y="2840498"/>
                  </a:lnTo>
                  <a:cubicBezTo>
                    <a:pt x="1731291" y="2910461"/>
                    <a:pt x="1653638" y="2946078"/>
                    <a:pt x="1579803" y="2925726"/>
                  </a:cubicBezTo>
                  <a:cubicBezTo>
                    <a:pt x="1495785" y="2902829"/>
                    <a:pt x="1444864" y="2815057"/>
                    <a:pt x="1467779" y="2731101"/>
                  </a:cubicBezTo>
                  <a:lnTo>
                    <a:pt x="1727472" y="1773244"/>
                  </a:lnTo>
                  <a:cubicBezTo>
                    <a:pt x="1740202" y="1726178"/>
                    <a:pt x="1733837" y="1676568"/>
                    <a:pt x="1709650" y="1633318"/>
                  </a:cubicBezTo>
                  <a:cubicBezTo>
                    <a:pt x="1685463" y="1590068"/>
                    <a:pt x="1646000" y="1559539"/>
                    <a:pt x="1597625" y="1546818"/>
                  </a:cubicBezTo>
                  <a:cubicBezTo>
                    <a:pt x="1499604" y="1520105"/>
                    <a:pt x="1397763" y="1578620"/>
                    <a:pt x="1372303" y="1676568"/>
                  </a:cubicBezTo>
                  <a:lnTo>
                    <a:pt x="977670" y="3131798"/>
                  </a:lnTo>
                  <a:lnTo>
                    <a:pt x="5092" y="6867823"/>
                  </a:lnTo>
                  <a:cubicBezTo>
                    <a:pt x="5092" y="6867823"/>
                    <a:pt x="1273" y="6880544"/>
                    <a:pt x="0" y="6884360"/>
                  </a:cubicBezTo>
                  <a:lnTo>
                    <a:pt x="26733" y="6884360"/>
                  </a:lnTo>
                  <a:lnTo>
                    <a:pt x="1003131" y="3139431"/>
                  </a:lnTo>
                  <a:lnTo>
                    <a:pt x="1397763" y="1684200"/>
                  </a:lnTo>
                  <a:cubicBezTo>
                    <a:pt x="1420677" y="1600245"/>
                    <a:pt x="1508515" y="1549363"/>
                    <a:pt x="1592533" y="1572259"/>
                  </a:cubicBezTo>
                  <a:cubicBezTo>
                    <a:pt x="1633270" y="1583708"/>
                    <a:pt x="1667641" y="1609149"/>
                    <a:pt x="1688009" y="1646039"/>
                  </a:cubicBezTo>
                  <a:cubicBezTo>
                    <a:pt x="1709650" y="1682928"/>
                    <a:pt x="1714742" y="1724906"/>
                    <a:pt x="1703285" y="1766884"/>
                  </a:cubicBezTo>
                  <a:lnTo>
                    <a:pt x="1443591" y="2724741"/>
                  </a:lnTo>
                  <a:cubicBezTo>
                    <a:pt x="1416858" y="2822689"/>
                    <a:pt x="1475417" y="2924453"/>
                    <a:pt x="1573438" y="2949894"/>
                  </a:cubicBezTo>
                  <a:cubicBezTo>
                    <a:pt x="1660003" y="2972792"/>
                    <a:pt x="1750386" y="2930814"/>
                    <a:pt x="1788577" y="2849402"/>
                  </a:cubicBezTo>
                  <a:lnTo>
                    <a:pt x="1788577" y="2848130"/>
                  </a:lnTo>
                  <a:lnTo>
                    <a:pt x="2131016" y="1570987"/>
                  </a:lnTo>
                  <a:lnTo>
                    <a:pt x="2562566" y="1272"/>
                  </a:lnTo>
                  <a:cubicBezTo>
                    <a:pt x="2553655" y="0"/>
                    <a:pt x="2544744" y="0"/>
                    <a:pt x="25358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60"/>
                <a:buFont typeface="Arial"/>
                <a:buNone/>
              </a:pPr>
              <a:r>
                <a:t/>
              </a:r>
              <a:endParaRPr b="0" i="0" sz="21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group of people working on a computer&#10;&#10;Description automatically generated" id="653" name="Google Shape;653;p31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3161" r="13161" t="0"/>
          <a:stretch/>
        </p:blipFill>
        <p:spPr>
          <a:xfrm flipH="1">
            <a:off x="8596430" y="0"/>
            <a:ext cx="6029790" cy="8229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654" name="Google Shape;654;p31"/>
          <p:cNvSpPr txBox="1"/>
          <p:nvPr>
            <p:ph idx="11" type="ftr"/>
          </p:nvPr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TRAINERS: PROF. NINETA POLEMI, DR. PARESH RATHOD &amp; DIMITRIS KOUTRAS</a:t>
            </a:r>
            <a:endParaRPr/>
          </a:p>
        </p:txBody>
      </p:sp>
      <p:grpSp>
        <p:nvGrpSpPr>
          <p:cNvPr id="655" name="Google Shape;655;p31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656" name="Google Shape;656;p3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7" name="Google Shape;657;p3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2"/>
          <p:cNvSpPr txBox="1"/>
          <p:nvPr>
            <p:ph type="ctrTitle"/>
          </p:nvPr>
        </p:nvSpPr>
        <p:spPr>
          <a:xfrm>
            <a:off x="955587" y="815564"/>
            <a:ext cx="5332196" cy="108310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59"/>
              <a:buFont typeface="Calibri"/>
              <a:buNone/>
            </a:pPr>
            <a:r>
              <a:rPr lang="en-US" sz="3359">
                <a:solidFill>
                  <a:schemeClr val="accent1"/>
                </a:solidFill>
              </a:rPr>
              <a:t>Connect with CyberSecPro: </a:t>
            </a:r>
            <a:r>
              <a:rPr lang="en-US" sz="3359"/>
              <a:t>How to register and other practical information</a:t>
            </a:r>
            <a:endParaRPr/>
          </a:p>
        </p:txBody>
      </p:sp>
      <p:sp>
        <p:nvSpPr>
          <p:cNvPr id="664" name="Google Shape;664;p32"/>
          <p:cNvSpPr txBox="1"/>
          <p:nvPr/>
        </p:nvSpPr>
        <p:spPr>
          <a:xfrm>
            <a:off x="955587" y="2702491"/>
            <a:ext cx="5461674" cy="2648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11480" lvl="0" marL="4114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Calibri"/>
              <a:buAutoNum type="arabicPeriod"/>
            </a:pPr>
            <a:r>
              <a:rPr b="0" i="0" lang="en-US" sz="19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b="0" i="0" lang="en-US" sz="192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www.cybersecpro-project.eu</a:t>
            </a:r>
            <a:r>
              <a:rPr b="0" i="0" lang="en-US" sz="19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1480" lvl="0" marL="41148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Calibri"/>
              <a:buAutoNum type="arabicPeriod"/>
            </a:pPr>
            <a:r>
              <a:rPr b="0" i="0" lang="en-US" sz="19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 (Twitter):  </a:t>
            </a:r>
            <a:r>
              <a:rPr b="0" i="0" lang="en-US" sz="192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https://twitter.com/CyberSecPro_eu</a:t>
            </a:r>
            <a:r>
              <a:rPr b="0" i="0" lang="en-US" sz="19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1480" lvl="0" marL="41148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Calibri"/>
              <a:buAutoNum type="arabicPeriod"/>
            </a:pPr>
            <a:r>
              <a:rPr b="0" i="0" lang="en-US" sz="19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LinkedIn: </a:t>
            </a:r>
            <a:r>
              <a:rPr b="0" i="0" lang="en-US" sz="192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https://www.linkedin.com/company/cybersecpro-euproject/</a:t>
            </a:r>
            <a:r>
              <a:rPr b="0" i="0" lang="en-US" sz="19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Calibri"/>
              <a:buNone/>
            </a:pPr>
            <a:r>
              <a:t/>
            </a:r>
            <a:endParaRPr b="0" i="0" sz="192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Calibri"/>
              <a:buNone/>
            </a:pPr>
            <a:r>
              <a:t/>
            </a:r>
            <a:endParaRPr b="0" i="0" sz="192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Calibri"/>
              <a:buNone/>
            </a:pPr>
            <a:r>
              <a:t/>
            </a:r>
            <a:endParaRPr b="0" i="0" sz="192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5" name="Google Shape;665;p32"/>
          <p:cNvGrpSpPr/>
          <p:nvPr/>
        </p:nvGrpSpPr>
        <p:grpSpPr>
          <a:xfrm>
            <a:off x="955585" y="306697"/>
            <a:ext cx="13330754" cy="7616206"/>
            <a:chOff x="796321" y="255581"/>
            <a:chExt cx="11108962" cy="6346838"/>
          </a:xfrm>
        </p:grpSpPr>
        <p:pic>
          <p:nvPicPr>
            <p:cNvPr id="666" name="Google Shape;666;p3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347717" y="255581"/>
              <a:ext cx="6557566" cy="6346838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313"/>
                </a:srgbClr>
              </a:outerShdw>
            </a:effectLst>
          </p:spPr>
        </p:pic>
        <p:pic>
          <p:nvPicPr>
            <p:cNvPr id="667" name="Google Shape;667;p3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96321" y="4633213"/>
              <a:ext cx="4551395" cy="1969206"/>
            </a:xfrm>
            <a:prstGeom prst="rect">
              <a:avLst/>
            </a:prstGeom>
            <a:noFill/>
            <a:ln>
              <a:noFill/>
            </a:ln>
            <a:effectLst>
              <a:outerShdw blurRad="292100" rotWithShape="0" algn="tl" dir="2700000" dist="139700">
                <a:srgbClr val="333333">
                  <a:alpha val="64313"/>
                </a:srgbClr>
              </a:outerShdw>
            </a:effectLst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3"/>
          <p:cNvSpPr txBox="1"/>
          <p:nvPr>
            <p:ph type="ctrTitle"/>
          </p:nvPr>
        </p:nvSpPr>
        <p:spPr>
          <a:xfrm>
            <a:off x="8364392" y="2015060"/>
            <a:ext cx="5744252" cy="182197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Calibri"/>
              <a:buNone/>
            </a:pPr>
            <a:r>
              <a:rPr lang="en-US"/>
              <a:t>Thank you</a:t>
            </a:r>
            <a:endParaRPr/>
          </a:p>
        </p:txBody>
      </p:sp>
      <p:pic>
        <p:nvPicPr>
          <p:cNvPr descr="A person and person looking at a computer screen" id="673" name="Google Shape;673;p3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27" r="125" t="0"/>
          <a:stretch/>
        </p:blipFill>
        <p:spPr>
          <a:xfrm>
            <a:off x="-35399" y="-2683"/>
            <a:ext cx="8176949" cy="8245314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674" name="Google Shape;674;p33"/>
          <p:cNvSpPr txBox="1"/>
          <p:nvPr>
            <p:ph idx="1" type="body"/>
          </p:nvPr>
        </p:nvSpPr>
        <p:spPr>
          <a:xfrm>
            <a:off x="8364391" y="4498750"/>
            <a:ext cx="5744254" cy="2709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ourier New"/>
              <a:buNone/>
            </a:pPr>
            <a:r>
              <a:rPr lang="en-US"/>
              <a:t>Please send all questions to: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ourier New"/>
              <a:buNone/>
            </a:pPr>
            <a:r>
              <a:rPr lang="en-US"/>
              <a:t>paresh.rathod@laurea.fi</a:t>
            </a:r>
            <a:endParaRPr/>
          </a:p>
        </p:txBody>
      </p:sp>
      <p:grpSp>
        <p:nvGrpSpPr>
          <p:cNvPr id="675" name="Google Shape;675;p33"/>
          <p:cNvGrpSpPr/>
          <p:nvPr/>
        </p:nvGrpSpPr>
        <p:grpSpPr>
          <a:xfrm>
            <a:off x="4871645" y="1"/>
            <a:ext cx="3514660" cy="8245736"/>
            <a:chOff x="4059704" y="0"/>
            <a:chExt cx="2928883" cy="6871447"/>
          </a:xfrm>
        </p:grpSpPr>
        <p:sp>
          <p:nvSpPr>
            <p:cNvPr id="676" name="Google Shape;676;p33"/>
            <p:cNvSpPr/>
            <p:nvPr/>
          </p:nvSpPr>
          <p:spPr>
            <a:xfrm rot="10800000">
              <a:off x="4443586" y="5022"/>
              <a:ext cx="2545001" cy="6837172"/>
            </a:xfrm>
            <a:custGeom>
              <a:rect b="b" l="l" r="r" t="t"/>
              <a:pathLst>
                <a:path extrusionOk="0" h="6837172" w="2545001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60"/>
                <a:buFont typeface="Arial"/>
                <a:buNone/>
              </a:pPr>
              <a:r>
                <a:t/>
              </a:r>
              <a:endParaRPr b="0" i="0" sz="216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77" name="Google Shape;677;p33"/>
            <p:cNvCxnSpPr/>
            <p:nvPr/>
          </p:nvCxnSpPr>
          <p:spPr>
            <a:xfrm flipH="1">
              <a:off x="4059704" y="0"/>
              <a:ext cx="1822122" cy="6871447"/>
            </a:xfrm>
            <a:prstGeom prst="straightConnector1">
              <a:avLst/>
            </a:prstGeom>
            <a:noFill/>
            <a:ln cap="flat" cmpd="sng" w="22225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678" name="Google Shape;678;p33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679" name="Google Shape;679;p3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0" name="Google Shape;680;p3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"/>
          <p:cNvSpPr/>
          <p:nvPr/>
        </p:nvSpPr>
        <p:spPr>
          <a:xfrm>
            <a:off x="946666" y="2362081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Meet the Trainers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946666" y="378202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Prof. Nineta Polemi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946666" y="4428768"/>
            <a:ext cx="3834646" cy="12115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Professor from Cyber Sec Lab, University of Piraeus, specializing in cybersecurity.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5404723" y="378202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Dr. Paresh Rathod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5404723" y="4428768"/>
            <a:ext cx="3834646" cy="12115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Thematic RDI leader at Laurea University, focusing on cybersecurity advancements.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9862780" y="3782020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Dimitris Koutras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4"/>
          <p:cNvSpPr/>
          <p:nvPr/>
        </p:nvSpPr>
        <p:spPr>
          <a:xfrm>
            <a:off x="9862780" y="4428768"/>
            <a:ext cx="3834646" cy="12115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Technical Expert in IoT protocol security, contributing practical insights.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4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" name="Google Shape;98;p4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99" name="Google Shape;99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/>
          <p:nvPr>
            <p:ph type="ctrTitle"/>
          </p:nvPr>
        </p:nvSpPr>
        <p:spPr>
          <a:xfrm>
            <a:off x="7809558" y="118165"/>
            <a:ext cx="5744252" cy="91667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Calibri"/>
              <a:buNone/>
            </a:pPr>
            <a:r>
              <a:rPr lang="en-US"/>
              <a:t>Value Propositions</a:t>
            </a:r>
            <a:endParaRPr/>
          </a:p>
        </p:txBody>
      </p:sp>
      <p:sp>
        <p:nvSpPr>
          <p:cNvPr id="106" name="Google Shape;106;p5"/>
          <p:cNvSpPr txBox="1"/>
          <p:nvPr>
            <p:ph idx="1" type="subTitle"/>
          </p:nvPr>
        </p:nvSpPr>
        <p:spPr>
          <a:xfrm>
            <a:off x="7797758" y="1271853"/>
            <a:ext cx="5744252" cy="9166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n-US"/>
              <a:t>Benefits to Participants</a:t>
            </a:r>
            <a:endParaRPr/>
          </a:p>
        </p:txBody>
      </p:sp>
      <p:sp>
        <p:nvSpPr>
          <p:cNvPr id="107" name="Google Shape;107;p5"/>
          <p:cNvSpPr txBox="1"/>
          <p:nvPr>
            <p:ph idx="3" type="body"/>
          </p:nvPr>
        </p:nvSpPr>
        <p:spPr>
          <a:xfrm>
            <a:off x="7797756" y="2372421"/>
            <a:ext cx="6649764" cy="30838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Autofit/>
          </a:bodyPr>
          <a:lstStyle/>
          <a:p>
            <a:pPr indent="-329184" lvl="0" marL="32918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Char char="o"/>
            </a:pPr>
            <a:r>
              <a:rPr lang="en-US" sz="1440"/>
              <a:t>Level of Training Module: Basic / Advance</a:t>
            </a:r>
            <a:endParaRPr/>
          </a:p>
          <a:p>
            <a:pPr indent="-329184" lvl="0" marL="329184" rtl="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1440"/>
              <a:buChar char="o"/>
            </a:pPr>
            <a:r>
              <a:rPr lang="en-US" sz="1440"/>
              <a:t>Cybersecurity Professional Training </a:t>
            </a:r>
            <a:endParaRPr/>
          </a:p>
          <a:p>
            <a:pPr indent="-329184" lvl="0" marL="329184" rtl="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1440"/>
              <a:buChar char="o"/>
            </a:pPr>
            <a:r>
              <a:rPr lang="en-US" sz="1440"/>
              <a:t>Hands-on and Practical Skills Development </a:t>
            </a:r>
            <a:endParaRPr/>
          </a:p>
          <a:p>
            <a:pPr indent="-329184" lvl="0" marL="329184" rtl="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1440"/>
              <a:buChar char="o"/>
            </a:pPr>
            <a:r>
              <a:rPr lang="en-US" sz="1440"/>
              <a:t>Rooted with European Cybersecurity Skills Framework</a:t>
            </a:r>
            <a:endParaRPr/>
          </a:p>
          <a:p>
            <a:pPr indent="-329184" lvl="0" marL="329184" rtl="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1440"/>
              <a:buChar char="o"/>
            </a:pPr>
            <a:r>
              <a:rPr lang="en-US" sz="1440"/>
              <a:t>Cutting-edge insights from industry-academic experts</a:t>
            </a:r>
            <a:endParaRPr/>
          </a:p>
          <a:p>
            <a:pPr indent="-329184" lvl="0" marL="329184" rtl="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1440"/>
              <a:buChar char="o"/>
            </a:pPr>
            <a:r>
              <a:rPr lang="en-US" sz="1440"/>
              <a:t>Certificate of the completion </a:t>
            </a:r>
            <a:endParaRPr/>
          </a:p>
          <a:p>
            <a:pPr indent="-329184" lvl="0" marL="329184" rtl="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1440"/>
              <a:buChar char="o"/>
            </a:pPr>
            <a:r>
              <a:rPr lang="en-US" sz="1440"/>
              <a:t>Helps with skills development and career advancement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Clr>
                <a:schemeClr val="lt1"/>
              </a:buClr>
              <a:buSzPts val="1440"/>
              <a:buNone/>
            </a:pPr>
            <a:r>
              <a:t/>
            </a:r>
            <a:endParaRPr sz="1440"/>
          </a:p>
        </p:txBody>
      </p:sp>
      <p:cxnSp>
        <p:nvCxnSpPr>
          <p:cNvPr id="108" name="Google Shape;108;p5"/>
          <p:cNvCxnSpPr/>
          <p:nvPr/>
        </p:nvCxnSpPr>
        <p:spPr>
          <a:xfrm flipH="1">
            <a:off x="3514897" y="1"/>
            <a:ext cx="2186546" cy="8245736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9" name="Google Shape;109;p5"/>
          <p:cNvSpPr/>
          <p:nvPr/>
        </p:nvSpPr>
        <p:spPr>
          <a:xfrm rot="10800000">
            <a:off x="4197828" y="21267"/>
            <a:ext cx="3054001" cy="8204606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60"/>
              <a:buFont typeface="Arial"/>
              <a:buNone/>
            </a:pPr>
            <a:r>
              <a:t/>
            </a:r>
            <a:endParaRPr b="0" i="0" sz="216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looking at a sign" id="110" name="Google Shape;110;p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288" r="6286" t="0"/>
          <a:stretch/>
        </p:blipFill>
        <p:spPr>
          <a:xfrm>
            <a:off x="0" y="-2681"/>
            <a:ext cx="7008876" cy="823473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111" name="Google Shape;111;p5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" name="Google Shape;112;p5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113" name="Google Shape;113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"/>
          <p:cNvSpPr/>
          <p:nvPr/>
        </p:nvSpPr>
        <p:spPr>
          <a:xfrm>
            <a:off x="946666" y="1906191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Syllabus Overview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6"/>
          <p:cNvSpPr/>
          <p:nvPr/>
        </p:nvSpPr>
        <p:spPr>
          <a:xfrm>
            <a:off x="946666" y="3397210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6"/>
          <p:cNvSpPr/>
          <p:nvPr/>
        </p:nvSpPr>
        <p:spPr>
          <a:xfrm>
            <a:off x="1163598" y="3444478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6"/>
          <p:cNvSpPr/>
          <p:nvPr/>
        </p:nvSpPr>
        <p:spPr>
          <a:xfrm>
            <a:off x="1767007" y="348388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Topic-1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6"/>
          <p:cNvSpPr/>
          <p:nvPr/>
        </p:nvSpPr>
        <p:spPr>
          <a:xfrm>
            <a:off x="1767007" y="4029670"/>
            <a:ext cx="5421987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Introduction to Healthcare Cybersecurity Essentials.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6"/>
          <p:cNvSpPr/>
          <p:nvPr/>
        </p:nvSpPr>
        <p:spPr>
          <a:xfrm>
            <a:off x="7441406" y="3397210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7619286" y="3444478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2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6"/>
          <p:cNvSpPr/>
          <p:nvPr/>
        </p:nvSpPr>
        <p:spPr>
          <a:xfrm>
            <a:off x="8261747" y="348388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Topic-2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6"/>
          <p:cNvSpPr/>
          <p:nvPr/>
        </p:nvSpPr>
        <p:spPr>
          <a:xfrm>
            <a:off x="8261747" y="4029670"/>
            <a:ext cx="5421987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Common Cybersecurity Threats in Healthcare.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946666" y="5287089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1128355" y="5334357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3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6"/>
          <p:cNvSpPr/>
          <p:nvPr/>
        </p:nvSpPr>
        <p:spPr>
          <a:xfrm>
            <a:off x="1767007" y="5373767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Topic-3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6"/>
          <p:cNvSpPr/>
          <p:nvPr/>
        </p:nvSpPr>
        <p:spPr>
          <a:xfrm>
            <a:off x="1767007" y="5919549"/>
            <a:ext cx="5421987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Best Practices for Patient Data Protection.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6"/>
          <p:cNvSpPr/>
          <p:nvPr/>
        </p:nvSpPr>
        <p:spPr>
          <a:xfrm>
            <a:off x="7441406" y="5287089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6"/>
          <p:cNvSpPr/>
          <p:nvPr/>
        </p:nvSpPr>
        <p:spPr>
          <a:xfrm>
            <a:off x="7610832" y="5334357"/>
            <a:ext cx="229076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4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6"/>
          <p:cNvSpPr/>
          <p:nvPr/>
        </p:nvSpPr>
        <p:spPr>
          <a:xfrm>
            <a:off x="8261747" y="5373767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Topic-4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8261747" y="5919549"/>
            <a:ext cx="5421987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Managing Cybersecurity Risks Effectively.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6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8" name="Google Shape;138;p6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139" name="Google Shape;139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/>
          <p:nvPr/>
        </p:nvSpPr>
        <p:spPr>
          <a:xfrm>
            <a:off x="946666" y="1906191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Syllabus Overview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7"/>
          <p:cNvSpPr/>
          <p:nvPr/>
        </p:nvSpPr>
        <p:spPr>
          <a:xfrm>
            <a:off x="946666" y="3397210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7"/>
          <p:cNvSpPr/>
          <p:nvPr/>
        </p:nvSpPr>
        <p:spPr>
          <a:xfrm>
            <a:off x="1163598" y="3444478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5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7"/>
          <p:cNvSpPr/>
          <p:nvPr/>
        </p:nvSpPr>
        <p:spPr>
          <a:xfrm>
            <a:off x="1767007" y="348388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Topic-5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1767007" y="4029670"/>
            <a:ext cx="5421987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Essential Cybersecurity Controls for Healthcare IT Systems and Devices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7"/>
          <p:cNvSpPr/>
          <p:nvPr/>
        </p:nvSpPr>
        <p:spPr>
          <a:xfrm>
            <a:off x="7441406" y="3397210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7"/>
          <p:cNvSpPr/>
          <p:nvPr/>
        </p:nvSpPr>
        <p:spPr>
          <a:xfrm>
            <a:off x="7619286" y="3444478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6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7"/>
          <p:cNvSpPr/>
          <p:nvPr/>
        </p:nvSpPr>
        <p:spPr>
          <a:xfrm>
            <a:off x="8261747" y="348388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Topic-6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7"/>
          <p:cNvSpPr/>
          <p:nvPr/>
        </p:nvSpPr>
        <p:spPr>
          <a:xfrm>
            <a:off x="8261747" y="4029670"/>
            <a:ext cx="5421987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Building a Secure Culture within Your Organization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7"/>
          <p:cNvSpPr/>
          <p:nvPr/>
        </p:nvSpPr>
        <p:spPr>
          <a:xfrm>
            <a:off x="946666" y="5287089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7"/>
          <p:cNvSpPr/>
          <p:nvPr/>
        </p:nvSpPr>
        <p:spPr>
          <a:xfrm>
            <a:off x="1128355" y="5334357"/>
            <a:ext cx="204549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7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7"/>
          <p:cNvSpPr/>
          <p:nvPr/>
        </p:nvSpPr>
        <p:spPr>
          <a:xfrm>
            <a:off x="1767007" y="5373767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Topic-7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7"/>
          <p:cNvSpPr/>
          <p:nvPr/>
        </p:nvSpPr>
        <p:spPr>
          <a:xfrm>
            <a:off x="1767007" y="5919549"/>
            <a:ext cx="5421987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Ethical and Professional Challenges in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Healthcare Cybersecurity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7"/>
          <p:cNvSpPr/>
          <p:nvPr/>
        </p:nvSpPr>
        <p:spPr>
          <a:xfrm>
            <a:off x="7441406" y="5287089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7"/>
          <p:cNvSpPr/>
          <p:nvPr/>
        </p:nvSpPr>
        <p:spPr>
          <a:xfrm>
            <a:off x="7610832" y="5334357"/>
            <a:ext cx="229076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8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7"/>
          <p:cNvSpPr/>
          <p:nvPr/>
        </p:nvSpPr>
        <p:spPr>
          <a:xfrm>
            <a:off x="8261747" y="5373767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Topic-8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"/>
          <p:cNvSpPr/>
          <p:nvPr/>
        </p:nvSpPr>
        <p:spPr>
          <a:xfrm>
            <a:off x="8261747" y="5919549"/>
            <a:ext cx="5421987" cy="403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Cybersecurity Governance for Healthcare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Organizations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" name="Google Shape;164;p7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165" name="Google Shape;165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/>
          <p:nvPr/>
        </p:nvSpPr>
        <p:spPr>
          <a:xfrm>
            <a:off x="946666" y="1906191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Syllabus Overview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8"/>
          <p:cNvSpPr/>
          <p:nvPr/>
        </p:nvSpPr>
        <p:spPr>
          <a:xfrm>
            <a:off x="946666" y="3397210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8"/>
          <p:cNvSpPr/>
          <p:nvPr/>
        </p:nvSpPr>
        <p:spPr>
          <a:xfrm>
            <a:off x="1163598" y="3444478"/>
            <a:ext cx="134064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9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8"/>
          <p:cNvSpPr/>
          <p:nvPr/>
        </p:nvSpPr>
        <p:spPr>
          <a:xfrm>
            <a:off x="1767007" y="348388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Topic-9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8"/>
          <p:cNvSpPr/>
          <p:nvPr/>
        </p:nvSpPr>
        <p:spPr>
          <a:xfrm>
            <a:off x="1767007" y="4029670"/>
            <a:ext cx="5421987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Cybersecurity Compliance and Regulations for Health Sector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>
            <a:off x="7441406" y="3397210"/>
            <a:ext cx="567928" cy="567928"/>
          </a:xfrm>
          <a:prstGeom prst="roundRect">
            <a:avLst>
              <a:gd fmla="val 26671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7619286" y="3444478"/>
            <a:ext cx="212050" cy="473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4983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982"/>
              <a:buFont typeface="Barlow"/>
              <a:buNone/>
            </a:pPr>
            <a:r>
              <a:rPr b="1" i="0" lang="en-US" sz="2982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10</a:t>
            </a:r>
            <a:endParaRPr b="0" i="0" sz="2982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8"/>
          <p:cNvSpPr/>
          <p:nvPr/>
        </p:nvSpPr>
        <p:spPr>
          <a:xfrm>
            <a:off x="8261747" y="3483888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Topic-10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8"/>
          <p:cNvSpPr/>
          <p:nvPr/>
        </p:nvSpPr>
        <p:spPr>
          <a:xfrm>
            <a:off x="8261747" y="4029670"/>
            <a:ext cx="5421987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Case Studies and Practical Exercises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8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8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183" name="Google Shape;183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90" name="Google Shape;19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4630400" cy="3155632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9"/>
          <p:cNvSpPr/>
          <p:nvPr/>
        </p:nvSpPr>
        <p:spPr>
          <a:xfrm>
            <a:off x="946666" y="3849767"/>
            <a:ext cx="6311265" cy="7889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4970"/>
              <a:buFont typeface="Barlow"/>
              <a:buNone/>
            </a:pPr>
            <a:r>
              <a:rPr b="1" i="0" lang="en-US" sz="4970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Module Benefits</a:t>
            </a:r>
            <a:endParaRPr b="0" i="0" sz="497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9"/>
          <p:cNvSpPr/>
          <p:nvPr/>
        </p:nvSpPr>
        <p:spPr>
          <a:xfrm>
            <a:off x="946666" y="5017294"/>
            <a:ext cx="4077414" cy="2656523"/>
          </a:xfrm>
          <a:prstGeom prst="roundRect">
            <a:avLst>
              <a:gd fmla="val 5702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9"/>
          <p:cNvSpPr/>
          <p:nvPr/>
        </p:nvSpPr>
        <p:spPr>
          <a:xfrm>
            <a:off x="1199078" y="5269706"/>
            <a:ext cx="3572589" cy="7886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Comprehensive Knowledge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9"/>
          <p:cNvSpPr/>
          <p:nvPr/>
        </p:nvSpPr>
        <p:spPr>
          <a:xfrm>
            <a:off x="1199078" y="6209824"/>
            <a:ext cx="3572589" cy="12115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Gain a thorough understanding of healthcare cybersecurity.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9"/>
          <p:cNvSpPr/>
          <p:nvPr/>
        </p:nvSpPr>
        <p:spPr>
          <a:xfrm>
            <a:off x="5276493" y="5017294"/>
            <a:ext cx="4077414" cy="2656523"/>
          </a:xfrm>
          <a:prstGeom prst="roundRect">
            <a:avLst>
              <a:gd fmla="val 5702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9"/>
          <p:cNvSpPr/>
          <p:nvPr/>
        </p:nvSpPr>
        <p:spPr>
          <a:xfrm>
            <a:off x="5528905" y="5269706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Practical Skills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9"/>
          <p:cNvSpPr/>
          <p:nvPr/>
        </p:nvSpPr>
        <p:spPr>
          <a:xfrm>
            <a:off x="5528905" y="5815489"/>
            <a:ext cx="3572589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Develop skills to protect information and systems.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9"/>
          <p:cNvSpPr/>
          <p:nvPr/>
        </p:nvSpPr>
        <p:spPr>
          <a:xfrm>
            <a:off x="9606320" y="5017294"/>
            <a:ext cx="4077414" cy="2656523"/>
          </a:xfrm>
          <a:prstGeom prst="roundRect">
            <a:avLst>
              <a:gd fmla="val 5702" name="adj"/>
            </a:avLst>
          </a:prstGeom>
          <a:solidFill>
            <a:srgbClr val="EEEF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9"/>
          <p:cNvSpPr/>
          <p:nvPr/>
        </p:nvSpPr>
        <p:spPr>
          <a:xfrm>
            <a:off x="9858732" y="5269706"/>
            <a:ext cx="3155633" cy="3943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4989"/>
              </a:lnSpc>
              <a:spcBef>
                <a:spcPts val="0"/>
              </a:spcBef>
              <a:spcAft>
                <a:spcPts val="0"/>
              </a:spcAft>
              <a:buClr>
                <a:srgbClr val="396AF1"/>
              </a:buClr>
              <a:buSzPts val="2485"/>
              <a:buFont typeface="Barlow"/>
              <a:buNone/>
            </a:pPr>
            <a:r>
              <a:rPr b="1" i="0" lang="en-US" sz="2485" u="none" cap="none" strike="noStrike">
                <a:solidFill>
                  <a:srgbClr val="396AF1"/>
                </a:solidFill>
                <a:latin typeface="Barlow"/>
                <a:ea typeface="Barlow"/>
                <a:cs typeface="Barlow"/>
                <a:sym typeface="Barlow"/>
              </a:rPr>
              <a:t>Industry Relevance</a:t>
            </a:r>
            <a:endParaRPr b="0" i="0" sz="248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9"/>
          <p:cNvSpPr/>
          <p:nvPr/>
        </p:nvSpPr>
        <p:spPr>
          <a:xfrm>
            <a:off x="9858732" y="5815489"/>
            <a:ext cx="3572589" cy="807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6009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987"/>
              <a:buFont typeface="Montserrat"/>
              <a:buNone/>
            </a:pPr>
            <a:r>
              <a:rPr b="0" i="0" lang="en-US" sz="1987" u="none" cap="none" strike="noStrike">
                <a:solidFill>
                  <a:srgbClr val="272525"/>
                </a:solidFill>
                <a:latin typeface="Montserrat"/>
                <a:ea typeface="Montserrat"/>
                <a:cs typeface="Montserrat"/>
                <a:sym typeface="Montserrat"/>
              </a:rPr>
              <a:t>Stay relevant with up-to-date industry practices.</a:t>
            </a:r>
            <a:endParaRPr b="0" i="0" sz="19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9"/>
          <p:cNvSpPr txBox="1"/>
          <p:nvPr/>
        </p:nvSpPr>
        <p:spPr>
          <a:xfrm>
            <a:off x="989090" y="7548929"/>
            <a:ext cx="7964485" cy="438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Trainers: Prof. Nineta Polemi, Dr. Paresh Rathod &amp; Dimitris Koutras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2" name="Google Shape;202;p9"/>
          <p:cNvGrpSpPr/>
          <p:nvPr/>
        </p:nvGrpSpPr>
        <p:grpSpPr>
          <a:xfrm>
            <a:off x="9059253" y="7400803"/>
            <a:ext cx="3952801" cy="734400"/>
            <a:chOff x="5179092" y="5483822"/>
            <a:chExt cx="3294001" cy="612000"/>
          </a:xfrm>
        </p:grpSpPr>
        <p:pic>
          <p:nvPicPr>
            <p:cNvPr id="203" name="Google Shape;203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2024-03-17T21:27:23Z</dcterms:created>
  <dc:creator>Paresh Rathod - Laurea - Finland</dc:creator>
</cp:coreProperties>
</file>