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y="6858000" cx="12192000"/>
  <p:notesSz cx="6858000" cy="9144000"/>
  <p:embeddedFontLst>
    <p:embeddedFont>
      <p:font typeface="Play"/>
      <p:regular r:id="rId72"/>
      <p:bold r:id="rId73"/>
    </p:embeddedFont>
    <p:embeddedFont>
      <p:font typeface="Helvetica Neue"/>
      <p:regular r:id="rId74"/>
      <p:bold r:id="rId75"/>
      <p:italic r:id="rId76"/>
      <p:boldItalic r:id="rId77"/>
    </p:embeddedFont>
    <p:embeddedFont>
      <p:font typeface="Century Gothic"/>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2" roundtripDataSignature="AMtx7miF97i99odN930cBhmVWAWWiLrZ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6C8C430-4CD3-4488-ABC1-11A2446D6C23}">
  <a:tblStyle styleId="{66C8C430-4CD3-4488-ABC1-11A2446D6C23}" styleName="Table_0">
    <a:wholeTbl>
      <a:tcTxStyle b="off" i="off">
        <a:font>
          <a:latin typeface="Aptos"/>
          <a:ea typeface="Aptos"/>
          <a:cs typeface="Aptos"/>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italic.fntdata"/><Relationship Id="rId82" Type="http://customschemas.google.com/relationships/presentationmetadata" Target="metadata"/><Relationship Id="rId81" Type="http://schemas.openxmlformats.org/officeDocument/2006/relationships/font" Target="fonts/CenturyGothic-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lay-bold.fntdata"/><Relationship Id="rId72" Type="http://schemas.openxmlformats.org/officeDocument/2006/relationships/font" Target="fonts/Play-regular.fntdata"/><Relationship Id="rId31" Type="http://schemas.openxmlformats.org/officeDocument/2006/relationships/slide" Target="slides/slide26.xml"/><Relationship Id="rId75" Type="http://schemas.openxmlformats.org/officeDocument/2006/relationships/font" Target="fonts/HelveticaNeue-bold.fntdata"/><Relationship Id="rId30" Type="http://schemas.openxmlformats.org/officeDocument/2006/relationships/slide" Target="slides/slide25.xml"/><Relationship Id="rId74" Type="http://schemas.openxmlformats.org/officeDocument/2006/relationships/font" Target="fonts/HelveticaNeue-regular.fntdata"/><Relationship Id="rId33" Type="http://schemas.openxmlformats.org/officeDocument/2006/relationships/slide" Target="slides/slide28.xml"/><Relationship Id="rId77" Type="http://schemas.openxmlformats.org/officeDocument/2006/relationships/font" Target="fonts/HelveticaNeue-boldItalic.fntdata"/><Relationship Id="rId32" Type="http://schemas.openxmlformats.org/officeDocument/2006/relationships/slide" Target="slides/slide27.xml"/><Relationship Id="rId76" Type="http://schemas.openxmlformats.org/officeDocument/2006/relationships/font" Target="fonts/HelveticaNeue-italic.fntdata"/><Relationship Id="rId35" Type="http://schemas.openxmlformats.org/officeDocument/2006/relationships/slide" Target="slides/slide30.xml"/><Relationship Id="rId79" Type="http://schemas.openxmlformats.org/officeDocument/2006/relationships/font" Target="fonts/CenturyGothic-bold.fntdata"/><Relationship Id="rId34" Type="http://schemas.openxmlformats.org/officeDocument/2006/relationships/slide" Target="slides/slide29.xml"/><Relationship Id="rId78" Type="http://schemas.openxmlformats.org/officeDocument/2006/relationships/font" Target="fonts/CenturyGothic-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161" name="Google Shape;16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7" name="Google Shape;39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1" name="Google Shape;41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2" name="Google Shape;49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9" name="Google Shape;49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9" name="Google Shape;50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0" name="Google Shape;53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6" name="Google Shape;53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2" name="Google Shape;54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9" name="Google Shape;54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5" name="Google Shape;55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1" name="Google Shape;56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7" name="Google Shape;56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3" name="Google Shape;57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1" name="Google Shape;58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7" name="Google Shape;58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3" name="Google Shape;59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0" name="Google Shape;60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9" name="Google Shape;60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6" name="Google Shape;61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7" name="Google Shape;63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4" name="Google Shape;73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4" name="Google Shape;74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2" name="Google Shape;75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9" name="Google Shape;88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2" name="Google Shape;94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2" name="Google Shape;97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5" name="Google Shape;100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5" name="Google Shape;103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8" name="Google Shape;105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2" name="Google Shape;108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8" name="Google Shape;111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2" name="Google Shape;114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7" name="Google Shape;1167;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1" name="Google Shape;119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3" name="Google Shape;1203;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1" name="Google Shape;121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8" name="Google Shape;121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6" name="Google Shape;122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3" name="Google Shape;1233;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6" name="Google Shape;1256;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6" name="Google Shape;126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5" name="Shape 15"/>
        <p:cNvGrpSpPr/>
        <p:nvPr/>
      </p:nvGrpSpPr>
      <p:grpSpPr>
        <a:xfrm>
          <a:off x="0" y="0"/>
          <a:ext cx="0" cy="0"/>
          <a:chOff x="0" y="0"/>
          <a:chExt cx="0" cy="0"/>
        </a:xfrm>
      </p:grpSpPr>
      <p:pic>
        <p:nvPicPr>
          <p:cNvPr id="16" name="Google Shape;16;p68"/>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7" name="Google Shape;17;p68"/>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68"/>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600"/>
              <a:buNone/>
              <a:defRPr sz="1600" cap="none">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400"/>
              <a:buNone/>
              <a:defRPr sz="2400"/>
            </a:lvl2pPr>
            <a:lvl3pPr lvl="2" algn="ctr">
              <a:lnSpc>
                <a:spcPct val="90000"/>
              </a:lnSpc>
              <a:spcBef>
                <a:spcPts val="500"/>
              </a:spcBef>
              <a:spcAft>
                <a:spcPts val="0"/>
              </a:spcAft>
              <a:buClr>
                <a:schemeClr val="dk1"/>
              </a:buClr>
              <a:buSzPts val="2400"/>
              <a:buNone/>
              <a:defRPr sz="2400"/>
            </a:lvl3pPr>
            <a:lvl4pPr lvl="3" algn="ctr">
              <a:lnSpc>
                <a:spcPct val="90000"/>
              </a:lnSpc>
              <a:spcBef>
                <a:spcPts val="500"/>
              </a:spcBef>
              <a:spcAft>
                <a:spcPts val="0"/>
              </a:spcAft>
              <a:buClr>
                <a:schemeClr val="dk1"/>
              </a:buClr>
              <a:buSzPts val="2000"/>
              <a:buNone/>
              <a:defRPr sz="2000"/>
            </a:lvl4pPr>
            <a:lvl5pPr lvl="4" algn="ctr">
              <a:lnSpc>
                <a:spcPct val="90000"/>
              </a:lnSpc>
              <a:spcBef>
                <a:spcPts val="500"/>
              </a:spcBef>
              <a:spcAft>
                <a:spcPts val="0"/>
              </a:spcAft>
              <a:buClr>
                <a:schemeClr val="dk1"/>
              </a:buClr>
              <a:buSzPts val="2000"/>
              <a:buNone/>
              <a:defRPr sz="2000"/>
            </a:lvl5pPr>
            <a:lvl6pPr lvl="5" algn="ctr">
              <a:lnSpc>
                <a:spcPct val="90000"/>
              </a:lnSpc>
              <a:spcBef>
                <a:spcPts val="500"/>
              </a:spcBef>
              <a:spcAft>
                <a:spcPts val="0"/>
              </a:spcAft>
              <a:buClr>
                <a:schemeClr val="dk1"/>
              </a:buClr>
              <a:buSzPts val="2000"/>
              <a:buNone/>
              <a:defRPr sz="2000"/>
            </a:lvl6pPr>
            <a:lvl7pPr lvl="6" algn="ctr">
              <a:lnSpc>
                <a:spcPct val="90000"/>
              </a:lnSpc>
              <a:spcBef>
                <a:spcPts val="500"/>
              </a:spcBef>
              <a:spcAft>
                <a:spcPts val="0"/>
              </a:spcAft>
              <a:buClr>
                <a:schemeClr val="dk1"/>
              </a:buClr>
              <a:buSzPts val="2000"/>
              <a:buNone/>
              <a:defRPr sz="2000"/>
            </a:lvl7pPr>
            <a:lvl8pPr lvl="7" algn="ctr">
              <a:lnSpc>
                <a:spcPct val="90000"/>
              </a:lnSpc>
              <a:spcBef>
                <a:spcPts val="500"/>
              </a:spcBef>
              <a:spcAft>
                <a:spcPts val="0"/>
              </a:spcAft>
              <a:buClr>
                <a:schemeClr val="dk1"/>
              </a:buClr>
              <a:buSzPts val="2000"/>
              <a:buNone/>
              <a:defRPr sz="2000"/>
            </a:lvl8pPr>
            <a:lvl9pPr lvl="8" algn="ctr">
              <a:lnSpc>
                <a:spcPct val="90000"/>
              </a:lnSpc>
              <a:spcBef>
                <a:spcPts val="500"/>
              </a:spcBef>
              <a:spcAft>
                <a:spcPts val="0"/>
              </a:spcAft>
              <a:buClr>
                <a:schemeClr val="dk1"/>
              </a:buClr>
              <a:buSzPts val="2000"/>
              <a:buNone/>
              <a:defRPr sz="2000"/>
            </a:lvl9pPr>
          </a:lstStyle>
          <a:p/>
        </p:txBody>
      </p:sp>
      <p:sp>
        <p:nvSpPr>
          <p:cNvPr id="19" name="Google Shape;19;p68"/>
          <p:cNvSpPr/>
          <p:nvPr>
            <p:ph idx="2" type="pic"/>
          </p:nvPr>
        </p:nvSpPr>
        <p:spPr>
          <a:xfrm>
            <a:off x="0" y="-2235"/>
            <a:ext cx="5840730" cy="6862275"/>
          </a:xfrm>
          <a:prstGeom prst="rect">
            <a:avLst/>
          </a:prstGeom>
          <a:solidFill>
            <a:schemeClr val="lt2"/>
          </a:solidFill>
          <a:ln>
            <a:noFill/>
          </a:ln>
        </p:spPr>
      </p:sp>
      <p:sp>
        <p:nvSpPr>
          <p:cNvPr id="20" name="Google Shape;20;p68"/>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6000"/>
              <a:buNone/>
              <a:defRPr b="1" sz="6000">
                <a:solidFill>
                  <a:schemeClr val="dk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1" name="Google Shape;21;p68"/>
          <p:cNvCxnSpPr/>
          <p:nvPr/>
        </p:nvCxnSpPr>
        <p:spPr>
          <a:xfrm flipH="1">
            <a:off x="4559556" y="-10665"/>
            <a:ext cx="1930144" cy="6877290"/>
          </a:xfrm>
          <a:prstGeom prst="straightConnector1">
            <a:avLst/>
          </a:prstGeom>
          <a:noFill/>
          <a:ln cap="flat" cmpd="sng" w="25400">
            <a:solidFill>
              <a:schemeClr val="dk2"/>
            </a:solidFill>
            <a:prstDash val="solid"/>
            <a:miter lim="800000"/>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91" name="Shape 91"/>
        <p:cNvGrpSpPr/>
        <p:nvPr/>
      </p:nvGrpSpPr>
      <p:grpSpPr>
        <a:xfrm>
          <a:off x="0" y="0"/>
          <a:ext cx="0" cy="0"/>
          <a:chOff x="0" y="0"/>
          <a:chExt cx="0" cy="0"/>
        </a:xfrm>
      </p:grpSpPr>
      <p:sp>
        <p:nvSpPr>
          <p:cNvPr id="92" name="Google Shape;92;p7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7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94" name="Google Shape;94;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97" name="Shape 97"/>
        <p:cNvGrpSpPr/>
        <p:nvPr/>
      </p:nvGrpSpPr>
      <p:grpSpPr>
        <a:xfrm>
          <a:off x="0" y="0"/>
          <a:ext cx="0" cy="0"/>
          <a:chOff x="0" y="0"/>
          <a:chExt cx="0" cy="0"/>
        </a:xfrm>
      </p:grpSpPr>
      <p:sp>
        <p:nvSpPr>
          <p:cNvPr id="98" name="Google Shape;98;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7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7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104" name="Shape 104"/>
        <p:cNvGrpSpPr/>
        <p:nvPr/>
      </p:nvGrpSpPr>
      <p:grpSpPr>
        <a:xfrm>
          <a:off x="0" y="0"/>
          <a:ext cx="0" cy="0"/>
          <a:chOff x="0" y="0"/>
          <a:chExt cx="0" cy="0"/>
        </a:xfrm>
      </p:grpSpPr>
      <p:sp>
        <p:nvSpPr>
          <p:cNvPr id="105" name="Google Shape;105;p7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7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7" name="Google Shape;107;p7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7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9" name="Google Shape;109;p7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13" name="Shape 113"/>
        <p:cNvGrpSpPr/>
        <p:nvPr/>
      </p:nvGrpSpPr>
      <p:grpSpPr>
        <a:xfrm>
          <a:off x="0" y="0"/>
          <a:ext cx="0" cy="0"/>
          <a:chOff x="0" y="0"/>
          <a:chExt cx="0" cy="0"/>
        </a:xfrm>
      </p:grpSpPr>
      <p:sp>
        <p:nvSpPr>
          <p:cNvPr id="114" name="Google Shape;114;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ό" type="blank">
  <p:cSld name="BLANK">
    <p:spTree>
      <p:nvGrpSpPr>
        <p:cNvPr id="118" name="Shape 118"/>
        <p:cNvGrpSpPr/>
        <p:nvPr/>
      </p:nvGrpSpPr>
      <p:grpSpPr>
        <a:xfrm>
          <a:off x="0" y="0"/>
          <a:ext cx="0" cy="0"/>
          <a:chOff x="0" y="0"/>
          <a:chExt cx="0" cy="0"/>
        </a:xfrm>
      </p:grpSpPr>
      <p:sp>
        <p:nvSpPr>
          <p:cNvPr id="119" name="Google Shape;119;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22" name="Shape 122"/>
        <p:cNvGrpSpPr/>
        <p:nvPr/>
      </p:nvGrpSpPr>
      <p:grpSpPr>
        <a:xfrm>
          <a:off x="0" y="0"/>
          <a:ext cx="0" cy="0"/>
          <a:chOff x="0" y="0"/>
          <a:chExt cx="0" cy="0"/>
        </a:xfrm>
      </p:grpSpPr>
      <p:sp>
        <p:nvSpPr>
          <p:cNvPr id="123" name="Google Shape;123;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8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5" name="Google Shape;125;p8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6" name="Google Shape;126;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29" name="Shape 129"/>
        <p:cNvGrpSpPr/>
        <p:nvPr/>
      </p:nvGrpSpPr>
      <p:grpSpPr>
        <a:xfrm>
          <a:off x="0" y="0"/>
          <a:ext cx="0" cy="0"/>
          <a:chOff x="0" y="0"/>
          <a:chExt cx="0" cy="0"/>
        </a:xfrm>
      </p:grpSpPr>
      <p:sp>
        <p:nvSpPr>
          <p:cNvPr id="130" name="Google Shape;130;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83"/>
          <p:cNvSpPr/>
          <p:nvPr>
            <p:ph idx="2" type="pic"/>
          </p:nvPr>
        </p:nvSpPr>
        <p:spPr>
          <a:xfrm>
            <a:off x="5183188" y="987425"/>
            <a:ext cx="6172200" cy="4873625"/>
          </a:xfrm>
          <a:prstGeom prst="rect">
            <a:avLst/>
          </a:prstGeom>
          <a:noFill/>
          <a:ln>
            <a:noFill/>
          </a:ln>
        </p:spPr>
      </p:sp>
      <p:sp>
        <p:nvSpPr>
          <p:cNvPr id="132" name="Google Shape;132;p8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3" name="Google Shape;133;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36" name="Shape 136"/>
        <p:cNvGrpSpPr/>
        <p:nvPr/>
      </p:nvGrpSpPr>
      <p:grpSpPr>
        <a:xfrm>
          <a:off x="0" y="0"/>
          <a:ext cx="0" cy="0"/>
          <a:chOff x="0" y="0"/>
          <a:chExt cx="0" cy="0"/>
        </a:xfrm>
      </p:grpSpPr>
      <p:sp>
        <p:nvSpPr>
          <p:cNvPr id="137" name="Google Shape;137;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8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42" name="Shape 142"/>
        <p:cNvGrpSpPr/>
        <p:nvPr/>
      </p:nvGrpSpPr>
      <p:grpSpPr>
        <a:xfrm>
          <a:off x="0" y="0"/>
          <a:ext cx="0" cy="0"/>
          <a:chOff x="0" y="0"/>
          <a:chExt cx="0" cy="0"/>
        </a:xfrm>
      </p:grpSpPr>
      <p:sp>
        <p:nvSpPr>
          <p:cNvPr id="143" name="Google Shape;143;p8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8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22" name="Shape 22"/>
        <p:cNvGrpSpPr/>
        <p:nvPr/>
      </p:nvGrpSpPr>
      <p:grpSpPr>
        <a:xfrm>
          <a:off x="0" y="0"/>
          <a:ext cx="0" cy="0"/>
          <a:chOff x="0" y="0"/>
          <a:chExt cx="0" cy="0"/>
        </a:xfrm>
      </p:grpSpPr>
      <p:sp>
        <p:nvSpPr>
          <p:cNvPr id="23" name="Google Shape;23;p6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24" name="Google Shape;24;p69"/>
          <p:cNvSpPr/>
          <p:nvPr>
            <p:ph idx="2" type="pic"/>
          </p:nvPr>
        </p:nvSpPr>
        <p:spPr>
          <a:xfrm flipH="1">
            <a:off x="7163691" y="0"/>
            <a:ext cx="5024825" cy="6858000"/>
          </a:xfrm>
          <a:prstGeom prst="rect">
            <a:avLst/>
          </a:prstGeom>
          <a:solidFill>
            <a:schemeClr val="lt2"/>
          </a:solidFill>
          <a:ln>
            <a:noFill/>
          </a:ln>
        </p:spPr>
      </p:sp>
      <p:sp>
        <p:nvSpPr>
          <p:cNvPr id="25" name="Google Shape;25;p69"/>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69"/>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27" name="Google Shape;27;p69"/>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Clr>
                <a:srgbClr val="7F7F7F"/>
              </a:buClr>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28" name="Google Shape;28;p69"/>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29" name="Google Shape;29;p69"/>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Clr>
                <a:schemeClr val="dk1"/>
              </a:buClr>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30" name="Google Shape;30;p69"/>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31" name="Google Shape;31;p69"/>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Clr>
                <a:srgbClr val="7F7F7F"/>
              </a:buClr>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32" name="Google Shape;32;p69"/>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33" name="Google Shape;33;p69"/>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Clr>
                <a:srgbClr val="7F7F7F"/>
              </a:buClr>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34" name="Google Shape;34;p69"/>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sp>
        <p:nvSpPr>
          <p:cNvPr id="35" name="Google Shape;35;p69"/>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Clr>
                <a:srgbClr val="7F7F7F"/>
              </a:buClr>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400"/>
              </a:spcAft>
              <a:buClr>
                <a:schemeClr val="dk1"/>
              </a:buClr>
              <a:buSzPts val="1800"/>
              <a:buChar char="◦"/>
              <a:defRPr/>
            </a:lvl9pPr>
          </a:lstStyle>
          <a:p/>
        </p:txBody>
      </p:sp>
      <p:cxnSp>
        <p:nvCxnSpPr>
          <p:cNvPr id="36" name="Google Shape;36;p6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7" name="Google Shape;37;p6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1400"/>
              <a:buFont typeface="Century Gothic"/>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8" name="Google Shape;38;p6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lt1"/>
              </a:buClr>
              <a:buSzPts val="1100"/>
              <a:buFont typeface="Century Gothic"/>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chemeClr val="lt1"/>
              </a:buClr>
              <a:buSzPts val="1100"/>
              <a:buFont typeface="Century Gothic"/>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chemeClr val="lt1"/>
              </a:buClr>
              <a:buSzPts val="1100"/>
              <a:buFont typeface="Century Gothic"/>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chemeClr val="lt1"/>
              </a:buClr>
              <a:buSzPts val="1100"/>
              <a:buFont typeface="Century Gothic"/>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chemeClr val="lt1"/>
              </a:buClr>
              <a:buSzPts val="1100"/>
              <a:buFont typeface="Century Gothic"/>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chemeClr val="lt1"/>
              </a:buClr>
              <a:buSzPts val="1100"/>
              <a:buFont typeface="Century Gothic"/>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chemeClr val="lt1"/>
              </a:buClr>
              <a:buSzPts val="1100"/>
              <a:buFont typeface="Century Gothic"/>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chemeClr val="lt1"/>
              </a:buClr>
              <a:buSzPts val="1100"/>
              <a:buFont typeface="Century Gothic"/>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chemeClr val="lt1"/>
              </a:buClr>
              <a:buSzPts val="1100"/>
              <a:buFont typeface="Century Gothic"/>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39" name="Shape 39"/>
        <p:cNvGrpSpPr/>
        <p:nvPr/>
      </p:nvGrpSpPr>
      <p:grpSpPr>
        <a:xfrm>
          <a:off x="0" y="0"/>
          <a:ext cx="0" cy="0"/>
          <a:chOff x="0" y="0"/>
          <a:chExt cx="0" cy="0"/>
        </a:xfrm>
      </p:grpSpPr>
      <p:sp>
        <p:nvSpPr>
          <p:cNvPr id="40" name="Google Shape;40;p70"/>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Play"/>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0"/>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90000"/>
              </a:lnSpc>
              <a:spcBef>
                <a:spcPts val="0"/>
              </a:spcBef>
              <a:spcAft>
                <a:spcPts val="0"/>
              </a:spcAft>
              <a:buClr>
                <a:schemeClr val="accent1"/>
              </a:buClr>
              <a:buSzPts val="2400"/>
              <a:buNone/>
              <a:defRPr sz="2400" cap="none">
                <a:solidFill>
                  <a:schemeClr val="accent1"/>
                </a:solidFill>
                <a:latin typeface="Arial"/>
                <a:ea typeface="Arial"/>
                <a:cs typeface="Arial"/>
                <a:sym typeface="Arial"/>
              </a:defRPr>
            </a:lvl1pPr>
            <a:lvl2pPr lvl="1" algn="ctr">
              <a:lnSpc>
                <a:spcPct val="90000"/>
              </a:lnSpc>
              <a:spcBef>
                <a:spcPts val="500"/>
              </a:spcBef>
              <a:spcAft>
                <a:spcPts val="0"/>
              </a:spcAft>
              <a:buClr>
                <a:schemeClr val="dk1"/>
              </a:buClr>
              <a:buSzPts val="2400"/>
              <a:buNone/>
              <a:defRPr sz="2400"/>
            </a:lvl2pPr>
            <a:lvl3pPr lvl="2" algn="ctr">
              <a:lnSpc>
                <a:spcPct val="90000"/>
              </a:lnSpc>
              <a:spcBef>
                <a:spcPts val="500"/>
              </a:spcBef>
              <a:spcAft>
                <a:spcPts val="0"/>
              </a:spcAft>
              <a:buClr>
                <a:schemeClr val="dk1"/>
              </a:buClr>
              <a:buSzPts val="2400"/>
              <a:buNone/>
              <a:defRPr sz="2400"/>
            </a:lvl3pPr>
            <a:lvl4pPr lvl="3" algn="ctr">
              <a:lnSpc>
                <a:spcPct val="90000"/>
              </a:lnSpc>
              <a:spcBef>
                <a:spcPts val="500"/>
              </a:spcBef>
              <a:spcAft>
                <a:spcPts val="0"/>
              </a:spcAft>
              <a:buClr>
                <a:schemeClr val="dk1"/>
              </a:buClr>
              <a:buSzPts val="2000"/>
              <a:buNone/>
              <a:defRPr sz="2000"/>
            </a:lvl4pPr>
            <a:lvl5pPr lvl="4" algn="ctr">
              <a:lnSpc>
                <a:spcPct val="90000"/>
              </a:lnSpc>
              <a:spcBef>
                <a:spcPts val="500"/>
              </a:spcBef>
              <a:spcAft>
                <a:spcPts val="0"/>
              </a:spcAft>
              <a:buClr>
                <a:schemeClr val="dk1"/>
              </a:buClr>
              <a:buSzPts val="2000"/>
              <a:buNone/>
              <a:defRPr sz="2000"/>
            </a:lvl5pPr>
            <a:lvl6pPr lvl="5" algn="ctr">
              <a:lnSpc>
                <a:spcPct val="90000"/>
              </a:lnSpc>
              <a:spcBef>
                <a:spcPts val="500"/>
              </a:spcBef>
              <a:spcAft>
                <a:spcPts val="0"/>
              </a:spcAft>
              <a:buClr>
                <a:schemeClr val="dk1"/>
              </a:buClr>
              <a:buSzPts val="2000"/>
              <a:buNone/>
              <a:defRPr sz="2000"/>
            </a:lvl6pPr>
            <a:lvl7pPr lvl="6" algn="ctr">
              <a:lnSpc>
                <a:spcPct val="90000"/>
              </a:lnSpc>
              <a:spcBef>
                <a:spcPts val="500"/>
              </a:spcBef>
              <a:spcAft>
                <a:spcPts val="0"/>
              </a:spcAft>
              <a:buClr>
                <a:schemeClr val="dk1"/>
              </a:buClr>
              <a:buSzPts val="2000"/>
              <a:buNone/>
              <a:defRPr sz="2000"/>
            </a:lvl7pPr>
            <a:lvl8pPr lvl="7" algn="ctr">
              <a:lnSpc>
                <a:spcPct val="90000"/>
              </a:lnSpc>
              <a:spcBef>
                <a:spcPts val="500"/>
              </a:spcBef>
              <a:spcAft>
                <a:spcPts val="0"/>
              </a:spcAft>
              <a:buClr>
                <a:schemeClr val="dk1"/>
              </a:buClr>
              <a:buSzPts val="2000"/>
              <a:buNone/>
              <a:defRPr sz="2000"/>
            </a:lvl8pPr>
            <a:lvl9pPr lvl="8" algn="ctr">
              <a:lnSpc>
                <a:spcPct val="90000"/>
              </a:lnSpc>
              <a:spcBef>
                <a:spcPts val="500"/>
              </a:spcBef>
              <a:spcAft>
                <a:spcPts val="0"/>
              </a:spcAft>
              <a:buClr>
                <a:schemeClr val="dk1"/>
              </a:buClr>
              <a:buSzPts val="2000"/>
              <a:buNone/>
              <a:defRPr sz="2000"/>
            </a:lvl9pPr>
          </a:lstStyle>
          <a:p/>
        </p:txBody>
      </p:sp>
      <p:sp>
        <p:nvSpPr>
          <p:cNvPr id="42" name="Google Shape;42;p70"/>
          <p:cNvSpPr/>
          <p:nvPr>
            <p:ph idx="2" type="pic"/>
          </p:nvPr>
        </p:nvSpPr>
        <p:spPr>
          <a:xfrm>
            <a:off x="0" y="-2235"/>
            <a:ext cx="5840730" cy="6862275"/>
          </a:xfrm>
          <a:prstGeom prst="rect">
            <a:avLst/>
          </a:prstGeom>
          <a:solidFill>
            <a:schemeClr val="lt2"/>
          </a:solidFill>
          <a:ln>
            <a:noFill/>
          </a:ln>
        </p:spPr>
      </p:sp>
      <p:sp>
        <p:nvSpPr>
          <p:cNvPr id="43" name="Google Shape;43;p70"/>
          <p:cNvSpPr txBox="1"/>
          <p:nvPr>
            <p:ph idx="3" type="body"/>
          </p:nvPr>
        </p:nvSpPr>
        <p:spPr>
          <a:xfrm>
            <a:off x="6605708" y="3348617"/>
            <a:ext cx="2699066" cy="2569866"/>
          </a:xfrm>
          <a:prstGeom prst="rect">
            <a:avLst/>
          </a:prstGeom>
          <a:noFill/>
          <a:ln>
            <a:noFill/>
          </a:ln>
        </p:spPr>
        <p:txBody>
          <a:bodyPr anchorCtr="0" anchor="t" bIns="45700" lIns="91425" spcFirstLastPara="1" rIns="91425" wrap="square" tIns="0">
            <a:normAutofit/>
          </a:bodyPr>
          <a:lstStyle>
            <a:lvl1pPr indent="-317500" lvl="0" marL="457200" algn="l">
              <a:lnSpc>
                <a:spcPct val="90000"/>
              </a:lnSpc>
              <a:spcBef>
                <a:spcPts val="1000"/>
              </a:spcBef>
              <a:spcAft>
                <a:spcPts val="0"/>
              </a:spcAft>
              <a:buClr>
                <a:schemeClr val="lt1"/>
              </a:buClr>
              <a:buSzPts val="1400"/>
              <a:buFont typeface="Courier New"/>
              <a:buChar char="o"/>
              <a:defRPr sz="1400">
                <a:solidFill>
                  <a:schemeClr val="lt1"/>
                </a:solidFill>
              </a:defRPr>
            </a:lvl1pPr>
            <a:lvl2pPr indent="-304800" lvl="1" marL="914400" algn="l">
              <a:lnSpc>
                <a:spcPct val="9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90000"/>
              </a:lnSpc>
              <a:spcBef>
                <a:spcPts val="500"/>
              </a:spcBef>
              <a:spcAft>
                <a:spcPts val="0"/>
              </a:spcAft>
              <a:buClr>
                <a:schemeClr val="lt1"/>
              </a:buClr>
              <a:buSzPts val="1050"/>
              <a:buFont typeface="Courier New"/>
              <a:buChar char="o"/>
              <a:defRPr sz="1050">
                <a:solidFill>
                  <a:schemeClr val="lt1"/>
                </a:solidFill>
              </a:defRPr>
            </a:lvl3pPr>
            <a:lvl4pPr indent="-295275" lvl="3" marL="1828800" algn="l">
              <a:lnSpc>
                <a:spcPct val="90000"/>
              </a:lnSpc>
              <a:spcBef>
                <a:spcPts val="500"/>
              </a:spcBef>
              <a:spcAft>
                <a:spcPts val="0"/>
              </a:spcAft>
              <a:buClr>
                <a:schemeClr val="lt1"/>
              </a:buClr>
              <a:buSzPts val="1050"/>
              <a:buFont typeface="Courier New"/>
              <a:buChar char="o"/>
              <a:defRPr sz="1050">
                <a:solidFill>
                  <a:schemeClr val="lt1"/>
                </a:solidFill>
              </a:defRPr>
            </a:lvl4pPr>
            <a:lvl5pPr indent="-295275" lvl="4" marL="2286000" algn="l">
              <a:lnSpc>
                <a:spcPct val="90000"/>
              </a:lnSpc>
              <a:spcBef>
                <a:spcPts val="5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4" name="Google Shape;44;p70"/>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45" name="Shape 45"/>
        <p:cNvGrpSpPr/>
        <p:nvPr/>
      </p:nvGrpSpPr>
      <p:grpSpPr>
        <a:xfrm>
          <a:off x="0" y="0"/>
          <a:ext cx="0" cy="0"/>
          <a:chOff x="0" y="0"/>
          <a:chExt cx="0" cy="0"/>
        </a:xfrm>
      </p:grpSpPr>
      <p:sp>
        <p:nvSpPr>
          <p:cNvPr id="46" name="Google Shape;46;p71"/>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 name="Google Shape;47;p71"/>
          <p:cNvSpPr/>
          <p:nvPr>
            <p:ph idx="2" type="pic"/>
          </p:nvPr>
        </p:nvSpPr>
        <p:spPr>
          <a:xfrm flipH="1">
            <a:off x="7163691" y="0"/>
            <a:ext cx="5024825" cy="6858000"/>
          </a:xfrm>
          <a:prstGeom prst="rect">
            <a:avLst/>
          </a:prstGeom>
          <a:solidFill>
            <a:schemeClr val="lt2"/>
          </a:solidFill>
          <a:ln>
            <a:noFill/>
          </a:ln>
        </p:spPr>
      </p:sp>
      <p:cxnSp>
        <p:nvCxnSpPr>
          <p:cNvPr id="48" name="Google Shape;48;p71"/>
          <p:cNvCxnSpPr/>
          <p:nvPr/>
        </p:nvCxnSpPr>
        <p:spPr>
          <a:xfrm flipH="1" rot="10800000">
            <a:off x="6889763" y="0"/>
            <a:ext cx="1822122" cy="6871447"/>
          </a:xfrm>
          <a:prstGeom prst="straightConnector1">
            <a:avLst/>
          </a:prstGeom>
          <a:noFill/>
          <a:ln cap="flat" cmpd="sng" w="22225">
            <a:solidFill>
              <a:schemeClr val="dk2"/>
            </a:solidFill>
            <a:prstDash val="solid"/>
            <a:miter lim="800000"/>
            <a:headEnd len="sm" w="sm" type="none"/>
            <a:tailEnd len="sm" w="sm" type="none"/>
          </a:ln>
        </p:spPr>
      </p:cxnSp>
      <p:sp>
        <p:nvSpPr>
          <p:cNvPr id="49" name="Google Shape;49;p71"/>
          <p:cNvSpPr txBox="1"/>
          <p:nvPr>
            <p:ph idx="11" type="ftr"/>
          </p:nvPr>
        </p:nvSpPr>
        <p:spPr>
          <a:xfrm>
            <a:off x="824241" y="6290774"/>
            <a:ext cx="6637071"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i="0" sz="1100"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1"/>
          <p:cNvSpPr txBox="1"/>
          <p:nvPr>
            <p:ph idx="12" type="sldNum"/>
          </p:nvPr>
        </p:nvSpPr>
        <p:spPr>
          <a:xfrm>
            <a:off x="10768546" y="6290774"/>
            <a:ext cx="6179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7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Play"/>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1"/>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71"/>
          <p:cNvSpPr txBox="1"/>
          <p:nvPr>
            <p:ph idx="3" type="body"/>
          </p:nvPr>
        </p:nvSpPr>
        <p:spPr>
          <a:xfrm>
            <a:off x="1643379" y="1749479"/>
            <a:ext cx="5885179" cy="533400"/>
          </a:xfrm>
          <a:prstGeom prst="rect">
            <a:avLst/>
          </a:prstGeom>
          <a:noFill/>
          <a:ln>
            <a:noFill/>
          </a:ln>
        </p:spPr>
        <p:txBody>
          <a:bodyPr anchorCtr="0" anchor="b" bIns="0" lIns="91425" spcFirstLastPara="1" rIns="91425" wrap="square" tIns="45700">
            <a:normAutofit/>
          </a:bodyPr>
          <a:lstStyle>
            <a:lvl1pPr indent="-228600" lvl="0" marL="457200" algn="l">
              <a:lnSpc>
                <a:spcPct val="90000"/>
              </a:lnSpc>
              <a:spcBef>
                <a:spcPts val="1000"/>
              </a:spcBef>
              <a:spcAft>
                <a:spcPts val="0"/>
              </a:spcAft>
              <a:buClr>
                <a:srgbClr val="7F7F7F"/>
              </a:buClr>
              <a:buSzPts val="2800"/>
              <a:buNone/>
              <a:defRPr>
                <a:solidFill>
                  <a:srgbClr val="7F7F7F"/>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71"/>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71"/>
          <p:cNvSpPr txBox="1"/>
          <p:nvPr>
            <p:ph idx="5" type="body"/>
          </p:nvPr>
        </p:nvSpPr>
        <p:spPr>
          <a:xfrm>
            <a:off x="1643379" y="3009613"/>
            <a:ext cx="5885179" cy="533400"/>
          </a:xfrm>
          <a:prstGeom prst="rect">
            <a:avLst/>
          </a:prstGeom>
          <a:noFill/>
          <a:ln>
            <a:noFill/>
          </a:ln>
        </p:spPr>
        <p:txBody>
          <a:bodyPr anchorCtr="0" anchor="b" bIns="0" lIns="91425" spcFirstLastPara="1" rIns="91425" wrap="square" tIns="45700">
            <a:normAutofit/>
          </a:bodyPr>
          <a:lstStyle>
            <a:lvl1pPr indent="-228600" lvl="0" marL="457200" algn="l">
              <a:lnSpc>
                <a:spcPct val="90000"/>
              </a:lnSpc>
              <a:spcBef>
                <a:spcPts val="1000"/>
              </a:spcBef>
              <a:spcAft>
                <a:spcPts val="0"/>
              </a:spcAft>
              <a:buClr>
                <a:srgbClr val="7F7F7F"/>
              </a:buClr>
              <a:buSzPts val="2800"/>
              <a:buNone/>
              <a:defRPr>
                <a:solidFill>
                  <a:srgbClr val="7F7F7F"/>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71"/>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71"/>
          <p:cNvSpPr txBox="1"/>
          <p:nvPr>
            <p:ph idx="7" type="body"/>
          </p:nvPr>
        </p:nvSpPr>
        <p:spPr>
          <a:xfrm>
            <a:off x="1643379" y="3638169"/>
            <a:ext cx="5885179" cy="533400"/>
          </a:xfrm>
          <a:prstGeom prst="rect">
            <a:avLst/>
          </a:prstGeom>
          <a:noFill/>
          <a:ln>
            <a:noFill/>
          </a:ln>
        </p:spPr>
        <p:txBody>
          <a:bodyPr anchorCtr="0" anchor="b" bIns="0" lIns="91425" spcFirstLastPara="1" rIns="91425" wrap="square" tIns="45700">
            <a:normAutofit/>
          </a:bodyPr>
          <a:lstStyle>
            <a:lvl1pPr indent="-228600" lvl="0" marL="457200" algn="l">
              <a:lnSpc>
                <a:spcPct val="90000"/>
              </a:lnSpc>
              <a:spcBef>
                <a:spcPts val="1000"/>
              </a:spcBef>
              <a:spcAft>
                <a:spcPts val="0"/>
              </a:spcAft>
              <a:buClr>
                <a:srgbClr val="7F7F7F"/>
              </a:buClr>
              <a:buSzPts val="2800"/>
              <a:buNone/>
              <a:defRPr>
                <a:solidFill>
                  <a:srgbClr val="7F7F7F"/>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71"/>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71"/>
          <p:cNvSpPr txBox="1"/>
          <p:nvPr>
            <p:ph idx="9" type="body"/>
          </p:nvPr>
        </p:nvSpPr>
        <p:spPr>
          <a:xfrm>
            <a:off x="1643379" y="4269747"/>
            <a:ext cx="5885179" cy="533400"/>
          </a:xfrm>
          <a:prstGeom prst="rect">
            <a:avLst/>
          </a:prstGeom>
          <a:noFill/>
          <a:ln>
            <a:noFill/>
          </a:ln>
        </p:spPr>
        <p:txBody>
          <a:bodyPr anchorCtr="0" anchor="b" bIns="0" lIns="91425" spcFirstLastPara="1" rIns="91425" wrap="square" tIns="45700">
            <a:normAutofit/>
          </a:bodyPr>
          <a:lstStyle>
            <a:lvl1pPr indent="-228600" lvl="0" marL="457200" algn="l">
              <a:lnSpc>
                <a:spcPct val="90000"/>
              </a:lnSpc>
              <a:spcBef>
                <a:spcPts val="1000"/>
              </a:spcBef>
              <a:spcAft>
                <a:spcPts val="0"/>
              </a:spcAft>
              <a:buClr>
                <a:srgbClr val="7F7F7F"/>
              </a:buClr>
              <a:buSzPts val="2800"/>
              <a:buNone/>
              <a:defRPr>
                <a:solidFill>
                  <a:srgbClr val="7F7F7F"/>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71"/>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Clr>
                <a:schemeClr val="dk2"/>
              </a:buClr>
              <a:buSzPts val="4400"/>
              <a:buNone/>
              <a:defRPr b="0" baseline="-25000" sz="4400">
                <a:solidFill>
                  <a:schemeClr val="dk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71"/>
          <p:cNvSpPr txBox="1"/>
          <p:nvPr>
            <p:ph idx="14" type="body"/>
          </p:nvPr>
        </p:nvSpPr>
        <p:spPr>
          <a:xfrm>
            <a:off x="1643379" y="2378035"/>
            <a:ext cx="5885179" cy="533400"/>
          </a:xfrm>
          <a:prstGeom prst="rect">
            <a:avLst/>
          </a:prstGeom>
          <a:noFill/>
          <a:ln>
            <a:noFill/>
          </a:ln>
        </p:spPr>
        <p:txBody>
          <a:bodyPr anchorCtr="0" anchor="b" bIns="0" lIns="91425" spcFirstLastPara="1" rIns="91425" wrap="square" tIns="45700">
            <a:normAutofit/>
          </a:bodyPr>
          <a:lstStyle>
            <a:lvl1pPr indent="-228600" lvl="0" marL="457200" algn="l">
              <a:lnSpc>
                <a:spcPct val="90000"/>
              </a:lnSpc>
              <a:spcBef>
                <a:spcPts val="1000"/>
              </a:spcBef>
              <a:spcAft>
                <a:spcPts val="0"/>
              </a:spcAft>
              <a:buClr>
                <a:srgbClr val="7F7F7F"/>
              </a:buClr>
              <a:buSzPts val="2000"/>
              <a:buNone/>
              <a:defRPr sz="2000">
                <a:solidFill>
                  <a:srgbClr val="7F7F7F"/>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62" name="Shape 62"/>
        <p:cNvGrpSpPr/>
        <p:nvPr/>
      </p:nvGrpSpPr>
      <p:grpSpPr>
        <a:xfrm>
          <a:off x="0" y="0"/>
          <a:ext cx="0" cy="0"/>
          <a:chOff x="0" y="0"/>
          <a:chExt cx="0" cy="0"/>
        </a:xfrm>
      </p:grpSpPr>
      <p:sp>
        <p:nvSpPr>
          <p:cNvPr id="63" name="Google Shape;63;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8" name="Shape 68"/>
        <p:cNvGrpSpPr/>
        <p:nvPr/>
      </p:nvGrpSpPr>
      <p:grpSpPr>
        <a:xfrm>
          <a:off x="0" y="0"/>
          <a:ext cx="0" cy="0"/>
          <a:chOff x="0" y="0"/>
          <a:chExt cx="0" cy="0"/>
        </a:xfrm>
      </p:grpSpPr>
      <p:sp>
        <p:nvSpPr>
          <p:cNvPr id="69" name="Google Shape;69;p73"/>
          <p:cNvSpPr txBox="1"/>
          <p:nvPr>
            <p:ph type="title"/>
          </p:nvPr>
        </p:nvSpPr>
        <p:spPr>
          <a:xfrm>
            <a:off x="838200" y="365125"/>
            <a:ext cx="10515600" cy="1325563"/>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dk1"/>
              </a:buClr>
              <a:buSzPts val="3600"/>
              <a:buFont typeface="Helvetica Neue"/>
              <a:buNone/>
              <a:defRPr b="0" i="0" sz="3600">
                <a:solidFill>
                  <a:schemeClr val="dk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4038600" y="6356350"/>
            <a:ext cx="4114800" cy="365125"/>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0" type="dt"/>
          </p:nvPr>
        </p:nvSpPr>
        <p:spPr>
          <a:xfrm>
            <a:off x="838200" y="6356350"/>
            <a:ext cx="2743200"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73"/>
          <p:cNvSpPr txBox="1"/>
          <p:nvPr>
            <p:ph idx="12" type="sldNum"/>
          </p:nvPr>
        </p:nvSpPr>
        <p:spPr>
          <a:xfrm>
            <a:off x="8610600" y="6356350"/>
            <a:ext cx="2743200"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73" name="Shape 73"/>
        <p:cNvGrpSpPr/>
        <p:nvPr/>
      </p:nvGrpSpPr>
      <p:grpSpPr>
        <a:xfrm>
          <a:off x="0" y="0"/>
          <a:ext cx="0" cy="0"/>
          <a:chOff x="0" y="0"/>
          <a:chExt cx="0" cy="0"/>
        </a:xfrm>
      </p:grpSpPr>
      <p:pic>
        <p:nvPicPr>
          <p:cNvPr id="74" name="Google Shape;74;p74"/>
          <p:cNvPicPr preferRelativeResize="0"/>
          <p:nvPr/>
        </p:nvPicPr>
        <p:blipFill rotWithShape="1">
          <a:blip r:embed="rId2">
            <a:alphaModFix/>
          </a:blip>
          <a:srcRect b="0" l="0" r="0" t="0"/>
          <a:stretch/>
        </p:blipFill>
        <p:spPr>
          <a:xfrm>
            <a:off x="0" y="0"/>
            <a:ext cx="12192000" cy="6857999"/>
          </a:xfrm>
          <a:prstGeom prst="rect">
            <a:avLst/>
          </a:prstGeom>
          <a:noFill/>
          <a:ln>
            <a:noFill/>
          </a:ln>
        </p:spPr>
      </p:pic>
      <p:sp>
        <p:nvSpPr>
          <p:cNvPr id="75" name="Google Shape;75;p74"/>
          <p:cNvSpPr txBox="1"/>
          <p:nvPr>
            <p:ph idx="11" type="ftr"/>
          </p:nvPr>
        </p:nvSpPr>
        <p:spPr>
          <a:xfrm>
            <a:off x="4038600" y="6356350"/>
            <a:ext cx="4114800" cy="365125"/>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0" type="dt"/>
          </p:nvPr>
        </p:nvSpPr>
        <p:spPr>
          <a:xfrm>
            <a:off x="838200" y="6356350"/>
            <a:ext cx="2743200"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8610600" y="6356350"/>
            <a:ext cx="2743200"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78" name="Shape 78"/>
        <p:cNvGrpSpPr/>
        <p:nvPr/>
      </p:nvGrpSpPr>
      <p:grpSpPr>
        <a:xfrm>
          <a:off x="0" y="0"/>
          <a:ext cx="0" cy="0"/>
          <a:chOff x="0" y="0"/>
          <a:chExt cx="0" cy="0"/>
        </a:xfrm>
      </p:grpSpPr>
      <p:sp>
        <p:nvSpPr>
          <p:cNvPr id="79" name="Google Shape;79;p75"/>
          <p:cNvSpPr txBox="1"/>
          <p:nvPr>
            <p:ph type="title"/>
          </p:nvPr>
        </p:nvSpPr>
        <p:spPr>
          <a:xfrm>
            <a:off x="838200" y="365125"/>
            <a:ext cx="10515600" cy="1325563"/>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dk1"/>
              </a:buClr>
              <a:buSzPts val="3600"/>
              <a:buFont typeface="Helvetica Neue"/>
              <a:buNone/>
              <a:defRPr b="0" i="0" sz="3600">
                <a:solidFill>
                  <a:schemeClr val="dk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a:off x="609600" y="1577340"/>
            <a:ext cx="5303520" cy="4526280"/>
          </a:xfrm>
          <a:prstGeom prst="rect">
            <a:avLst/>
          </a:prstGeom>
          <a:noFill/>
          <a:ln>
            <a:noFill/>
          </a:ln>
        </p:spPr>
        <p:txBody>
          <a:bodyPr anchorCtr="0" anchor="t" bIns="0" lIns="0" spcFirstLastPara="1" rIns="0" wrap="square" tIns="0">
            <a:spAutoFit/>
          </a:bodyPr>
          <a:lstStyle>
            <a:lvl1pPr indent="-406400" lvl="0" marL="457200" algn="l">
              <a:lnSpc>
                <a:spcPct val="90000"/>
              </a:lnSpc>
              <a:spcBef>
                <a:spcPts val="1000"/>
              </a:spcBef>
              <a:spcAft>
                <a:spcPts val="0"/>
              </a:spcAft>
              <a:buClr>
                <a:schemeClr val="dk1"/>
              </a:buClr>
              <a:buSzPts val="2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5"/>
          <p:cNvSpPr txBox="1"/>
          <p:nvPr>
            <p:ph idx="2" type="body"/>
          </p:nvPr>
        </p:nvSpPr>
        <p:spPr>
          <a:xfrm>
            <a:off x="6915639" y="1188720"/>
            <a:ext cx="3975734" cy="4490720"/>
          </a:xfrm>
          <a:prstGeom prst="rect">
            <a:avLst/>
          </a:prstGeom>
          <a:noFill/>
          <a:ln>
            <a:noFill/>
          </a:ln>
        </p:spPr>
        <p:txBody>
          <a:bodyPr anchorCtr="0" anchor="t" bIns="0" lIns="0" spcFirstLastPara="1" rIns="0" wrap="square" tIns="0">
            <a:spAutoFit/>
          </a:bodyPr>
          <a:lstStyle>
            <a:lvl1pPr indent="-374650" lvl="0" marL="457200" algn="l">
              <a:lnSpc>
                <a:spcPct val="90000"/>
              </a:lnSpc>
              <a:spcBef>
                <a:spcPts val="1000"/>
              </a:spcBef>
              <a:spcAft>
                <a:spcPts val="0"/>
              </a:spcAft>
              <a:buClr>
                <a:schemeClr val="dk1"/>
              </a:buClr>
              <a:buSzPts val="2300"/>
              <a:buChar char="•"/>
              <a:defRPr b="0" i="0" sz="2300">
                <a:solidFill>
                  <a:schemeClr val="dk1"/>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75"/>
          <p:cNvSpPr txBox="1"/>
          <p:nvPr>
            <p:ph idx="11" type="ftr"/>
          </p:nvPr>
        </p:nvSpPr>
        <p:spPr>
          <a:xfrm>
            <a:off x="4038600" y="6356350"/>
            <a:ext cx="4114800" cy="365125"/>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0" type="dt"/>
          </p:nvPr>
        </p:nvSpPr>
        <p:spPr>
          <a:xfrm>
            <a:off x="838200" y="6356350"/>
            <a:ext cx="2743200"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75"/>
          <p:cNvSpPr txBox="1"/>
          <p:nvPr>
            <p:ph idx="12" type="sldNum"/>
          </p:nvPr>
        </p:nvSpPr>
        <p:spPr>
          <a:xfrm>
            <a:off x="8610600" y="6356350"/>
            <a:ext cx="2743200"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85" name="Shape 85"/>
        <p:cNvGrpSpPr/>
        <p:nvPr/>
      </p:nvGrpSpPr>
      <p:grpSpPr>
        <a:xfrm>
          <a:off x="0" y="0"/>
          <a:ext cx="0" cy="0"/>
          <a:chOff x="0" y="0"/>
          <a:chExt cx="0" cy="0"/>
        </a:xfrm>
      </p:grpSpPr>
      <p:sp>
        <p:nvSpPr>
          <p:cNvPr id="86" name="Google Shape;86;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8" name="Google Shape;88;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jp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1" Type="http://schemas.openxmlformats.org/officeDocument/2006/relationships/image" Target="../media/image27.jpg"/><Relationship Id="rId10" Type="http://schemas.openxmlformats.org/officeDocument/2006/relationships/image" Target="../media/image21.jpg"/><Relationship Id="rId13" Type="http://schemas.openxmlformats.org/officeDocument/2006/relationships/image" Target="../media/image25.png"/><Relationship Id="rId12" Type="http://schemas.openxmlformats.org/officeDocument/2006/relationships/image" Target="../media/image19.png"/><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20.jpg"/><Relationship Id="rId5" Type="http://schemas.openxmlformats.org/officeDocument/2006/relationships/image" Target="../media/image10.jpg"/><Relationship Id="rId6" Type="http://schemas.openxmlformats.org/officeDocument/2006/relationships/image" Target="../media/image15.jpg"/><Relationship Id="rId7" Type="http://schemas.openxmlformats.org/officeDocument/2006/relationships/image" Target="../media/image22.jpg"/><Relationship Id="rId8"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48.png"/><Relationship Id="rId6"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31.png"/><Relationship Id="rId9" Type="http://schemas.openxmlformats.org/officeDocument/2006/relationships/image" Target="../media/image45.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5.png"/><Relationship Id="rId8"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60.png"/><Relationship Id="rId13" Type="http://schemas.openxmlformats.org/officeDocument/2006/relationships/image" Target="../media/image54.jpg"/><Relationship Id="rId12"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58.png"/><Relationship Id="rId9" Type="http://schemas.openxmlformats.org/officeDocument/2006/relationships/image" Target="../media/image52.png"/><Relationship Id="rId5" Type="http://schemas.openxmlformats.org/officeDocument/2006/relationships/image" Target="../media/image51.jpg"/><Relationship Id="rId6" Type="http://schemas.openxmlformats.org/officeDocument/2006/relationships/image" Target="../media/image42.png"/><Relationship Id="rId7" Type="http://schemas.openxmlformats.org/officeDocument/2006/relationships/image" Target="../media/image50.png"/><Relationship Id="rId8"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56.jpg"/><Relationship Id="rId5" Type="http://schemas.openxmlformats.org/officeDocument/2006/relationships/image" Target="../media/image4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6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76.png"/><Relationship Id="rId4" Type="http://schemas.openxmlformats.org/officeDocument/2006/relationships/image" Target="../media/image6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5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5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6.png"/><Relationship Id="rId4" Type="http://schemas.openxmlformats.org/officeDocument/2006/relationships/image" Target="../media/image7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hyperlink" Target="mailto:DPOLEMI@GMAIL.COM" TargetMode="External"/><Relationship Id="rId4" Type="http://schemas.openxmlformats.org/officeDocument/2006/relationships/image" Target="../media/image5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73.png"/><Relationship Id="rId4" Type="http://schemas.openxmlformats.org/officeDocument/2006/relationships/hyperlink" Target="mailto:DPOLEMI@GMAIL.COM" TargetMode="External"/><Relationship Id="rId5" Type="http://schemas.openxmlformats.org/officeDocument/2006/relationships/hyperlink" Target="http://www.linkedin.com/IN/NINETAPOLEMI/" TargetMode="External"/><Relationship Id="rId6" Type="http://schemas.openxmlformats.org/officeDocument/2006/relationships/hyperlink" Target="http://www.linkedin.com/IN/NINETAPOLEMI/"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62.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9.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40" Type="http://schemas.openxmlformats.org/officeDocument/2006/relationships/image" Target="../media/image122.png"/><Relationship Id="rId20" Type="http://schemas.openxmlformats.org/officeDocument/2006/relationships/image" Target="../media/image78.png"/><Relationship Id="rId42" Type="http://schemas.openxmlformats.org/officeDocument/2006/relationships/image" Target="../media/image117.png"/><Relationship Id="rId41" Type="http://schemas.openxmlformats.org/officeDocument/2006/relationships/image" Target="../media/image103.png"/><Relationship Id="rId22" Type="http://schemas.openxmlformats.org/officeDocument/2006/relationships/image" Target="../media/image82.png"/><Relationship Id="rId44" Type="http://schemas.openxmlformats.org/officeDocument/2006/relationships/image" Target="../media/image110.png"/><Relationship Id="rId21" Type="http://schemas.openxmlformats.org/officeDocument/2006/relationships/image" Target="../media/image91.png"/><Relationship Id="rId43" Type="http://schemas.openxmlformats.org/officeDocument/2006/relationships/image" Target="../media/image111.png"/><Relationship Id="rId24" Type="http://schemas.openxmlformats.org/officeDocument/2006/relationships/image" Target="../media/image85.png"/><Relationship Id="rId46" Type="http://schemas.openxmlformats.org/officeDocument/2006/relationships/image" Target="../media/image118.png"/><Relationship Id="rId23" Type="http://schemas.openxmlformats.org/officeDocument/2006/relationships/image" Target="../media/image84.png"/><Relationship Id="rId45" Type="http://schemas.openxmlformats.org/officeDocument/2006/relationships/image" Target="../media/image116.png"/><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5.png"/><Relationship Id="rId4" Type="http://schemas.openxmlformats.org/officeDocument/2006/relationships/image" Target="../media/image99.png"/><Relationship Id="rId9" Type="http://schemas.openxmlformats.org/officeDocument/2006/relationships/image" Target="../media/image68.png"/><Relationship Id="rId26" Type="http://schemas.openxmlformats.org/officeDocument/2006/relationships/image" Target="../media/image89.png"/><Relationship Id="rId25" Type="http://schemas.openxmlformats.org/officeDocument/2006/relationships/image" Target="../media/image87.png"/><Relationship Id="rId47" Type="http://schemas.openxmlformats.org/officeDocument/2006/relationships/image" Target="../media/image109.png"/><Relationship Id="rId28" Type="http://schemas.openxmlformats.org/officeDocument/2006/relationships/image" Target="../media/image114.png"/><Relationship Id="rId27" Type="http://schemas.openxmlformats.org/officeDocument/2006/relationships/image" Target="../media/image106.png"/><Relationship Id="rId5" Type="http://schemas.openxmlformats.org/officeDocument/2006/relationships/image" Target="../media/image69.png"/><Relationship Id="rId6" Type="http://schemas.openxmlformats.org/officeDocument/2006/relationships/image" Target="../media/image65.png"/><Relationship Id="rId29" Type="http://schemas.openxmlformats.org/officeDocument/2006/relationships/image" Target="../media/image94.png"/><Relationship Id="rId7" Type="http://schemas.openxmlformats.org/officeDocument/2006/relationships/image" Target="../media/image67.png"/><Relationship Id="rId8" Type="http://schemas.openxmlformats.org/officeDocument/2006/relationships/image" Target="../media/image72.png"/><Relationship Id="rId31" Type="http://schemas.openxmlformats.org/officeDocument/2006/relationships/image" Target="../media/image104.png"/><Relationship Id="rId30" Type="http://schemas.openxmlformats.org/officeDocument/2006/relationships/image" Target="../media/image92.png"/><Relationship Id="rId11" Type="http://schemas.openxmlformats.org/officeDocument/2006/relationships/image" Target="../media/image81.png"/><Relationship Id="rId33" Type="http://schemas.openxmlformats.org/officeDocument/2006/relationships/image" Target="../media/image95.png"/><Relationship Id="rId10" Type="http://schemas.openxmlformats.org/officeDocument/2006/relationships/image" Target="../media/image75.png"/><Relationship Id="rId32" Type="http://schemas.openxmlformats.org/officeDocument/2006/relationships/image" Target="../media/image97.png"/><Relationship Id="rId13" Type="http://schemas.openxmlformats.org/officeDocument/2006/relationships/image" Target="../media/image83.png"/><Relationship Id="rId35" Type="http://schemas.openxmlformats.org/officeDocument/2006/relationships/image" Target="../media/image96.png"/><Relationship Id="rId12" Type="http://schemas.openxmlformats.org/officeDocument/2006/relationships/image" Target="../media/image70.png"/><Relationship Id="rId34" Type="http://schemas.openxmlformats.org/officeDocument/2006/relationships/image" Target="../media/image101.png"/><Relationship Id="rId15" Type="http://schemas.openxmlformats.org/officeDocument/2006/relationships/image" Target="../media/image108.png"/><Relationship Id="rId37" Type="http://schemas.openxmlformats.org/officeDocument/2006/relationships/image" Target="../media/image100.png"/><Relationship Id="rId14" Type="http://schemas.openxmlformats.org/officeDocument/2006/relationships/image" Target="../media/image79.png"/><Relationship Id="rId36" Type="http://schemas.openxmlformats.org/officeDocument/2006/relationships/image" Target="../media/image102.png"/><Relationship Id="rId17" Type="http://schemas.openxmlformats.org/officeDocument/2006/relationships/image" Target="../media/image98.png"/><Relationship Id="rId39" Type="http://schemas.openxmlformats.org/officeDocument/2006/relationships/image" Target="../media/image105.png"/><Relationship Id="rId16" Type="http://schemas.openxmlformats.org/officeDocument/2006/relationships/image" Target="../media/image88.png"/><Relationship Id="rId38" Type="http://schemas.openxmlformats.org/officeDocument/2006/relationships/image" Target="../media/image129.png"/><Relationship Id="rId19" Type="http://schemas.openxmlformats.org/officeDocument/2006/relationships/image" Target="../media/image80.png"/><Relationship Id="rId18" Type="http://schemas.openxmlformats.org/officeDocument/2006/relationships/image" Target="../media/image9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image" Target="../media/image113.png"/><Relationship Id="rId9" Type="http://schemas.openxmlformats.org/officeDocument/2006/relationships/image" Target="../media/image138.png"/><Relationship Id="rId5" Type="http://schemas.openxmlformats.org/officeDocument/2006/relationships/image" Target="../media/image112.png"/><Relationship Id="rId6" Type="http://schemas.openxmlformats.org/officeDocument/2006/relationships/image" Target="../media/image127.png"/><Relationship Id="rId7" Type="http://schemas.openxmlformats.org/officeDocument/2006/relationships/image" Target="../media/image121.png"/><Relationship Id="rId8" Type="http://schemas.openxmlformats.org/officeDocument/2006/relationships/image" Target="../media/image120.png"/><Relationship Id="rId11" Type="http://schemas.openxmlformats.org/officeDocument/2006/relationships/image" Target="../media/image119.png"/><Relationship Id="rId10" Type="http://schemas.openxmlformats.org/officeDocument/2006/relationships/image" Target="../media/image124.png"/><Relationship Id="rId13" Type="http://schemas.openxmlformats.org/officeDocument/2006/relationships/image" Target="../media/image132.png"/><Relationship Id="rId12" Type="http://schemas.openxmlformats.org/officeDocument/2006/relationships/image" Target="../media/image91.png"/><Relationship Id="rId15" Type="http://schemas.openxmlformats.org/officeDocument/2006/relationships/image" Target="../media/image128.png"/><Relationship Id="rId14" Type="http://schemas.openxmlformats.org/officeDocument/2006/relationships/image" Target="../media/image84.png"/><Relationship Id="rId17" Type="http://schemas.openxmlformats.org/officeDocument/2006/relationships/image" Target="../media/image139.png"/><Relationship Id="rId16" Type="http://schemas.openxmlformats.org/officeDocument/2006/relationships/image" Target="../media/image130.png"/><Relationship Id="rId19" Type="http://schemas.openxmlformats.org/officeDocument/2006/relationships/image" Target="../media/image123.png"/><Relationship Id="rId18" Type="http://schemas.openxmlformats.org/officeDocument/2006/relationships/image" Target="../media/image1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image" Target="../media/image136.jpg"/><Relationship Id="rId9" Type="http://schemas.openxmlformats.org/officeDocument/2006/relationships/image" Target="../media/image126.png"/><Relationship Id="rId5" Type="http://schemas.openxmlformats.org/officeDocument/2006/relationships/image" Target="../media/image131.png"/><Relationship Id="rId6" Type="http://schemas.openxmlformats.org/officeDocument/2006/relationships/image" Target="../media/image80.png"/><Relationship Id="rId7" Type="http://schemas.openxmlformats.org/officeDocument/2006/relationships/image" Target="../media/image133.png"/><Relationship Id="rId8" Type="http://schemas.openxmlformats.org/officeDocument/2006/relationships/image" Target="../media/image91.png"/><Relationship Id="rId11" Type="http://schemas.openxmlformats.org/officeDocument/2006/relationships/image" Target="../media/image125.png"/><Relationship Id="rId10" Type="http://schemas.openxmlformats.org/officeDocument/2006/relationships/image" Target="../media/image84.png"/><Relationship Id="rId12" Type="http://schemas.openxmlformats.org/officeDocument/2006/relationships/image" Target="../media/image8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5.png"/><Relationship Id="rId4" Type="http://schemas.openxmlformats.org/officeDocument/2006/relationships/image" Target="../media/image163.png"/><Relationship Id="rId9" Type="http://schemas.openxmlformats.org/officeDocument/2006/relationships/image" Target="../media/image84.png"/><Relationship Id="rId5" Type="http://schemas.openxmlformats.org/officeDocument/2006/relationships/image" Target="../media/image80.png"/><Relationship Id="rId6" Type="http://schemas.openxmlformats.org/officeDocument/2006/relationships/image" Target="../media/image142.png"/><Relationship Id="rId7" Type="http://schemas.openxmlformats.org/officeDocument/2006/relationships/image" Target="../media/image91.png"/><Relationship Id="rId8" Type="http://schemas.openxmlformats.org/officeDocument/2006/relationships/image" Target="../media/image149.png"/><Relationship Id="rId11" Type="http://schemas.openxmlformats.org/officeDocument/2006/relationships/image" Target="../media/image161.png"/><Relationship Id="rId10" Type="http://schemas.openxmlformats.org/officeDocument/2006/relationships/image" Target="../media/image144.png"/><Relationship Id="rId13" Type="http://schemas.openxmlformats.org/officeDocument/2006/relationships/image" Target="../media/image148.jpg"/><Relationship Id="rId12" Type="http://schemas.openxmlformats.org/officeDocument/2006/relationships/image" Target="../media/image14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5.png"/><Relationship Id="rId4" Type="http://schemas.openxmlformats.org/officeDocument/2006/relationships/image" Target="../media/image143.png"/><Relationship Id="rId9" Type="http://schemas.openxmlformats.org/officeDocument/2006/relationships/image" Target="../media/image146.png"/><Relationship Id="rId5" Type="http://schemas.openxmlformats.org/officeDocument/2006/relationships/image" Target="../media/image81.png"/><Relationship Id="rId6" Type="http://schemas.openxmlformats.org/officeDocument/2006/relationships/image" Target="../media/image157.png"/><Relationship Id="rId7" Type="http://schemas.openxmlformats.org/officeDocument/2006/relationships/image" Target="../media/image152.png"/><Relationship Id="rId8" Type="http://schemas.openxmlformats.org/officeDocument/2006/relationships/image" Target="../media/image150.png"/><Relationship Id="rId10" Type="http://schemas.openxmlformats.org/officeDocument/2006/relationships/image" Target="../media/image9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60.png"/><Relationship Id="rId4" Type="http://schemas.openxmlformats.org/officeDocument/2006/relationships/image" Target="../media/image151.png"/><Relationship Id="rId5" Type="http://schemas.openxmlformats.org/officeDocument/2006/relationships/image" Target="../media/image145.png"/><Relationship Id="rId6" Type="http://schemas.openxmlformats.org/officeDocument/2006/relationships/image" Target="../media/image155.png"/><Relationship Id="rId7" Type="http://schemas.openxmlformats.org/officeDocument/2006/relationships/image" Target="../media/image153.png"/><Relationship Id="rId8" Type="http://schemas.openxmlformats.org/officeDocument/2006/relationships/image" Target="../media/image1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170.png"/><Relationship Id="rId4" Type="http://schemas.openxmlformats.org/officeDocument/2006/relationships/image" Target="../media/image151.png"/><Relationship Id="rId5" Type="http://schemas.openxmlformats.org/officeDocument/2006/relationships/image" Target="../media/image165.png"/><Relationship Id="rId6" Type="http://schemas.openxmlformats.org/officeDocument/2006/relationships/image" Target="../media/image158.png"/><Relationship Id="rId7" Type="http://schemas.openxmlformats.org/officeDocument/2006/relationships/image" Target="../media/image196.png"/><Relationship Id="rId8" Type="http://schemas.openxmlformats.org/officeDocument/2006/relationships/image" Target="../media/image17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image" Target="../media/image166.png"/><Relationship Id="rId9" Type="http://schemas.openxmlformats.org/officeDocument/2006/relationships/image" Target="../media/image169.png"/><Relationship Id="rId5" Type="http://schemas.openxmlformats.org/officeDocument/2006/relationships/image" Target="../media/image159.png"/><Relationship Id="rId6" Type="http://schemas.openxmlformats.org/officeDocument/2006/relationships/image" Target="../media/image177.png"/><Relationship Id="rId7" Type="http://schemas.openxmlformats.org/officeDocument/2006/relationships/image" Target="../media/image164.png"/><Relationship Id="rId8" Type="http://schemas.openxmlformats.org/officeDocument/2006/relationships/image" Target="../media/image173.png"/><Relationship Id="rId11" Type="http://schemas.openxmlformats.org/officeDocument/2006/relationships/image" Target="../media/image168.png"/><Relationship Id="rId10" Type="http://schemas.openxmlformats.org/officeDocument/2006/relationships/image" Target="../media/image193.png"/><Relationship Id="rId13" Type="http://schemas.openxmlformats.org/officeDocument/2006/relationships/image" Target="../media/image186.png"/><Relationship Id="rId12" Type="http://schemas.openxmlformats.org/officeDocument/2006/relationships/image" Target="../media/image1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172.png"/><Relationship Id="rId4" Type="http://schemas.openxmlformats.org/officeDocument/2006/relationships/image" Target="../media/image185.png"/><Relationship Id="rId9" Type="http://schemas.openxmlformats.org/officeDocument/2006/relationships/image" Target="../media/image198.jpg"/><Relationship Id="rId5" Type="http://schemas.openxmlformats.org/officeDocument/2006/relationships/image" Target="../media/image175.png"/><Relationship Id="rId6" Type="http://schemas.openxmlformats.org/officeDocument/2006/relationships/image" Target="../media/image174.png"/><Relationship Id="rId7" Type="http://schemas.openxmlformats.org/officeDocument/2006/relationships/image" Target="../media/image176.png"/><Relationship Id="rId8" Type="http://schemas.openxmlformats.org/officeDocument/2006/relationships/image" Target="../media/image17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5.png"/><Relationship Id="rId4" Type="http://schemas.openxmlformats.org/officeDocument/2006/relationships/image" Target="../media/image188.png"/><Relationship Id="rId9" Type="http://schemas.openxmlformats.org/officeDocument/2006/relationships/image" Target="../media/image183.png"/><Relationship Id="rId5" Type="http://schemas.openxmlformats.org/officeDocument/2006/relationships/image" Target="../media/image180.png"/><Relationship Id="rId6" Type="http://schemas.openxmlformats.org/officeDocument/2006/relationships/image" Target="../media/image179.png"/><Relationship Id="rId7" Type="http://schemas.openxmlformats.org/officeDocument/2006/relationships/image" Target="../media/image182.png"/><Relationship Id="rId8" Type="http://schemas.openxmlformats.org/officeDocument/2006/relationships/image" Target="../media/image1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5.png"/><Relationship Id="rId4" Type="http://schemas.openxmlformats.org/officeDocument/2006/relationships/image" Target="../media/image191.png"/><Relationship Id="rId5" Type="http://schemas.openxmlformats.org/officeDocument/2006/relationships/image" Target="../media/image10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8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5.png"/><Relationship Id="rId4" Type="http://schemas.openxmlformats.org/officeDocument/2006/relationships/image" Target="../media/image19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19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194.png"/><Relationship Id="rId4" Type="http://schemas.openxmlformats.org/officeDocument/2006/relationships/image" Target="../media/image19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200.png"/><Relationship Id="rId4" Type="http://schemas.openxmlformats.org/officeDocument/2006/relationships/image" Target="../media/image195.png"/><Relationship Id="rId5" Type="http://schemas.openxmlformats.org/officeDocument/2006/relationships/image" Target="../media/image1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hyperlink" Target="mailto:DPOLEMI@GMAIL.COM" TargetMode="External"/><Relationship Id="rId4" Type="http://schemas.openxmlformats.org/officeDocument/2006/relationships/image" Target="../media/image5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Play"/>
              <a:buNone/>
            </a:pPr>
            <a:r>
              <a:rPr lang="en-US" sz="4800"/>
              <a:t>Elementi essenziali di sicurezza informatica e gestione per il settore marittimo</a:t>
            </a:r>
            <a:endParaRPr/>
          </a:p>
        </p:txBody>
      </p:sp>
      <p:sp>
        <p:nvSpPr>
          <p:cNvPr id="154" name="Google Shape;154;p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1600"/>
              <a:buNone/>
            </a:pPr>
            <a:r>
              <a:rPr lang="en-US"/>
              <a:t>PRESENTAZIONE DA PARTE DI: </a:t>
            </a:r>
            <a:endParaRPr/>
          </a:p>
          <a:p>
            <a:pPr indent="0" lvl="0" marL="64770" marR="64770" rtl="0" algn="just">
              <a:lnSpc>
                <a:spcPct val="90000"/>
              </a:lnSpc>
              <a:spcBef>
                <a:spcPts val="600"/>
              </a:spcBef>
              <a:spcAft>
                <a:spcPts val="0"/>
              </a:spcAft>
              <a:buClr>
                <a:schemeClr val="dk1"/>
              </a:buClr>
              <a:buSzPts val="1800"/>
              <a:buNone/>
            </a:pPr>
            <a:r>
              <a:rPr lang="en-US" sz="1800">
                <a:latin typeface="Times New Roman"/>
                <a:ea typeface="Times New Roman"/>
                <a:cs typeface="Times New Roman"/>
                <a:sym typeface="Times New Roman"/>
              </a:rPr>
              <a:t>NINETA POLEMI</a:t>
            </a:r>
            <a:endParaRPr sz="1800">
              <a:latin typeface="Times New Roman"/>
              <a:ea typeface="Times New Roman"/>
              <a:cs typeface="Times New Roman"/>
              <a:sym typeface="Times New Roman"/>
            </a:endParaRPr>
          </a:p>
          <a:p>
            <a:pPr indent="0" lvl="0" marL="64770" marR="64770" rtl="0" algn="just">
              <a:lnSpc>
                <a:spcPct val="90000"/>
              </a:lnSpc>
              <a:spcBef>
                <a:spcPts val="900"/>
              </a:spcBef>
              <a:spcAft>
                <a:spcPts val="0"/>
              </a:spcAft>
              <a:buClr>
                <a:schemeClr val="dk1"/>
              </a:buClr>
              <a:buSzPts val="1800"/>
              <a:buNone/>
            </a:pPr>
            <a:r>
              <a:rPr lang="en-US" sz="1800">
                <a:latin typeface="Times New Roman"/>
                <a:ea typeface="Times New Roman"/>
                <a:cs typeface="Times New Roman"/>
                <a:sym typeface="Times New Roman"/>
              </a:rPr>
              <a:t>PARESH RATHOD</a:t>
            </a:r>
            <a:endParaRPr sz="1800">
              <a:latin typeface="Times New Roman"/>
              <a:ea typeface="Times New Roman"/>
              <a:cs typeface="Times New Roman"/>
              <a:sym typeface="Times New Roman"/>
            </a:endParaRPr>
          </a:p>
          <a:p>
            <a:pPr indent="0" lvl="0" marL="64770" marR="64770" rtl="0" algn="just">
              <a:lnSpc>
                <a:spcPct val="90000"/>
              </a:lnSpc>
              <a:spcBef>
                <a:spcPts val="900"/>
              </a:spcBef>
              <a:spcAft>
                <a:spcPts val="0"/>
              </a:spcAft>
              <a:buClr>
                <a:schemeClr val="dk1"/>
              </a:buClr>
              <a:buSzPts val="1800"/>
              <a:buNone/>
            </a:pPr>
            <a:r>
              <a:t/>
            </a:r>
            <a:endParaRPr sz="1800">
              <a:latin typeface="Times New Roman"/>
              <a:ea typeface="Times New Roman"/>
              <a:cs typeface="Times New Roman"/>
              <a:sym typeface="Times New Roman"/>
            </a:endParaRPr>
          </a:p>
        </p:txBody>
      </p:sp>
      <p:sp>
        <p:nvSpPr>
          <p:cNvPr id="155" name="Google Shape;155;p1"/>
          <p:cNvSpPr txBox="1"/>
          <p:nvPr>
            <p:ph idx="3" type="body"/>
          </p:nvPr>
        </p:nvSpPr>
        <p:spPr>
          <a:xfrm>
            <a:off x="6819365" y="3418261"/>
            <a:ext cx="4924476" cy="100892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6000"/>
              <a:buNone/>
            </a:pPr>
            <a:r>
              <a:rPr lang="en-US"/>
              <a:t>CSP001_W_M</a:t>
            </a:r>
            <a:endParaRPr/>
          </a:p>
        </p:txBody>
      </p:sp>
      <p:sp>
        <p:nvSpPr>
          <p:cNvPr id="156" name="Google Shape;156;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A black and white cover with blue squares&#10;&#10;Description automatically generated" id="157" name="Google Shape;157;p1"/>
          <p:cNvPicPr preferRelativeResize="0"/>
          <p:nvPr>
            <p:ph idx="2" type="pic"/>
          </p:nvPr>
        </p:nvPicPr>
        <p:blipFill rotWithShape="1">
          <a:blip r:embed="rId3">
            <a:alphaModFix/>
          </a:blip>
          <a:srcRect b="782" l="0" r="0" t="784"/>
          <a:stretch/>
        </p:blipFill>
        <p:spPr>
          <a:xfrm>
            <a:off x="0" y="-2235"/>
            <a:ext cx="5840730" cy="6862275"/>
          </a:xfrm>
          <a:prstGeom prst="rect">
            <a:avLst/>
          </a:prstGeom>
          <a:solidFill>
            <a:schemeClr val="lt2"/>
          </a:solidFill>
          <a:ln>
            <a:noFill/>
          </a:ln>
        </p:spPr>
      </p:pic>
      <p:pic>
        <p:nvPicPr>
          <p:cNvPr id="158" name="Google Shape;158;p1"/>
          <p:cNvPicPr preferRelativeResize="0"/>
          <p:nvPr/>
        </p:nvPicPr>
        <p:blipFill rotWithShape="1">
          <a:blip r:embed="rId4">
            <a:alphaModFix/>
          </a:blip>
          <a:srcRect b="0" l="0" r="0" t="0"/>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10"/>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237" name="Google Shape;237;p10"/>
          <p:cNvSpPr/>
          <p:nvPr/>
        </p:nvSpPr>
        <p:spPr>
          <a:xfrm>
            <a:off x="588407" y="6534443"/>
            <a:ext cx="0" cy="127000"/>
          </a:xfrm>
          <a:custGeom>
            <a:rect b="b" l="l" r="r" t="t"/>
            <a:pathLst>
              <a:path extrusionOk="0" h="127000" w="120000">
                <a:moveTo>
                  <a:pt x="0" y="0"/>
                </a:moveTo>
                <a:lnTo>
                  <a:pt x="0" y="126925"/>
                </a:lnTo>
              </a:path>
            </a:pathLst>
          </a:custGeom>
          <a:noFill/>
          <a:ln cap="flat" cmpd="sng" w="12700">
            <a:solidFill>
              <a:srgbClr val="86C15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8" name="Google Shape;238;p10"/>
          <p:cNvSpPr txBox="1"/>
          <p:nvPr/>
        </p:nvSpPr>
        <p:spPr>
          <a:xfrm>
            <a:off x="352362" y="6489700"/>
            <a:ext cx="9334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000"/>
              <a:buFont typeface="Arial"/>
              <a:buNone/>
            </a:pPr>
            <a:r>
              <a:rPr b="1" i="0" lang="en-US" sz="1000" u="none" cap="none" strike="noStrike">
                <a:solidFill>
                  <a:srgbClr val="4BCAAD"/>
                </a:solidFill>
                <a:latin typeface="Arial"/>
                <a:ea typeface="Arial"/>
                <a:cs typeface="Arial"/>
                <a:sym typeface="Arial"/>
              </a:rPr>
              <a:t>5</a:t>
            </a:r>
            <a:endParaRPr b="0" i="0" sz="1000" u="none" cap="none" strike="noStrike">
              <a:solidFill>
                <a:schemeClr val="dk1"/>
              </a:solidFill>
              <a:latin typeface="Arial"/>
              <a:ea typeface="Arial"/>
              <a:cs typeface="Arial"/>
              <a:sym typeface="Arial"/>
            </a:endParaRPr>
          </a:p>
        </p:txBody>
      </p:sp>
      <p:pic>
        <p:nvPicPr>
          <p:cNvPr id="239" name="Google Shape;239;p10"/>
          <p:cNvPicPr preferRelativeResize="0"/>
          <p:nvPr/>
        </p:nvPicPr>
        <p:blipFill rotWithShape="1">
          <a:blip r:embed="rId4">
            <a:alphaModFix/>
          </a:blip>
          <a:srcRect b="0" l="0" r="0" t="0"/>
          <a:stretch/>
        </p:blipFill>
        <p:spPr>
          <a:xfrm>
            <a:off x="11409599" y="6393599"/>
            <a:ext cx="566604" cy="388799"/>
          </a:xfrm>
          <a:prstGeom prst="rect">
            <a:avLst/>
          </a:prstGeom>
          <a:noFill/>
          <a:ln>
            <a:noFill/>
          </a:ln>
        </p:spPr>
      </p:pic>
      <p:sp>
        <p:nvSpPr>
          <p:cNvPr id="240" name="Google Shape;240;p10"/>
          <p:cNvSpPr txBox="1"/>
          <p:nvPr/>
        </p:nvSpPr>
        <p:spPr>
          <a:xfrm>
            <a:off x="2816763" y="6401308"/>
            <a:ext cx="84074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000"/>
              <a:buFont typeface="Arial"/>
              <a:buNone/>
            </a:pPr>
            <a:r>
              <a:rPr b="0" i="0" lang="en-US" sz="1000" u="none" cap="none" strike="noStrike">
                <a:solidFill>
                  <a:srgbClr val="4BCAAD"/>
                </a:solidFill>
                <a:latin typeface="Helvetica Neue"/>
                <a:ea typeface="Helvetica Neue"/>
                <a:cs typeface="Helvetica Neue"/>
                <a:sym typeface="Helvetica Neue"/>
              </a:rPr>
              <a:t>Fonti: ENISA ,</a:t>
            </a:r>
            <a:endParaRPr b="0" i="0" sz="1000" u="none" cap="none" strike="noStrike">
              <a:solidFill>
                <a:schemeClr val="dk1"/>
              </a:solidFill>
              <a:latin typeface="Helvetica Neue"/>
              <a:ea typeface="Helvetica Neue"/>
              <a:cs typeface="Helvetica Neue"/>
              <a:sym typeface="Helvetica Neue"/>
            </a:endParaRPr>
          </a:p>
        </p:txBody>
      </p:sp>
      <p:grpSp>
        <p:nvGrpSpPr>
          <p:cNvPr id="241" name="Google Shape;241;p10"/>
          <p:cNvGrpSpPr/>
          <p:nvPr/>
        </p:nvGrpSpPr>
        <p:grpSpPr>
          <a:xfrm>
            <a:off x="1911653" y="1144190"/>
            <a:ext cx="8252347" cy="5112782"/>
            <a:chOff x="1911653" y="1144190"/>
            <a:chExt cx="8252347" cy="5112782"/>
          </a:xfrm>
        </p:grpSpPr>
        <p:pic>
          <p:nvPicPr>
            <p:cNvPr id="242" name="Google Shape;242;p10"/>
            <p:cNvPicPr preferRelativeResize="0"/>
            <p:nvPr/>
          </p:nvPicPr>
          <p:blipFill rotWithShape="1">
            <a:blip r:embed="rId5">
              <a:alphaModFix/>
            </a:blip>
            <a:srcRect b="0" l="0" r="0" t="0"/>
            <a:stretch/>
          </p:blipFill>
          <p:spPr>
            <a:xfrm>
              <a:off x="1911653" y="1806987"/>
              <a:ext cx="3223633" cy="1294631"/>
            </a:xfrm>
            <a:prstGeom prst="rect">
              <a:avLst/>
            </a:prstGeom>
            <a:noFill/>
            <a:ln>
              <a:noFill/>
            </a:ln>
          </p:spPr>
        </p:pic>
        <p:pic>
          <p:nvPicPr>
            <p:cNvPr id="243" name="Google Shape;243;p10"/>
            <p:cNvPicPr preferRelativeResize="0"/>
            <p:nvPr/>
          </p:nvPicPr>
          <p:blipFill rotWithShape="1">
            <a:blip r:embed="rId6">
              <a:alphaModFix/>
            </a:blip>
            <a:srcRect b="0" l="0" r="0" t="0"/>
            <a:stretch/>
          </p:blipFill>
          <p:spPr>
            <a:xfrm>
              <a:off x="5157072" y="1144190"/>
              <a:ext cx="4909971" cy="1063159"/>
            </a:xfrm>
            <a:prstGeom prst="rect">
              <a:avLst/>
            </a:prstGeom>
            <a:noFill/>
            <a:ln>
              <a:noFill/>
            </a:ln>
          </p:spPr>
        </p:pic>
        <p:pic>
          <p:nvPicPr>
            <p:cNvPr id="244" name="Google Shape;244;p10"/>
            <p:cNvPicPr preferRelativeResize="0"/>
            <p:nvPr/>
          </p:nvPicPr>
          <p:blipFill rotWithShape="1">
            <a:blip r:embed="rId7">
              <a:alphaModFix/>
            </a:blip>
            <a:srcRect b="0" l="0" r="0" t="0"/>
            <a:stretch/>
          </p:blipFill>
          <p:spPr>
            <a:xfrm>
              <a:off x="5157073" y="2054547"/>
              <a:ext cx="4322663" cy="923737"/>
            </a:xfrm>
            <a:prstGeom prst="rect">
              <a:avLst/>
            </a:prstGeom>
            <a:noFill/>
            <a:ln>
              <a:noFill/>
            </a:ln>
          </p:spPr>
        </p:pic>
        <p:pic>
          <p:nvPicPr>
            <p:cNvPr id="245" name="Google Shape;245;p10"/>
            <p:cNvPicPr preferRelativeResize="0"/>
            <p:nvPr/>
          </p:nvPicPr>
          <p:blipFill rotWithShape="1">
            <a:blip r:embed="rId8">
              <a:alphaModFix/>
            </a:blip>
            <a:srcRect b="0" l="0" r="0" t="0"/>
            <a:stretch/>
          </p:blipFill>
          <p:spPr>
            <a:xfrm>
              <a:off x="6171026" y="3506962"/>
              <a:ext cx="3253643" cy="1801197"/>
            </a:xfrm>
            <a:prstGeom prst="rect">
              <a:avLst/>
            </a:prstGeom>
            <a:noFill/>
            <a:ln>
              <a:noFill/>
            </a:ln>
          </p:spPr>
        </p:pic>
        <p:pic>
          <p:nvPicPr>
            <p:cNvPr id="246" name="Google Shape;246;p10"/>
            <p:cNvPicPr preferRelativeResize="0"/>
            <p:nvPr/>
          </p:nvPicPr>
          <p:blipFill rotWithShape="1">
            <a:blip r:embed="rId9">
              <a:alphaModFix/>
            </a:blip>
            <a:srcRect b="0" l="0" r="0" t="0"/>
            <a:stretch/>
          </p:blipFill>
          <p:spPr>
            <a:xfrm>
              <a:off x="7393720" y="2649195"/>
              <a:ext cx="2770280" cy="946243"/>
            </a:xfrm>
            <a:prstGeom prst="rect">
              <a:avLst/>
            </a:prstGeom>
            <a:noFill/>
            <a:ln>
              <a:noFill/>
            </a:ln>
          </p:spPr>
        </p:pic>
        <p:pic>
          <p:nvPicPr>
            <p:cNvPr id="247" name="Google Shape;247;p10"/>
            <p:cNvPicPr preferRelativeResize="0"/>
            <p:nvPr/>
          </p:nvPicPr>
          <p:blipFill rotWithShape="1">
            <a:blip r:embed="rId10">
              <a:alphaModFix/>
            </a:blip>
            <a:srcRect b="0" l="0" r="0" t="0"/>
            <a:stretch/>
          </p:blipFill>
          <p:spPr>
            <a:xfrm>
              <a:off x="2108983" y="3286482"/>
              <a:ext cx="3555979" cy="2827516"/>
            </a:xfrm>
            <a:prstGeom prst="rect">
              <a:avLst/>
            </a:prstGeom>
            <a:noFill/>
            <a:ln>
              <a:noFill/>
            </a:ln>
          </p:spPr>
        </p:pic>
        <p:pic>
          <p:nvPicPr>
            <p:cNvPr id="248" name="Google Shape;248;p10"/>
            <p:cNvPicPr preferRelativeResize="0"/>
            <p:nvPr/>
          </p:nvPicPr>
          <p:blipFill rotWithShape="1">
            <a:blip r:embed="rId11">
              <a:alphaModFix/>
            </a:blip>
            <a:srcRect b="0" l="0" r="0" t="0"/>
            <a:stretch/>
          </p:blipFill>
          <p:spPr>
            <a:xfrm>
              <a:off x="5675755" y="5158840"/>
              <a:ext cx="3574069" cy="1098132"/>
            </a:xfrm>
            <a:prstGeom prst="rect">
              <a:avLst/>
            </a:prstGeom>
            <a:noFill/>
            <a:ln>
              <a:noFill/>
            </a:ln>
          </p:spPr>
        </p:pic>
      </p:grpSp>
      <p:sp>
        <p:nvSpPr>
          <p:cNvPr id="249" name="Google Shape;249;p10"/>
          <p:cNvSpPr txBox="1"/>
          <p:nvPr>
            <p:ph type="title"/>
          </p:nvPr>
        </p:nvSpPr>
        <p:spPr>
          <a:xfrm>
            <a:off x="7690798" y="106171"/>
            <a:ext cx="3895725" cy="29972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Compagnia di navigazione del Mediterraneo (</a:t>
            </a:r>
            <a:r>
              <a:rPr b="1" lang="en-US" sz="1800">
                <a:latin typeface="Calibri"/>
                <a:ea typeface="Calibri"/>
                <a:cs typeface="Calibri"/>
                <a:sym typeface="Calibri"/>
              </a:rPr>
              <a:t>MSC</a:t>
            </a:r>
            <a:r>
              <a:rPr lang="en-US" sz="1800">
                <a:latin typeface="Calibri"/>
                <a:ea typeface="Calibri"/>
                <a:cs typeface="Calibri"/>
                <a:sym typeface="Calibri"/>
              </a:rPr>
              <a:t>)-</a:t>
            </a:r>
            <a:endParaRPr sz="1800">
              <a:latin typeface="Calibri"/>
              <a:ea typeface="Calibri"/>
              <a:cs typeface="Calibri"/>
              <a:sym typeface="Calibri"/>
            </a:endParaRPr>
          </a:p>
        </p:txBody>
      </p:sp>
      <p:sp>
        <p:nvSpPr>
          <p:cNvPr id="250" name="Google Shape;250;p10"/>
          <p:cNvSpPr txBox="1"/>
          <p:nvPr/>
        </p:nvSpPr>
        <p:spPr>
          <a:xfrm>
            <a:off x="635299" y="371347"/>
            <a:ext cx="9128760" cy="753745"/>
          </a:xfrm>
          <a:prstGeom prst="rect">
            <a:avLst/>
          </a:prstGeom>
          <a:noFill/>
          <a:ln>
            <a:noFill/>
          </a:ln>
        </p:spPr>
        <p:txBody>
          <a:bodyPr anchorCtr="0" anchor="t" bIns="0" lIns="0" spcFirstLastPara="1" rIns="0" wrap="square" tIns="12700">
            <a:spAutoFit/>
          </a:bodyPr>
          <a:lstStyle/>
          <a:p>
            <a:pPr indent="0" lvl="0" marL="0" marR="5080" rtl="0" algn="r">
              <a:lnSpc>
                <a:spcPct val="115833"/>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2020- attacco malware</a:t>
            </a:r>
            <a:endParaRPr b="0" i="0" sz="1800" u="none" cap="none" strike="noStrike">
              <a:solidFill>
                <a:schemeClr val="dk1"/>
              </a:solidFill>
              <a:latin typeface="Calibri"/>
              <a:ea typeface="Calibri"/>
              <a:cs typeface="Calibri"/>
              <a:sym typeface="Calibri"/>
            </a:endParaRPr>
          </a:p>
          <a:p>
            <a:pPr indent="0" lvl="0" marL="12700" marR="0" rtl="0" algn="l">
              <a:lnSpc>
                <a:spcPct val="117580"/>
              </a:lnSpc>
              <a:spcBef>
                <a:spcPts val="0"/>
              </a:spcBef>
              <a:spcAft>
                <a:spcPts val="0"/>
              </a:spcAft>
              <a:buClr>
                <a:srgbClr val="000000"/>
              </a:buClr>
              <a:buSzPts val="3100"/>
              <a:buFont typeface="Arial"/>
              <a:buNone/>
            </a:pPr>
            <a:r>
              <a:rPr b="1" i="0" lang="en-US" sz="3100" u="none" cap="none" strike="noStrike">
                <a:solidFill>
                  <a:srgbClr val="D99C3F"/>
                </a:solidFill>
                <a:latin typeface="Arial"/>
                <a:ea typeface="Arial"/>
                <a:cs typeface="Arial"/>
                <a:sym typeface="Arial"/>
              </a:rPr>
              <a:t>IL SETTORE MARITTIMO È SOTTO ATTACCO!</a:t>
            </a:r>
            <a:endParaRPr b="0" i="0" sz="3100" u="none" cap="none" strike="noStrike">
              <a:solidFill>
                <a:schemeClr val="dk1"/>
              </a:solidFill>
              <a:latin typeface="Arial"/>
              <a:ea typeface="Arial"/>
              <a:cs typeface="Arial"/>
              <a:sym typeface="Arial"/>
            </a:endParaRPr>
          </a:p>
        </p:txBody>
      </p:sp>
      <p:sp>
        <p:nvSpPr>
          <p:cNvPr id="251" name="Google Shape;251;p10"/>
          <p:cNvSpPr txBox="1"/>
          <p:nvPr/>
        </p:nvSpPr>
        <p:spPr>
          <a:xfrm>
            <a:off x="9558477" y="3669283"/>
            <a:ext cx="2347595" cy="857885"/>
          </a:xfrm>
          <a:prstGeom prst="rect">
            <a:avLst/>
          </a:prstGeom>
          <a:noFill/>
          <a:ln>
            <a:noFill/>
          </a:ln>
        </p:spPr>
        <p:txBody>
          <a:bodyPr anchorCtr="0" anchor="t" bIns="0" lIns="0" spcFirstLastPara="1" rIns="0" wrap="square" tIns="6350">
            <a:spAutoFit/>
          </a:bodyPr>
          <a:lstStyle/>
          <a:p>
            <a:pPr indent="0" lvl="0" marL="12700" marR="5080" rtl="0" algn="l">
              <a:lnSpc>
                <a:spcPct val="102200"/>
              </a:lnSpc>
              <a:spcBef>
                <a:spcPts val="0"/>
              </a:spcBef>
              <a:spcAft>
                <a:spcPts val="0"/>
              </a:spcAft>
              <a:buClr>
                <a:srgbClr val="000000"/>
              </a:buClr>
              <a:buSzPts val="1800"/>
              <a:buFont typeface="Arial"/>
              <a:buNone/>
            </a:pPr>
            <a:r>
              <a:rPr b="0" i="0" lang="en-US" sz="1800" u="none" cap="none" strike="noStrike">
                <a:solidFill>
                  <a:schemeClr val="dk1"/>
                </a:solidFill>
                <a:latin typeface="Helvetica Neue"/>
                <a:ea typeface="Helvetica Neue"/>
                <a:cs typeface="Helvetica Neue"/>
                <a:sym typeface="Helvetica Neue"/>
              </a:rPr>
              <a:t>James Fisher and Sons Pls (Regno Unito)</a:t>
            </a:r>
            <a:endParaRPr b="0" i="0" sz="1800" u="none" cap="none" strike="noStrike">
              <a:solidFill>
                <a:schemeClr val="dk1"/>
              </a:solidFill>
              <a:latin typeface="Helvetica Neue"/>
              <a:ea typeface="Helvetica Neue"/>
              <a:cs typeface="Helvetica Neue"/>
              <a:sym typeface="Helvetica Neue"/>
            </a:endParaRPr>
          </a:p>
          <a:p>
            <a:pPr indent="0" lvl="0" marL="12700" marR="0" rtl="0" algn="l">
              <a:lnSpc>
                <a:spcPct val="100000"/>
              </a:lnSpc>
              <a:spcBef>
                <a:spcPts val="25"/>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Attacco di phishing 2019</a:t>
            </a:r>
            <a:endParaRPr b="0" i="0" sz="1800" u="none" cap="none" strike="noStrike">
              <a:solidFill>
                <a:schemeClr val="dk1"/>
              </a:solidFill>
              <a:latin typeface="Calibri"/>
              <a:ea typeface="Calibri"/>
              <a:cs typeface="Calibri"/>
              <a:sym typeface="Calibri"/>
            </a:endParaRPr>
          </a:p>
        </p:txBody>
      </p:sp>
      <p:pic>
        <p:nvPicPr>
          <p:cNvPr id="252" name="Google Shape;252;p10"/>
          <p:cNvPicPr preferRelativeResize="0"/>
          <p:nvPr/>
        </p:nvPicPr>
        <p:blipFill rotWithShape="1">
          <a:blip r:embed="rId12">
            <a:alphaModFix/>
          </a:blip>
          <a:srcRect b="0" l="0" r="0" t="0"/>
          <a:stretch/>
        </p:blipFill>
        <p:spPr>
          <a:xfrm>
            <a:off x="2165350" y="144462"/>
            <a:ext cx="114300" cy="114300"/>
          </a:xfrm>
          <a:prstGeom prst="rect">
            <a:avLst/>
          </a:prstGeom>
          <a:noFill/>
          <a:ln>
            <a:noFill/>
          </a:ln>
        </p:spPr>
      </p:pic>
      <p:pic>
        <p:nvPicPr>
          <p:cNvPr id="253" name="Google Shape;253;p10"/>
          <p:cNvPicPr preferRelativeResize="0"/>
          <p:nvPr/>
        </p:nvPicPr>
        <p:blipFill rotWithShape="1">
          <a:blip r:embed="rId13">
            <a:alphaModFix/>
          </a:blip>
          <a:srcRect b="0" l="0" r="0" t="0"/>
          <a:stretch/>
        </p:blipFill>
        <p:spPr>
          <a:xfrm>
            <a:off x="3697287" y="144462"/>
            <a:ext cx="114300" cy="114300"/>
          </a:xfrm>
          <a:prstGeom prst="rect">
            <a:avLst/>
          </a:prstGeom>
          <a:noFill/>
          <a:ln>
            <a:noFill/>
          </a:ln>
        </p:spPr>
      </p:pic>
      <p:pic>
        <p:nvPicPr>
          <p:cNvPr id="254" name="Google Shape;254;p10"/>
          <p:cNvPicPr preferRelativeResize="0"/>
          <p:nvPr/>
        </p:nvPicPr>
        <p:blipFill rotWithShape="1">
          <a:blip r:embed="rId12">
            <a:alphaModFix/>
          </a:blip>
          <a:srcRect b="0" l="0" r="0" t="0"/>
          <a:stretch/>
        </p:blipFill>
        <p:spPr>
          <a:xfrm>
            <a:off x="4751387" y="144462"/>
            <a:ext cx="114300" cy="114300"/>
          </a:xfrm>
          <a:prstGeom prst="rect">
            <a:avLst/>
          </a:prstGeom>
          <a:noFill/>
          <a:ln>
            <a:noFill/>
          </a:ln>
        </p:spPr>
      </p:pic>
      <p:pic>
        <p:nvPicPr>
          <p:cNvPr id="255" name="Google Shape;255;p10"/>
          <p:cNvPicPr preferRelativeResize="0"/>
          <p:nvPr/>
        </p:nvPicPr>
        <p:blipFill rotWithShape="1">
          <a:blip r:embed="rId13">
            <a:alphaModFix/>
          </a:blip>
          <a:srcRect b="0" l="0" r="0" t="0"/>
          <a:stretch/>
        </p:blipFill>
        <p:spPr>
          <a:xfrm>
            <a:off x="5826125" y="144462"/>
            <a:ext cx="114300" cy="114300"/>
          </a:xfrm>
          <a:prstGeom prst="rect">
            <a:avLst/>
          </a:prstGeom>
          <a:noFill/>
          <a:ln>
            <a:noFill/>
          </a:ln>
        </p:spPr>
      </p:pic>
      <p:pic>
        <p:nvPicPr>
          <p:cNvPr id="256" name="Google Shape;256;p10"/>
          <p:cNvPicPr preferRelativeResize="0"/>
          <p:nvPr/>
        </p:nvPicPr>
        <p:blipFill rotWithShape="1">
          <a:blip r:embed="rId12">
            <a:alphaModFix/>
          </a:blip>
          <a:srcRect b="0" l="0" r="0" t="0"/>
          <a:stretch/>
        </p:blipFill>
        <p:spPr>
          <a:xfrm>
            <a:off x="6972300" y="144462"/>
            <a:ext cx="114300" cy="114300"/>
          </a:xfrm>
          <a:prstGeom prst="rect">
            <a:avLst/>
          </a:prstGeom>
          <a:noFill/>
          <a:ln>
            <a:noFill/>
          </a:ln>
        </p:spPr>
      </p:pic>
      <p:pic>
        <p:nvPicPr>
          <p:cNvPr id="257" name="Google Shape;257;p10"/>
          <p:cNvPicPr preferRelativeResize="0"/>
          <p:nvPr/>
        </p:nvPicPr>
        <p:blipFill rotWithShape="1">
          <a:blip r:embed="rId12">
            <a:alphaModFix/>
          </a:blip>
          <a:srcRect b="0" l="0" r="0" t="0"/>
          <a:stretch/>
        </p:blipFill>
        <p:spPr>
          <a:xfrm>
            <a:off x="1471612" y="303212"/>
            <a:ext cx="114300" cy="114300"/>
          </a:xfrm>
          <a:prstGeom prst="rect">
            <a:avLst/>
          </a:prstGeom>
          <a:noFill/>
          <a:ln>
            <a:noFill/>
          </a:ln>
        </p:spPr>
      </p:pic>
      <p:pic>
        <p:nvPicPr>
          <p:cNvPr id="258" name="Google Shape;258;p10"/>
          <p:cNvPicPr preferRelativeResize="0"/>
          <p:nvPr/>
        </p:nvPicPr>
        <p:blipFill rotWithShape="1">
          <a:blip r:embed="rId12">
            <a:alphaModFix/>
          </a:blip>
          <a:srcRect b="0" l="0" r="0" t="0"/>
          <a:stretch/>
        </p:blipFill>
        <p:spPr>
          <a:xfrm>
            <a:off x="3079750" y="303212"/>
            <a:ext cx="114300" cy="114300"/>
          </a:xfrm>
          <a:prstGeom prst="rect">
            <a:avLst/>
          </a:prstGeom>
          <a:noFill/>
          <a:ln>
            <a:noFill/>
          </a:ln>
        </p:spPr>
      </p:pic>
      <p:sp>
        <p:nvSpPr>
          <p:cNvPr id="259" name="Google Shape;259;p10"/>
          <p:cNvSpPr txBox="1"/>
          <p:nvPr/>
        </p:nvSpPr>
        <p:spPr>
          <a:xfrm>
            <a:off x="3757588" y="6581140"/>
            <a:ext cx="516890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000"/>
              <a:buFont typeface="Arial"/>
              <a:buNone/>
            </a:pPr>
            <a:r>
              <a:rPr b="0" i="0" lang="en-US" sz="1000" u="none" cap="none" strike="noStrike">
                <a:solidFill>
                  <a:srgbClr val="4BCAAD"/>
                </a:solidFill>
                <a:latin typeface="Calibri"/>
                <a:ea typeface="Calibri"/>
                <a:cs typeface="Calibri"/>
                <a:sym typeface="Calibri"/>
              </a:rPr>
              <a:t>La sicurezza informatica nell'industria marittima: Un'indagine sistematica sui progressi recenti e le tendenze future</a:t>
            </a:r>
            <a:endParaRPr b="0" i="0" sz="1000" u="none" cap="none" strike="noStrike">
              <a:solidFill>
                <a:schemeClr val="dk1"/>
              </a:solidFill>
              <a:latin typeface="Calibri"/>
              <a:ea typeface="Calibri"/>
              <a:cs typeface="Calibri"/>
              <a:sym typeface="Calibri"/>
            </a:endParaRPr>
          </a:p>
        </p:txBody>
      </p:sp>
      <p:sp>
        <p:nvSpPr>
          <p:cNvPr id="260" name="Google Shape;260;p10"/>
          <p:cNvSpPr txBox="1"/>
          <p:nvPr/>
        </p:nvSpPr>
        <p:spPr>
          <a:xfrm>
            <a:off x="143943" y="2870708"/>
            <a:ext cx="1794510" cy="577215"/>
          </a:xfrm>
          <a:prstGeom prst="rect">
            <a:avLst/>
          </a:prstGeom>
          <a:noFill/>
          <a:ln>
            <a:noFill/>
          </a:ln>
        </p:spPr>
        <p:txBody>
          <a:bodyPr anchorCtr="0" anchor="t" bIns="0" lIns="0" spcFirstLastPara="1" rIns="0" wrap="square" tIns="9525">
            <a:spAutoFit/>
          </a:bodyPr>
          <a:lstStyle/>
          <a:p>
            <a:pPr indent="0" lvl="0" marL="12700" marR="5080" rtl="0" algn="l">
              <a:lnSpc>
                <a:spcPct val="101099"/>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Maersk </a:t>
            </a:r>
            <a:r>
              <a:rPr b="1" i="0" lang="en-US" sz="1800" u="none" cap="none" strike="noStrike">
                <a:solidFill>
                  <a:schemeClr val="dk1"/>
                </a:solidFill>
                <a:latin typeface="Calibri"/>
                <a:ea typeface="Calibri"/>
                <a:cs typeface="Calibri"/>
                <a:sym typeface="Calibri"/>
              </a:rPr>
              <a:t>Petya </a:t>
            </a:r>
            <a:r>
              <a:rPr b="0" i="0" lang="en-US" sz="1800" u="none" cap="none" strike="noStrike">
                <a:solidFill>
                  <a:schemeClr val="dk1"/>
                </a:solidFill>
                <a:latin typeface="Calibri"/>
                <a:ea typeface="Calibri"/>
                <a:cs typeface="Calibri"/>
                <a:sym typeface="Calibri"/>
              </a:rPr>
              <a:t>Ransomware-2017</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1"/>
          <p:cNvSpPr txBox="1"/>
          <p:nvPr>
            <p:ph type="title"/>
          </p:nvPr>
        </p:nvSpPr>
        <p:spPr>
          <a:xfrm>
            <a:off x="4581334" y="723900"/>
            <a:ext cx="302958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ULTIMI INCIDENTI</a:t>
            </a:r>
            <a:endParaRPr sz="3200"/>
          </a:p>
        </p:txBody>
      </p:sp>
      <p:sp>
        <p:nvSpPr>
          <p:cNvPr id="266" name="Google Shape;266;p11"/>
          <p:cNvSpPr txBox="1"/>
          <p:nvPr/>
        </p:nvSpPr>
        <p:spPr>
          <a:xfrm>
            <a:off x="992514" y="2848355"/>
            <a:ext cx="10116185" cy="2713990"/>
          </a:xfrm>
          <a:prstGeom prst="rect">
            <a:avLst/>
          </a:prstGeom>
          <a:noFill/>
          <a:ln>
            <a:noFill/>
          </a:ln>
        </p:spPr>
        <p:txBody>
          <a:bodyPr anchorCtr="0" anchor="t" bIns="0" lIns="0" spcFirstLastPara="1" rIns="0" wrap="square" tIns="10150">
            <a:spAutoFit/>
          </a:bodyPr>
          <a:lstStyle/>
          <a:p>
            <a:pPr indent="-228600" lvl="0" marL="241300" marR="5080" rtl="0" algn="l">
              <a:lnSpc>
                <a:spcPct val="120700"/>
              </a:lnSpc>
              <a:spcBef>
                <a:spcPts val="0"/>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6_2017 </a:t>
            </a:r>
            <a:r>
              <a:rPr b="0" i="0" lang="en-US" sz="2000" u="none" cap="none" strike="noStrike">
                <a:solidFill>
                  <a:srgbClr val="0B5484"/>
                </a:solidFill>
                <a:latin typeface="Helvetica Neue"/>
                <a:ea typeface="Helvetica Neue"/>
                <a:cs typeface="Helvetica Neue"/>
                <a:sym typeface="Helvetica Neue"/>
              </a:rPr>
              <a:t>UN SOFTWARE MALIGNO, PRESUMIBILMENTE SCATENATO DALL'ESERCITO RUSSO IN UCRAINA, SI È DIFFUSO IN TUTTO IL MONDO E HA INTERROTTO LE OPERAZIONI DEL </a:t>
            </a:r>
            <a:r>
              <a:rPr b="0" i="0" lang="en-US" sz="2000" u="sng" cap="none" strike="noStrike">
                <a:solidFill>
                  <a:srgbClr val="56BCFE"/>
                </a:solidFill>
                <a:latin typeface="Helvetica Neue"/>
                <a:ea typeface="Helvetica Neue"/>
                <a:cs typeface="Helvetica Neue"/>
                <a:sym typeface="Helvetica Neue"/>
              </a:rPr>
              <a:t>GIGANTE DELLE SPEDIZIONI MAERSK</a:t>
            </a:r>
            <a:r>
              <a:rPr b="0" i="0" lang="en-US" sz="2000" u="none" cap="none" strike="noStrike">
                <a:solidFill>
                  <a:srgbClr val="0B5484"/>
                </a:solidFill>
                <a:latin typeface="Helvetica Neue"/>
                <a:ea typeface="Helvetica Neue"/>
                <a:cs typeface="Helvetica Neue"/>
                <a:sym typeface="Helvetica Neue"/>
              </a:rPr>
              <a:t>, COSTANDO ALLA SOCIETÀ UNA CIFRA STIMATA IN 300 MILIONI DI DOLLARI. MAERSK È STATA COLPITA NELL'AMBITO DI UN ATTACCO INFORMATICO GLOBALE DENOMINATO PETYA</a:t>
            </a:r>
            <a:endParaRPr b="0" i="0" sz="2000" u="none" cap="none" strike="noStrike">
              <a:solidFill>
                <a:schemeClr val="dk1"/>
              </a:solidFill>
              <a:latin typeface="Helvetica Neue"/>
              <a:ea typeface="Helvetica Neue"/>
              <a:cs typeface="Helvetica Neue"/>
              <a:sym typeface="Helvetica Neue"/>
            </a:endParaRPr>
          </a:p>
          <a:p>
            <a:pPr indent="-228600" lvl="0" marL="241300" marR="146050" rtl="0" algn="l">
              <a:lnSpc>
                <a:spcPct val="118500"/>
              </a:lnSpc>
              <a:spcBef>
                <a:spcPts val="1070"/>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7_2023 </a:t>
            </a:r>
            <a:r>
              <a:rPr b="0" i="0" lang="en-US" sz="2000" u="none" cap="none" strike="noStrike">
                <a:solidFill>
                  <a:srgbClr val="0B5484"/>
                </a:solidFill>
                <a:latin typeface="Helvetica Neue"/>
                <a:ea typeface="Helvetica Neue"/>
                <a:cs typeface="Helvetica Neue"/>
                <a:sym typeface="Helvetica Neue"/>
              </a:rPr>
              <a:t>IL </a:t>
            </a:r>
            <a:r>
              <a:rPr b="0" i="0" lang="en-US" sz="2000" u="sng" cap="none" strike="noStrike">
                <a:solidFill>
                  <a:srgbClr val="56BCFE"/>
                </a:solidFill>
                <a:latin typeface="Helvetica Neue"/>
                <a:ea typeface="Helvetica Neue"/>
                <a:cs typeface="Helvetica Neue"/>
                <a:sym typeface="Helvetica Neue"/>
              </a:rPr>
              <a:t>PORTO DI NAGOYA A TOBISHIMA, NELLA </a:t>
            </a:r>
            <a:r>
              <a:rPr b="0" i="0" lang="en-US" sz="2000" u="none" cap="none" strike="noStrike">
                <a:solidFill>
                  <a:srgbClr val="0B5484"/>
                </a:solidFill>
                <a:latin typeface="Helvetica Neue"/>
                <a:ea typeface="Helvetica Neue"/>
                <a:cs typeface="Helvetica Neue"/>
                <a:sym typeface="Helvetica Neue"/>
              </a:rPr>
              <a:t>PREFETTURA DI AICHI, NEL </a:t>
            </a:r>
            <a:r>
              <a:rPr b="0" i="0" lang="en-US" sz="2000" u="sng" cap="none" strike="noStrike">
                <a:solidFill>
                  <a:srgbClr val="56BCFE"/>
                </a:solidFill>
                <a:latin typeface="Helvetica Neue"/>
                <a:ea typeface="Helvetica Neue"/>
                <a:cs typeface="Helvetica Neue"/>
                <a:sym typeface="Helvetica Neue"/>
              </a:rPr>
              <a:t>GIAPPONE CENTRALE</a:t>
            </a:r>
            <a:r>
              <a:rPr b="0" i="0" lang="en-US" sz="2000" u="none" cap="none" strike="noStrike">
                <a:solidFill>
                  <a:srgbClr val="0B5484"/>
                </a:solidFill>
                <a:latin typeface="Helvetica Neue"/>
                <a:ea typeface="Helvetica Neue"/>
                <a:cs typeface="Helvetica Neue"/>
                <a:sym typeface="Helvetica Neue"/>
              </a:rPr>
              <a:t>, NON È ANCORA IN GRADO DI CARICARE E SCARICARE CONTAINER DOPO CHE ALCUNI HACKER RUSSI HANNO ATTACCATO IL SUO SISTEMA INFORMATICO.</a:t>
            </a:r>
            <a:endParaRPr b="0" i="0" sz="20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2"/>
          <p:cNvSpPr txBox="1"/>
          <p:nvPr>
            <p:ph type="title"/>
          </p:nvPr>
        </p:nvSpPr>
        <p:spPr>
          <a:xfrm>
            <a:off x="3370034" y="13715"/>
            <a:ext cx="487616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Helvetica Neue"/>
              <a:buNone/>
            </a:pPr>
            <a:r>
              <a:rPr lang="en-US" sz="3200">
                <a:solidFill>
                  <a:srgbClr val="3F6BB4"/>
                </a:solidFill>
              </a:rPr>
              <a:t>TECNOLOGIE DI BORDO</a:t>
            </a:r>
            <a:endParaRPr sz="3200"/>
          </a:p>
        </p:txBody>
      </p:sp>
      <p:pic>
        <p:nvPicPr>
          <p:cNvPr id="272" name="Google Shape;272;p12"/>
          <p:cNvPicPr preferRelativeResize="0"/>
          <p:nvPr/>
        </p:nvPicPr>
        <p:blipFill rotWithShape="1">
          <a:blip r:embed="rId3">
            <a:alphaModFix/>
          </a:blip>
          <a:srcRect b="0" l="0" r="0" t="0"/>
          <a:stretch/>
        </p:blipFill>
        <p:spPr>
          <a:xfrm>
            <a:off x="234176" y="555299"/>
            <a:ext cx="11218127" cy="5867802"/>
          </a:xfrm>
          <a:prstGeom prst="rect">
            <a:avLst/>
          </a:prstGeom>
          <a:noFill/>
          <a:ln>
            <a:noFill/>
          </a:ln>
        </p:spPr>
      </p:pic>
      <p:sp>
        <p:nvSpPr>
          <p:cNvPr id="273" name="Google Shape;273;p12"/>
          <p:cNvSpPr txBox="1"/>
          <p:nvPr/>
        </p:nvSpPr>
        <p:spPr>
          <a:xfrm>
            <a:off x="2364741" y="6442964"/>
            <a:ext cx="211391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Helvetica Neue"/>
                <a:ea typeface="Helvetica Neue"/>
                <a:cs typeface="Helvetica Neue"/>
                <a:sym typeface="Helvetica Neue"/>
              </a:rPr>
              <a:t>Fonte: Consiglio Atlantico: </a:t>
            </a:r>
            <a:r>
              <a:rPr b="0" i="0" lang="en-US" sz="1800" u="none" cap="none" strike="noStrike">
                <a:solidFill>
                  <a:srgbClr val="58595B"/>
                </a:solidFill>
                <a:latin typeface="Helvetica Neue"/>
                <a:ea typeface="Helvetica Neue"/>
                <a:cs typeface="Helvetica Neue"/>
                <a:sym typeface="Helvetica Neue"/>
              </a:rPr>
              <a:t>Consiglio Atlantico</a:t>
            </a:r>
            <a:endParaRPr b="0" i="0" sz="18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3"/>
          <p:cNvSpPr txBox="1"/>
          <p:nvPr>
            <p:ph type="title"/>
          </p:nvPr>
        </p:nvSpPr>
        <p:spPr>
          <a:xfrm>
            <a:off x="3692239" y="74676"/>
            <a:ext cx="480822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Helvetica Neue"/>
              <a:buNone/>
            </a:pPr>
            <a:r>
              <a:rPr lang="en-US" sz="3200">
                <a:solidFill>
                  <a:srgbClr val="3F6BB4"/>
                </a:solidFill>
              </a:rPr>
              <a:t>TECNOLOGIE PORTUALI DI BASE</a:t>
            </a:r>
            <a:endParaRPr sz="3200"/>
          </a:p>
        </p:txBody>
      </p:sp>
      <p:pic>
        <p:nvPicPr>
          <p:cNvPr id="279" name="Google Shape;279;p13"/>
          <p:cNvPicPr preferRelativeResize="0"/>
          <p:nvPr/>
        </p:nvPicPr>
        <p:blipFill rotWithShape="1">
          <a:blip r:embed="rId3">
            <a:alphaModFix/>
          </a:blip>
          <a:srcRect b="0" l="0" r="0" t="0"/>
          <a:stretch/>
        </p:blipFill>
        <p:spPr>
          <a:xfrm>
            <a:off x="1694985" y="970156"/>
            <a:ext cx="8441472" cy="5733192"/>
          </a:xfrm>
          <a:prstGeom prst="rect">
            <a:avLst/>
          </a:prstGeom>
          <a:noFill/>
          <a:ln>
            <a:noFill/>
          </a:ln>
        </p:spPr>
      </p:pic>
      <p:sp>
        <p:nvSpPr>
          <p:cNvPr id="280" name="Google Shape;280;p13"/>
          <p:cNvSpPr txBox="1"/>
          <p:nvPr/>
        </p:nvSpPr>
        <p:spPr>
          <a:xfrm>
            <a:off x="1682300" y="6579107"/>
            <a:ext cx="114871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800"/>
              <a:buFont typeface="Arial"/>
              <a:buNone/>
            </a:pPr>
            <a:r>
              <a:rPr b="0" i="0" lang="en-US" sz="800" u="none" cap="none" strike="noStrike">
                <a:solidFill>
                  <a:srgbClr val="58595B"/>
                </a:solidFill>
                <a:latin typeface="Arial"/>
                <a:ea typeface="Arial"/>
                <a:cs typeface="Arial"/>
                <a:sym typeface="Arial"/>
              </a:rPr>
              <a:t>Creato dal Consiglio Atlantico</a:t>
            </a:r>
            <a:endParaRPr b="0" i="0" sz="8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14"/>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286" name="Google Shape;286;p14"/>
          <p:cNvSpPr/>
          <p:nvPr/>
        </p:nvSpPr>
        <p:spPr>
          <a:xfrm>
            <a:off x="588407" y="6534443"/>
            <a:ext cx="0" cy="127000"/>
          </a:xfrm>
          <a:custGeom>
            <a:rect b="b" l="l" r="r" t="t"/>
            <a:pathLst>
              <a:path extrusionOk="0" h="127000" w="120000">
                <a:moveTo>
                  <a:pt x="0" y="0"/>
                </a:moveTo>
                <a:lnTo>
                  <a:pt x="0" y="126925"/>
                </a:lnTo>
              </a:path>
            </a:pathLst>
          </a:custGeom>
          <a:noFill/>
          <a:ln cap="flat" cmpd="sng" w="12700">
            <a:solidFill>
              <a:srgbClr val="86C15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87" name="Google Shape;287;p14"/>
          <p:cNvPicPr preferRelativeResize="0"/>
          <p:nvPr/>
        </p:nvPicPr>
        <p:blipFill rotWithShape="1">
          <a:blip r:embed="rId4">
            <a:alphaModFix/>
          </a:blip>
          <a:srcRect b="0" l="0" r="0" t="0"/>
          <a:stretch/>
        </p:blipFill>
        <p:spPr>
          <a:xfrm>
            <a:off x="11409599" y="6393599"/>
            <a:ext cx="566604" cy="388799"/>
          </a:xfrm>
          <a:prstGeom prst="rect">
            <a:avLst/>
          </a:prstGeom>
          <a:noFill/>
          <a:ln>
            <a:noFill/>
          </a:ln>
        </p:spPr>
      </p:pic>
      <p:sp>
        <p:nvSpPr>
          <p:cNvPr id="288" name="Google Shape;288;p14"/>
          <p:cNvSpPr txBox="1"/>
          <p:nvPr>
            <p:ph type="title"/>
          </p:nvPr>
        </p:nvSpPr>
        <p:spPr>
          <a:xfrm>
            <a:off x="3838747" y="5079"/>
            <a:ext cx="6385560" cy="4978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D99C3F"/>
              </a:buClr>
              <a:buSzPts val="3100"/>
              <a:buFont typeface="Arial"/>
              <a:buNone/>
            </a:pPr>
            <a:r>
              <a:rPr b="1" lang="en-US" sz="3100">
                <a:solidFill>
                  <a:srgbClr val="D99C3F"/>
                </a:solidFill>
                <a:latin typeface="Arial"/>
                <a:ea typeface="Arial"/>
                <a:cs typeface="Arial"/>
                <a:sym typeface="Arial"/>
              </a:rPr>
              <a:t>RISORSE MARITTIME - SUPERFICIE D'ATTACCO</a:t>
            </a:r>
            <a:endParaRPr sz="3100">
              <a:latin typeface="Arial"/>
              <a:ea typeface="Arial"/>
              <a:cs typeface="Arial"/>
              <a:sym typeface="Arial"/>
            </a:endParaRPr>
          </a:p>
        </p:txBody>
      </p:sp>
      <p:sp>
        <p:nvSpPr>
          <p:cNvPr id="289" name="Google Shape;289;p14"/>
          <p:cNvSpPr txBox="1"/>
          <p:nvPr/>
        </p:nvSpPr>
        <p:spPr>
          <a:xfrm>
            <a:off x="352362" y="6489700"/>
            <a:ext cx="272859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000"/>
              <a:buFont typeface="Arial"/>
              <a:buNone/>
            </a:pPr>
            <a:r>
              <a:rPr b="1" i="0" lang="en-US" sz="1000" u="none" cap="none" strike="noStrike">
                <a:solidFill>
                  <a:srgbClr val="4BCAAD"/>
                </a:solidFill>
                <a:latin typeface="Arial"/>
                <a:ea typeface="Arial"/>
                <a:cs typeface="Arial"/>
                <a:sym typeface="Arial"/>
              </a:rPr>
              <a:t>9 </a:t>
            </a:r>
            <a:r>
              <a:rPr b="0" i="0" lang="en-US" sz="1000" u="none" cap="none" strike="noStrike">
                <a:solidFill>
                  <a:srgbClr val="4BCAAD"/>
                </a:solidFill>
                <a:latin typeface="Helvetica Neue"/>
                <a:ea typeface="Helvetica Neue"/>
                <a:cs typeface="Helvetica Neue"/>
                <a:sym typeface="Helvetica Neue"/>
              </a:rPr>
              <a:t>Marittimo e sicurezza informatica: il lavoro dell'ENISA</a:t>
            </a:r>
            <a:endParaRPr b="0" i="0" sz="1000" u="none" cap="none" strike="noStrike">
              <a:solidFill>
                <a:schemeClr val="dk1"/>
              </a:solidFill>
              <a:latin typeface="Helvetica Neue"/>
              <a:ea typeface="Helvetica Neue"/>
              <a:cs typeface="Helvetica Neue"/>
              <a:sym typeface="Helvetica Neue"/>
            </a:endParaRPr>
          </a:p>
        </p:txBody>
      </p:sp>
      <p:grpSp>
        <p:nvGrpSpPr>
          <p:cNvPr id="290" name="Google Shape;290;p14"/>
          <p:cNvGrpSpPr/>
          <p:nvPr/>
        </p:nvGrpSpPr>
        <p:grpSpPr>
          <a:xfrm>
            <a:off x="0" y="633564"/>
            <a:ext cx="9018268" cy="5550889"/>
            <a:chOff x="0" y="633564"/>
            <a:chExt cx="9018268" cy="5550889"/>
          </a:xfrm>
        </p:grpSpPr>
        <p:pic>
          <p:nvPicPr>
            <p:cNvPr id="291" name="Google Shape;291;p14"/>
            <p:cNvPicPr preferRelativeResize="0"/>
            <p:nvPr/>
          </p:nvPicPr>
          <p:blipFill rotWithShape="1">
            <a:blip r:embed="rId5">
              <a:alphaModFix/>
            </a:blip>
            <a:srcRect b="0" l="0" r="0" t="0"/>
            <a:stretch/>
          </p:blipFill>
          <p:spPr>
            <a:xfrm>
              <a:off x="0" y="633564"/>
              <a:ext cx="9018268" cy="5550889"/>
            </a:xfrm>
            <a:prstGeom prst="rect">
              <a:avLst/>
            </a:prstGeom>
            <a:noFill/>
            <a:ln>
              <a:noFill/>
            </a:ln>
          </p:spPr>
        </p:pic>
        <p:pic>
          <p:nvPicPr>
            <p:cNvPr id="292" name="Google Shape;292;p14"/>
            <p:cNvPicPr preferRelativeResize="0"/>
            <p:nvPr/>
          </p:nvPicPr>
          <p:blipFill rotWithShape="1">
            <a:blip r:embed="rId6">
              <a:alphaModFix/>
            </a:blip>
            <a:srcRect b="0" l="0" r="0" t="0"/>
            <a:stretch/>
          </p:blipFill>
          <p:spPr>
            <a:xfrm>
              <a:off x="7399496" y="1866324"/>
              <a:ext cx="928306" cy="475096"/>
            </a:xfrm>
            <a:prstGeom prst="rect">
              <a:avLst/>
            </a:prstGeom>
            <a:noFill/>
            <a:ln>
              <a:noFill/>
            </a:ln>
          </p:spPr>
        </p:pic>
        <p:sp>
          <p:nvSpPr>
            <p:cNvPr id="293" name="Google Shape;293;p14"/>
            <p:cNvSpPr/>
            <p:nvPr/>
          </p:nvSpPr>
          <p:spPr>
            <a:xfrm>
              <a:off x="7888995" y="2401008"/>
              <a:ext cx="0" cy="1008380"/>
            </a:xfrm>
            <a:custGeom>
              <a:rect b="b" l="l" r="r" t="t"/>
              <a:pathLst>
                <a:path extrusionOk="0" h="1008379" w="120000">
                  <a:moveTo>
                    <a:pt x="0" y="1008000"/>
                  </a:moveTo>
                  <a:lnTo>
                    <a:pt x="0" y="0"/>
                  </a:lnTo>
                </a:path>
              </a:pathLst>
            </a:custGeom>
            <a:noFill/>
            <a:ln cap="flat" cmpd="sng" w="285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94" name="Google Shape;294;p14"/>
          <p:cNvSpPr txBox="1"/>
          <p:nvPr/>
        </p:nvSpPr>
        <p:spPr>
          <a:xfrm>
            <a:off x="7972814" y="2425699"/>
            <a:ext cx="3870960" cy="2451735"/>
          </a:xfrm>
          <a:prstGeom prst="rect">
            <a:avLst/>
          </a:prstGeom>
          <a:noFill/>
          <a:ln>
            <a:noFill/>
          </a:ln>
        </p:spPr>
        <p:txBody>
          <a:bodyPr anchorCtr="0" anchor="t" bIns="0" lIns="0" spcFirstLastPara="1" rIns="0" wrap="square" tIns="55225">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Sistemi di posizionamento</a:t>
            </a:r>
            <a:endParaRPr b="0" i="0" sz="1800" u="none" cap="none" strike="noStrike">
              <a:solidFill>
                <a:schemeClr val="dk1"/>
              </a:solidFill>
              <a:latin typeface="Arial"/>
              <a:ea typeface="Arial"/>
              <a:cs typeface="Arial"/>
              <a:sym typeface="Arial"/>
            </a:endParaRPr>
          </a:p>
          <a:p>
            <a:pPr indent="0" lvl="0" marL="12700" marR="5080" rtl="0" algn="l">
              <a:lnSpc>
                <a:spcPct val="117222"/>
              </a:lnSpc>
              <a:spcBef>
                <a:spcPts val="45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Sistema elettronico di visualizzazione delle carte nautiche e di informazione (ECDIS)</a:t>
            </a:r>
            <a:endParaRPr b="0" i="0" sz="1800" u="none" cap="none" strike="noStrike">
              <a:solidFill>
                <a:schemeClr val="dk1"/>
              </a:solidFill>
              <a:latin typeface="Arial"/>
              <a:ea typeface="Arial"/>
              <a:cs typeface="Arial"/>
              <a:sym typeface="Arial"/>
            </a:endParaRPr>
          </a:p>
          <a:p>
            <a:pPr indent="0" lvl="0" marL="12700" marR="128270" rtl="0" algn="l">
              <a:lnSpc>
                <a:spcPct val="106100"/>
              </a:lnSpc>
              <a:spcBef>
                <a:spcPts val="14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Sistemi di controllo e monitoraggio dei motori Sistema globale di soccorso e sicurezza marittima (GMDSS)</a:t>
            </a:r>
            <a:endParaRPr b="0" i="0" sz="1800" u="none" cap="none" strike="noStrike">
              <a:solidFill>
                <a:schemeClr val="dk1"/>
              </a:solidFill>
              <a:latin typeface="Arial"/>
              <a:ea typeface="Arial"/>
              <a:cs typeface="Arial"/>
              <a:sym typeface="Arial"/>
            </a:endParaRPr>
          </a:p>
          <a:p>
            <a:pPr indent="0" lvl="0" marL="12700" marR="324485" rtl="0" algn="l">
              <a:lnSpc>
                <a:spcPct val="111100"/>
              </a:lnSpc>
              <a:spcBef>
                <a:spcPts val="12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Sistema di identificazione automatica (AIS) ICS marittimo SCADA</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5"/>
          <p:cNvSpPr txBox="1"/>
          <p:nvPr>
            <p:ph type="title"/>
          </p:nvPr>
        </p:nvSpPr>
        <p:spPr>
          <a:xfrm>
            <a:off x="5164931" y="723900"/>
            <a:ext cx="1863089"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ISO 27001</a:t>
            </a:r>
            <a:endParaRPr sz="3200"/>
          </a:p>
        </p:txBody>
      </p:sp>
      <p:grpSp>
        <p:nvGrpSpPr>
          <p:cNvPr id="300" name="Google Shape;300;p15"/>
          <p:cNvGrpSpPr/>
          <p:nvPr/>
        </p:nvGrpSpPr>
        <p:grpSpPr>
          <a:xfrm>
            <a:off x="4759450" y="1500692"/>
            <a:ext cx="6022975" cy="1268095"/>
            <a:chOff x="4759450" y="1500692"/>
            <a:chExt cx="6022975" cy="1268095"/>
          </a:xfrm>
        </p:grpSpPr>
        <p:sp>
          <p:nvSpPr>
            <p:cNvPr id="301" name="Google Shape;301;p15"/>
            <p:cNvSpPr/>
            <p:nvPr/>
          </p:nvSpPr>
          <p:spPr>
            <a:xfrm>
              <a:off x="4759450" y="1500692"/>
              <a:ext cx="6022975" cy="1268095"/>
            </a:xfrm>
            <a:custGeom>
              <a:rect b="b" l="l" r="r" t="t"/>
              <a:pathLst>
                <a:path extrusionOk="0" h="1268095" w="6022975">
                  <a:moveTo>
                    <a:pt x="5811587" y="0"/>
                  </a:moveTo>
                  <a:lnTo>
                    <a:pt x="0" y="0"/>
                  </a:lnTo>
                  <a:lnTo>
                    <a:pt x="0" y="1267532"/>
                  </a:lnTo>
                  <a:lnTo>
                    <a:pt x="5811587" y="1267532"/>
                  </a:lnTo>
                  <a:lnTo>
                    <a:pt x="5860027" y="1261952"/>
                  </a:lnTo>
                  <a:lnTo>
                    <a:pt x="5904494" y="1246059"/>
                  </a:lnTo>
                  <a:lnTo>
                    <a:pt x="5943720" y="1221120"/>
                  </a:lnTo>
                  <a:lnTo>
                    <a:pt x="5976436" y="1188404"/>
                  </a:lnTo>
                  <a:lnTo>
                    <a:pt x="6001375" y="1149178"/>
                  </a:lnTo>
                  <a:lnTo>
                    <a:pt x="6017268" y="1104711"/>
                  </a:lnTo>
                  <a:lnTo>
                    <a:pt x="6022848" y="1056271"/>
                  </a:lnTo>
                  <a:lnTo>
                    <a:pt x="6022848" y="211260"/>
                  </a:lnTo>
                  <a:lnTo>
                    <a:pt x="6017268" y="162820"/>
                  </a:lnTo>
                  <a:lnTo>
                    <a:pt x="6001375" y="118353"/>
                  </a:lnTo>
                  <a:lnTo>
                    <a:pt x="5976436" y="79127"/>
                  </a:lnTo>
                  <a:lnTo>
                    <a:pt x="5943720" y="46411"/>
                  </a:lnTo>
                  <a:lnTo>
                    <a:pt x="5904494" y="21472"/>
                  </a:lnTo>
                  <a:lnTo>
                    <a:pt x="5860027" y="5579"/>
                  </a:lnTo>
                  <a:lnTo>
                    <a:pt x="5811587" y="0"/>
                  </a:lnTo>
                  <a:close/>
                </a:path>
              </a:pathLst>
            </a:custGeom>
            <a:solidFill>
              <a:srgbClr val="CDE0F8">
                <a:alpha val="89803"/>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2" name="Google Shape;302;p15"/>
            <p:cNvSpPr/>
            <p:nvPr/>
          </p:nvSpPr>
          <p:spPr>
            <a:xfrm>
              <a:off x="4759450" y="1500692"/>
              <a:ext cx="6022975" cy="1268095"/>
            </a:xfrm>
            <a:custGeom>
              <a:rect b="b" l="l" r="r" t="t"/>
              <a:pathLst>
                <a:path extrusionOk="0" h="1268095" w="6022975">
                  <a:moveTo>
                    <a:pt x="6022848" y="211260"/>
                  </a:moveTo>
                  <a:lnTo>
                    <a:pt x="6022848" y="1056271"/>
                  </a:lnTo>
                  <a:lnTo>
                    <a:pt x="6017268" y="1104711"/>
                  </a:lnTo>
                  <a:lnTo>
                    <a:pt x="6001375" y="1149178"/>
                  </a:lnTo>
                  <a:lnTo>
                    <a:pt x="5976436" y="1188403"/>
                  </a:lnTo>
                  <a:lnTo>
                    <a:pt x="5943720" y="1221120"/>
                  </a:lnTo>
                  <a:lnTo>
                    <a:pt x="5904494" y="1246059"/>
                  </a:lnTo>
                  <a:lnTo>
                    <a:pt x="5860027" y="1261952"/>
                  </a:lnTo>
                  <a:lnTo>
                    <a:pt x="5811587" y="1267532"/>
                  </a:lnTo>
                  <a:lnTo>
                    <a:pt x="0" y="1267532"/>
                  </a:lnTo>
                  <a:lnTo>
                    <a:pt x="0" y="0"/>
                  </a:lnTo>
                  <a:lnTo>
                    <a:pt x="5811587" y="0"/>
                  </a:lnTo>
                  <a:lnTo>
                    <a:pt x="5860027" y="5579"/>
                  </a:lnTo>
                  <a:lnTo>
                    <a:pt x="5904494" y="21472"/>
                  </a:lnTo>
                  <a:lnTo>
                    <a:pt x="5943720" y="46411"/>
                  </a:lnTo>
                  <a:lnTo>
                    <a:pt x="5976436" y="79127"/>
                  </a:lnTo>
                  <a:lnTo>
                    <a:pt x="6001375" y="118353"/>
                  </a:lnTo>
                  <a:lnTo>
                    <a:pt x="6017268" y="162820"/>
                  </a:lnTo>
                  <a:lnTo>
                    <a:pt x="6022848" y="211260"/>
                  </a:lnTo>
                  <a:close/>
                </a:path>
              </a:pathLst>
            </a:custGeom>
            <a:noFill/>
            <a:ln cap="flat" cmpd="sng" w="15875">
              <a:solidFill>
                <a:srgbClr val="CDE0F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03" name="Google Shape;303;p15"/>
          <p:cNvSpPr txBox="1"/>
          <p:nvPr/>
        </p:nvSpPr>
        <p:spPr>
          <a:xfrm>
            <a:off x="5192348" y="1695703"/>
            <a:ext cx="5095875" cy="781685"/>
          </a:xfrm>
          <a:prstGeom prst="rect">
            <a:avLst/>
          </a:prstGeom>
          <a:noFill/>
          <a:ln>
            <a:noFill/>
          </a:ln>
        </p:spPr>
        <p:txBody>
          <a:bodyPr anchorCtr="0" anchor="t" bIns="0" lIns="0" spcFirstLastPara="1" rIns="0" wrap="square" tIns="80000">
            <a:spAutoFit/>
          </a:bodyPr>
          <a:lstStyle/>
          <a:p>
            <a:pPr indent="-1308735" lvl="0" marL="1320800" marR="5080" rtl="0" algn="l">
              <a:lnSpc>
                <a:spcPct val="100370"/>
              </a:lnSpc>
              <a:spcBef>
                <a:spcPts val="0"/>
              </a:spcBef>
              <a:spcAft>
                <a:spcPts val="0"/>
              </a:spcAft>
              <a:buClr>
                <a:srgbClr val="000000"/>
              </a:buClr>
              <a:buSzPts val="2700"/>
              <a:buFont typeface="Arial"/>
              <a:buNone/>
            </a:pPr>
            <a:r>
              <a:rPr b="0" i="0" lang="en-US" sz="2700" u="none" cap="none" strike="noStrike">
                <a:solidFill>
                  <a:schemeClr val="dk1"/>
                </a:solidFill>
                <a:latin typeface="Helvetica Neue"/>
                <a:ea typeface="Helvetica Neue"/>
                <a:cs typeface="Helvetica Neue"/>
                <a:sym typeface="Helvetica Neue"/>
              </a:rPr>
              <a:t>Rendere l'asset accessibile solo a chi è autorizzato a utilizzarlo.</a:t>
            </a:r>
            <a:endParaRPr b="0" i="0" sz="2700" u="none" cap="none" strike="noStrike">
              <a:solidFill>
                <a:schemeClr val="dk1"/>
              </a:solidFill>
              <a:latin typeface="Helvetica Neue"/>
              <a:ea typeface="Helvetica Neue"/>
              <a:cs typeface="Helvetica Neue"/>
              <a:sym typeface="Helvetica Neue"/>
            </a:endParaRPr>
          </a:p>
        </p:txBody>
      </p:sp>
      <p:grpSp>
        <p:nvGrpSpPr>
          <p:cNvPr id="304" name="Google Shape;304;p15"/>
          <p:cNvGrpSpPr/>
          <p:nvPr/>
        </p:nvGrpSpPr>
        <p:grpSpPr>
          <a:xfrm>
            <a:off x="1371600" y="1342250"/>
            <a:ext cx="3388360" cy="1584960"/>
            <a:chOff x="1371600" y="1342250"/>
            <a:chExt cx="3388360" cy="1584960"/>
          </a:xfrm>
        </p:grpSpPr>
        <p:sp>
          <p:nvSpPr>
            <p:cNvPr id="305" name="Google Shape;305;p15"/>
            <p:cNvSpPr/>
            <p:nvPr/>
          </p:nvSpPr>
          <p:spPr>
            <a:xfrm>
              <a:off x="1371600" y="1342250"/>
              <a:ext cx="3388360" cy="1584960"/>
            </a:xfrm>
            <a:custGeom>
              <a:rect b="b" l="l" r="r" t="t"/>
              <a:pathLst>
                <a:path extrusionOk="0" h="1584960" w="3388360">
                  <a:moveTo>
                    <a:pt x="3123778" y="0"/>
                  </a:moveTo>
                  <a:lnTo>
                    <a:pt x="264073" y="0"/>
                  </a:lnTo>
                  <a:lnTo>
                    <a:pt x="216605" y="4254"/>
                  </a:lnTo>
                  <a:lnTo>
                    <a:pt x="171929" y="16521"/>
                  </a:lnTo>
                  <a:lnTo>
                    <a:pt x="130790" y="36053"/>
                  </a:lnTo>
                  <a:lnTo>
                    <a:pt x="93934" y="62106"/>
                  </a:lnTo>
                  <a:lnTo>
                    <a:pt x="62106" y="93934"/>
                  </a:lnTo>
                  <a:lnTo>
                    <a:pt x="36053" y="130790"/>
                  </a:lnTo>
                  <a:lnTo>
                    <a:pt x="16521" y="171929"/>
                  </a:lnTo>
                  <a:lnTo>
                    <a:pt x="4254" y="216605"/>
                  </a:lnTo>
                  <a:lnTo>
                    <a:pt x="0" y="264073"/>
                  </a:lnTo>
                  <a:lnTo>
                    <a:pt x="0" y="1320340"/>
                  </a:lnTo>
                  <a:lnTo>
                    <a:pt x="4254" y="1367807"/>
                  </a:lnTo>
                  <a:lnTo>
                    <a:pt x="16521" y="1412484"/>
                  </a:lnTo>
                  <a:lnTo>
                    <a:pt x="36053" y="1453623"/>
                  </a:lnTo>
                  <a:lnTo>
                    <a:pt x="62106" y="1490480"/>
                  </a:lnTo>
                  <a:lnTo>
                    <a:pt x="93934" y="1522307"/>
                  </a:lnTo>
                  <a:lnTo>
                    <a:pt x="130790" y="1548361"/>
                  </a:lnTo>
                  <a:lnTo>
                    <a:pt x="171929" y="1567893"/>
                  </a:lnTo>
                  <a:lnTo>
                    <a:pt x="216605" y="1580160"/>
                  </a:lnTo>
                  <a:lnTo>
                    <a:pt x="264073" y="1584415"/>
                  </a:lnTo>
                  <a:lnTo>
                    <a:pt x="3123778" y="1584415"/>
                  </a:lnTo>
                  <a:lnTo>
                    <a:pt x="3171246" y="1580160"/>
                  </a:lnTo>
                  <a:lnTo>
                    <a:pt x="3215922" y="1567893"/>
                  </a:lnTo>
                  <a:lnTo>
                    <a:pt x="3257061" y="1548361"/>
                  </a:lnTo>
                  <a:lnTo>
                    <a:pt x="3293917" y="1522307"/>
                  </a:lnTo>
                  <a:lnTo>
                    <a:pt x="3325745" y="1490480"/>
                  </a:lnTo>
                  <a:lnTo>
                    <a:pt x="3351798" y="1453623"/>
                  </a:lnTo>
                  <a:lnTo>
                    <a:pt x="3371330" y="1412484"/>
                  </a:lnTo>
                  <a:lnTo>
                    <a:pt x="3383597" y="1367807"/>
                  </a:lnTo>
                  <a:lnTo>
                    <a:pt x="3387852" y="1320340"/>
                  </a:lnTo>
                  <a:lnTo>
                    <a:pt x="3387852" y="264073"/>
                  </a:lnTo>
                  <a:lnTo>
                    <a:pt x="3383597" y="216605"/>
                  </a:lnTo>
                  <a:lnTo>
                    <a:pt x="3371330" y="171929"/>
                  </a:lnTo>
                  <a:lnTo>
                    <a:pt x="3351798" y="130790"/>
                  </a:lnTo>
                  <a:lnTo>
                    <a:pt x="3325745" y="93934"/>
                  </a:lnTo>
                  <a:lnTo>
                    <a:pt x="3293917" y="62106"/>
                  </a:lnTo>
                  <a:lnTo>
                    <a:pt x="3257061" y="36053"/>
                  </a:lnTo>
                  <a:lnTo>
                    <a:pt x="3215922" y="16521"/>
                  </a:lnTo>
                  <a:lnTo>
                    <a:pt x="3171246" y="4254"/>
                  </a:lnTo>
                  <a:lnTo>
                    <a:pt x="3123778" y="0"/>
                  </a:lnTo>
                  <a:close/>
                </a:path>
              </a:pathLst>
            </a:custGeom>
            <a:solidFill>
              <a:srgbClr val="2FA3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6" name="Google Shape;306;p15"/>
            <p:cNvSpPr/>
            <p:nvPr/>
          </p:nvSpPr>
          <p:spPr>
            <a:xfrm>
              <a:off x="1371600" y="1342250"/>
              <a:ext cx="3388360" cy="1584960"/>
            </a:xfrm>
            <a:custGeom>
              <a:rect b="b" l="l" r="r" t="t"/>
              <a:pathLst>
                <a:path extrusionOk="0" h="1584960" w="3388360">
                  <a:moveTo>
                    <a:pt x="0" y="264074"/>
                  </a:moveTo>
                  <a:lnTo>
                    <a:pt x="4254" y="216606"/>
                  </a:lnTo>
                  <a:lnTo>
                    <a:pt x="16521" y="171930"/>
                  </a:lnTo>
                  <a:lnTo>
                    <a:pt x="36053" y="130790"/>
                  </a:lnTo>
                  <a:lnTo>
                    <a:pt x="62106" y="93934"/>
                  </a:lnTo>
                  <a:lnTo>
                    <a:pt x="93934" y="62106"/>
                  </a:lnTo>
                  <a:lnTo>
                    <a:pt x="130790" y="36053"/>
                  </a:lnTo>
                  <a:lnTo>
                    <a:pt x="171929" y="16521"/>
                  </a:lnTo>
                  <a:lnTo>
                    <a:pt x="216606" y="4254"/>
                  </a:lnTo>
                  <a:lnTo>
                    <a:pt x="264073" y="0"/>
                  </a:lnTo>
                  <a:lnTo>
                    <a:pt x="3123778" y="0"/>
                  </a:lnTo>
                  <a:lnTo>
                    <a:pt x="3171245" y="4254"/>
                  </a:lnTo>
                  <a:lnTo>
                    <a:pt x="3215922" y="16521"/>
                  </a:lnTo>
                  <a:lnTo>
                    <a:pt x="3257061" y="36053"/>
                  </a:lnTo>
                  <a:lnTo>
                    <a:pt x="3293917" y="62106"/>
                  </a:lnTo>
                  <a:lnTo>
                    <a:pt x="3325745" y="93934"/>
                  </a:lnTo>
                  <a:lnTo>
                    <a:pt x="3351798" y="130790"/>
                  </a:lnTo>
                  <a:lnTo>
                    <a:pt x="3371330" y="171930"/>
                  </a:lnTo>
                  <a:lnTo>
                    <a:pt x="3383597" y="216606"/>
                  </a:lnTo>
                  <a:lnTo>
                    <a:pt x="3387852" y="264074"/>
                  </a:lnTo>
                  <a:lnTo>
                    <a:pt x="3387852" y="1320341"/>
                  </a:lnTo>
                  <a:lnTo>
                    <a:pt x="3383597" y="1367808"/>
                  </a:lnTo>
                  <a:lnTo>
                    <a:pt x="3371330" y="1412484"/>
                  </a:lnTo>
                  <a:lnTo>
                    <a:pt x="3351798" y="1453624"/>
                  </a:lnTo>
                  <a:lnTo>
                    <a:pt x="3325745" y="1490480"/>
                  </a:lnTo>
                  <a:lnTo>
                    <a:pt x="3293917" y="1522308"/>
                  </a:lnTo>
                  <a:lnTo>
                    <a:pt x="3257061" y="1548361"/>
                  </a:lnTo>
                  <a:lnTo>
                    <a:pt x="3215922" y="1567893"/>
                  </a:lnTo>
                  <a:lnTo>
                    <a:pt x="3171245" y="1580160"/>
                  </a:lnTo>
                  <a:lnTo>
                    <a:pt x="3123778" y="1584415"/>
                  </a:lnTo>
                  <a:lnTo>
                    <a:pt x="264073" y="1584415"/>
                  </a:lnTo>
                  <a:lnTo>
                    <a:pt x="216606" y="1580160"/>
                  </a:lnTo>
                  <a:lnTo>
                    <a:pt x="171929" y="1567893"/>
                  </a:lnTo>
                  <a:lnTo>
                    <a:pt x="130790" y="1548361"/>
                  </a:lnTo>
                  <a:lnTo>
                    <a:pt x="93934" y="1522308"/>
                  </a:lnTo>
                  <a:lnTo>
                    <a:pt x="62106" y="1490480"/>
                  </a:lnTo>
                  <a:lnTo>
                    <a:pt x="36053" y="1453624"/>
                  </a:lnTo>
                  <a:lnTo>
                    <a:pt x="16521" y="1412484"/>
                  </a:lnTo>
                  <a:lnTo>
                    <a:pt x="4254" y="1367808"/>
                  </a:lnTo>
                  <a:lnTo>
                    <a:pt x="0" y="1320341"/>
                  </a:lnTo>
                  <a:lnTo>
                    <a:pt x="0" y="264074"/>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07" name="Google Shape;307;p15"/>
          <p:cNvSpPr txBox="1"/>
          <p:nvPr/>
        </p:nvSpPr>
        <p:spPr>
          <a:xfrm>
            <a:off x="1718722" y="1782571"/>
            <a:ext cx="2694305" cy="5740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3600"/>
              <a:buFont typeface="Arial"/>
              <a:buNone/>
            </a:pPr>
            <a:r>
              <a:rPr b="0" i="0" lang="en-US" sz="3600" u="none" cap="none" strike="noStrike">
                <a:solidFill>
                  <a:srgbClr val="FFFFFF"/>
                </a:solidFill>
                <a:latin typeface="Helvetica Neue"/>
                <a:ea typeface="Helvetica Neue"/>
                <a:cs typeface="Helvetica Neue"/>
                <a:sym typeface="Helvetica Neue"/>
              </a:rPr>
              <a:t>Riservatezza</a:t>
            </a:r>
            <a:endParaRPr b="0" i="0" sz="3600" u="none" cap="none" strike="noStrike">
              <a:solidFill>
                <a:schemeClr val="dk1"/>
              </a:solidFill>
              <a:latin typeface="Helvetica Neue"/>
              <a:ea typeface="Helvetica Neue"/>
              <a:cs typeface="Helvetica Neue"/>
              <a:sym typeface="Helvetica Neue"/>
            </a:endParaRPr>
          </a:p>
        </p:txBody>
      </p:sp>
      <p:grpSp>
        <p:nvGrpSpPr>
          <p:cNvPr id="308" name="Google Shape;308;p15"/>
          <p:cNvGrpSpPr/>
          <p:nvPr/>
        </p:nvGrpSpPr>
        <p:grpSpPr>
          <a:xfrm>
            <a:off x="4759450" y="3164328"/>
            <a:ext cx="6022975" cy="1268095"/>
            <a:chOff x="4759450" y="3164328"/>
            <a:chExt cx="6022975" cy="1268095"/>
          </a:xfrm>
        </p:grpSpPr>
        <p:sp>
          <p:nvSpPr>
            <p:cNvPr id="309" name="Google Shape;309;p15"/>
            <p:cNvSpPr/>
            <p:nvPr/>
          </p:nvSpPr>
          <p:spPr>
            <a:xfrm>
              <a:off x="4759450" y="3164328"/>
              <a:ext cx="6022975" cy="1268095"/>
            </a:xfrm>
            <a:custGeom>
              <a:rect b="b" l="l" r="r" t="t"/>
              <a:pathLst>
                <a:path extrusionOk="0" h="1268095" w="6022975">
                  <a:moveTo>
                    <a:pt x="5811587" y="0"/>
                  </a:moveTo>
                  <a:lnTo>
                    <a:pt x="0" y="0"/>
                  </a:lnTo>
                  <a:lnTo>
                    <a:pt x="0" y="1267532"/>
                  </a:lnTo>
                  <a:lnTo>
                    <a:pt x="5811587" y="1267532"/>
                  </a:lnTo>
                  <a:lnTo>
                    <a:pt x="5860027" y="1261952"/>
                  </a:lnTo>
                  <a:lnTo>
                    <a:pt x="5904494" y="1246059"/>
                  </a:lnTo>
                  <a:lnTo>
                    <a:pt x="5943720" y="1221120"/>
                  </a:lnTo>
                  <a:lnTo>
                    <a:pt x="5976436" y="1188403"/>
                  </a:lnTo>
                  <a:lnTo>
                    <a:pt x="6001375" y="1149177"/>
                  </a:lnTo>
                  <a:lnTo>
                    <a:pt x="6017268" y="1104710"/>
                  </a:lnTo>
                  <a:lnTo>
                    <a:pt x="6022848" y="1056270"/>
                  </a:lnTo>
                  <a:lnTo>
                    <a:pt x="6022848" y="211260"/>
                  </a:lnTo>
                  <a:lnTo>
                    <a:pt x="6017268" y="162820"/>
                  </a:lnTo>
                  <a:lnTo>
                    <a:pt x="6001375" y="118353"/>
                  </a:lnTo>
                  <a:lnTo>
                    <a:pt x="5976436" y="79127"/>
                  </a:lnTo>
                  <a:lnTo>
                    <a:pt x="5943720" y="46411"/>
                  </a:lnTo>
                  <a:lnTo>
                    <a:pt x="5904494" y="21472"/>
                  </a:lnTo>
                  <a:lnTo>
                    <a:pt x="5860027" y="5579"/>
                  </a:lnTo>
                  <a:lnTo>
                    <a:pt x="5811587" y="0"/>
                  </a:lnTo>
                  <a:close/>
                </a:path>
              </a:pathLst>
            </a:custGeom>
            <a:solidFill>
              <a:srgbClr val="CDE0F8">
                <a:alpha val="89803"/>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0" name="Google Shape;310;p15"/>
            <p:cNvSpPr/>
            <p:nvPr/>
          </p:nvSpPr>
          <p:spPr>
            <a:xfrm>
              <a:off x="4759450" y="3164328"/>
              <a:ext cx="6022975" cy="1268095"/>
            </a:xfrm>
            <a:custGeom>
              <a:rect b="b" l="l" r="r" t="t"/>
              <a:pathLst>
                <a:path extrusionOk="0" h="1268095" w="6022975">
                  <a:moveTo>
                    <a:pt x="6022848" y="211260"/>
                  </a:moveTo>
                  <a:lnTo>
                    <a:pt x="6022848" y="1056271"/>
                  </a:lnTo>
                  <a:lnTo>
                    <a:pt x="6017268" y="1104711"/>
                  </a:lnTo>
                  <a:lnTo>
                    <a:pt x="6001375" y="1149178"/>
                  </a:lnTo>
                  <a:lnTo>
                    <a:pt x="5976436" y="1188403"/>
                  </a:lnTo>
                  <a:lnTo>
                    <a:pt x="5943720" y="1221120"/>
                  </a:lnTo>
                  <a:lnTo>
                    <a:pt x="5904494" y="1246059"/>
                  </a:lnTo>
                  <a:lnTo>
                    <a:pt x="5860027" y="1261952"/>
                  </a:lnTo>
                  <a:lnTo>
                    <a:pt x="5811587" y="1267532"/>
                  </a:lnTo>
                  <a:lnTo>
                    <a:pt x="0" y="1267532"/>
                  </a:lnTo>
                  <a:lnTo>
                    <a:pt x="0" y="0"/>
                  </a:lnTo>
                  <a:lnTo>
                    <a:pt x="5811587" y="0"/>
                  </a:lnTo>
                  <a:lnTo>
                    <a:pt x="5860027" y="5579"/>
                  </a:lnTo>
                  <a:lnTo>
                    <a:pt x="5904494" y="21472"/>
                  </a:lnTo>
                  <a:lnTo>
                    <a:pt x="5943720" y="46411"/>
                  </a:lnTo>
                  <a:lnTo>
                    <a:pt x="5976436" y="79127"/>
                  </a:lnTo>
                  <a:lnTo>
                    <a:pt x="6001375" y="118353"/>
                  </a:lnTo>
                  <a:lnTo>
                    <a:pt x="6017268" y="162820"/>
                  </a:lnTo>
                  <a:lnTo>
                    <a:pt x="6022848" y="211260"/>
                  </a:lnTo>
                  <a:close/>
                </a:path>
              </a:pathLst>
            </a:custGeom>
            <a:noFill/>
            <a:ln cap="flat" cmpd="sng" w="15875">
              <a:solidFill>
                <a:srgbClr val="CDE0F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11" name="Google Shape;311;p15"/>
          <p:cNvSpPr txBox="1"/>
          <p:nvPr/>
        </p:nvSpPr>
        <p:spPr>
          <a:xfrm>
            <a:off x="5450856" y="3192271"/>
            <a:ext cx="4806950" cy="1110615"/>
          </a:xfrm>
          <a:prstGeom prst="rect">
            <a:avLst/>
          </a:prstGeom>
          <a:noFill/>
          <a:ln>
            <a:noFill/>
          </a:ln>
        </p:spPr>
        <p:txBody>
          <a:bodyPr anchorCtr="0" anchor="t" bIns="0" lIns="0" spcFirstLastPara="1" rIns="0" wrap="square" tIns="80000">
            <a:spAutoFit/>
          </a:bodyPr>
          <a:lstStyle/>
          <a:p>
            <a:pPr indent="69850" lvl="0" marL="12700" marR="5080" rtl="0" algn="l">
              <a:lnSpc>
                <a:spcPct val="100370"/>
              </a:lnSpc>
              <a:spcBef>
                <a:spcPts val="0"/>
              </a:spcBef>
              <a:spcAft>
                <a:spcPts val="0"/>
              </a:spcAft>
              <a:buClr>
                <a:srgbClr val="000000"/>
              </a:buClr>
              <a:buSzPts val="2700"/>
              <a:buFont typeface="Arial"/>
              <a:buNone/>
            </a:pPr>
            <a:r>
              <a:rPr b="0" i="0" lang="en-US" sz="2700" u="none" cap="none" strike="noStrike">
                <a:solidFill>
                  <a:schemeClr val="dk1"/>
                </a:solidFill>
                <a:latin typeface="Helvetica Neue"/>
                <a:ea typeface="Helvetica Neue"/>
                <a:cs typeface="Helvetica Neue"/>
                <a:sym typeface="Helvetica Neue"/>
              </a:rPr>
              <a:t>Salvaguardia dell'accuratezza, dell'identità e della completezza dell'asset + processing</a:t>
            </a:r>
            <a:endParaRPr b="0" i="0" sz="2700" u="none" cap="none" strike="noStrike">
              <a:solidFill>
                <a:schemeClr val="dk1"/>
              </a:solidFill>
              <a:latin typeface="Helvetica Neue"/>
              <a:ea typeface="Helvetica Neue"/>
              <a:cs typeface="Helvetica Neue"/>
              <a:sym typeface="Helvetica Neue"/>
            </a:endParaRPr>
          </a:p>
          <a:p>
            <a:pPr indent="0" lvl="0" marL="1808479" marR="0" rtl="0" algn="l">
              <a:lnSpc>
                <a:spcPct val="95925"/>
              </a:lnSpc>
              <a:spcBef>
                <a:spcPts val="0"/>
              </a:spcBef>
              <a:spcAft>
                <a:spcPts val="0"/>
              </a:spcAft>
              <a:buClr>
                <a:srgbClr val="000000"/>
              </a:buClr>
              <a:buSzPts val="2700"/>
              <a:buFont typeface="Arial"/>
              <a:buNone/>
            </a:pPr>
            <a:r>
              <a:rPr b="0" i="0" lang="en-US" sz="2700" u="none" cap="none" strike="noStrike">
                <a:solidFill>
                  <a:schemeClr val="dk1"/>
                </a:solidFill>
                <a:latin typeface="Helvetica Neue"/>
                <a:ea typeface="Helvetica Neue"/>
                <a:cs typeface="Helvetica Neue"/>
                <a:sym typeface="Helvetica Neue"/>
              </a:rPr>
              <a:t>metodi.</a:t>
            </a:r>
            <a:endParaRPr b="0" i="0" sz="2700" u="none" cap="none" strike="noStrike">
              <a:solidFill>
                <a:schemeClr val="dk1"/>
              </a:solidFill>
              <a:latin typeface="Helvetica Neue"/>
              <a:ea typeface="Helvetica Neue"/>
              <a:cs typeface="Helvetica Neue"/>
              <a:sym typeface="Helvetica Neue"/>
            </a:endParaRPr>
          </a:p>
        </p:txBody>
      </p:sp>
      <p:grpSp>
        <p:nvGrpSpPr>
          <p:cNvPr id="312" name="Google Shape;312;p15"/>
          <p:cNvGrpSpPr/>
          <p:nvPr/>
        </p:nvGrpSpPr>
        <p:grpSpPr>
          <a:xfrm>
            <a:off x="1371600" y="3005885"/>
            <a:ext cx="3388360" cy="1584960"/>
            <a:chOff x="1371600" y="3005885"/>
            <a:chExt cx="3388360" cy="1584960"/>
          </a:xfrm>
        </p:grpSpPr>
        <p:sp>
          <p:nvSpPr>
            <p:cNvPr id="313" name="Google Shape;313;p15"/>
            <p:cNvSpPr/>
            <p:nvPr/>
          </p:nvSpPr>
          <p:spPr>
            <a:xfrm>
              <a:off x="1371600" y="3005885"/>
              <a:ext cx="3388360" cy="1584960"/>
            </a:xfrm>
            <a:custGeom>
              <a:rect b="b" l="l" r="r" t="t"/>
              <a:pathLst>
                <a:path extrusionOk="0" h="1584960" w="3388360">
                  <a:moveTo>
                    <a:pt x="3123778" y="0"/>
                  </a:moveTo>
                  <a:lnTo>
                    <a:pt x="264073" y="0"/>
                  </a:lnTo>
                  <a:lnTo>
                    <a:pt x="216605" y="4254"/>
                  </a:lnTo>
                  <a:lnTo>
                    <a:pt x="171929" y="16521"/>
                  </a:lnTo>
                  <a:lnTo>
                    <a:pt x="130790" y="36054"/>
                  </a:lnTo>
                  <a:lnTo>
                    <a:pt x="93934" y="62107"/>
                  </a:lnTo>
                  <a:lnTo>
                    <a:pt x="62106" y="93934"/>
                  </a:lnTo>
                  <a:lnTo>
                    <a:pt x="36053" y="130791"/>
                  </a:lnTo>
                  <a:lnTo>
                    <a:pt x="16521" y="171930"/>
                  </a:lnTo>
                  <a:lnTo>
                    <a:pt x="4254" y="216607"/>
                  </a:lnTo>
                  <a:lnTo>
                    <a:pt x="0" y="264074"/>
                  </a:lnTo>
                  <a:lnTo>
                    <a:pt x="0" y="1320341"/>
                  </a:lnTo>
                  <a:lnTo>
                    <a:pt x="4254" y="1367809"/>
                  </a:lnTo>
                  <a:lnTo>
                    <a:pt x="16521" y="1412485"/>
                  </a:lnTo>
                  <a:lnTo>
                    <a:pt x="36053" y="1453624"/>
                  </a:lnTo>
                  <a:lnTo>
                    <a:pt x="62106" y="1490480"/>
                  </a:lnTo>
                  <a:lnTo>
                    <a:pt x="93934" y="1522308"/>
                  </a:lnTo>
                  <a:lnTo>
                    <a:pt x="130790" y="1548361"/>
                  </a:lnTo>
                  <a:lnTo>
                    <a:pt x="171929" y="1567894"/>
                  </a:lnTo>
                  <a:lnTo>
                    <a:pt x="216605" y="1580160"/>
                  </a:lnTo>
                  <a:lnTo>
                    <a:pt x="264073" y="1584415"/>
                  </a:lnTo>
                  <a:lnTo>
                    <a:pt x="3123778" y="1584415"/>
                  </a:lnTo>
                  <a:lnTo>
                    <a:pt x="3171246" y="1580160"/>
                  </a:lnTo>
                  <a:lnTo>
                    <a:pt x="3215922" y="1567894"/>
                  </a:lnTo>
                  <a:lnTo>
                    <a:pt x="3257061" y="1548361"/>
                  </a:lnTo>
                  <a:lnTo>
                    <a:pt x="3293917" y="1522308"/>
                  </a:lnTo>
                  <a:lnTo>
                    <a:pt x="3325745" y="1490480"/>
                  </a:lnTo>
                  <a:lnTo>
                    <a:pt x="3351798" y="1453624"/>
                  </a:lnTo>
                  <a:lnTo>
                    <a:pt x="3371330" y="1412485"/>
                  </a:lnTo>
                  <a:lnTo>
                    <a:pt x="3383597" y="1367809"/>
                  </a:lnTo>
                  <a:lnTo>
                    <a:pt x="3387852" y="1320341"/>
                  </a:lnTo>
                  <a:lnTo>
                    <a:pt x="3387852" y="264074"/>
                  </a:lnTo>
                  <a:lnTo>
                    <a:pt x="3383597" y="216607"/>
                  </a:lnTo>
                  <a:lnTo>
                    <a:pt x="3371330" y="171930"/>
                  </a:lnTo>
                  <a:lnTo>
                    <a:pt x="3351798" y="130791"/>
                  </a:lnTo>
                  <a:lnTo>
                    <a:pt x="3325745" y="93934"/>
                  </a:lnTo>
                  <a:lnTo>
                    <a:pt x="3293917" y="62107"/>
                  </a:lnTo>
                  <a:lnTo>
                    <a:pt x="3257061" y="36054"/>
                  </a:lnTo>
                  <a:lnTo>
                    <a:pt x="3215922" y="16521"/>
                  </a:lnTo>
                  <a:lnTo>
                    <a:pt x="3171246" y="4254"/>
                  </a:lnTo>
                  <a:lnTo>
                    <a:pt x="3123778" y="0"/>
                  </a:lnTo>
                  <a:close/>
                </a:path>
              </a:pathLst>
            </a:custGeom>
            <a:solidFill>
              <a:srgbClr val="2FA3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4" name="Google Shape;314;p15"/>
            <p:cNvSpPr/>
            <p:nvPr/>
          </p:nvSpPr>
          <p:spPr>
            <a:xfrm>
              <a:off x="1371600" y="3005885"/>
              <a:ext cx="3388360" cy="1584960"/>
            </a:xfrm>
            <a:custGeom>
              <a:rect b="b" l="l" r="r" t="t"/>
              <a:pathLst>
                <a:path extrusionOk="0" h="1584960" w="3388360">
                  <a:moveTo>
                    <a:pt x="0" y="264074"/>
                  </a:moveTo>
                  <a:lnTo>
                    <a:pt x="4254" y="216606"/>
                  </a:lnTo>
                  <a:lnTo>
                    <a:pt x="16521" y="171930"/>
                  </a:lnTo>
                  <a:lnTo>
                    <a:pt x="36053" y="130790"/>
                  </a:lnTo>
                  <a:lnTo>
                    <a:pt x="62106" y="93934"/>
                  </a:lnTo>
                  <a:lnTo>
                    <a:pt x="93934" y="62106"/>
                  </a:lnTo>
                  <a:lnTo>
                    <a:pt x="130790" y="36053"/>
                  </a:lnTo>
                  <a:lnTo>
                    <a:pt x="171929" y="16521"/>
                  </a:lnTo>
                  <a:lnTo>
                    <a:pt x="216606" y="4254"/>
                  </a:lnTo>
                  <a:lnTo>
                    <a:pt x="264073" y="0"/>
                  </a:lnTo>
                  <a:lnTo>
                    <a:pt x="3123778" y="0"/>
                  </a:lnTo>
                  <a:lnTo>
                    <a:pt x="3171245" y="4254"/>
                  </a:lnTo>
                  <a:lnTo>
                    <a:pt x="3215922" y="16521"/>
                  </a:lnTo>
                  <a:lnTo>
                    <a:pt x="3257061" y="36053"/>
                  </a:lnTo>
                  <a:lnTo>
                    <a:pt x="3293917" y="62106"/>
                  </a:lnTo>
                  <a:lnTo>
                    <a:pt x="3325745" y="93934"/>
                  </a:lnTo>
                  <a:lnTo>
                    <a:pt x="3351798" y="130790"/>
                  </a:lnTo>
                  <a:lnTo>
                    <a:pt x="3371330" y="171930"/>
                  </a:lnTo>
                  <a:lnTo>
                    <a:pt x="3383597" y="216606"/>
                  </a:lnTo>
                  <a:lnTo>
                    <a:pt x="3387852" y="264074"/>
                  </a:lnTo>
                  <a:lnTo>
                    <a:pt x="3387852" y="1320341"/>
                  </a:lnTo>
                  <a:lnTo>
                    <a:pt x="3383597" y="1367808"/>
                  </a:lnTo>
                  <a:lnTo>
                    <a:pt x="3371330" y="1412484"/>
                  </a:lnTo>
                  <a:lnTo>
                    <a:pt x="3351798" y="1453624"/>
                  </a:lnTo>
                  <a:lnTo>
                    <a:pt x="3325745" y="1490480"/>
                  </a:lnTo>
                  <a:lnTo>
                    <a:pt x="3293917" y="1522308"/>
                  </a:lnTo>
                  <a:lnTo>
                    <a:pt x="3257061" y="1548361"/>
                  </a:lnTo>
                  <a:lnTo>
                    <a:pt x="3215922" y="1567893"/>
                  </a:lnTo>
                  <a:lnTo>
                    <a:pt x="3171245" y="1580160"/>
                  </a:lnTo>
                  <a:lnTo>
                    <a:pt x="3123778" y="1584415"/>
                  </a:lnTo>
                  <a:lnTo>
                    <a:pt x="264073" y="1584415"/>
                  </a:lnTo>
                  <a:lnTo>
                    <a:pt x="216606" y="1580160"/>
                  </a:lnTo>
                  <a:lnTo>
                    <a:pt x="171929" y="1567893"/>
                  </a:lnTo>
                  <a:lnTo>
                    <a:pt x="130790" y="1548361"/>
                  </a:lnTo>
                  <a:lnTo>
                    <a:pt x="93934" y="1522308"/>
                  </a:lnTo>
                  <a:lnTo>
                    <a:pt x="62106" y="1490480"/>
                  </a:lnTo>
                  <a:lnTo>
                    <a:pt x="36053" y="1453624"/>
                  </a:lnTo>
                  <a:lnTo>
                    <a:pt x="16521" y="1412484"/>
                  </a:lnTo>
                  <a:lnTo>
                    <a:pt x="4254" y="1367808"/>
                  </a:lnTo>
                  <a:lnTo>
                    <a:pt x="0" y="1320341"/>
                  </a:lnTo>
                  <a:lnTo>
                    <a:pt x="0" y="264074"/>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15" name="Google Shape;315;p15"/>
          <p:cNvSpPr txBox="1"/>
          <p:nvPr/>
        </p:nvSpPr>
        <p:spPr>
          <a:xfrm>
            <a:off x="2023617" y="3224276"/>
            <a:ext cx="2084070" cy="1016000"/>
          </a:xfrm>
          <a:prstGeom prst="rect">
            <a:avLst/>
          </a:prstGeom>
          <a:noFill/>
          <a:ln>
            <a:noFill/>
          </a:ln>
        </p:spPr>
        <p:txBody>
          <a:bodyPr anchorCtr="0" anchor="t" bIns="0" lIns="0" spcFirstLastPara="1" rIns="0" wrap="square" tIns="116200">
            <a:spAutoFit/>
          </a:bodyPr>
          <a:lstStyle/>
          <a:p>
            <a:pPr indent="239395" lvl="0" marL="12700" marR="5080" rtl="0" algn="l">
              <a:lnSpc>
                <a:spcPct val="96638"/>
              </a:lnSpc>
              <a:spcBef>
                <a:spcPts val="0"/>
              </a:spcBef>
              <a:spcAft>
                <a:spcPts val="0"/>
              </a:spcAft>
              <a:buClr>
                <a:srgbClr val="000000"/>
              </a:buClr>
              <a:buSzPts val="3600"/>
              <a:buFont typeface="Arial"/>
              <a:buNone/>
            </a:pPr>
            <a:r>
              <a:rPr b="0" i="0" lang="en-US" sz="3600" u="none" cap="none" strike="noStrike">
                <a:solidFill>
                  <a:srgbClr val="FFFFFF"/>
                </a:solidFill>
                <a:latin typeface="Helvetica Neue"/>
                <a:ea typeface="Helvetica Neue"/>
                <a:cs typeface="Helvetica Neue"/>
                <a:sym typeface="Helvetica Neue"/>
              </a:rPr>
              <a:t>Integrità, autenticità</a:t>
            </a:r>
            <a:endParaRPr b="0" i="0" sz="3600" u="none" cap="none" strike="noStrike">
              <a:solidFill>
                <a:schemeClr val="dk1"/>
              </a:solidFill>
              <a:latin typeface="Helvetica Neue"/>
              <a:ea typeface="Helvetica Neue"/>
              <a:cs typeface="Helvetica Neue"/>
              <a:sym typeface="Helvetica Neue"/>
            </a:endParaRPr>
          </a:p>
        </p:txBody>
      </p:sp>
      <p:grpSp>
        <p:nvGrpSpPr>
          <p:cNvPr id="316" name="Google Shape;316;p15"/>
          <p:cNvGrpSpPr/>
          <p:nvPr/>
        </p:nvGrpSpPr>
        <p:grpSpPr>
          <a:xfrm>
            <a:off x="4759450" y="4827963"/>
            <a:ext cx="6022975" cy="1268095"/>
            <a:chOff x="4759450" y="4827963"/>
            <a:chExt cx="6022975" cy="1268095"/>
          </a:xfrm>
        </p:grpSpPr>
        <p:sp>
          <p:nvSpPr>
            <p:cNvPr id="317" name="Google Shape;317;p15"/>
            <p:cNvSpPr/>
            <p:nvPr/>
          </p:nvSpPr>
          <p:spPr>
            <a:xfrm>
              <a:off x="4759450" y="4827963"/>
              <a:ext cx="6022975" cy="1268095"/>
            </a:xfrm>
            <a:custGeom>
              <a:rect b="b" l="l" r="r" t="t"/>
              <a:pathLst>
                <a:path extrusionOk="0" h="1268095" w="6022975">
                  <a:moveTo>
                    <a:pt x="5811587" y="0"/>
                  </a:moveTo>
                  <a:lnTo>
                    <a:pt x="0" y="0"/>
                  </a:lnTo>
                  <a:lnTo>
                    <a:pt x="0" y="1267531"/>
                  </a:lnTo>
                  <a:lnTo>
                    <a:pt x="5811587" y="1267531"/>
                  </a:lnTo>
                  <a:lnTo>
                    <a:pt x="5860027" y="1261952"/>
                  </a:lnTo>
                  <a:lnTo>
                    <a:pt x="5904494" y="1246058"/>
                  </a:lnTo>
                  <a:lnTo>
                    <a:pt x="5943720" y="1221120"/>
                  </a:lnTo>
                  <a:lnTo>
                    <a:pt x="5976436" y="1188403"/>
                  </a:lnTo>
                  <a:lnTo>
                    <a:pt x="6001375" y="1149177"/>
                  </a:lnTo>
                  <a:lnTo>
                    <a:pt x="6017268" y="1104710"/>
                  </a:lnTo>
                  <a:lnTo>
                    <a:pt x="6022848" y="1056270"/>
                  </a:lnTo>
                  <a:lnTo>
                    <a:pt x="6022848" y="211260"/>
                  </a:lnTo>
                  <a:lnTo>
                    <a:pt x="6017268" y="162820"/>
                  </a:lnTo>
                  <a:lnTo>
                    <a:pt x="6001375" y="118353"/>
                  </a:lnTo>
                  <a:lnTo>
                    <a:pt x="5976436" y="79127"/>
                  </a:lnTo>
                  <a:lnTo>
                    <a:pt x="5943720" y="46411"/>
                  </a:lnTo>
                  <a:lnTo>
                    <a:pt x="5904494" y="21472"/>
                  </a:lnTo>
                  <a:lnTo>
                    <a:pt x="5860027" y="5579"/>
                  </a:lnTo>
                  <a:lnTo>
                    <a:pt x="5811587" y="0"/>
                  </a:lnTo>
                  <a:close/>
                </a:path>
              </a:pathLst>
            </a:custGeom>
            <a:solidFill>
              <a:srgbClr val="CDE0F8">
                <a:alpha val="89803"/>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8" name="Google Shape;318;p15"/>
            <p:cNvSpPr/>
            <p:nvPr/>
          </p:nvSpPr>
          <p:spPr>
            <a:xfrm>
              <a:off x="4759450" y="4827963"/>
              <a:ext cx="6022975" cy="1268095"/>
            </a:xfrm>
            <a:custGeom>
              <a:rect b="b" l="l" r="r" t="t"/>
              <a:pathLst>
                <a:path extrusionOk="0" h="1268095" w="6022975">
                  <a:moveTo>
                    <a:pt x="6022848" y="211260"/>
                  </a:moveTo>
                  <a:lnTo>
                    <a:pt x="6022848" y="1056271"/>
                  </a:lnTo>
                  <a:lnTo>
                    <a:pt x="6017268" y="1104711"/>
                  </a:lnTo>
                  <a:lnTo>
                    <a:pt x="6001375" y="1149178"/>
                  </a:lnTo>
                  <a:lnTo>
                    <a:pt x="5976436" y="1188403"/>
                  </a:lnTo>
                  <a:lnTo>
                    <a:pt x="5943720" y="1221120"/>
                  </a:lnTo>
                  <a:lnTo>
                    <a:pt x="5904494" y="1246059"/>
                  </a:lnTo>
                  <a:lnTo>
                    <a:pt x="5860027" y="1261952"/>
                  </a:lnTo>
                  <a:lnTo>
                    <a:pt x="5811587" y="1267532"/>
                  </a:lnTo>
                  <a:lnTo>
                    <a:pt x="0" y="1267532"/>
                  </a:lnTo>
                  <a:lnTo>
                    <a:pt x="0" y="0"/>
                  </a:lnTo>
                  <a:lnTo>
                    <a:pt x="5811587" y="0"/>
                  </a:lnTo>
                  <a:lnTo>
                    <a:pt x="5860027" y="5579"/>
                  </a:lnTo>
                  <a:lnTo>
                    <a:pt x="5904494" y="21472"/>
                  </a:lnTo>
                  <a:lnTo>
                    <a:pt x="5943720" y="46411"/>
                  </a:lnTo>
                  <a:lnTo>
                    <a:pt x="5976436" y="79127"/>
                  </a:lnTo>
                  <a:lnTo>
                    <a:pt x="6001375" y="118353"/>
                  </a:lnTo>
                  <a:lnTo>
                    <a:pt x="6017268" y="162820"/>
                  </a:lnTo>
                  <a:lnTo>
                    <a:pt x="6022848" y="211260"/>
                  </a:lnTo>
                  <a:close/>
                </a:path>
              </a:pathLst>
            </a:custGeom>
            <a:noFill/>
            <a:ln cap="flat" cmpd="sng" w="15875">
              <a:solidFill>
                <a:srgbClr val="CDE0F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19" name="Google Shape;319;p15"/>
          <p:cNvSpPr txBox="1"/>
          <p:nvPr/>
        </p:nvSpPr>
        <p:spPr>
          <a:xfrm>
            <a:off x="5247053" y="5024120"/>
            <a:ext cx="4986020" cy="781685"/>
          </a:xfrm>
          <a:prstGeom prst="rect">
            <a:avLst/>
          </a:prstGeom>
          <a:noFill/>
          <a:ln>
            <a:noFill/>
          </a:ln>
        </p:spPr>
        <p:txBody>
          <a:bodyPr anchorCtr="0" anchor="t" bIns="0" lIns="0" spcFirstLastPara="1" rIns="0" wrap="square" tIns="80000">
            <a:spAutoFit/>
          </a:bodyPr>
          <a:lstStyle/>
          <a:p>
            <a:pPr indent="-609600" lvl="0" marL="621665" marR="5080" rtl="0" algn="l">
              <a:lnSpc>
                <a:spcPct val="100370"/>
              </a:lnSpc>
              <a:spcBef>
                <a:spcPts val="0"/>
              </a:spcBef>
              <a:spcAft>
                <a:spcPts val="0"/>
              </a:spcAft>
              <a:buClr>
                <a:srgbClr val="000000"/>
              </a:buClr>
              <a:buSzPts val="2700"/>
              <a:buFont typeface="Arial"/>
              <a:buNone/>
            </a:pPr>
            <a:r>
              <a:rPr b="0" i="0" lang="en-US" sz="2700" u="none" cap="none" strike="noStrike">
                <a:solidFill>
                  <a:schemeClr val="dk1"/>
                </a:solidFill>
                <a:latin typeface="Helvetica Neue"/>
                <a:ea typeface="Helvetica Neue"/>
                <a:cs typeface="Helvetica Neue"/>
                <a:sym typeface="Helvetica Neue"/>
              </a:rPr>
              <a:t>Garantire che la risorsa sia disponibile quando richiesta e che non venga negata.</a:t>
            </a:r>
            <a:endParaRPr b="0" i="0" sz="2700" u="none" cap="none" strike="noStrike">
              <a:solidFill>
                <a:schemeClr val="dk1"/>
              </a:solidFill>
              <a:latin typeface="Helvetica Neue"/>
              <a:ea typeface="Helvetica Neue"/>
              <a:cs typeface="Helvetica Neue"/>
              <a:sym typeface="Helvetica Neue"/>
            </a:endParaRPr>
          </a:p>
        </p:txBody>
      </p:sp>
      <p:grpSp>
        <p:nvGrpSpPr>
          <p:cNvPr id="320" name="Google Shape;320;p15"/>
          <p:cNvGrpSpPr/>
          <p:nvPr/>
        </p:nvGrpSpPr>
        <p:grpSpPr>
          <a:xfrm>
            <a:off x="1371600" y="4669521"/>
            <a:ext cx="3388360" cy="1584960"/>
            <a:chOff x="1371600" y="4669521"/>
            <a:chExt cx="3388360" cy="1584960"/>
          </a:xfrm>
        </p:grpSpPr>
        <p:sp>
          <p:nvSpPr>
            <p:cNvPr id="321" name="Google Shape;321;p15"/>
            <p:cNvSpPr/>
            <p:nvPr/>
          </p:nvSpPr>
          <p:spPr>
            <a:xfrm>
              <a:off x="1371600" y="4669521"/>
              <a:ext cx="3388360" cy="1584960"/>
            </a:xfrm>
            <a:custGeom>
              <a:rect b="b" l="l" r="r" t="t"/>
              <a:pathLst>
                <a:path extrusionOk="0" h="1584960" w="3388360">
                  <a:moveTo>
                    <a:pt x="3123778" y="0"/>
                  </a:moveTo>
                  <a:lnTo>
                    <a:pt x="264073" y="0"/>
                  </a:lnTo>
                  <a:lnTo>
                    <a:pt x="216605" y="4254"/>
                  </a:lnTo>
                  <a:lnTo>
                    <a:pt x="171929" y="16521"/>
                  </a:lnTo>
                  <a:lnTo>
                    <a:pt x="130790" y="36053"/>
                  </a:lnTo>
                  <a:lnTo>
                    <a:pt x="93934" y="62106"/>
                  </a:lnTo>
                  <a:lnTo>
                    <a:pt x="62106" y="93934"/>
                  </a:lnTo>
                  <a:lnTo>
                    <a:pt x="36053" y="130790"/>
                  </a:lnTo>
                  <a:lnTo>
                    <a:pt x="16521" y="171929"/>
                  </a:lnTo>
                  <a:lnTo>
                    <a:pt x="4254" y="216605"/>
                  </a:lnTo>
                  <a:lnTo>
                    <a:pt x="0" y="264073"/>
                  </a:lnTo>
                  <a:lnTo>
                    <a:pt x="0" y="1320340"/>
                  </a:lnTo>
                  <a:lnTo>
                    <a:pt x="4254" y="1367808"/>
                  </a:lnTo>
                  <a:lnTo>
                    <a:pt x="16521" y="1412484"/>
                  </a:lnTo>
                  <a:lnTo>
                    <a:pt x="36053" y="1453623"/>
                  </a:lnTo>
                  <a:lnTo>
                    <a:pt x="62106" y="1490480"/>
                  </a:lnTo>
                  <a:lnTo>
                    <a:pt x="93934" y="1522307"/>
                  </a:lnTo>
                  <a:lnTo>
                    <a:pt x="130790" y="1548360"/>
                  </a:lnTo>
                  <a:lnTo>
                    <a:pt x="171929" y="1567893"/>
                  </a:lnTo>
                  <a:lnTo>
                    <a:pt x="216605" y="1580160"/>
                  </a:lnTo>
                  <a:lnTo>
                    <a:pt x="264073" y="1584414"/>
                  </a:lnTo>
                  <a:lnTo>
                    <a:pt x="3123778" y="1584414"/>
                  </a:lnTo>
                  <a:lnTo>
                    <a:pt x="3171246" y="1580160"/>
                  </a:lnTo>
                  <a:lnTo>
                    <a:pt x="3215922" y="1567893"/>
                  </a:lnTo>
                  <a:lnTo>
                    <a:pt x="3257061" y="1548360"/>
                  </a:lnTo>
                  <a:lnTo>
                    <a:pt x="3293917" y="1522307"/>
                  </a:lnTo>
                  <a:lnTo>
                    <a:pt x="3325745" y="1490480"/>
                  </a:lnTo>
                  <a:lnTo>
                    <a:pt x="3351798" y="1453623"/>
                  </a:lnTo>
                  <a:lnTo>
                    <a:pt x="3371330" y="1412484"/>
                  </a:lnTo>
                  <a:lnTo>
                    <a:pt x="3383597" y="1367808"/>
                  </a:lnTo>
                  <a:lnTo>
                    <a:pt x="3387852" y="1320340"/>
                  </a:lnTo>
                  <a:lnTo>
                    <a:pt x="3387852" y="264073"/>
                  </a:lnTo>
                  <a:lnTo>
                    <a:pt x="3383597" y="216605"/>
                  </a:lnTo>
                  <a:lnTo>
                    <a:pt x="3371330" y="171929"/>
                  </a:lnTo>
                  <a:lnTo>
                    <a:pt x="3351798" y="130790"/>
                  </a:lnTo>
                  <a:lnTo>
                    <a:pt x="3325745" y="93934"/>
                  </a:lnTo>
                  <a:lnTo>
                    <a:pt x="3293917" y="62106"/>
                  </a:lnTo>
                  <a:lnTo>
                    <a:pt x="3257061" y="36053"/>
                  </a:lnTo>
                  <a:lnTo>
                    <a:pt x="3215922" y="16521"/>
                  </a:lnTo>
                  <a:lnTo>
                    <a:pt x="3171246" y="4254"/>
                  </a:lnTo>
                  <a:lnTo>
                    <a:pt x="3123778" y="0"/>
                  </a:lnTo>
                  <a:close/>
                </a:path>
              </a:pathLst>
            </a:custGeom>
            <a:solidFill>
              <a:srgbClr val="2FA3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2" name="Google Shape;322;p15"/>
            <p:cNvSpPr/>
            <p:nvPr/>
          </p:nvSpPr>
          <p:spPr>
            <a:xfrm>
              <a:off x="1371600" y="4669521"/>
              <a:ext cx="3388360" cy="1584960"/>
            </a:xfrm>
            <a:custGeom>
              <a:rect b="b" l="l" r="r" t="t"/>
              <a:pathLst>
                <a:path extrusionOk="0" h="1584960" w="3388360">
                  <a:moveTo>
                    <a:pt x="0" y="264074"/>
                  </a:moveTo>
                  <a:lnTo>
                    <a:pt x="4254" y="216606"/>
                  </a:lnTo>
                  <a:lnTo>
                    <a:pt x="16521" y="171930"/>
                  </a:lnTo>
                  <a:lnTo>
                    <a:pt x="36053" y="130790"/>
                  </a:lnTo>
                  <a:lnTo>
                    <a:pt x="62106" y="93934"/>
                  </a:lnTo>
                  <a:lnTo>
                    <a:pt x="93934" y="62106"/>
                  </a:lnTo>
                  <a:lnTo>
                    <a:pt x="130790" y="36053"/>
                  </a:lnTo>
                  <a:lnTo>
                    <a:pt x="171929" y="16521"/>
                  </a:lnTo>
                  <a:lnTo>
                    <a:pt x="216606" y="4254"/>
                  </a:lnTo>
                  <a:lnTo>
                    <a:pt x="264073" y="0"/>
                  </a:lnTo>
                  <a:lnTo>
                    <a:pt x="3123778" y="0"/>
                  </a:lnTo>
                  <a:lnTo>
                    <a:pt x="3171245" y="4254"/>
                  </a:lnTo>
                  <a:lnTo>
                    <a:pt x="3215922" y="16521"/>
                  </a:lnTo>
                  <a:lnTo>
                    <a:pt x="3257061" y="36053"/>
                  </a:lnTo>
                  <a:lnTo>
                    <a:pt x="3293917" y="62106"/>
                  </a:lnTo>
                  <a:lnTo>
                    <a:pt x="3325745" y="93934"/>
                  </a:lnTo>
                  <a:lnTo>
                    <a:pt x="3351798" y="130790"/>
                  </a:lnTo>
                  <a:lnTo>
                    <a:pt x="3371330" y="171930"/>
                  </a:lnTo>
                  <a:lnTo>
                    <a:pt x="3383597" y="216606"/>
                  </a:lnTo>
                  <a:lnTo>
                    <a:pt x="3387852" y="264074"/>
                  </a:lnTo>
                  <a:lnTo>
                    <a:pt x="3387852" y="1320341"/>
                  </a:lnTo>
                  <a:lnTo>
                    <a:pt x="3383597" y="1367808"/>
                  </a:lnTo>
                  <a:lnTo>
                    <a:pt x="3371330" y="1412484"/>
                  </a:lnTo>
                  <a:lnTo>
                    <a:pt x="3351798" y="1453624"/>
                  </a:lnTo>
                  <a:lnTo>
                    <a:pt x="3325745" y="1490480"/>
                  </a:lnTo>
                  <a:lnTo>
                    <a:pt x="3293917" y="1522308"/>
                  </a:lnTo>
                  <a:lnTo>
                    <a:pt x="3257061" y="1548361"/>
                  </a:lnTo>
                  <a:lnTo>
                    <a:pt x="3215922" y="1567893"/>
                  </a:lnTo>
                  <a:lnTo>
                    <a:pt x="3171245" y="1580160"/>
                  </a:lnTo>
                  <a:lnTo>
                    <a:pt x="3123778" y="1584415"/>
                  </a:lnTo>
                  <a:lnTo>
                    <a:pt x="264073" y="1584415"/>
                  </a:lnTo>
                  <a:lnTo>
                    <a:pt x="216606" y="1580160"/>
                  </a:lnTo>
                  <a:lnTo>
                    <a:pt x="171929" y="1567893"/>
                  </a:lnTo>
                  <a:lnTo>
                    <a:pt x="130790" y="1548361"/>
                  </a:lnTo>
                  <a:lnTo>
                    <a:pt x="93934" y="1522308"/>
                  </a:lnTo>
                  <a:lnTo>
                    <a:pt x="62106" y="1490480"/>
                  </a:lnTo>
                  <a:lnTo>
                    <a:pt x="36053" y="1453624"/>
                  </a:lnTo>
                  <a:lnTo>
                    <a:pt x="16521" y="1412484"/>
                  </a:lnTo>
                  <a:lnTo>
                    <a:pt x="4254" y="1367808"/>
                  </a:lnTo>
                  <a:lnTo>
                    <a:pt x="0" y="1320341"/>
                  </a:lnTo>
                  <a:lnTo>
                    <a:pt x="0" y="264074"/>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23" name="Google Shape;323;p15"/>
          <p:cNvSpPr txBox="1"/>
          <p:nvPr/>
        </p:nvSpPr>
        <p:spPr>
          <a:xfrm>
            <a:off x="1616455" y="4885435"/>
            <a:ext cx="2898775" cy="1019175"/>
          </a:xfrm>
          <a:prstGeom prst="rect">
            <a:avLst/>
          </a:prstGeom>
          <a:noFill/>
          <a:ln>
            <a:noFill/>
          </a:ln>
        </p:spPr>
        <p:txBody>
          <a:bodyPr anchorCtr="0" anchor="t" bIns="0" lIns="0" spcFirstLastPara="1" rIns="0" wrap="square" tIns="114300">
            <a:spAutoFit/>
          </a:bodyPr>
          <a:lstStyle/>
          <a:p>
            <a:pPr indent="369570" lvl="0" marL="12700" marR="5080" rtl="0" algn="l">
              <a:lnSpc>
                <a:spcPct val="97222"/>
              </a:lnSpc>
              <a:spcBef>
                <a:spcPts val="0"/>
              </a:spcBef>
              <a:spcAft>
                <a:spcPts val="0"/>
              </a:spcAft>
              <a:buClr>
                <a:srgbClr val="000000"/>
              </a:buClr>
              <a:buSzPts val="3600"/>
              <a:buFont typeface="Arial"/>
              <a:buNone/>
            </a:pPr>
            <a:r>
              <a:rPr b="0" i="0" lang="en-US" sz="3600" u="none" cap="none" strike="noStrike">
                <a:solidFill>
                  <a:srgbClr val="FFFFFF"/>
                </a:solidFill>
                <a:latin typeface="Helvetica Neue"/>
                <a:ea typeface="Helvetica Neue"/>
                <a:cs typeface="Helvetica Neue"/>
                <a:sym typeface="Helvetica Neue"/>
              </a:rPr>
              <a:t>Disponibilità, non ripudio</a:t>
            </a:r>
            <a:endParaRPr b="0" i="0" sz="36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6"/>
          <p:cNvSpPr txBox="1"/>
          <p:nvPr>
            <p:ph type="title"/>
          </p:nvPr>
        </p:nvSpPr>
        <p:spPr>
          <a:xfrm>
            <a:off x="5246305" y="723900"/>
            <a:ext cx="169989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SISTEMA IT</a:t>
            </a:r>
            <a:endParaRPr sz="3200"/>
          </a:p>
        </p:txBody>
      </p:sp>
      <p:grpSp>
        <p:nvGrpSpPr>
          <p:cNvPr id="329" name="Google Shape;329;p16"/>
          <p:cNvGrpSpPr/>
          <p:nvPr/>
        </p:nvGrpSpPr>
        <p:grpSpPr>
          <a:xfrm>
            <a:off x="3246120" y="1283207"/>
            <a:ext cx="6824472" cy="5032248"/>
            <a:chOff x="3246120" y="1283207"/>
            <a:chExt cx="6824472" cy="5032248"/>
          </a:xfrm>
        </p:grpSpPr>
        <p:pic>
          <p:nvPicPr>
            <p:cNvPr id="330" name="Google Shape;330;p16"/>
            <p:cNvPicPr preferRelativeResize="0"/>
            <p:nvPr/>
          </p:nvPicPr>
          <p:blipFill rotWithShape="1">
            <a:blip r:embed="rId3">
              <a:alphaModFix/>
            </a:blip>
            <a:srcRect b="0" l="0" r="0" t="0"/>
            <a:stretch/>
          </p:blipFill>
          <p:spPr>
            <a:xfrm>
              <a:off x="3246120" y="1283207"/>
              <a:ext cx="5032248" cy="5032248"/>
            </a:xfrm>
            <a:prstGeom prst="rect">
              <a:avLst/>
            </a:prstGeom>
            <a:noFill/>
            <a:ln>
              <a:noFill/>
            </a:ln>
          </p:spPr>
        </p:pic>
        <p:pic>
          <p:nvPicPr>
            <p:cNvPr id="331" name="Google Shape;331;p16"/>
            <p:cNvPicPr preferRelativeResize="0"/>
            <p:nvPr/>
          </p:nvPicPr>
          <p:blipFill rotWithShape="1">
            <a:blip r:embed="rId4">
              <a:alphaModFix/>
            </a:blip>
            <a:srcRect b="0" l="0" r="0" t="0"/>
            <a:stretch/>
          </p:blipFill>
          <p:spPr>
            <a:xfrm>
              <a:off x="5830824" y="3355848"/>
              <a:ext cx="4169664" cy="710183"/>
            </a:xfrm>
            <a:prstGeom prst="rect">
              <a:avLst/>
            </a:prstGeom>
            <a:noFill/>
            <a:ln>
              <a:noFill/>
            </a:ln>
          </p:spPr>
        </p:pic>
        <p:pic>
          <p:nvPicPr>
            <p:cNvPr id="332" name="Google Shape;332;p16"/>
            <p:cNvPicPr preferRelativeResize="0"/>
            <p:nvPr/>
          </p:nvPicPr>
          <p:blipFill rotWithShape="1">
            <a:blip r:embed="rId5">
              <a:alphaModFix/>
            </a:blip>
            <a:srcRect b="0" l="0" r="0" t="0"/>
            <a:stretch/>
          </p:blipFill>
          <p:spPr>
            <a:xfrm>
              <a:off x="5815584" y="2560320"/>
              <a:ext cx="4245864" cy="886967"/>
            </a:xfrm>
            <a:prstGeom prst="rect">
              <a:avLst/>
            </a:prstGeom>
            <a:noFill/>
            <a:ln>
              <a:noFill/>
            </a:ln>
          </p:spPr>
        </p:pic>
        <p:pic>
          <p:nvPicPr>
            <p:cNvPr id="333" name="Google Shape;333;p16"/>
            <p:cNvPicPr preferRelativeResize="0"/>
            <p:nvPr/>
          </p:nvPicPr>
          <p:blipFill rotWithShape="1">
            <a:blip r:embed="rId6">
              <a:alphaModFix/>
            </a:blip>
            <a:srcRect b="0" l="0" r="0" t="0"/>
            <a:stretch/>
          </p:blipFill>
          <p:spPr>
            <a:xfrm>
              <a:off x="5849112" y="4572000"/>
              <a:ext cx="4221480" cy="886968"/>
            </a:xfrm>
            <a:prstGeom prst="rect">
              <a:avLst/>
            </a:prstGeom>
            <a:noFill/>
            <a:ln>
              <a:noFill/>
            </a:ln>
          </p:spPr>
        </p:pic>
        <p:pic>
          <p:nvPicPr>
            <p:cNvPr id="334" name="Google Shape;334;p16"/>
            <p:cNvPicPr preferRelativeResize="0"/>
            <p:nvPr/>
          </p:nvPicPr>
          <p:blipFill rotWithShape="1">
            <a:blip r:embed="rId7">
              <a:alphaModFix/>
            </a:blip>
            <a:srcRect b="0" l="0" r="0" t="0"/>
            <a:stretch/>
          </p:blipFill>
          <p:spPr>
            <a:xfrm>
              <a:off x="5839968" y="5260848"/>
              <a:ext cx="4139184" cy="752856"/>
            </a:xfrm>
            <a:prstGeom prst="rect">
              <a:avLst/>
            </a:prstGeom>
            <a:noFill/>
            <a:ln>
              <a:noFill/>
            </a:ln>
          </p:spPr>
        </p:pic>
        <p:pic>
          <p:nvPicPr>
            <p:cNvPr id="335" name="Google Shape;335;p16"/>
            <p:cNvPicPr preferRelativeResize="0"/>
            <p:nvPr/>
          </p:nvPicPr>
          <p:blipFill rotWithShape="1">
            <a:blip r:embed="rId8">
              <a:alphaModFix/>
            </a:blip>
            <a:srcRect b="0" l="0" r="0" t="0"/>
            <a:stretch/>
          </p:blipFill>
          <p:spPr>
            <a:xfrm>
              <a:off x="5846064" y="3956304"/>
              <a:ext cx="4017264" cy="719328"/>
            </a:xfrm>
            <a:prstGeom prst="rect">
              <a:avLst/>
            </a:prstGeom>
            <a:noFill/>
            <a:ln>
              <a:noFill/>
            </a:ln>
          </p:spPr>
        </p:pic>
        <p:pic>
          <p:nvPicPr>
            <p:cNvPr id="336" name="Google Shape;336;p16"/>
            <p:cNvPicPr preferRelativeResize="0"/>
            <p:nvPr/>
          </p:nvPicPr>
          <p:blipFill rotWithShape="1">
            <a:blip r:embed="rId9">
              <a:alphaModFix/>
            </a:blip>
            <a:srcRect b="0" l="0" r="0" t="0"/>
            <a:stretch/>
          </p:blipFill>
          <p:spPr>
            <a:xfrm>
              <a:off x="5797296" y="1807464"/>
              <a:ext cx="4163567" cy="795527"/>
            </a:xfrm>
            <a:prstGeom prst="rect">
              <a:avLst/>
            </a:prstGeom>
            <a:noFill/>
            <a:ln>
              <a:noFill/>
            </a:ln>
          </p:spPr>
        </p:pic>
      </p:grpSp>
      <p:sp>
        <p:nvSpPr>
          <p:cNvPr id="337" name="Google Shape;337;p16"/>
          <p:cNvSpPr txBox="1"/>
          <p:nvPr/>
        </p:nvSpPr>
        <p:spPr>
          <a:xfrm>
            <a:off x="5975878" y="1929891"/>
            <a:ext cx="3804920" cy="3884295"/>
          </a:xfrm>
          <a:prstGeom prst="rect">
            <a:avLst/>
          </a:prstGeom>
          <a:noFill/>
          <a:ln>
            <a:noFill/>
          </a:ln>
        </p:spPr>
        <p:txBody>
          <a:bodyPr anchorCtr="0" anchor="t" bIns="0" lIns="0" spcFirstLastPara="1" rIns="0" wrap="square" tIns="12700">
            <a:spAutoFit/>
          </a:bodyPr>
          <a:lstStyle/>
          <a:p>
            <a:pPr indent="0" lvl="0" marL="0" marR="0" rtl="0" algn="ctr">
              <a:lnSpc>
                <a:spcPct val="115625"/>
              </a:lnSpc>
              <a:spcBef>
                <a:spcPts val="0"/>
              </a:spcBef>
              <a:spcAft>
                <a:spcPts val="0"/>
              </a:spcAft>
              <a:buClr>
                <a:srgbClr val="000000"/>
              </a:buClr>
              <a:buSzPts val="1600"/>
              <a:buFont typeface="Arial"/>
              <a:buNone/>
            </a:pPr>
            <a:r>
              <a:rPr b="1" i="0" lang="en-US" sz="1600" u="none" cap="none" strike="noStrike">
                <a:solidFill>
                  <a:srgbClr val="355071"/>
                </a:solidFill>
                <a:latin typeface="Cambria"/>
                <a:ea typeface="Cambria"/>
                <a:cs typeface="Cambria"/>
                <a:sym typeface="Cambria"/>
              </a:rPr>
              <a:t>Utenti/Procedure</a:t>
            </a:r>
            <a:endParaRPr b="0" i="0" sz="1600" u="none" cap="none" strike="noStrike">
              <a:solidFill>
                <a:schemeClr val="dk1"/>
              </a:solidFill>
              <a:latin typeface="Cambria"/>
              <a:ea typeface="Cambria"/>
              <a:cs typeface="Cambria"/>
              <a:sym typeface="Cambria"/>
            </a:endParaRPr>
          </a:p>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rgbClr val="355071"/>
                </a:solidFill>
                <a:latin typeface="Cambria"/>
                <a:ea typeface="Cambria"/>
                <a:cs typeface="Cambria"/>
                <a:sym typeface="Cambria"/>
              </a:rPr>
              <a:t>(utenti fisici, oggetti intelligenti, processi di sicurezza)</a:t>
            </a:r>
            <a:endParaRPr b="0" i="0" sz="1400" u="none" cap="none" strike="noStrike">
              <a:solidFill>
                <a:schemeClr val="dk1"/>
              </a:solidFill>
              <a:latin typeface="Cambria"/>
              <a:ea typeface="Cambria"/>
              <a:cs typeface="Cambria"/>
              <a:sym typeface="Cambria"/>
            </a:endParaRPr>
          </a:p>
          <a:p>
            <a:pPr indent="0" lvl="0" marL="0" marR="0" rtl="0" algn="l">
              <a:lnSpc>
                <a:spcPct val="100000"/>
              </a:lnSpc>
              <a:spcBef>
                <a:spcPts val="35"/>
              </a:spcBef>
              <a:spcAft>
                <a:spcPts val="0"/>
              </a:spcAft>
              <a:buClr>
                <a:srgbClr val="000000"/>
              </a:buClr>
              <a:buSzPts val="1700"/>
              <a:buFont typeface="Arial"/>
              <a:buNone/>
            </a:pPr>
            <a:r>
              <a:t/>
            </a:r>
            <a:endParaRPr b="0" i="0" sz="1700" u="none" cap="none" strike="noStrike">
              <a:solidFill>
                <a:schemeClr val="dk1"/>
              </a:solidFill>
              <a:latin typeface="Cambria"/>
              <a:ea typeface="Cambria"/>
              <a:cs typeface="Cambria"/>
              <a:sym typeface="Cambria"/>
            </a:endParaRPr>
          </a:p>
          <a:p>
            <a:pPr indent="0" lvl="0" marL="120650" marR="0" rtl="0" algn="ctr">
              <a:lnSpc>
                <a:spcPct val="115625"/>
              </a:lnSpc>
              <a:spcBef>
                <a:spcPts val="0"/>
              </a:spcBef>
              <a:spcAft>
                <a:spcPts val="0"/>
              </a:spcAft>
              <a:buClr>
                <a:srgbClr val="000000"/>
              </a:buClr>
              <a:buSzPts val="1600"/>
              <a:buFont typeface="Arial"/>
              <a:buNone/>
            </a:pPr>
            <a:r>
              <a:rPr b="1" i="0" lang="en-US" sz="1600" u="none" cap="none" strike="noStrike">
                <a:solidFill>
                  <a:srgbClr val="355071"/>
                </a:solidFill>
                <a:latin typeface="Cambria"/>
                <a:ea typeface="Cambria"/>
                <a:cs typeface="Cambria"/>
                <a:sym typeface="Cambria"/>
              </a:rPr>
              <a:t>Dati e processi di dati</a:t>
            </a:r>
            <a:endParaRPr b="0" i="0" sz="1600" u="none" cap="none" strike="noStrike">
              <a:solidFill>
                <a:schemeClr val="dk1"/>
              </a:solidFill>
              <a:latin typeface="Cambria"/>
              <a:ea typeface="Cambria"/>
              <a:cs typeface="Cambria"/>
              <a:sym typeface="Cambria"/>
            </a:endParaRPr>
          </a:p>
          <a:p>
            <a:pPr indent="0" lvl="0" marL="248920" marR="121285" rtl="0" algn="ctr">
              <a:lnSpc>
                <a:spcPct val="101428"/>
              </a:lnSpc>
              <a:spcBef>
                <a:spcPts val="200"/>
              </a:spcBef>
              <a:spcAft>
                <a:spcPts val="0"/>
              </a:spcAft>
              <a:buClr>
                <a:srgbClr val="000000"/>
              </a:buClr>
              <a:buSzPts val="1400"/>
              <a:buFont typeface="Arial"/>
              <a:buNone/>
            </a:pPr>
            <a:r>
              <a:rPr b="0" i="0" lang="en-US" sz="1400" u="none" cap="none" strike="noStrike">
                <a:solidFill>
                  <a:srgbClr val="355071"/>
                </a:solidFill>
                <a:latin typeface="Cambria"/>
                <a:ea typeface="Cambria"/>
                <a:cs typeface="Cambria"/>
                <a:sym typeface="Cambria"/>
              </a:rPr>
              <a:t>(modelli ad hoc, proprietari, Big Data, analisi dei dati/gestione/formazione)</a:t>
            </a:r>
            <a:endParaRPr b="0" i="0" sz="1400" u="none" cap="none" strike="noStrike">
              <a:solidFill>
                <a:schemeClr val="dk1"/>
              </a:solidFill>
              <a:latin typeface="Cambria"/>
              <a:ea typeface="Cambria"/>
              <a:cs typeface="Cambria"/>
              <a:sym typeface="Cambria"/>
            </a:endParaRPr>
          </a:p>
          <a:p>
            <a:pPr indent="0" lvl="0" marL="72390" marR="0" rtl="0" algn="ctr">
              <a:lnSpc>
                <a:spcPct val="115625"/>
              </a:lnSpc>
              <a:spcBef>
                <a:spcPts val="1375"/>
              </a:spcBef>
              <a:spcAft>
                <a:spcPts val="0"/>
              </a:spcAft>
              <a:buClr>
                <a:srgbClr val="000000"/>
              </a:buClr>
              <a:buSzPts val="1600"/>
              <a:buFont typeface="Arial"/>
              <a:buNone/>
            </a:pPr>
            <a:r>
              <a:rPr b="1" i="0" lang="en-US" sz="1600" u="none" cap="none" strike="noStrike">
                <a:solidFill>
                  <a:srgbClr val="355071"/>
                </a:solidFill>
                <a:latin typeface="Cambria"/>
                <a:ea typeface="Cambria"/>
                <a:cs typeface="Cambria"/>
                <a:sym typeface="Cambria"/>
              </a:rPr>
              <a:t>Dominio/settore e/m-Servizi</a:t>
            </a:r>
            <a:endParaRPr b="0" i="0" sz="1600" u="none" cap="none" strike="noStrike">
              <a:solidFill>
                <a:schemeClr val="dk1"/>
              </a:solidFill>
              <a:latin typeface="Cambria"/>
              <a:ea typeface="Cambria"/>
              <a:cs typeface="Cambria"/>
              <a:sym typeface="Cambria"/>
            </a:endParaRPr>
          </a:p>
          <a:p>
            <a:pPr indent="0" lvl="0" marL="72390" marR="0" rtl="0" algn="ctr">
              <a:lnSpc>
                <a:spcPct val="115000"/>
              </a:lnSpc>
              <a:spcBef>
                <a:spcPts val="0"/>
              </a:spcBef>
              <a:spcAft>
                <a:spcPts val="0"/>
              </a:spcAft>
              <a:buClr>
                <a:srgbClr val="000000"/>
              </a:buClr>
              <a:buSzPts val="1400"/>
              <a:buFont typeface="Arial"/>
              <a:buNone/>
            </a:pPr>
            <a:r>
              <a:rPr b="0" i="0" lang="en-US" sz="1400" u="none" cap="none" strike="noStrike">
                <a:solidFill>
                  <a:srgbClr val="355071"/>
                </a:solidFill>
                <a:latin typeface="Cambria"/>
                <a:ea typeface="Cambria"/>
                <a:cs typeface="Cambria"/>
                <a:sym typeface="Cambria"/>
              </a:rPr>
              <a:t>(sanità elettronica, fatturazione elettronica, logistica, appalti elettronici, ecc.)</a:t>
            </a:r>
            <a:endParaRPr b="0" i="0" sz="1400" u="none" cap="none" strike="noStrike">
              <a:solidFill>
                <a:schemeClr val="dk1"/>
              </a:solidFill>
              <a:latin typeface="Cambria"/>
              <a:ea typeface="Cambria"/>
              <a:cs typeface="Cambria"/>
              <a:sym typeface="Cambria"/>
            </a:endParaRPr>
          </a:p>
          <a:p>
            <a:pPr indent="0" lvl="0" marL="0" marR="38735" rtl="0" algn="ctr">
              <a:lnSpc>
                <a:spcPct val="116500"/>
              </a:lnSpc>
              <a:spcBef>
                <a:spcPts val="1335"/>
              </a:spcBef>
              <a:spcAft>
                <a:spcPts val="0"/>
              </a:spcAft>
              <a:buClr>
                <a:srgbClr val="000000"/>
              </a:buClr>
              <a:buSzPts val="1600"/>
              <a:buFont typeface="Arial"/>
              <a:buNone/>
            </a:pPr>
            <a:r>
              <a:rPr b="1" i="0" lang="en-US" sz="1600" u="none" cap="none" strike="noStrike">
                <a:solidFill>
                  <a:srgbClr val="355071"/>
                </a:solidFill>
                <a:latin typeface="Cambria"/>
                <a:ea typeface="Cambria"/>
                <a:cs typeface="Cambria"/>
                <a:sym typeface="Cambria"/>
              </a:rPr>
              <a:t>Applicazioni e tecnologie IT</a:t>
            </a:r>
            <a:endParaRPr b="0" i="0" sz="1600" u="none" cap="none" strike="noStrike">
              <a:solidFill>
                <a:schemeClr val="dk1"/>
              </a:solidFill>
              <a:latin typeface="Cambria"/>
              <a:ea typeface="Cambria"/>
              <a:cs typeface="Cambria"/>
              <a:sym typeface="Cambria"/>
            </a:endParaRPr>
          </a:p>
          <a:p>
            <a:pPr indent="0" lvl="0" marL="0" marR="39370" rtl="0" algn="ctr">
              <a:lnSpc>
                <a:spcPct val="116071"/>
              </a:lnSpc>
              <a:spcBef>
                <a:spcPts val="0"/>
              </a:spcBef>
              <a:spcAft>
                <a:spcPts val="0"/>
              </a:spcAft>
              <a:buClr>
                <a:srgbClr val="000000"/>
              </a:buClr>
              <a:buSzPts val="1400"/>
              <a:buFont typeface="Arial"/>
              <a:buNone/>
            </a:pPr>
            <a:r>
              <a:rPr b="0" i="0" lang="en-US" sz="1400" u="none" cap="none" strike="noStrike">
                <a:solidFill>
                  <a:srgbClr val="355071"/>
                </a:solidFill>
                <a:latin typeface="Cambria"/>
                <a:ea typeface="Cambria"/>
                <a:cs typeface="Cambria"/>
                <a:sym typeface="Cambria"/>
              </a:rPr>
              <a:t>(ML/AI, IoT, server, ERP, elettrodomestici intelligenti)</a:t>
            </a:r>
            <a:endParaRPr b="0" i="0" sz="1400" u="none" cap="none" strike="noStrike">
              <a:solidFill>
                <a:schemeClr val="dk1"/>
              </a:solidFill>
              <a:latin typeface="Cambria"/>
              <a:ea typeface="Cambria"/>
              <a:cs typeface="Cambria"/>
              <a:sym typeface="Cambria"/>
            </a:endParaRPr>
          </a:p>
          <a:p>
            <a:pPr indent="0" lvl="0" marL="161290" marR="0" rtl="0" algn="ctr">
              <a:lnSpc>
                <a:spcPct val="116500"/>
              </a:lnSpc>
              <a:spcBef>
                <a:spcPts val="1290"/>
              </a:spcBef>
              <a:spcAft>
                <a:spcPts val="0"/>
              </a:spcAft>
              <a:buClr>
                <a:srgbClr val="000000"/>
              </a:buClr>
              <a:buSzPts val="1600"/>
              <a:buFont typeface="Arial"/>
              <a:buNone/>
            </a:pPr>
            <a:r>
              <a:rPr b="1" i="0" lang="en-US" sz="1600" u="none" cap="none" strike="noStrike">
                <a:solidFill>
                  <a:srgbClr val="355071"/>
                </a:solidFill>
                <a:latin typeface="Cambria"/>
                <a:ea typeface="Cambria"/>
                <a:cs typeface="Cambria"/>
                <a:sym typeface="Cambria"/>
              </a:rPr>
              <a:t>Telecom</a:t>
            </a:r>
            <a:endParaRPr b="0" i="0" sz="1600" u="none" cap="none" strike="noStrike">
              <a:solidFill>
                <a:schemeClr val="dk1"/>
              </a:solidFill>
              <a:latin typeface="Cambria"/>
              <a:ea typeface="Cambria"/>
              <a:cs typeface="Cambria"/>
              <a:sym typeface="Cambria"/>
            </a:endParaRPr>
          </a:p>
          <a:p>
            <a:pPr indent="0" lvl="0" marL="345440" marR="175895" rtl="0" algn="ctr">
              <a:lnSpc>
                <a:spcPct val="99285"/>
              </a:lnSpc>
              <a:spcBef>
                <a:spcPts val="229"/>
              </a:spcBef>
              <a:spcAft>
                <a:spcPts val="0"/>
              </a:spcAft>
              <a:buClr>
                <a:srgbClr val="000000"/>
              </a:buClr>
              <a:buSzPts val="1400"/>
              <a:buFont typeface="Arial"/>
              <a:buNone/>
            </a:pPr>
            <a:r>
              <a:rPr b="0" i="0" lang="en-US" sz="1400" u="none" cap="none" strike="noStrike">
                <a:solidFill>
                  <a:srgbClr val="355071"/>
                </a:solidFill>
                <a:latin typeface="Cambria"/>
                <a:ea typeface="Cambria"/>
                <a:cs typeface="Cambria"/>
                <a:sym typeface="Cambria"/>
              </a:rPr>
              <a:t>(reti, satelliti, router, fibre ottiche, dispositivi di telecomunicazione...)</a:t>
            </a:r>
            <a:endParaRPr b="0" i="0" sz="1400" u="none" cap="none" strike="noStrike">
              <a:solidFill>
                <a:schemeClr val="dk1"/>
              </a:solidFill>
              <a:latin typeface="Cambria"/>
              <a:ea typeface="Cambria"/>
              <a:cs typeface="Cambria"/>
              <a:sym typeface="Cambria"/>
            </a:endParaRPr>
          </a:p>
          <a:p>
            <a:pPr indent="0" lvl="0" marL="63500" marR="0" rtl="0" algn="ctr">
              <a:lnSpc>
                <a:spcPct val="113125"/>
              </a:lnSpc>
              <a:spcBef>
                <a:spcPts val="550"/>
              </a:spcBef>
              <a:spcAft>
                <a:spcPts val="0"/>
              </a:spcAft>
              <a:buClr>
                <a:srgbClr val="000000"/>
              </a:buClr>
              <a:buSzPts val="1600"/>
              <a:buFont typeface="Arial"/>
              <a:buNone/>
            </a:pPr>
            <a:r>
              <a:rPr b="1" i="0" lang="en-US" sz="1600" u="none" cap="none" strike="noStrike">
                <a:solidFill>
                  <a:srgbClr val="355071"/>
                </a:solidFill>
                <a:latin typeface="Cambria"/>
                <a:ea typeface="Cambria"/>
                <a:cs typeface="Cambria"/>
                <a:sym typeface="Cambria"/>
              </a:rPr>
              <a:t>Infrastrutture</a:t>
            </a:r>
            <a:endParaRPr b="0" i="0" sz="1600" u="none" cap="none" strike="noStrike">
              <a:solidFill>
                <a:schemeClr val="dk1"/>
              </a:solidFill>
              <a:latin typeface="Cambria"/>
              <a:ea typeface="Cambria"/>
              <a:cs typeface="Cambria"/>
              <a:sym typeface="Cambria"/>
            </a:endParaRPr>
          </a:p>
          <a:p>
            <a:pPr indent="0" lvl="0" marL="62864" marR="0" rtl="0" algn="ctr">
              <a:lnSpc>
                <a:spcPct val="113125"/>
              </a:lnSpc>
              <a:spcBef>
                <a:spcPts val="0"/>
              </a:spcBef>
              <a:spcAft>
                <a:spcPts val="0"/>
              </a:spcAft>
              <a:buClr>
                <a:srgbClr val="000000"/>
              </a:buClr>
              <a:buSzPts val="1600"/>
              <a:buFont typeface="Arial"/>
              <a:buNone/>
            </a:pPr>
            <a:r>
              <a:rPr b="0" i="0" lang="en-US" sz="1600" u="none" cap="none" strike="noStrike">
                <a:solidFill>
                  <a:srgbClr val="002060"/>
                </a:solidFill>
                <a:latin typeface="Cambria"/>
                <a:ea typeface="Cambria"/>
                <a:cs typeface="Cambria"/>
                <a:sym typeface="Cambria"/>
              </a:rPr>
              <a:t>(</a:t>
            </a:r>
            <a:r>
              <a:rPr b="0" i="0" lang="en-US" sz="1400" u="none" cap="none" strike="noStrike">
                <a:solidFill>
                  <a:srgbClr val="355071"/>
                </a:solidFill>
                <a:latin typeface="Cambria"/>
                <a:ea typeface="Cambria"/>
                <a:cs typeface="Cambria"/>
                <a:sym typeface="Cambria"/>
              </a:rPr>
              <a:t>edifici, terminali, cancelli, centri dati)</a:t>
            </a:r>
            <a:endParaRPr b="0" i="0" sz="1400" u="none" cap="none" strike="noStrike">
              <a:solidFill>
                <a:schemeClr val="dk1"/>
              </a:solidFill>
              <a:latin typeface="Cambria"/>
              <a:ea typeface="Cambria"/>
              <a:cs typeface="Cambria"/>
              <a:sym typeface="Cambr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7"/>
          <p:cNvSpPr txBox="1"/>
          <p:nvPr>
            <p:ph type="title"/>
          </p:nvPr>
        </p:nvSpPr>
        <p:spPr>
          <a:xfrm>
            <a:off x="4359275" y="723900"/>
            <a:ext cx="347408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SICUREZZA CONTRO SICUREZZA</a:t>
            </a:r>
            <a:endParaRPr sz="3200"/>
          </a:p>
        </p:txBody>
      </p:sp>
      <p:pic>
        <p:nvPicPr>
          <p:cNvPr id="343" name="Google Shape;343;p17"/>
          <p:cNvPicPr preferRelativeResize="0"/>
          <p:nvPr/>
        </p:nvPicPr>
        <p:blipFill rotWithShape="1">
          <a:blip r:embed="rId3">
            <a:alphaModFix/>
          </a:blip>
          <a:srcRect b="0" l="0" r="0" t="0"/>
          <a:stretch/>
        </p:blipFill>
        <p:spPr>
          <a:xfrm>
            <a:off x="5711952" y="1341119"/>
            <a:ext cx="4971288" cy="4971288"/>
          </a:xfrm>
          <a:prstGeom prst="rect">
            <a:avLst/>
          </a:prstGeom>
          <a:noFill/>
          <a:ln>
            <a:noFill/>
          </a:ln>
        </p:spPr>
      </p:pic>
      <p:sp>
        <p:nvSpPr>
          <p:cNvPr id="344" name="Google Shape;344;p17"/>
          <p:cNvSpPr txBox="1"/>
          <p:nvPr/>
        </p:nvSpPr>
        <p:spPr>
          <a:xfrm>
            <a:off x="7502631" y="1805432"/>
            <a:ext cx="1388745" cy="528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3300"/>
              <a:buFont typeface="Arial"/>
              <a:buNone/>
            </a:pPr>
            <a:r>
              <a:rPr b="1" i="0" lang="en-US" sz="3300" u="none" cap="none" strike="noStrike">
                <a:solidFill>
                  <a:srgbClr val="FFFFFF"/>
                </a:solidFill>
                <a:latin typeface="Arial"/>
                <a:ea typeface="Arial"/>
                <a:cs typeface="Arial"/>
                <a:sym typeface="Arial"/>
              </a:rPr>
              <a:t>Sicurezza</a:t>
            </a:r>
            <a:endParaRPr b="0" i="0" sz="3300" u="none" cap="none" strike="noStrike">
              <a:solidFill>
                <a:schemeClr val="dk1"/>
              </a:solidFill>
              <a:latin typeface="Arial"/>
              <a:ea typeface="Arial"/>
              <a:cs typeface="Arial"/>
              <a:sym typeface="Arial"/>
            </a:endParaRPr>
          </a:p>
        </p:txBody>
      </p:sp>
      <p:pic>
        <p:nvPicPr>
          <p:cNvPr id="345" name="Google Shape;345;p17"/>
          <p:cNvPicPr preferRelativeResize="0"/>
          <p:nvPr/>
        </p:nvPicPr>
        <p:blipFill rotWithShape="1">
          <a:blip r:embed="rId4">
            <a:alphaModFix/>
          </a:blip>
          <a:srcRect b="0" l="0" r="0" t="0"/>
          <a:stretch/>
        </p:blipFill>
        <p:spPr>
          <a:xfrm>
            <a:off x="7110983" y="3380232"/>
            <a:ext cx="3197352" cy="2743200"/>
          </a:xfrm>
          <a:prstGeom prst="rect">
            <a:avLst/>
          </a:prstGeom>
          <a:noFill/>
          <a:ln>
            <a:noFill/>
          </a:ln>
        </p:spPr>
      </p:pic>
      <p:sp>
        <p:nvSpPr>
          <p:cNvPr id="346" name="Google Shape;346;p17"/>
          <p:cNvSpPr txBox="1"/>
          <p:nvPr/>
        </p:nvSpPr>
        <p:spPr>
          <a:xfrm>
            <a:off x="8152403" y="4408423"/>
            <a:ext cx="1113790" cy="528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3300"/>
              <a:buFont typeface="Arial"/>
              <a:buNone/>
            </a:pPr>
            <a:r>
              <a:rPr b="1" i="0" lang="en-US" sz="3300" u="none" cap="none" strike="noStrike">
                <a:solidFill>
                  <a:srgbClr val="FFFFFF"/>
                </a:solidFill>
                <a:latin typeface="Arial"/>
                <a:ea typeface="Arial"/>
                <a:cs typeface="Arial"/>
                <a:sym typeface="Arial"/>
              </a:rPr>
              <a:t>Sicurezza</a:t>
            </a:r>
            <a:endParaRPr b="0" i="0" sz="3300" u="none" cap="none" strike="noStrike">
              <a:solidFill>
                <a:schemeClr val="dk1"/>
              </a:solidFill>
              <a:latin typeface="Arial"/>
              <a:ea typeface="Arial"/>
              <a:cs typeface="Arial"/>
              <a:sym typeface="Arial"/>
            </a:endParaRPr>
          </a:p>
        </p:txBody>
      </p:sp>
      <p:sp>
        <p:nvSpPr>
          <p:cNvPr id="347" name="Google Shape;347;p17"/>
          <p:cNvSpPr txBox="1"/>
          <p:nvPr/>
        </p:nvSpPr>
        <p:spPr>
          <a:xfrm>
            <a:off x="1767841" y="1322323"/>
            <a:ext cx="3458845" cy="683895"/>
          </a:xfrm>
          <a:prstGeom prst="rect">
            <a:avLst/>
          </a:prstGeom>
          <a:noFill/>
          <a:ln>
            <a:noFill/>
          </a:ln>
        </p:spPr>
        <p:txBody>
          <a:bodyPr anchorCtr="0" anchor="t" bIns="0" lIns="0" spcFirstLastPara="1" rIns="0" wrap="square" tIns="12700">
            <a:spAutoFit/>
          </a:bodyPr>
          <a:lstStyle/>
          <a:p>
            <a:pPr indent="-342900" lvl="0" marL="355600" marR="0" rtl="0" algn="l">
              <a:lnSpc>
                <a:spcPct val="107916"/>
              </a:lnSpc>
              <a:spcBef>
                <a:spcPts val="0"/>
              </a:spcBef>
              <a:spcAft>
                <a:spcPts val="0"/>
              </a:spcAft>
              <a:buClr>
                <a:srgbClr val="2FA3EE"/>
              </a:buClr>
              <a:buSzPts val="2400"/>
              <a:buFont typeface="Arial"/>
              <a:buChar char="•"/>
            </a:pPr>
            <a:r>
              <a:rPr b="1" i="0" lang="en-US" sz="2400" u="none" cap="none" strike="noStrike">
                <a:solidFill>
                  <a:schemeClr val="dk1"/>
                </a:solidFill>
                <a:latin typeface="Verdana"/>
                <a:ea typeface="Verdana"/>
                <a:cs typeface="Verdana"/>
                <a:sym typeface="Verdana"/>
              </a:rPr>
              <a:t>Sicurezza (sicurezza informatica):</a:t>
            </a:r>
            <a:endParaRPr b="0" i="0" sz="2400" u="none" cap="none" strike="noStrike">
              <a:solidFill>
                <a:schemeClr val="dk1"/>
              </a:solidFill>
              <a:latin typeface="Verdana"/>
              <a:ea typeface="Verdana"/>
              <a:cs typeface="Verdana"/>
              <a:sym typeface="Verdana"/>
            </a:endParaRPr>
          </a:p>
          <a:p>
            <a:pPr indent="0" lvl="0" marL="355600" marR="0" rtl="0" algn="l">
              <a:lnSpc>
                <a:spcPct val="107916"/>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garantire la riservatezza,</a:t>
            </a:r>
            <a:endParaRPr b="0" i="0" sz="2400" u="none" cap="none" strike="noStrike">
              <a:solidFill>
                <a:schemeClr val="dk1"/>
              </a:solidFill>
              <a:latin typeface="Helvetica Neue"/>
              <a:ea typeface="Helvetica Neue"/>
              <a:cs typeface="Helvetica Neue"/>
              <a:sym typeface="Helvetica Neue"/>
            </a:endParaRPr>
          </a:p>
        </p:txBody>
      </p:sp>
      <p:sp>
        <p:nvSpPr>
          <p:cNvPr id="348" name="Google Shape;348;p17"/>
          <p:cNvSpPr txBox="1"/>
          <p:nvPr/>
        </p:nvSpPr>
        <p:spPr>
          <a:xfrm>
            <a:off x="2110741" y="1907540"/>
            <a:ext cx="3228975" cy="1266190"/>
          </a:xfrm>
          <a:prstGeom prst="rect">
            <a:avLst/>
          </a:prstGeom>
          <a:noFill/>
          <a:ln>
            <a:noFill/>
          </a:ln>
        </p:spPr>
        <p:txBody>
          <a:bodyPr anchorCtr="0" anchor="t" bIns="0" lIns="0" spcFirstLastPara="1" rIns="0" wrap="square" tIns="86975">
            <a:spAutoFit/>
          </a:bodyPr>
          <a:lstStyle/>
          <a:p>
            <a:pPr indent="0" lvl="0" marL="12700" marR="5080" rtl="0" algn="l">
              <a:lnSpc>
                <a:spcPct val="797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autenticità, integrità, disponibilità, non ripudio di tutti gli asset in tutti i livelli del sistema IT.</a:t>
            </a:r>
            <a:endParaRPr b="0" i="0" sz="2400" u="none" cap="none" strike="noStrike">
              <a:solidFill>
                <a:schemeClr val="dk1"/>
              </a:solidFill>
              <a:latin typeface="Helvetica Neue"/>
              <a:ea typeface="Helvetica Neue"/>
              <a:cs typeface="Helvetica Neue"/>
              <a:sym typeface="Helvetica Neue"/>
            </a:endParaRPr>
          </a:p>
        </p:txBody>
      </p:sp>
      <p:sp>
        <p:nvSpPr>
          <p:cNvPr id="349" name="Google Shape;349;p17"/>
          <p:cNvSpPr txBox="1"/>
          <p:nvPr/>
        </p:nvSpPr>
        <p:spPr>
          <a:xfrm>
            <a:off x="1767841" y="3736340"/>
            <a:ext cx="3620135" cy="1558925"/>
          </a:xfrm>
          <a:prstGeom prst="rect">
            <a:avLst/>
          </a:prstGeom>
          <a:noFill/>
          <a:ln>
            <a:noFill/>
          </a:ln>
        </p:spPr>
        <p:txBody>
          <a:bodyPr anchorCtr="0" anchor="t" bIns="0" lIns="0" spcFirstLastPara="1" rIns="0" wrap="square" tIns="86350">
            <a:spAutoFit/>
          </a:bodyPr>
          <a:lstStyle/>
          <a:p>
            <a:pPr indent="-342900" lvl="0" marL="355600" marR="5080" rtl="0" algn="l">
              <a:lnSpc>
                <a:spcPct val="79800"/>
              </a:lnSpc>
              <a:spcBef>
                <a:spcPts val="0"/>
              </a:spcBef>
              <a:spcAft>
                <a:spcPts val="0"/>
              </a:spcAft>
              <a:buClr>
                <a:srgbClr val="2FA3EE"/>
              </a:buClr>
              <a:buSzPts val="2400"/>
              <a:buFont typeface="Arial"/>
              <a:buChar char="•"/>
            </a:pPr>
            <a:r>
              <a:rPr b="1" i="0" lang="en-US" sz="2400" u="none" cap="none" strike="noStrike">
                <a:solidFill>
                  <a:schemeClr val="dk1"/>
                </a:solidFill>
                <a:latin typeface="Verdana"/>
                <a:ea typeface="Verdana"/>
                <a:cs typeface="Verdana"/>
                <a:sym typeface="Verdana"/>
              </a:rPr>
              <a:t>Sicurezza (sicurezza fisica): </a:t>
            </a:r>
            <a:r>
              <a:rPr b="0" i="0" lang="en-US" sz="2400" u="none" cap="none" strike="noStrike">
                <a:solidFill>
                  <a:schemeClr val="dk1"/>
                </a:solidFill>
                <a:latin typeface="Helvetica Neue"/>
                <a:ea typeface="Helvetica Neue"/>
                <a:cs typeface="Helvetica Neue"/>
                <a:sym typeface="Helvetica Neue"/>
              </a:rPr>
              <a:t>garantire il controllo degli accessi, l'integrità e la disponibilità degli asset nei due livelli (1°, 6°).</a:t>
            </a:r>
            <a:endParaRPr b="0" i="0" sz="24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8"/>
          <p:cNvSpPr txBox="1"/>
          <p:nvPr>
            <p:ph type="title"/>
          </p:nvPr>
        </p:nvSpPr>
        <p:spPr>
          <a:xfrm>
            <a:off x="4144867" y="723900"/>
            <a:ext cx="390271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MINACCE E ATTACCHI</a:t>
            </a:r>
            <a:endParaRPr sz="3200"/>
          </a:p>
        </p:txBody>
      </p:sp>
      <p:sp>
        <p:nvSpPr>
          <p:cNvPr id="355" name="Google Shape;355;p18"/>
          <p:cNvSpPr txBox="1"/>
          <p:nvPr/>
        </p:nvSpPr>
        <p:spPr>
          <a:xfrm>
            <a:off x="992514" y="2298191"/>
            <a:ext cx="2218690" cy="284480"/>
          </a:xfrm>
          <a:prstGeom prst="rect">
            <a:avLst/>
          </a:prstGeom>
          <a:noFill/>
          <a:ln>
            <a:noFill/>
          </a:ln>
        </p:spPr>
        <p:txBody>
          <a:bodyPr anchorCtr="0" anchor="t" bIns="0" lIns="0" spcFirstLastPara="1" rIns="0" wrap="square" tIns="12700">
            <a:spAutoFit/>
          </a:bodyPr>
          <a:lstStyle/>
          <a:p>
            <a:pPr indent="-228600" lvl="0" marL="241300" marR="0" rtl="0" algn="l">
              <a:lnSpc>
                <a:spcPct val="100000"/>
              </a:lnSpc>
              <a:spcBef>
                <a:spcPts val="0"/>
              </a:spcBef>
              <a:spcAft>
                <a:spcPts val="0"/>
              </a:spcAft>
              <a:buClr>
                <a:srgbClr val="2FA3EE"/>
              </a:buClr>
              <a:buSzPts val="1700"/>
              <a:buFont typeface="Arial"/>
              <a:buChar char="•"/>
            </a:pPr>
            <a:r>
              <a:rPr b="0" i="0" lang="en-US" sz="1700" u="none" cap="none" strike="noStrike">
                <a:solidFill>
                  <a:srgbClr val="0B5484"/>
                </a:solidFill>
                <a:latin typeface="Helvetica Neue"/>
                <a:ea typeface="Helvetica Neue"/>
                <a:cs typeface="Helvetica Neue"/>
                <a:sym typeface="Helvetica Neue"/>
              </a:rPr>
              <a:t>PERDITA DI DISPONIBILITÀ</a:t>
            </a:r>
            <a:endParaRPr b="0" i="0" sz="1700" u="none" cap="none" strike="noStrike">
              <a:solidFill>
                <a:schemeClr val="dk1"/>
              </a:solidFill>
              <a:latin typeface="Helvetica Neue"/>
              <a:ea typeface="Helvetica Neue"/>
              <a:cs typeface="Helvetica Neue"/>
              <a:sym typeface="Helvetica Neue"/>
            </a:endParaRPr>
          </a:p>
        </p:txBody>
      </p:sp>
      <p:sp>
        <p:nvSpPr>
          <p:cNvPr id="356" name="Google Shape;356;p18"/>
          <p:cNvSpPr txBox="1"/>
          <p:nvPr/>
        </p:nvSpPr>
        <p:spPr>
          <a:xfrm>
            <a:off x="1449715" y="2527808"/>
            <a:ext cx="9137650" cy="254000"/>
          </a:xfrm>
          <a:prstGeom prst="rect">
            <a:avLst/>
          </a:prstGeom>
          <a:noFill/>
          <a:ln>
            <a:noFill/>
          </a:ln>
        </p:spPr>
        <p:txBody>
          <a:bodyPr anchorCtr="0" anchor="t" bIns="0" lIns="0" spcFirstLastPara="1" rIns="0" wrap="square" tIns="12700">
            <a:spAutoFit/>
          </a:bodyPr>
          <a:lstStyle/>
          <a:p>
            <a:pPr indent="-228600" lvl="0" marL="241300" marR="0" rtl="0" algn="l">
              <a:lnSpc>
                <a:spcPct val="100000"/>
              </a:lnSpc>
              <a:spcBef>
                <a:spcPts val="0"/>
              </a:spcBef>
              <a:spcAft>
                <a:spcPts val="0"/>
              </a:spcAft>
              <a:buClr>
                <a:srgbClr val="EE344B"/>
              </a:buClr>
              <a:buSzPts val="1500"/>
              <a:buFont typeface="Noto Sans Symbols"/>
              <a:buChar char="▪"/>
            </a:pPr>
            <a:r>
              <a:rPr b="0" i="0" lang="en-US" sz="1500" u="none" cap="none" strike="noStrike">
                <a:solidFill>
                  <a:schemeClr val="dk1"/>
                </a:solidFill>
                <a:latin typeface="Helvetica Neue"/>
                <a:ea typeface="Helvetica Neue"/>
                <a:cs typeface="Helvetica Neue"/>
                <a:sym typeface="Helvetica Neue"/>
              </a:rPr>
              <a:t>DENIAL OF SERVICE, INTERCETTAZIONE TELEFONICA, FURTO DI CHIAVI, INSERIMENTO, DIROTTAMENTO DI SESSIONI, INSTRADAMENTO DI RETE, OCCULTAMENTO DI DATI.</a:t>
            </a:r>
            <a:endParaRPr b="0" i="0" sz="1500" u="none" cap="none" strike="noStrike">
              <a:solidFill>
                <a:schemeClr val="dk1"/>
              </a:solidFill>
              <a:latin typeface="Helvetica Neue"/>
              <a:ea typeface="Helvetica Neue"/>
              <a:cs typeface="Helvetica Neue"/>
              <a:sym typeface="Helvetica Neue"/>
            </a:endParaRPr>
          </a:p>
        </p:txBody>
      </p:sp>
      <p:sp>
        <p:nvSpPr>
          <p:cNvPr id="357" name="Google Shape;357;p18"/>
          <p:cNvSpPr txBox="1"/>
          <p:nvPr/>
        </p:nvSpPr>
        <p:spPr>
          <a:xfrm>
            <a:off x="992514" y="2647396"/>
            <a:ext cx="3978910" cy="756285"/>
          </a:xfrm>
          <a:prstGeom prst="rect">
            <a:avLst/>
          </a:prstGeom>
          <a:noFill/>
          <a:ln>
            <a:noFill/>
          </a:ln>
        </p:spPr>
        <p:txBody>
          <a:bodyPr anchorCtr="0" anchor="t" bIns="0" lIns="0" spcFirstLastPara="1" rIns="0" wrap="square" tIns="33000">
            <a:spAutoFit/>
          </a:bodyPr>
          <a:lstStyle/>
          <a:p>
            <a:pPr indent="0" lvl="0" marL="69850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Helvetica Neue"/>
                <a:ea typeface="Helvetica Neue"/>
                <a:cs typeface="Helvetica Neue"/>
                <a:sym typeface="Helvetica Neue"/>
              </a:rPr>
              <a:t>CANALE</a:t>
            </a:r>
            <a:endParaRPr b="0" i="0" sz="1500" u="none" cap="none" strike="noStrike">
              <a:solidFill>
                <a:schemeClr val="dk1"/>
              </a:solidFill>
              <a:latin typeface="Helvetica Neue"/>
              <a:ea typeface="Helvetica Neue"/>
              <a:cs typeface="Helvetica Neue"/>
              <a:sym typeface="Helvetica Neue"/>
            </a:endParaRPr>
          </a:p>
          <a:p>
            <a:pPr indent="-228600" lvl="0" marL="241300" marR="0" rtl="0" algn="l">
              <a:lnSpc>
                <a:spcPct val="113235"/>
              </a:lnSpc>
              <a:spcBef>
                <a:spcPts val="185"/>
              </a:spcBef>
              <a:spcAft>
                <a:spcPts val="0"/>
              </a:spcAft>
              <a:buClr>
                <a:srgbClr val="2FA3EE"/>
              </a:buClr>
              <a:buSzPts val="1700"/>
              <a:buFont typeface="Arial"/>
              <a:buChar char="•"/>
            </a:pPr>
            <a:r>
              <a:rPr b="0" i="0" lang="en-US" sz="1700" u="none" cap="none" strike="noStrike">
                <a:solidFill>
                  <a:srgbClr val="0B5484"/>
                </a:solidFill>
                <a:latin typeface="Helvetica Neue"/>
                <a:ea typeface="Helvetica Neue"/>
                <a:cs typeface="Helvetica Neue"/>
                <a:sym typeface="Helvetica Neue"/>
              </a:rPr>
              <a:t>PERDITA DI INTEGRITÀ</a:t>
            </a:r>
            <a:endParaRPr b="0" i="0" sz="1700" u="none" cap="none" strike="noStrike">
              <a:solidFill>
                <a:schemeClr val="dk1"/>
              </a:solidFill>
              <a:latin typeface="Helvetica Neue"/>
              <a:ea typeface="Helvetica Neue"/>
              <a:cs typeface="Helvetica Neue"/>
              <a:sym typeface="Helvetica Neue"/>
            </a:endParaRPr>
          </a:p>
          <a:p>
            <a:pPr indent="-228600" lvl="1" marL="698500" marR="0" rtl="0" algn="l">
              <a:lnSpc>
                <a:spcPct val="112333"/>
              </a:lnSpc>
              <a:spcBef>
                <a:spcPts val="0"/>
              </a:spcBef>
              <a:spcAft>
                <a:spcPts val="0"/>
              </a:spcAft>
              <a:buClr>
                <a:srgbClr val="EE344B"/>
              </a:buClr>
              <a:buSzPts val="1500"/>
              <a:buFont typeface="Noto Sans Symbols"/>
              <a:buChar char="▪"/>
            </a:pPr>
            <a:r>
              <a:rPr b="0" i="0" lang="en-US" sz="1500" u="none" cap="none" strike="noStrike">
                <a:solidFill>
                  <a:schemeClr val="dk1"/>
                </a:solidFill>
                <a:latin typeface="Helvetica Neue"/>
                <a:ea typeface="Helvetica Neue"/>
                <a:cs typeface="Helvetica Neue"/>
                <a:sym typeface="Helvetica Neue"/>
              </a:rPr>
              <a:t>INDOVINARE LE CHIAVI, ATTACCHI DI CRITTOANALISI</a:t>
            </a:r>
            <a:endParaRPr b="0" i="0" sz="1500" u="none" cap="none" strike="noStrike">
              <a:solidFill>
                <a:schemeClr val="dk1"/>
              </a:solidFill>
              <a:latin typeface="Helvetica Neue"/>
              <a:ea typeface="Helvetica Neue"/>
              <a:cs typeface="Helvetica Neue"/>
              <a:sym typeface="Helvetica Neue"/>
            </a:endParaRPr>
          </a:p>
        </p:txBody>
      </p:sp>
      <p:sp>
        <p:nvSpPr>
          <p:cNvPr id="358" name="Google Shape;358;p18"/>
          <p:cNvSpPr txBox="1"/>
          <p:nvPr/>
        </p:nvSpPr>
        <p:spPr>
          <a:xfrm>
            <a:off x="992514" y="3428492"/>
            <a:ext cx="4398010" cy="609600"/>
          </a:xfrm>
          <a:prstGeom prst="rect">
            <a:avLst/>
          </a:prstGeom>
          <a:noFill/>
          <a:ln>
            <a:noFill/>
          </a:ln>
        </p:spPr>
        <p:txBody>
          <a:bodyPr anchorCtr="0" anchor="t" bIns="0" lIns="0" spcFirstLastPara="1" rIns="0" wrap="square" tIns="12700">
            <a:spAutoFit/>
          </a:bodyPr>
          <a:lstStyle/>
          <a:p>
            <a:pPr indent="-274320" lvl="0" marL="287020" marR="0" rtl="0" algn="l">
              <a:lnSpc>
                <a:spcPct val="118333"/>
              </a:lnSpc>
              <a:spcBef>
                <a:spcPts val="0"/>
              </a:spcBef>
              <a:spcAft>
                <a:spcPts val="0"/>
              </a:spcAft>
              <a:buClr>
                <a:srgbClr val="86C157"/>
              </a:buClr>
              <a:buSzPts val="2300"/>
              <a:buFont typeface="Noto Sans Symbols"/>
              <a:buChar char="▪"/>
            </a:pPr>
            <a:r>
              <a:rPr b="1" i="0" lang="en-US" sz="2400" u="none" cap="none" strike="noStrike">
                <a:solidFill>
                  <a:schemeClr val="dk1"/>
                </a:solidFill>
                <a:latin typeface="Verdana"/>
                <a:ea typeface="Verdana"/>
                <a:cs typeface="Verdana"/>
                <a:sym typeface="Verdana"/>
              </a:rPr>
              <a:t>PERDITA DI AUTENTICITÀ</a:t>
            </a:r>
            <a:endParaRPr b="0" i="0" sz="2400" u="none" cap="none" strike="noStrike">
              <a:solidFill>
                <a:schemeClr val="dk1"/>
              </a:solidFill>
              <a:latin typeface="Verdana"/>
              <a:ea typeface="Verdana"/>
              <a:cs typeface="Verdana"/>
              <a:sym typeface="Verdana"/>
            </a:endParaRPr>
          </a:p>
          <a:p>
            <a:pPr indent="-228600" lvl="1" marL="698500" marR="0" rtl="0" algn="l">
              <a:lnSpc>
                <a:spcPct val="117333"/>
              </a:lnSpc>
              <a:spcBef>
                <a:spcPts val="0"/>
              </a:spcBef>
              <a:spcAft>
                <a:spcPts val="0"/>
              </a:spcAft>
              <a:buClr>
                <a:srgbClr val="EE344B"/>
              </a:buClr>
              <a:buSzPts val="1500"/>
              <a:buFont typeface="Noto Sans Symbols"/>
              <a:buChar char="▪"/>
            </a:pPr>
            <a:r>
              <a:rPr b="0" i="0" lang="en-US" sz="1500" u="none" cap="none" strike="noStrike">
                <a:solidFill>
                  <a:schemeClr val="dk1"/>
                </a:solidFill>
                <a:latin typeface="Helvetica Neue"/>
                <a:ea typeface="Helvetica Neue"/>
                <a:cs typeface="Helvetica Neue"/>
                <a:sym typeface="Helvetica Neue"/>
              </a:rPr>
              <a:t>ACCESSO NON AUTORIZZATO, IMPERSONIFICAZIONE DEL SITO</a:t>
            </a:r>
            <a:endParaRPr b="0" i="0" sz="1500" u="none" cap="none" strike="noStrike">
              <a:solidFill>
                <a:schemeClr val="dk1"/>
              </a:solidFill>
              <a:latin typeface="Helvetica Neue"/>
              <a:ea typeface="Helvetica Neue"/>
              <a:cs typeface="Helvetica Neue"/>
              <a:sym typeface="Helvetica Neue"/>
            </a:endParaRPr>
          </a:p>
        </p:txBody>
      </p:sp>
      <p:sp>
        <p:nvSpPr>
          <p:cNvPr id="359" name="Google Shape;359;p18"/>
          <p:cNvSpPr txBox="1"/>
          <p:nvPr/>
        </p:nvSpPr>
        <p:spPr>
          <a:xfrm>
            <a:off x="1449715" y="3987800"/>
            <a:ext cx="8129905" cy="254000"/>
          </a:xfrm>
          <a:prstGeom prst="rect">
            <a:avLst/>
          </a:prstGeom>
          <a:noFill/>
          <a:ln>
            <a:noFill/>
          </a:ln>
        </p:spPr>
        <p:txBody>
          <a:bodyPr anchorCtr="0" anchor="t" bIns="0" lIns="0" spcFirstLastPara="1" rIns="0" wrap="square" tIns="12700">
            <a:spAutoFit/>
          </a:bodyPr>
          <a:lstStyle/>
          <a:p>
            <a:pPr indent="-228600" lvl="0" marL="241300" marR="0" rtl="0" algn="l">
              <a:lnSpc>
                <a:spcPct val="100000"/>
              </a:lnSpc>
              <a:spcBef>
                <a:spcPts val="0"/>
              </a:spcBef>
              <a:spcAft>
                <a:spcPts val="0"/>
              </a:spcAft>
              <a:buClr>
                <a:srgbClr val="EE344B"/>
              </a:buClr>
              <a:buSzPts val="1500"/>
              <a:buFont typeface="Noto Sans Symbols"/>
              <a:buChar char="▪"/>
            </a:pPr>
            <a:r>
              <a:rPr b="0" i="0" lang="en-US" sz="1500" u="none" cap="none" strike="noStrike">
                <a:solidFill>
                  <a:schemeClr val="dk1"/>
                </a:solidFill>
                <a:latin typeface="Helvetica Neue"/>
                <a:ea typeface="Helvetica Neue"/>
                <a:cs typeface="Helvetica Neue"/>
                <a:sym typeface="Helvetica Neue"/>
              </a:rPr>
              <a:t>INTRUSIONE NEL SISTEMA CLIENT (INFEZIONE VIRALE, INSTALLAZIONE DI BACKDOOR, FURTO DI INFORMAZIONI),</a:t>
            </a:r>
            <a:endParaRPr b="0" i="0" sz="1500" u="none" cap="none" strike="noStrike">
              <a:solidFill>
                <a:schemeClr val="dk1"/>
              </a:solidFill>
              <a:latin typeface="Helvetica Neue"/>
              <a:ea typeface="Helvetica Neue"/>
              <a:cs typeface="Helvetica Neue"/>
              <a:sym typeface="Helvetica Neue"/>
            </a:endParaRPr>
          </a:p>
        </p:txBody>
      </p:sp>
      <p:sp>
        <p:nvSpPr>
          <p:cNvPr id="360" name="Google Shape;360;p18"/>
          <p:cNvSpPr txBox="1"/>
          <p:nvPr/>
        </p:nvSpPr>
        <p:spPr>
          <a:xfrm>
            <a:off x="992514" y="4095197"/>
            <a:ext cx="5891530" cy="1442085"/>
          </a:xfrm>
          <a:prstGeom prst="rect">
            <a:avLst/>
          </a:prstGeom>
          <a:noFill/>
          <a:ln>
            <a:noFill/>
          </a:ln>
        </p:spPr>
        <p:txBody>
          <a:bodyPr anchorCtr="0" anchor="t" bIns="0" lIns="0" spcFirstLastPara="1" rIns="0" wrap="square" tIns="33000">
            <a:spAutoFit/>
          </a:bodyPr>
          <a:lstStyle/>
          <a:p>
            <a:pPr indent="0" lvl="0" marL="69850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Helvetica Neue"/>
                <a:ea typeface="Helvetica Neue"/>
                <a:cs typeface="Helvetica Neue"/>
                <a:sym typeface="Helvetica Neue"/>
              </a:rPr>
              <a:t>AZIONI FALSIFICATE/NON VOLONTARIE DELL'UTENTE, ESECUZIONE DI COMANDI)</a:t>
            </a:r>
            <a:endParaRPr b="0" i="0" sz="1500" u="none" cap="none" strike="noStrike">
              <a:solidFill>
                <a:schemeClr val="dk1"/>
              </a:solidFill>
              <a:latin typeface="Helvetica Neue"/>
              <a:ea typeface="Helvetica Neue"/>
              <a:cs typeface="Helvetica Neue"/>
              <a:sym typeface="Helvetica Neue"/>
            </a:endParaRPr>
          </a:p>
          <a:p>
            <a:pPr indent="-228600" lvl="0" marL="241300" marR="0" rtl="0" algn="l">
              <a:lnSpc>
                <a:spcPct val="113235"/>
              </a:lnSpc>
              <a:spcBef>
                <a:spcPts val="185"/>
              </a:spcBef>
              <a:spcAft>
                <a:spcPts val="0"/>
              </a:spcAft>
              <a:buClr>
                <a:srgbClr val="2FA3EE"/>
              </a:buClr>
              <a:buSzPts val="1700"/>
              <a:buFont typeface="Arial"/>
              <a:buChar char="•"/>
            </a:pPr>
            <a:r>
              <a:rPr b="0" i="0" lang="en-US" sz="1700" u="none" cap="none" strike="noStrike">
                <a:solidFill>
                  <a:srgbClr val="0B5484"/>
                </a:solidFill>
                <a:latin typeface="Helvetica Neue"/>
                <a:ea typeface="Helvetica Neue"/>
                <a:cs typeface="Helvetica Neue"/>
                <a:sym typeface="Helvetica Neue"/>
              </a:rPr>
              <a:t>PERDITA DI RISERVATEZZA</a:t>
            </a:r>
            <a:endParaRPr b="0" i="0" sz="1700" u="none" cap="none" strike="noStrike">
              <a:solidFill>
                <a:schemeClr val="dk1"/>
              </a:solidFill>
              <a:latin typeface="Helvetica Neue"/>
              <a:ea typeface="Helvetica Neue"/>
              <a:cs typeface="Helvetica Neue"/>
              <a:sym typeface="Helvetica Neue"/>
            </a:endParaRPr>
          </a:p>
          <a:p>
            <a:pPr indent="-228600" lvl="1" marL="698500" marR="0" rtl="0" algn="l">
              <a:lnSpc>
                <a:spcPct val="105999"/>
              </a:lnSpc>
              <a:spcBef>
                <a:spcPts val="0"/>
              </a:spcBef>
              <a:spcAft>
                <a:spcPts val="0"/>
              </a:spcAft>
              <a:buClr>
                <a:srgbClr val="EE344B"/>
              </a:buClr>
              <a:buSzPts val="1500"/>
              <a:buFont typeface="Noto Sans Symbols"/>
              <a:buChar char="▪"/>
            </a:pPr>
            <a:r>
              <a:rPr b="0" i="0" lang="en-US" sz="1500" u="none" cap="none" strike="noStrike">
                <a:solidFill>
                  <a:schemeClr val="dk1"/>
                </a:solidFill>
                <a:latin typeface="Helvetica Neue"/>
                <a:ea typeface="Helvetica Neue"/>
                <a:cs typeface="Helvetica Neue"/>
                <a:sym typeface="Helvetica Neue"/>
              </a:rPr>
              <a:t>SPIONAGGIO PERSONALE, AZIENDALE, NAZIONALE E MILITARE</a:t>
            </a:r>
            <a:endParaRPr b="0" i="0" sz="1500" u="none" cap="none" strike="noStrike">
              <a:solidFill>
                <a:schemeClr val="dk1"/>
              </a:solidFill>
              <a:latin typeface="Helvetica Neue"/>
              <a:ea typeface="Helvetica Neue"/>
              <a:cs typeface="Helvetica Neue"/>
              <a:sym typeface="Helvetica Neue"/>
            </a:endParaRPr>
          </a:p>
          <a:p>
            <a:pPr indent="-228600" lvl="1" marL="698500" marR="0" rtl="0" algn="l">
              <a:lnSpc>
                <a:spcPct val="113666"/>
              </a:lnSpc>
              <a:spcBef>
                <a:spcPts val="0"/>
              </a:spcBef>
              <a:spcAft>
                <a:spcPts val="0"/>
              </a:spcAft>
              <a:buClr>
                <a:srgbClr val="EE344B"/>
              </a:buClr>
              <a:buSzPts val="1500"/>
              <a:buFont typeface="Noto Sans Symbols"/>
              <a:buChar char="▪"/>
            </a:pPr>
            <a:r>
              <a:rPr b="0" i="0" lang="en-US" sz="1500" u="none" cap="none" strike="noStrike">
                <a:solidFill>
                  <a:schemeClr val="dk1"/>
                </a:solidFill>
                <a:latin typeface="Helvetica Neue"/>
                <a:ea typeface="Helvetica Neue"/>
                <a:cs typeface="Helvetica Neue"/>
                <a:sym typeface="Helvetica Neue"/>
              </a:rPr>
              <a:t>VIOLAZIONE DI DATI E INFORMAZIONI</a:t>
            </a:r>
            <a:endParaRPr b="0" i="0" sz="1500" u="none" cap="none" strike="noStrike">
              <a:solidFill>
                <a:schemeClr val="dk1"/>
              </a:solidFill>
              <a:latin typeface="Helvetica Neue"/>
              <a:ea typeface="Helvetica Neue"/>
              <a:cs typeface="Helvetica Neue"/>
              <a:sym typeface="Helvetica Neue"/>
            </a:endParaRPr>
          </a:p>
          <a:p>
            <a:pPr indent="-228600" lvl="0" marL="241300" marR="0" rtl="0" algn="l">
              <a:lnSpc>
                <a:spcPct val="113235"/>
              </a:lnSpc>
              <a:spcBef>
                <a:spcPts val="185"/>
              </a:spcBef>
              <a:spcAft>
                <a:spcPts val="0"/>
              </a:spcAft>
              <a:buClr>
                <a:srgbClr val="2FA3EE"/>
              </a:buClr>
              <a:buSzPts val="1700"/>
              <a:buFont typeface="Arial"/>
              <a:buChar char="•"/>
            </a:pPr>
            <a:r>
              <a:rPr b="0" i="0" lang="en-US" sz="1700" u="none" cap="none" strike="noStrike">
                <a:solidFill>
                  <a:srgbClr val="0B5484"/>
                </a:solidFill>
                <a:latin typeface="Helvetica Neue"/>
                <a:ea typeface="Helvetica Neue"/>
                <a:cs typeface="Helvetica Neue"/>
                <a:sym typeface="Helvetica Neue"/>
              </a:rPr>
              <a:t>PERDITA DELLA NON RIPUDIABILITÀ</a:t>
            </a:r>
            <a:endParaRPr b="0" i="0" sz="1700" u="none" cap="none" strike="noStrike">
              <a:solidFill>
                <a:schemeClr val="dk1"/>
              </a:solidFill>
              <a:latin typeface="Helvetica Neue"/>
              <a:ea typeface="Helvetica Neue"/>
              <a:cs typeface="Helvetica Neue"/>
              <a:sym typeface="Helvetica Neue"/>
            </a:endParaRPr>
          </a:p>
          <a:p>
            <a:pPr indent="-228600" lvl="1" marL="698500" marR="0" rtl="0" algn="l">
              <a:lnSpc>
                <a:spcPct val="112333"/>
              </a:lnSpc>
              <a:spcBef>
                <a:spcPts val="0"/>
              </a:spcBef>
              <a:spcAft>
                <a:spcPts val="0"/>
              </a:spcAft>
              <a:buClr>
                <a:srgbClr val="EE344B"/>
              </a:buClr>
              <a:buSzPts val="1500"/>
              <a:buFont typeface="Noto Sans Symbols"/>
              <a:buChar char="▪"/>
            </a:pPr>
            <a:r>
              <a:rPr b="0" i="0" lang="en-US" sz="1500" u="none" cap="none" strike="noStrike">
                <a:solidFill>
                  <a:schemeClr val="dk1"/>
                </a:solidFill>
                <a:latin typeface="Helvetica Neue"/>
                <a:ea typeface="Helvetica Neue"/>
                <a:cs typeface="Helvetica Neue"/>
                <a:sym typeface="Helvetica Neue"/>
              </a:rPr>
              <a:t>INDOVINARE LE CHIAVI, ATTACCHI CRITTOANALITICI</a:t>
            </a:r>
            <a:endParaRPr b="0" i="0" sz="15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19"/>
          <p:cNvPicPr preferRelativeResize="0"/>
          <p:nvPr/>
        </p:nvPicPr>
        <p:blipFill rotWithShape="1">
          <a:blip r:embed="rId3">
            <a:alphaModFix/>
          </a:blip>
          <a:srcRect b="0" l="0" r="0" t="0"/>
          <a:stretch/>
        </p:blipFill>
        <p:spPr>
          <a:xfrm>
            <a:off x="0" y="0"/>
            <a:ext cx="12192000" cy="6857999"/>
          </a:xfrm>
          <a:prstGeom prst="rect">
            <a:avLst/>
          </a:prstGeom>
          <a:noFill/>
          <a:ln>
            <a:noFill/>
          </a:ln>
        </p:spPr>
      </p:pic>
      <p:grpSp>
        <p:nvGrpSpPr>
          <p:cNvPr id="366" name="Google Shape;366;p19"/>
          <p:cNvGrpSpPr/>
          <p:nvPr/>
        </p:nvGrpSpPr>
        <p:grpSpPr>
          <a:xfrm>
            <a:off x="1487487" y="0"/>
            <a:ext cx="9180830" cy="1052830"/>
            <a:chOff x="1487487" y="0"/>
            <a:chExt cx="9180830" cy="1052830"/>
          </a:xfrm>
        </p:grpSpPr>
        <p:sp>
          <p:nvSpPr>
            <p:cNvPr id="367" name="Google Shape;367;p19"/>
            <p:cNvSpPr/>
            <p:nvPr/>
          </p:nvSpPr>
          <p:spPr>
            <a:xfrm>
              <a:off x="1487487" y="0"/>
              <a:ext cx="9180830" cy="1052830"/>
            </a:xfrm>
            <a:custGeom>
              <a:rect b="b" l="l" r="r" t="t"/>
              <a:pathLst>
                <a:path extrusionOk="0" h="1052830" w="9180830">
                  <a:moveTo>
                    <a:pt x="9180512" y="0"/>
                  </a:moveTo>
                  <a:lnTo>
                    <a:pt x="0" y="0"/>
                  </a:lnTo>
                  <a:lnTo>
                    <a:pt x="0" y="1052736"/>
                  </a:lnTo>
                  <a:lnTo>
                    <a:pt x="9180512" y="1052736"/>
                  </a:lnTo>
                  <a:lnTo>
                    <a:pt x="9180512" y="0"/>
                  </a:lnTo>
                  <a:close/>
                </a:path>
              </a:pathLst>
            </a:custGeom>
            <a:solidFill>
              <a:srgbClr val="3E5C8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368" name="Google Shape;368;p19"/>
            <p:cNvPicPr preferRelativeResize="0"/>
            <p:nvPr/>
          </p:nvPicPr>
          <p:blipFill rotWithShape="1">
            <a:blip r:embed="rId4">
              <a:alphaModFix/>
            </a:blip>
            <a:srcRect b="0" l="0" r="0" t="0"/>
            <a:stretch/>
          </p:blipFill>
          <p:spPr>
            <a:xfrm>
              <a:off x="1712975" y="359663"/>
              <a:ext cx="5635752" cy="390143"/>
            </a:xfrm>
            <a:prstGeom prst="rect">
              <a:avLst/>
            </a:prstGeom>
            <a:noFill/>
            <a:ln>
              <a:noFill/>
            </a:ln>
          </p:spPr>
        </p:pic>
      </p:grpSp>
      <p:grpSp>
        <p:nvGrpSpPr>
          <p:cNvPr id="369" name="Google Shape;369;p19"/>
          <p:cNvGrpSpPr/>
          <p:nvPr/>
        </p:nvGrpSpPr>
        <p:grpSpPr>
          <a:xfrm>
            <a:off x="1018032" y="1556792"/>
            <a:ext cx="9564623" cy="5301784"/>
            <a:chOff x="1018032" y="1556792"/>
            <a:chExt cx="9564623" cy="5301784"/>
          </a:xfrm>
        </p:grpSpPr>
        <p:pic>
          <p:nvPicPr>
            <p:cNvPr id="370" name="Google Shape;370;p19"/>
            <p:cNvPicPr preferRelativeResize="0"/>
            <p:nvPr/>
          </p:nvPicPr>
          <p:blipFill rotWithShape="1">
            <a:blip r:embed="rId5">
              <a:alphaModFix/>
            </a:blip>
            <a:srcRect b="0" l="0" r="0" t="0"/>
            <a:stretch/>
          </p:blipFill>
          <p:spPr>
            <a:xfrm>
              <a:off x="2459596" y="1556792"/>
              <a:ext cx="7457159" cy="3456383"/>
            </a:xfrm>
            <a:prstGeom prst="rect">
              <a:avLst/>
            </a:prstGeom>
            <a:noFill/>
            <a:ln>
              <a:noFill/>
            </a:ln>
          </p:spPr>
        </p:pic>
        <p:pic>
          <p:nvPicPr>
            <p:cNvPr id="371" name="Google Shape;371;p19"/>
            <p:cNvPicPr preferRelativeResize="0"/>
            <p:nvPr/>
          </p:nvPicPr>
          <p:blipFill rotWithShape="1">
            <a:blip r:embed="rId6">
              <a:alphaModFix/>
            </a:blip>
            <a:srcRect b="0" l="0" r="0" t="0"/>
            <a:stretch/>
          </p:blipFill>
          <p:spPr>
            <a:xfrm>
              <a:off x="5105400" y="2353055"/>
              <a:ext cx="2572511" cy="1466088"/>
            </a:xfrm>
            <a:prstGeom prst="rect">
              <a:avLst/>
            </a:prstGeom>
            <a:noFill/>
            <a:ln>
              <a:noFill/>
            </a:ln>
          </p:spPr>
        </p:pic>
        <p:pic>
          <p:nvPicPr>
            <p:cNvPr id="372" name="Google Shape;372;p19"/>
            <p:cNvPicPr preferRelativeResize="0"/>
            <p:nvPr/>
          </p:nvPicPr>
          <p:blipFill rotWithShape="1">
            <a:blip r:embed="rId7">
              <a:alphaModFix/>
            </a:blip>
            <a:srcRect b="0" l="0" r="0" t="0"/>
            <a:stretch/>
          </p:blipFill>
          <p:spPr>
            <a:xfrm>
              <a:off x="8183879" y="3605784"/>
              <a:ext cx="2398776" cy="1395983"/>
            </a:xfrm>
            <a:prstGeom prst="rect">
              <a:avLst/>
            </a:prstGeom>
            <a:noFill/>
            <a:ln>
              <a:noFill/>
            </a:ln>
          </p:spPr>
        </p:pic>
        <p:pic>
          <p:nvPicPr>
            <p:cNvPr id="373" name="Google Shape;373;p19"/>
            <p:cNvPicPr preferRelativeResize="0"/>
            <p:nvPr/>
          </p:nvPicPr>
          <p:blipFill rotWithShape="1">
            <a:blip r:embed="rId8">
              <a:alphaModFix/>
            </a:blip>
            <a:srcRect b="0" l="0" r="0" t="0"/>
            <a:stretch/>
          </p:blipFill>
          <p:spPr>
            <a:xfrm>
              <a:off x="1069848" y="3617975"/>
              <a:ext cx="2907791" cy="1566672"/>
            </a:xfrm>
            <a:prstGeom prst="rect">
              <a:avLst/>
            </a:prstGeom>
            <a:noFill/>
            <a:ln>
              <a:noFill/>
            </a:ln>
          </p:spPr>
        </p:pic>
        <p:pic>
          <p:nvPicPr>
            <p:cNvPr id="374" name="Google Shape;374;p19"/>
            <p:cNvPicPr preferRelativeResize="0"/>
            <p:nvPr/>
          </p:nvPicPr>
          <p:blipFill rotWithShape="1">
            <a:blip r:embed="rId9">
              <a:alphaModFix/>
            </a:blip>
            <a:srcRect b="0" l="0" r="0" t="0"/>
            <a:stretch/>
          </p:blipFill>
          <p:spPr>
            <a:xfrm>
              <a:off x="1018032" y="2438400"/>
              <a:ext cx="2999232" cy="1505712"/>
            </a:xfrm>
            <a:prstGeom prst="rect">
              <a:avLst/>
            </a:prstGeom>
            <a:noFill/>
            <a:ln>
              <a:noFill/>
            </a:ln>
          </p:spPr>
        </p:pic>
        <p:pic>
          <p:nvPicPr>
            <p:cNvPr id="375" name="Google Shape;375;p19"/>
            <p:cNvPicPr preferRelativeResize="0"/>
            <p:nvPr/>
          </p:nvPicPr>
          <p:blipFill rotWithShape="1">
            <a:blip r:embed="rId10">
              <a:alphaModFix/>
            </a:blip>
            <a:srcRect b="0" l="0" r="0" t="0"/>
            <a:stretch/>
          </p:blipFill>
          <p:spPr>
            <a:xfrm>
              <a:off x="4285488" y="3739896"/>
              <a:ext cx="3489960" cy="1795272"/>
            </a:xfrm>
            <a:prstGeom prst="rect">
              <a:avLst/>
            </a:prstGeom>
            <a:noFill/>
            <a:ln>
              <a:noFill/>
            </a:ln>
          </p:spPr>
        </p:pic>
        <p:pic>
          <p:nvPicPr>
            <p:cNvPr id="376" name="Google Shape;376;p19"/>
            <p:cNvPicPr preferRelativeResize="0"/>
            <p:nvPr/>
          </p:nvPicPr>
          <p:blipFill rotWithShape="1">
            <a:blip r:embed="rId11">
              <a:alphaModFix/>
            </a:blip>
            <a:srcRect b="0" l="0" r="0" t="0"/>
            <a:stretch/>
          </p:blipFill>
          <p:spPr>
            <a:xfrm>
              <a:off x="6568440" y="4843271"/>
              <a:ext cx="2974848" cy="1621536"/>
            </a:xfrm>
            <a:prstGeom prst="rect">
              <a:avLst/>
            </a:prstGeom>
            <a:noFill/>
            <a:ln>
              <a:noFill/>
            </a:ln>
          </p:spPr>
        </p:pic>
        <p:pic>
          <p:nvPicPr>
            <p:cNvPr id="377" name="Google Shape;377;p19"/>
            <p:cNvPicPr preferRelativeResize="0"/>
            <p:nvPr/>
          </p:nvPicPr>
          <p:blipFill rotWithShape="1">
            <a:blip r:embed="rId12">
              <a:alphaModFix/>
            </a:blip>
            <a:srcRect b="0" l="0" r="0" t="0"/>
            <a:stretch/>
          </p:blipFill>
          <p:spPr>
            <a:xfrm>
              <a:off x="2727960" y="4806695"/>
              <a:ext cx="2935224" cy="1591056"/>
            </a:xfrm>
            <a:prstGeom prst="rect">
              <a:avLst/>
            </a:prstGeom>
            <a:noFill/>
            <a:ln>
              <a:noFill/>
            </a:ln>
          </p:spPr>
        </p:pic>
        <p:sp>
          <p:nvSpPr>
            <p:cNvPr id="378" name="Google Shape;378;p19"/>
            <p:cNvSpPr/>
            <p:nvPr/>
          </p:nvSpPr>
          <p:spPr>
            <a:xfrm>
              <a:off x="5397990" y="5972116"/>
              <a:ext cx="1888489" cy="886460"/>
            </a:xfrm>
            <a:custGeom>
              <a:rect b="b" l="l" r="r" t="t"/>
              <a:pathLst>
                <a:path extrusionOk="0" h="886459" w="1888490">
                  <a:moveTo>
                    <a:pt x="0" y="149620"/>
                  </a:moveTo>
                  <a:lnTo>
                    <a:pt x="1824056" y="0"/>
                  </a:lnTo>
                  <a:lnTo>
                    <a:pt x="1888399" y="784421"/>
                  </a:lnTo>
                  <a:lnTo>
                    <a:pt x="651458" y="885883"/>
                  </a:lnTo>
                </a:path>
              </a:pathLst>
            </a:custGeom>
            <a:noFill/>
            <a:ln cap="flat" cmpd="sng" w="349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79" name="Google Shape;379;p19"/>
          <p:cNvSpPr txBox="1"/>
          <p:nvPr/>
        </p:nvSpPr>
        <p:spPr>
          <a:xfrm rot="-240000">
            <a:off x="5584560" y="6142676"/>
            <a:ext cx="1531900" cy="40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FF0000"/>
                </a:solidFill>
                <a:latin typeface="Arial"/>
                <a:ea typeface="Arial"/>
                <a:cs typeface="Arial"/>
                <a:sym typeface="Arial"/>
              </a:rPr>
              <a:t>HACKERATO</a:t>
            </a:r>
            <a:endParaRPr b="0" i="0" sz="3200" u="none" cap="none" strike="noStrike">
              <a:solidFill>
                <a:schemeClr val="dk1"/>
              </a:solidFill>
              <a:latin typeface="Arial"/>
              <a:ea typeface="Arial"/>
              <a:cs typeface="Arial"/>
              <a:sym typeface="Arial"/>
            </a:endParaRPr>
          </a:p>
        </p:txBody>
      </p:sp>
      <p:pic>
        <p:nvPicPr>
          <p:cNvPr id="380" name="Google Shape;380;p19"/>
          <p:cNvPicPr preferRelativeResize="0"/>
          <p:nvPr/>
        </p:nvPicPr>
        <p:blipFill rotWithShape="1">
          <a:blip r:embed="rId13">
            <a:alphaModFix/>
          </a:blip>
          <a:srcRect b="0" l="0" r="0" t="0"/>
          <a:stretch/>
        </p:blipFill>
        <p:spPr>
          <a:xfrm>
            <a:off x="1524000" y="6056861"/>
            <a:ext cx="3683467" cy="8011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164" name="Google Shape;164;p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dk1"/>
              </a:buClr>
              <a:buSzPts val="1100"/>
              <a:buFont typeface="Century Gothic"/>
              <a:buNone/>
            </a:pPr>
            <a:fld id="{00000000-1234-1234-1234-123412341234}" type="slidenum">
              <a:rPr lang="en-US">
                <a:solidFill>
                  <a:schemeClr val="dk1"/>
                </a:solidFill>
              </a:rPr>
              <a:t>‹#›</a:t>
            </a:fld>
            <a:endParaRPr>
              <a:solidFill>
                <a:schemeClr val="dk1"/>
              </a:solidFill>
            </a:endParaRPr>
          </a:p>
        </p:txBody>
      </p:sp>
      <p:pic>
        <p:nvPicPr>
          <p:cNvPr id="165" name="Google Shape;165;p2"/>
          <p:cNvPicPr preferRelativeResize="0"/>
          <p:nvPr/>
        </p:nvPicPr>
        <p:blipFill rotWithShape="1">
          <a:blip r:embed="rId4">
            <a:alphaModFix/>
          </a:blip>
          <a:srcRect b="0" l="0" r="0" t="0"/>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20"/>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386" name="Google Shape;386;p20"/>
          <p:cNvSpPr txBox="1"/>
          <p:nvPr/>
        </p:nvSpPr>
        <p:spPr>
          <a:xfrm>
            <a:off x="1998276" y="1145031"/>
            <a:ext cx="8149590" cy="4801870"/>
          </a:xfrm>
          <a:prstGeom prst="rect">
            <a:avLst/>
          </a:prstGeom>
          <a:noFill/>
          <a:ln>
            <a:noFill/>
          </a:ln>
        </p:spPr>
        <p:txBody>
          <a:bodyPr anchorCtr="0" anchor="t" bIns="0" lIns="0" spcFirstLastPara="1" rIns="0" wrap="square" tIns="168275">
            <a:spAutoFit/>
          </a:bodyPr>
          <a:lstStyle/>
          <a:p>
            <a:pPr indent="-228600" lvl="0" marL="241300" marR="0" rtl="0" algn="l">
              <a:lnSpc>
                <a:spcPct val="100000"/>
              </a:lnSpc>
              <a:spcBef>
                <a:spcPts val="0"/>
              </a:spcBef>
              <a:spcAft>
                <a:spcPts val="0"/>
              </a:spcAft>
              <a:buClr>
                <a:srgbClr val="2FA3EE"/>
              </a:buClr>
              <a:buSzPts val="1900"/>
              <a:buFont typeface="Noto Sans Symbols"/>
              <a:buChar char="✔"/>
            </a:pPr>
            <a:r>
              <a:rPr b="0" i="0" lang="en-US" sz="1900" u="none" cap="none" strike="noStrike">
                <a:solidFill>
                  <a:srgbClr val="0B5484"/>
                </a:solidFill>
                <a:latin typeface="Helvetica Neue"/>
                <a:ea typeface="Helvetica Neue"/>
                <a:cs typeface="Helvetica Neue"/>
                <a:sym typeface="Helvetica Neue"/>
              </a:rPr>
              <a:t>GPS SPOOFING</a:t>
            </a:r>
            <a:endParaRPr b="0" i="0" sz="19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220"/>
              </a:spcBef>
              <a:spcAft>
                <a:spcPts val="0"/>
              </a:spcAft>
              <a:buClr>
                <a:srgbClr val="2FA3EE"/>
              </a:buClr>
              <a:buSzPts val="1900"/>
              <a:buFont typeface="Noto Sans Symbols"/>
              <a:buChar char="✔"/>
            </a:pPr>
            <a:r>
              <a:rPr b="0" i="0" lang="en-US" sz="1900" u="none" cap="none" strike="noStrike">
                <a:solidFill>
                  <a:srgbClr val="0B5484"/>
                </a:solidFill>
                <a:latin typeface="Helvetica Neue"/>
                <a:ea typeface="Helvetica Neue"/>
                <a:cs typeface="Helvetica Neue"/>
                <a:sym typeface="Helvetica Neue"/>
              </a:rPr>
              <a:t>ACCESSO NON AUTORIZZATO AI DISPOSITIVI MOBILI DI BORDO</a:t>
            </a:r>
            <a:endParaRPr b="0" i="0" sz="19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Noto Sans Symbols"/>
              <a:buChar char="✔"/>
            </a:pPr>
            <a:r>
              <a:rPr b="0" i="0" lang="en-US" sz="1900" u="none" cap="none" strike="noStrike">
                <a:solidFill>
                  <a:srgbClr val="0B5484"/>
                </a:solidFill>
                <a:latin typeface="Helvetica Neue"/>
                <a:ea typeface="Helvetica Neue"/>
                <a:cs typeface="Helvetica Neue"/>
                <a:sym typeface="Helvetica Neue"/>
              </a:rPr>
              <a:t>MANIPOLAZIONE DELLA POLIZZA DI CARICO</a:t>
            </a:r>
            <a:endParaRPr b="0" i="0" sz="19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Noto Sans Symbols"/>
              <a:buChar char="✔"/>
            </a:pPr>
            <a:r>
              <a:rPr b="0" i="0" lang="en-US" sz="1900" u="none" cap="none" strike="noStrike">
                <a:solidFill>
                  <a:srgbClr val="0B5484"/>
                </a:solidFill>
                <a:latin typeface="Helvetica Neue"/>
                <a:ea typeface="Helvetica Neue"/>
                <a:cs typeface="Helvetica Neue"/>
                <a:sym typeface="Helvetica Neue"/>
              </a:rPr>
              <a:t>SEGNALI DI DISTURBO, MONITORAGGIO</a:t>
            </a:r>
            <a:endParaRPr b="0" i="0" sz="1900" u="none" cap="none" strike="noStrike">
              <a:solidFill>
                <a:schemeClr val="dk1"/>
              </a:solidFill>
              <a:latin typeface="Helvetica Neue"/>
              <a:ea typeface="Helvetica Neue"/>
              <a:cs typeface="Helvetica Neue"/>
              <a:sym typeface="Helvetica Neue"/>
            </a:endParaRPr>
          </a:p>
          <a:p>
            <a:pPr indent="-228600" lvl="0" marL="241300" marR="5080" rtl="0" algn="l">
              <a:lnSpc>
                <a:spcPct val="109500"/>
              </a:lnSpc>
              <a:spcBef>
                <a:spcPts val="1005"/>
              </a:spcBef>
              <a:spcAft>
                <a:spcPts val="0"/>
              </a:spcAft>
              <a:buClr>
                <a:srgbClr val="2FA3EE"/>
              </a:buClr>
              <a:buSzPts val="1900"/>
              <a:buFont typeface="Noto Sans Symbols"/>
              <a:buChar char="✔"/>
            </a:pPr>
            <a:r>
              <a:rPr b="0" i="0" lang="en-US" sz="1900" u="none" cap="none" strike="noStrike">
                <a:solidFill>
                  <a:srgbClr val="0B5484"/>
                </a:solidFill>
                <a:latin typeface="Helvetica Neue"/>
                <a:ea typeface="Helvetica Neue"/>
                <a:cs typeface="Helvetica Neue"/>
                <a:sym typeface="Helvetica Neue"/>
              </a:rPr>
              <a:t>ACCESSO MIRATO ALLE INFRASTRUTTURE AUTOMATIZZATE DEI TERMINALI (AD ES. VARCHI ELETTRONICI, RFID NEI CONTAINER, TELECAMERE, SISTEMI DI SORVEGLIANZA)</a:t>
            </a:r>
            <a:endParaRPr b="0" i="0" sz="19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Noto Sans Symbols"/>
              <a:buChar char="✔"/>
            </a:pPr>
            <a:r>
              <a:rPr b="0" i="0" lang="en-US" sz="1900" u="none" cap="none" strike="noStrike">
                <a:solidFill>
                  <a:srgbClr val="0B5484"/>
                </a:solidFill>
                <a:latin typeface="Helvetica Neue"/>
                <a:ea typeface="Helvetica Neue"/>
                <a:cs typeface="Helvetica Neue"/>
                <a:sym typeface="Helvetica Neue"/>
              </a:rPr>
              <a:t>SPEAR PHISHING, DOS, .......</a:t>
            </a:r>
            <a:endParaRPr b="0" i="0" sz="19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45"/>
              </a:spcBef>
              <a:spcAft>
                <a:spcPts val="0"/>
              </a:spcAft>
              <a:buClr>
                <a:srgbClr val="000000"/>
              </a:buClr>
              <a:buSzPts val="2950"/>
              <a:buFont typeface="Arial"/>
              <a:buNone/>
            </a:pPr>
            <a:r>
              <a:t/>
            </a:r>
            <a:endParaRPr b="0" i="0" sz="2950" u="none" cap="none" strike="noStrike">
              <a:solidFill>
                <a:schemeClr val="dk1"/>
              </a:solidFill>
              <a:latin typeface="Helvetica Neue"/>
              <a:ea typeface="Helvetica Neue"/>
              <a:cs typeface="Helvetica Neue"/>
              <a:sym typeface="Helvetica Neue"/>
            </a:endParaRPr>
          </a:p>
          <a:p>
            <a:pPr indent="0" lvl="0" marL="12700" marR="2580640" rtl="0" algn="l">
              <a:lnSpc>
                <a:spcPct val="157900"/>
              </a:lnSpc>
              <a:spcBef>
                <a:spcPts val="0"/>
              </a:spcBef>
              <a:spcAft>
                <a:spcPts val="0"/>
              </a:spcAft>
              <a:buClr>
                <a:srgbClr val="000000"/>
              </a:buClr>
              <a:buSzPts val="1900"/>
              <a:buFont typeface="Arial"/>
              <a:buNone/>
            </a:pPr>
            <a:r>
              <a:rPr b="1" i="0" lang="en-US" sz="1900" u="none" cap="none" strike="noStrike">
                <a:solidFill>
                  <a:srgbClr val="0B5484"/>
                </a:solidFill>
                <a:latin typeface="Arial"/>
                <a:ea typeface="Arial"/>
                <a:cs typeface="Arial"/>
                <a:sym typeface="Arial"/>
              </a:rPr>
              <a:t>ATTACCHI ANDATI A BUON FINE</a:t>
            </a:r>
            <a:r>
              <a:rPr b="0" i="0" lang="en-US" sz="1900" u="none" cap="none" strike="noStrike">
                <a:solidFill>
                  <a:srgbClr val="0B5484"/>
                </a:solidFill>
                <a:latin typeface="Helvetica Neue"/>
                <a:ea typeface="Helvetica Neue"/>
                <a:cs typeface="Helvetica Neue"/>
                <a:sym typeface="Helvetica Neue"/>
              </a:rPr>
              <a:t>: MAERSK, PORTO DI BARCELLONA PORTI STATUNITENSI (LONG BEACH, SAN DIEGO),</a:t>
            </a:r>
            <a:endParaRPr b="0" i="0" sz="1900" u="none" cap="none" strike="noStrike">
              <a:solidFill>
                <a:schemeClr val="dk1"/>
              </a:solidFill>
              <a:latin typeface="Helvetica Neue"/>
              <a:ea typeface="Helvetica Neue"/>
              <a:cs typeface="Helvetica Neue"/>
              <a:sym typeface="Helvetica Neue"/>
            </a:endParaRPr>
          </a:p>
          <a:p>
            <a:pPr indent="0" lvl="0" marL="12700" marR="0" rtl="0" algn="l">
              <a:lnSpc>
                <a:spcPct val="100000"/>
              </a:lnSpc>
              <a:spcBef>
                <a:spcPts val="1225"/>
              </a:spcBef>
              <a:spcAft>
                <a:spcPts val="0"/>
              </a:spcAft>
              <a:buClr>
                <a:srgbClr val="000000"/>
              </a:buClr>
              <a:buSzPts val="1900"/>
              <a:buFont typeface="Arial"/>
              <a:buNone/>
            </a:pPr>
            <a:r>
              <a:rPr b="0" i="0" lang="en-US" sz="1900" u="none" cap="none" strike="noStrike">
                <a:solidFill>
                  <a:srgbClr val="0B5484"/>
                </a:solidFill>
                <a:latin typeface="Helvetica Neue"/>
                <a:ea typeface="Helvetica Neue"/>
                <a:cs typeface="Helvetica Neue"/>
                <a:sym typeface="Helvetica Neue"/>
              </a:rPr>
              <a:t>AUSTAL, MARINA REALE DELL'OMAN</a:t>
            </a:r>
            <a:endParaRPr b="0" i="0" sz="1900" u="none" cap="none" strike="noStrike">
              <a:solidFill>
                <a:schemeClr val="dk1"/>
              </a:solidFill>
              <a:latin typeface="Helvetica Neue"/>
              <a:ea typeface="Helvetica Neue"/>
              <a:cs typeface="Helvetica Neue"/>
              <a:sym typeface="Helvetica Neue"/>
            </a:endParaRPr>
          </a:p>
        </p:txBody>
      </p:sp>
      <p:grpSp>
        <p:nvGrpSpPr>
          <p:cNvPr id="387" name="Google Shape;387;p20"/>
          <p:cNvGrpSpPr/>
          <p:nvPr/>
        </p:nvGrpSpPr>
        <p:grpSpPr>
          <a:xfrm>
            <a:off x="7867637" y="4197931"/>
            <a:ext cx="2800363" cy="2292413"/>
            <a:chOff x="7867637" y="4197931"/>
            <a:chExt cx="2800363" cy="2292413"/>
          </a:xfrm>
        </p:grpSpPr>
        <p:pic>
          <p:nvPicPr>
            <p:cNvPr id="388" name="Google Shape;388;p20"/>
            <p:cNvPicPr preferRelativeResize="0"/>
            <p:nvPr/>
          </p:nvPicPr>
          <p:blipFill rotWithShape="1">
            <a:blip r:embed="rId4">
              <a:alphaModFix/>
            </a:blip>
            <a:srcRect b="0" l="0" r="0" t="0"/>
            <a:stretch/>
          </p:blipFill>
          <p:spPr>
            <a:xfrm>
              <a:off x="8528332" y="4197931"/>
              <a:ext cx="2139668" cy="1695586"/>
            </a:xfrm>
            <a:prstGeom prst="rect">
              <a:avLst/>
            </a:prstGeom>
            <a:noFill/>
            <a:ln>
              <a:noFill/>
            </a:ln>
          </p:spPr>
        </p:pic>
        <p:sp>
          <p:nvSpPr>
            <p:cNvPr id="389" name="Google Shape;389;p20"/>
            <p:cNvSpPr/>
            <p:nvPr/>
          </p:nvSpPr>
          <p:spPr>
            <a:xfrm>
              <a:off x="7867637" y="5556259"/>
              <a:ext cx="1888489" cy="934085"/>
            </a:xfrm>
            <a:custGeom>
              <a:rect b="b" l="l" r="r" t="t"/>
              <a:pathLst>
                <a:path extrusionOk="0" h="934085" w="1888490">
                  <a:moveTo>
                    <a:pt x="0" y="149620"/>
                  </a:moveTo>
                  <a:lnTo>
                    <a:pt x="1824056" y="0"/>
                  </a:lnTo>
                  <a:lnTo>
                    <a:pt x="1888399" y="784421"/>
                  </a:lnTo>
                  <a:lnTo>
                    <a:pt x="64343" y="934042"/>
                  </a:lnTo>
                  <a:lnTo>
                    <a:pt x="0" y="149620"/>
                  </a:lnTo>
                  <a:close/>
                </a:path>
              </a:pathLst>
            </a:custGeom>
            <a:noFill/>
            <a:ln cap="flat" cmpd="sng" w="349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390" name="Google Shape;390;p20"/>
          <p:cNvGrpSpPr/>
          <p:nvPr/>
        </p:nvGrpSpPr>
        <p:grpSpPr>
          <a:xfrm>
            <a:off x="8811836" y="653120"/>
            <a:ext cx="1888489" cy="1677741"/>
            <a:chOff x="8811836" y="653120"/>
            <a:chExt cx="1888489" cy="1677741"/>
          </a:xfrm>
        </p:grpSpPr>
        <p:pic>
          <p:nvPicPr>
            <p:cNvPr id="391" name="Google Shape;391;p20"/>
            <p:cNvPicPr preferRelativeResize="0"/>
            <p:nvPr/>
          </p:nvPicPr>
          <p:blipFill rotWithShape="1">
            <a:blip r:embed="rId5">
              <a:alphaModFix/>
            </a:blip>
            <a:srcRect b="0" l="0" r="0" t="0"/>
            <a:stretch/>
          </p:blipFill>
          <p:spPr>
            <a:xfrm>
              <a:off x="9112390" y="1359311"/>
              <a:ext cx="971550" cy="971550"/>
            </a:xfrm>
            <a:prstGeom prst="rect">
              <a:avLst/>
            </a:prstGeom>
            <a:noFill/>
            <a:ln>
              <a:noFill/>
            </a:ln>
          </p:spPr>
        </p:pic>
        <p:sp>
          <p:nvSpPr>
            <p:cNvPr id="392" name="Google Shape;392;p20"/>
            <p:cNvSpPr/>
            <p:nvPr/>
          </p:nvSpPr>
          <p:spPr>
            <a:xfrm>
              <a:off x="8811836" y="653120"/>
              <a:ext cx="1888489" cy="934085"/>
            </a:xfrm>
            <a:custGeom>
              <a:rect b="b" l="l" r="r" t="t"/>
              <a:pathLst>
                <a:path extrusionOk="0" h="934085" w="1888490">
                  <a:moveTo>
                    <a:pt x="0" y="149620"/>
                  </a:moveTo>
                  <a:lnTo>
                    <a:pt x="1824056" y="0"/>
                  </a:lnTo>
                  <a:lnTo>
                    <a:pt x="1888399" y="784421"/>
                  </a:lnTo>
                  <a:lnTo>
                    <a:pt x="64343" y="934042"/>
                  </a:lnTo>
                  <a:lnTo>
                    <a:pt x="0" y="149620"/>
                  </a:lnTo>
                  <a:close/>
                </a:path>
              </a:pathLst>
            </a:custGeom>
            <a:noFill/>
            <a:ln cap="flat" cmpd="sng" w="349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93" name="Google Shape;393;p20"/>
          <p:cNvSpPr txBox="1"/>
          <p:nvPr/>
        </p:nvSpPr>
        <p:spPr>
          <a:xfrm rot="-240000">
            <a:off x="8054207" y="5725100"/>
            <a:ext cx="1531900" cy="40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FF0000"/>
                </a:solidFill>
                <a:latin typeface="Arial"/>
                <a:ea typeface="Arial"/>
                <a:cs typeface="Arial"/>
                <a:sym typeface="Arial"/>
              </a:rPr>
              <a:t>HACKERATO</a:t>
            </a:r>
            <a:endParaRPr b="0" i="0" sz="3200" u="none" cap="none" strike="noStrike">
              <a:solidFill>
                <a:schemeClr val="dk1"/>
              </a:solidFill>
              <a:latin typeface="Arial"/>
              <a:ea typeface="Arial"/>
              <a:cs typeface="Arial"/>
              <a:sym typeface="Arial"/>
            </a:endParaRPr>
          </a:p>
        </p:txBody>
      </p:sp>
      <p:sp>
        <p:nvSpPr>
          <p:cNvPr id="394" name="Google Shape;394;p20"/>
          <p:cNvSpPr txBox="1"/>
          <p:nvPr/>
        </p:nvSpPr>
        <p:spPr>
          <a:xfrm rot="-240000">
            <a:off x="8998406" y="823917"/>
            <a:ext cx="1531900" cy="40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FF0000"/>
                </a:solidFill>
                <a:latin typeface="Arial"/>
                <a:ea typeface="Arial"/>
                <a:cs typeface="Arial"/>
                <a:sym typeface="Arial"/>
              </a:rPr>
              <a:t>HACKERATO</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1"/>
          <p:cNvSpPr txBox="1"/>
          <p:nvPr>
            <p:ph type="title"/>
          </p:nvPr>
        </p:nvSpPr>
        <p:spPr>
          <a:xfrm>
            <a:off x="3920140" y="723900"/>
            <a:ext cx="435229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Helvetica Neue"/>
              <a:buNone/>
            </a:pPr>
            <a:r>
              <a:rPr lang="en-US" sz="3200">
                <a:solidFill>
                  <a:srgbClr val="3F6BB4"/>
                </a:solidFill>
              </a:rPr>
              <a:t>PANORAMA DELLE MINACCE 2022</a:t>
            </a:r>
            <a:endParaRPr sz="3200"/>
          </a:p>
        </p:txBody>
      </p:sp>
      <p:sp>
        <p:nvSpPr>
          <p:cNvPr id="400" name="Google Shape;400;p21"/>
          <p:cNvSpPr txBox="1"/>
          <p:nvPr/>
        </p:nvSpPr>
        <p:spPr>
          <a:xfrm>
            <a:off x="3230721" y="6341872"/>
            <a:ext cx="1635760" cy="2235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300"/>
              <a:buFont typeface="Arial"/>
              <a:buNone/>
            </a:pPr>
            <a:r>
              <a:rPr b="1" i="0" lang="en-US" sz="1300" u="sng" cap="none" strike="noStrike">
                <a:solidFill>
                  <a:srgbClr val="56BCFE"/>
                </a:solidFill>
                <a:latin typeface="Arial"/>
                <a:ea typeface="Arial"/>
                <a:cs typeface="Arial"/>
                <a:sym typeface="Arial"/>
              </a:rPr>
              <a:t>Fonte: ENISA 2022</a:t>
            </a:r>
            <a:endParaRPr b="0" i="0" sz="1300" u="none" cap="none" strike="noStrike">
              <a:solidFill>
                <a:schemeClr val="dk1"/>
              </a:solidFill>
              <a:latin typeface="Arial"/>
              <a:ea typeface="Arial"/>
              <a:cs typeface="Arial"/>
              <a:sym typeface="Arial"/>
            </a:endParaRPr>
          </a:p>
        </p:txBody>
      </p:sp>
      <p:pic>
        <p:nvPicPr>
          <p:cNvPr id="401" name="Google Shape;401;p21"/>
          <p:cNvPicPr preferRelativeResize="0"/>
          <p:nvPr/>
        </p:nvPicPr>
        <p:blipFill rotWithShape="1">
          <a:blip r:embed="rId3">
            <a:alphaModFix/>
          </a:blip>
          <a:srcRect b="0" l="0" r="0" t="0"/>
          <a:stretch/>
        </p:blipFill>
        <p:spPr>
          <a:xfrm>
            <a:off x="2688432" y="1339850"/>
            <a:ext cx="6778623" cy="491648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2"/>
          <p:cNvSpPr txBox="1"/>
          <p:nvPr>
            <p:ph type="title"/>
          </p:nvPr>
        </p:nvSpPr>
        <p:spPr>
          <a:xfrm>
            <a:off x="2276284" y="723900"/>
            <a:ext cx="764032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56BCFE"/>
              </a:buClr>
              <a:buSzPts val="3200"/>
              <a:buFont typeface="Play"/>
              <a:buNone/>
            </a:pPr>
            <a:r>
              <a:rPr lang="en-US" sz="3200" u="sng">
                <a:solidFill>
                  <a:srgbClr val="56BCFE"/>
                </a:solidFill>
              </a:rPr>
              <a:t>TASSONOMIA DELLA SICUREZZA INFORMATICA </a:t>
            </a:r>
            <a:r>
              <a:rPr lang="en-US" sz="3200">
                <a:solidFill>
                  <a:srgbClr val="3F6BB4"/>
                </a:solidFill>
              </a:rPr>
              <a:t>(JRC/DGCNECT)</a:t>
            </a:r>
            <a:endParaRPr sz="3200"/>
          </a:p>
        </p:txBody>
      </p:sp>
      <p:pic>
        <p:nvPicPr>
          <p:cNvPr id="407" name="Google Shape;407;p22"/>
          <p:cNvPicPr preferRelativeResize="0"/>
          <p:nvPr/>
        </p:nvPicPr>
        <p:blipFill rotWithShape="1">
          <a:blip r:embed="rId3">
            <a:alphaModFix/>
          </a:blip>
          <a:srcRect b="0" l="0" r="0" t="0"/>
          <a:stretch/>
        </p:blipFill>
        <p:spPr>
          <a:xfrm>
            <a:off x="2949576" y="1330326"/>
            <a:ext cx="8099423" cy="4987924"/>
          </a:xfrm>
          <a:prstGeom prst="rect">
            <a:avLst/>
          </a:prstGeom>
          <a:noFill/>
          <a:ln>
            <a:noFill/>
          </a:ln>
        </p:spPr>
      </p:pic>
      <p:sp>
        <p:nvSpPr>
          <p:cNvPr id="408" name="Google Shape;408;p22"/>
          <p:cNvSpPr txBox="1"/>
          <p:nvPr/>
        </p:nvSpPr>
        <p:spPr>
          <a:xfrm>
            <a:off x="1512253" y="1819147"/>
            <a:ext cx="2027555" cy="3332479"/>
          </a:xfrm>
          <a:prstGeom prst="rect">
            <a:avLst/>
          </a:prstGeom>
          <a:noFill/>
          <a:ln>
            <a:noFill/>
          </a:ln>
        </p:spPr>
        <p:txBody>
          <a:bodyPr anchorCtr="0" anchor="t" bIns="0" lIns="0" spcFirstLastPara="1" rIns="0" wrap="square" tIns="12700">
            <a:spAutoFit/>
          </a:bodyPr>
          <a:lstStyle/>
          <a:p>
            <a:pPr indent="-171450" lvl="0" marL="234950" marR="0" rtl="0" algn="l">
              <a:lnSpc>
                <a:spcPct val="100000"/>
              </a:lnSpc>
              <a:spcBef>
                <a:spcPts val="0"/>
              </a:spcBef>
              <a:spcAft>
                <a:spcPts val="0"/>
              </a:spcAft>
              <a:buClr>
                <a:srgbClr val="92D050"/>
              </a:buClr>
              <a:buSzPts val="1800"/>
              <a:buFont typeface="Arial"/>
              <a:buChar char="•"/>
            </a:pPr>
            <a:r>
              <a:rPr b="0" i="0" lang="en-US" sz="1200" u="none" cap="none" strike="noStrike">
                <a:solidFill>
                  <a:schemeClr val="dk1"/>
                </a:solidFill>
                <a:latin typeface="Helvetica Neue"/>
                <a:ea typeface="Helvetica Neue"/>
                <a:cs typeface="Helvetica Neue"/>
                <a:sym typeface="Helvetica Neue"/>
              </a:rPr>
              <a:t>Firme digitali</a:t>
            </a:r>
            <a:endParaRPr b="0" i="0" sz="1200" u="none" cap="none" strike="noStrike">
              <a:solidFill>
                <a:schemeClr val="dk1"/>
              </a:solidFill>
              <a:latin typeface="Helvetica Neue"/>
              <a:ea typeface="Helvetica Neue"/>
              <a:cs typeface="Helvetica Neue"/>
              <a:sym typeface="Helvetica Neue"/>
            </a:endParaRPr>
          </a:p>
          <a:p>
            <a:pPr indent="-171450" lvl="0" marL="234315" marR="231775" rtl="0" algn="l">
              <a:lnSpc>
                <a:spcPct val="125833"/>
              </a:lnSpc>
              <a:spcBef>
                <a:spcPts val="40"/>
              </a:spcBef>
              <a:spcAft>
                <a:spcPts val="0"/>
              </a:spcAft>
              <a:buClr>
                <a:srgbClr val="92D050"/>
              </a:buClr>
              <a:buSzPts val="1800"/>
              <a:buFont typeface="Arial"/>
              <a:buChar char="•"/>
            </a:pPr>
            <a:r>
              <a:rPr b="0" i="0" lang="en-US" sz="1200" u="none" cap="none" strike="noStrike">
                <a:solidFill>
                  <a:schemeClr val="dk1"/>
                </a:solidFill>
                <a:latin typeface="Helvetica Neue"/>
                <a:ea typeface="Helvetica Neue"/>
                <a:cs typeface="Helvetica Neue"/>
                <a:sym typeface="Helvetica Neue"/>
              </a:rPr>
              <a:t>Crittografia asimmetrica e crittoanalisi</a:t>
            </a:r>
            <a:endParaRPr b="0" i="0" sz="1200" u="none" cap="none" strike="noStrike">
              <a:solidFill>
                <a:schemeClr val="dk1"/>
              </a:solidFill>
              <a:latin typeface="Helvetica Neue"/>
              <a:ea typeface="Helvetica Neue"/>
              <a:cs typeface="Helvetica Neue"/>
              <a:sym typeface="Helvetica Neue"/>
            </a:endParaRPr>
          </a:p>
          <a:p>
            <a:pPr indent="-171450" lvl="0" marL="234315" marR="298450" rtl="0" algn="l">
              <a:lnSpc>
                <a:spcPct val="103299"/>
              </a:lnSpc>
              <a:spcBef>
                <a:spcPts val="60"/>
              </a:spcBef>
              <a:spcAft>
                <a:spcPts val="0"/>
              </a:spcAft>
              <a:buClr>
                <a:srgbClr val="92D050"/>
              </a:buClr>
              <a:buSzPts val="1800"/>
              <a:buFont typeface="Arial"/>
              <a:buChar char="•"/>
            </a:pPr>
            <a:r>
              <a:rPr b="0" i="0" lang="en-US" sz="1200" u="none" cap="none" strike="noStrike">
                <a:solidFill>
                  <a:schemeClr val="dk1"/>
                </a:solidFill>
                <a:latin typeface="Helvetica Neue"/>
                <a:ea typeface="Helvetica Neue"/>
                <a:cs typeface="Helvetica Neue"/>
                <a:sym typeface="Helvetica Neue"/>
              </a:rPr>
              <a:t>Crittografia simmetrica e crittoanalisi</a:t>
            </a:r>
            <a:endParaRPr b="0" i="0" sz="1200" u="none" cap="none" strike="noStrike">
              <a:solidFill>
                <a:schemeClr val="dk1"/>
              </a:solidFill>
              <a:latin typeface="Helvetica Neue"/>
              <a:ea typeface="Helvetica Neue"/>
              <a:cs typeface="Helvetica Neue"/>
              <a:sym typeface="Helvetica Neue"/>
            </a:endParaRPr>
          </a:p>
          <a:p>
            <a:pPr indent="-171450" lvl="0" marL="234950" marR="0" rtl="0" algn="l">
              <a:lnSpc>
                <a:spcPct val="100000"/>
              </a:lnSpc>
              <a:spcBef>
                <a:spcPts val="165"/>
              </a:spcBef>
              <a:spcAft>
                <a:spcPts val="0"/>
              </a:spcAft>
              <a:buClr>
                <a:srgbClr val="92D050"/>
              </a:buClr>
              <a:buSzPts val="1800"/>
              <a:buFont typeface="Arial"/>
              <a:buChar char="•"/>
            </a:pPr>
            <a:r>
              <a:rPr b="0" i="0" lang="en-US" sz="1200" u="none" cap="none" strike="noStrike">
                <a:solidFill>
                  <a:schemeClr val="dk1"/>
                </a:solidFill>
                <a:latin typeface="Helvetica Neue"/>
                <a:ea typeface="Helvetica Neue"/>
                <a:cs typeface="Helvetica Neue"/>
                <a:sym typeface="Helvetica Neue"/>
              </a:rPr>
              <a:t>Funzioni di hash</a:t>
            </a:r>
            <a:endParaRPr b="0" i="0" sz="1200" u="none" cap="none" strike="noStrike">
              <a:solidFill>
                <a:schemeClr val="dk1"/>
              </a:solidFill>
              <a:latin typeface="Helvetica Neue"/>
              <a:ea typeface="Helvetica Neue"/>
              <a:cs typeface="Helvetica Neue"/>
              <a:sym typeface="Helvetica Neue"/>
            </a:endParaRPr>
          </a:p>
          <a:p>
            <a:pPr indent="-171450" lvl="0" marL="234950" marR="0" rtl="0" algn="l">
              <a:lnSpc>
                <a:spcPct val="100000"/>
              </a:lnSpc>
              <a:spcBef>
                <a:spcPts val="50"/>
              </a:spcBef>
              <a:spcAft>
                <a:spcPts val="0"/>
              </a:spcAft>
              <a:buClr>
                <a:srgbClr val="92D050"/>
              </a:buClr>
              <a:buSzPts val="1800"/>
              <a:buFont typeface="Arial"/>
              <a:buChar char="•"/>
            </a:pPr>
            <a:r>
              <a:rPr b="0" i="0" lang="en-US" sz="1200" u="none" cap="none" strike="noStrike">
                <a:solidFill>
                  <a:schemeClr val="dk1"/>
                </a:solidFill>
                <a:latin typeface="Helvetica Neue"/>
                <a:ea typeface="Helvetica Neue"/>
                <a:cs typeface="Helvetica Neue"/>
                <a:sym typeface="Helvetica Neue"/>
              </a:rPr>
              <a:t>Gestione delle chiavi</a:t>
            </a:r>
            <a:endParaRPr b="0" i="0" sz="1200" u="none" cap="none" strike="noStrike">
              <a:solidFill>
                <a:schemeClr val="dk1"/>
              </a:solidFill>
              <a:latin typeface="Helvetica Neue"/>
              <a:ea typeface="Helvetica Neue"/>
              <a:cs typeface="Helvetica Neue"/>
              <a:sym typeface="Helvetica Neue"/>
            </a:endParaRPr>
          </a:p>
          <a:p>
            <a:pPr indent="-171450" lvl="0" marL="234950" marR="0" rtl="0" algn="l">
              <a:lnSpc>
                <a:spcPct val="100000"/>
              </a:lnSpc>
              <a:spcBef>
                <a:spcPts val="70"/>
              </a:spcBef>
              <a:spcAft>
                <a:spcPts val="0"/>
              </a:spcAft>
              <a:buClr>
                <a:srgbClr val="92D050"/>
              </a:buClr>
              <a:buSzPts val="1800"/>
              <a:buFont typeface="Arial"/>
              <a:buChar char="•"/>
            </a:pPr>
            <a:r>
              <a:rPr b="0" i="0" lang="en-US" sz="1200" u="none" cap="none" strike="noStrike">
                <a:solidFill>
                  <a:schemeClr val="dk1"/>
                </a:solidFill>
                <a:latin typeface="Helvetica Neue"/>
                <a:ea typeface="Helvetica Neue"/>
                <a:cs typeface="Helvetica Neue"/>
                <a:sym typeface="Helvetica Neue"/>
              </a:rPr>
              <a:t>Autenticazione del messaggio</a:t>
            </a:r>
            <a:endParaRPr b="0" i="0" sz="1200" u="none" cap="none" strike="noStrike">
              <a:solidFill>
                <a:schemeClr val="dk1"/>
              </a:solidFill>
              <a:latin typeface="Helvetica Neue"/>
              <a:ea typeface="Helvetica Neue"/>
              <a:cs typeface="Helvetica Neue"/>
              <a:sym typeface="Helvetica Neue"/>
            </a:endParaRPr>
          </a:p>
          <a:p>
            <a:pPr indent="-171450" lvl="0" marL="234950" marR="0" rtl="0" algn="l">
              <a:lnSpc>
                <a:spcPct val="100000"/>
              </a:lnSpc>
              <a:spcBef>
                <a:spcPts val="145"/>
              </a:spcBef>
              <a:spcAft>
                <a:spcPts val="0"/>
              </a:spcAft>
              <a:buClr>
                <a:srgbClr val="92D050"/>
              </a:buClr>
              <a:buSzPts val="1800"/>
              <a:buFont typeface="Arial"/>
              <a:buChar char="•"/>
            </a:pPr>
            <a:r>
              <a:rPr b="0" i="0" lang="en-US" sz="1200" u="none" cap="none" strike="noStrike">
                <a:solidFill>
                  <a:schemeClr val="dk1"/>
                </a:solidFill>
                <a:latin typeface="Helvetica Neue"/>
                <a:ea typeface="Helvetica Neue"/>
                <a:cs typeface="Helvetica Neue"/>
                <a:sym typeface="Helvetica Neue"/>
              </a:rPr>
              <a:t>Generazione di numeri casuali</a:t>
            </a:r>
            <a:endParaRPr b="0" i="0" sz="1200" u="none" cap="none" strike="noStrike">
              <a:solidFill>
                <a:schemeClr val="dk1"/>
              </a:solidFill>
              <a:latin typeface="Helvetica Neue"/>
              <a:ea typeface="Helvetica Neue"/>
              <a:cs typeface="Helvetica Neue"/>
              <a:sym typeface="Helvetica Neue"/>
            </a:endParaRPr>
          </a:p>
          <a:p>
            <a:pPr indent="-171450" lvl="0" marL="234950" marR="0" rtl="0" algn="l">
              <a:lnSpc>
                <a:spcPct val="100000"/>
              </a:lnSpc>
              <a:spcBef>
                <a:spcPts val="75"/>
              </a:spcBef>
              <a:spcAft>
                <a:spcPts val="0"/>
              </a:spcAft>
              <a:buClr>
                <a:srgbClr val="92D050"/>
              </a:buClr>
              <a:buSzPts val="1800"/>
              <a:buFont typeface="Arial"/>
              <a:buChar char="•"/>
            </a:pPr>
            <a:r>
              <a:rPr b="0" i="0" lang="en-US" sz="1200" u="none" cap="none" strike="noStrike">
                <a:solidFill>
                  <a:schemeClr val="dk1"/>
                </a:solidFill>
                <a:latin typeface="Helvetica Neue"/>
                <a:ea typeface="Helvetica Neue"/>
                <a:cs typeface="Helvetica Neue"/>
                <a:sym typeface="Helvetica Neue"/>
              </a:rPr>
              <a:t>Metodologie di crittoanalisi</a:t>
            </a:r>
            <a:endParaRPr b="0" i="0" sz="1200" u="none" cap="none" strike="noStrike">
              <a:solidFill>
                <a:schemeClr val="dk1"/>
              </a:solidFill>
              <a:latin typeface="Helvetica Neue"/>
              <a:ea typeface="Helvetica Neue"/>
              <a:cs typeface="Helvetica Neue"/>
              <a:sym typeface="Helvetica Neue"/>
            </a:endParaRPr>
          </a:p>
          <a:p>
            <a:pPr indent="0" lvl="0" marL="234315" marR="0" rtl="0" algn="l">
              <a:lnSpc>
                <a:spcPct val="100000"/>
              </a:lnSpc>
              <a:spcBef>
                <a:spcPts val="165"/>
              </a:spcBef>
              <a:spcAft>
                <a:spcPts val="0"/>
              </a:spcAft>
              <a:buClr>
                <a:srgbClr val="000000"/>
              </a:buClr>
              <a:buSzPts val="1200"/>
              <a:buFont typeface="Arial"/>
              <a:buNone/>
            </a:pPr>
            <a:r>
              <a:rPr b="0" i="0" lang="en-US" sz="1200" u="none" cap="none" strike="noStrike">
                <a:solidFill>
                  <a:schemeClr val="dk1"/>
                </a:solidFill>
                <a:latin typeface="Helvetica Neue"/>
                <a:ea typeface="Helvetica Neue"/>
                <a:cs typeface="Helvetica Neue"/>
                <a:sym typeface="Helvetica Neue"/>
              </a:rPr>
              <a:t>tecniche e strumenti</a:t>
            </a:r>
            <a:endParaRPr b="0" i="0" sz="1200" u="none" cap="none" strike="noStrike">
              <a:solidFill>
                <a:schemeClr val="dk1"/>
              </a:solidFill>
              <a:latin typeface="Helvetica Neue"/>
              <a:ea typeface="Helvetica Neue"/>
              <a:cs typeface="Helvetica Neue"/>
              <a:sym typeface="Helvetica Neue"/>
            </a:endParaRPr>
          </a:p>
          <a:p>
            <a:pPr indent="-171450" lvl="0" marL="234950" marR="0" rtl="0" algn="l">
              <a:lnSpc>
                <a:spcPct val="100000"/>
              </a:lnSpc>
              <a:spcBef>
                <a:spcPts val="50"/>
              </a:spcBef>
              <a:spcAft>
                <a:spcPts val="0"/>
              </a:spcAft>
              <a:buClr>
                <a:srgbClr val="92D050"/>
              </a:buClr>
              <a:buSzPts val="1800"/>
              <a:buFont typeface="Arial"/>
              <a:buChar char="•"/>
            </a:pPr>
            <a:r>
              <a:rPr b="0" i="0" lang="en-US" sz="1200" u="none" cap="none" strike="noStrike">
                <a:solidFill>
                  <a:schemeClr val="dk1"/>
                </a:solidFill>
                <a:latin typeface="Helvetica Neue"/>
                <a:ea typeface="Helvetica Neue"/>
                <a:cs typeface="Helvetica Neue"/>
                <a:sym typeface="Helvetica Neue"/>
              </a:rPr>
              <a:t>Crittografia quantistica</a:t>
            </a:r>
            <a:endParaRPr b="0" i="0" sz="1200" u="none" cap="none" strike="noStrike">
              <a:solidFill>
                <a:schemeClr val="dk1"/>
              </a:solidFill>
              <a:latin typeface="Helvetica Neue"/>
              <a:ea typeface="Helvetica Neue"/>
              <a:cs typeface="Helvetica Neue"/>
              <a:sym typeface="Helvetica Neue"/>
            </a:endParaRPr>
          </a:p>
          <a:p>
            <a:pPr indent="-171450" lvl="0" marL="234315" marR="985519" rtl="0" algn="l">
              <a:lnSpc>
                <a:spcPct val="131666"/>
              </a:lnSpc>
              <a:spcBef>
                <a:spcPts val="5"/>
              </a:spcBef>
              <a:spcAft>
                <a:spcPts val="0"/>
              </a:spcAft>
              <a:buClr>
                <a:srgbClr val="92D050"/>
              </a:buClr>
              <a:buSzPts val="1800"/>
              <a:buFont typeface="Arial"/>
              <a:buChar char="•"/>
            </a:pPr>
            <a:r>
              <a:rPr b="0" i="0" lang="en-US" sz="1200" u="none" cap="none" strike="noStrike">
                <a:solidFill>
                  <a:schemeClr val="dk1"/>
                </a:solidFill>
                <a:latin typeface="Helvetica Neue"/>
                <a:ea typeface="Helvetica Neue"/>
                <a:cs typeface="Helvetica Neue"/>
                <a:sym typeface="Helvetica Neue"/>
              </a:rPr>
              <a:t>Criptologia post-quantistica</a:t>
            </a:r>
            <a:endParaRPr b="0" i="0" sz="1200" u="none" cap="none" strike="noStrike">
              <a:solidFill>
                <a:schemeClr val="dk1"/>
              </a:solidFill>
              <a:latin typeface="Helvetica Neue"/>
              <a:ea typeface="Helvetica Neue"/>
              <a:cs typeface="Helvetica Neue"/>
              <a:sym typeface="Helvetica Neue"/>
            </a:endParaRPr>
          </a:p>
          <a:p>
            <a:pPr indent="-171450" lvl="0" marL="234950" marR="0" rtl="0" algn="l">
              <a:lnSpc>
                <a:spcPct val="100000"/>
              </a:lnSpc>
              <a:spcBef>
                <a:spcPts val="0"/>
              </a:spcBef>
              <a:spcAft>
                <a:spcPts val="0"/>
              </a:spcAft>
              <a:buClr>
                <a:srgbClr val="92D050"/>
              </a:buClr>
              <a:buSzPts val="1800"/>
              <a:buFont typeface="Arial"/>
              <a:buChar char="•"/>
            </a:pPr>
            <a:r>
              <a:rPr b="0" i="0" lang="en-US" sz="1200" u="none" cap="none" strike="noStrike">
                <a:solidFill>
                  <a:schemeClr val="dk1"/>
                </a:solidFill>
                <a:latin typeface="Helvetica Neue"/>
                <a:ea typeface="Helvetica Neue"/>
                <a:cs typeface="Helvetica Neue"/>
                <a:sym typeface="Helvetica Neue"/>
              </a:rPr>
              <a:t>Matematica</a:t>
            </a:r>
            <a:endParaRPr b="0" i="0" sz="1200" u="none" cap="none" strike="noStrike">
              <a:solidFill>
                <a:schemeClr val="dk1"/>
              </a:solidFill>
              <a:latin typeface="Helvetica Neue"/>
              <a:ea typeface="Helvetica Neue"/>
              <a:cs typeface="Helvetica Neue"/>
              <a:sym typeface="Helvetica Neue"/>
            </a:endParaRPr>
          </a:p>
          <a:p>
            <a:pPr indent="0" lvl="0" marL="234315" marR="922019" rtl="0" algn="l">
              <a:lnSpc>
                <a:spcPct val="105000"/>
              </a:lnSpc>
              <a:spcBef>
                <a:spcPts val="75"/>
              </a:spcBef>
              <a:spcAft>
                <a:spcPts val="0"/>
              </a:spcAft>
              <a:buClr>
                <a:srgbClr val="000000"/>
              </a:buClr>
              <a:buSzPts val="1200"/>
              <a:buFont typeface="Arial"/>
              <a:buNone/>
            </a:pPr>
            <a:r>
              <a:rPr b="0" i="0" lang="en-US" sz="1200" u="none" cap="none" strike="noStrike">
                <a:solidFill>
                  <a:schemeClr val="dk1"/>
                </a:solidFill>
                <a:latin typeface="Helvetica Neue"/>
                <a:ea typeface="Helvetica Neue"/>
                <a:cs typeface="Helvetica Neue"/>
                <a:sym typeface="Helvetica Neue"/>
              </a:rPr>
              <a:t>fondamenti di crittografia</a:t>
            </a:r>
            <a:endParaRPr b="0" i="0" sz="12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3"/>
          <p:cNvSpPr txBox="1"/>
          <p:nvPr>
            <p:ph type="title"/>
          </p:nvPr>
        </p:nvSpPr>
        <p:spPr>
          <a:xfrm>
            <a:off x="5030786" y="723900"/>
            <a:ext cx="213042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DEFINIZIONI</a:t>
            </a:r>
            <a:endParaRPr sz="3200"/>
          </a:p>
        </p:txBody>
      </p:sp>
      <p:graphicFrame>
        <p:nvGraphicFramePr>
          <p:cNvPr id="414" name="Google Shape;414;p23"/>
          <p:cNvGraphicFramePr/>
          <p:nvPr/>
        </p:nvGraphicFramePr>
        <p:xfrm>
          <a:off x="2705376" y="1347565"/>
          <a:ext cx="3000000" cy="3000000"/>
        </p:xfrm>
        <a:graphic>
          <a:graphicData uri="http://schemas.openxmlformats.org/drawingml/2006/table">
            <a:tbl>
              <a:tblPr bandRow="1" firstRow="1">
                <a:noFill/>
                <a:tableStyleId>{66C8C430-4CD3-4488-ABC1-11A2446D6C23}</a:tableStyleId>
              </a:tblPr>
              <a:tblGrid>
                <a:gridCol w="2053600"/>
                <a:gridCol w="4667250"/>
              </a:tblGrid>
              <a:tr h="652575">
                <a:tc>
                  <a:txBody>
                    <a:bodyPr/>
                    <a:lstStyle/>
                    <a:p>
                      <a:pPr indent="0" lvl="0" marL="0" marR="0" rtl="0" algn="l">
                        <a:lnSpc>
                          <a:spcPct val="100000"/>
                        </a:lnSpc>
                        <a:spcBef>
                          <a:spcPts val="0"/>
                        </a:spcBef>
                        <a:spcAft>
                          <a:spcPts val="0"/>
                        </a:spcAft>
                        <a:buClr>
                          <a:srgbClr val="000000"/>
                        </a:buClr>
                        <a:buSzPts val="1450"/>
                        <a:buFont typeface="Arial"/>
                        <a:buNone/>
                      </a:pPr>
                      <a:r>
                        <a:t/>
                      </a:r>
                      <a:endParaRPr sz="1450" u="none" cap="none" strike="noStrike">
                        <a:latin typeface="Times New Roman"/>
                        <a:ea typeface="Times New Roman"/>
                        <a:cs typeface="Times New Roman"/>
                        <a:sym typeface="Times New Roman"/>
                      </a:endParaRPr>
                    </a:p>
                    <a:p>
                      <a:pPr indent="0" lvl="0" marL="59055" marR="0" rtl="0" algn="l">
                        <a:lnSpc>
                          <a:spcPct val="100000"/>
                        </a:lnSpc>
                        <a:spcBef>
                          <a:spcPts val="0"/>
                        </a:spcBef>
                        <a:spcAft>
                          <a:spcPts val="0"/>
                        </a:spcAft>
                        <a:buClr>
                          <a:srgbClr val="000000"/>
                        </a:buClr>
                        <a:buSzPts val="1550"/>
                        <a:buFont typeface="Arial"/>
                        <a:buNone/>
                      </a:pPr>
                      <a:r>
                        <a:rPr b="1" lang="en-US" sz="1550" u="none" cap="none" strike="noStrike">
                          <a:solidFill>
                            <a:srgbClr val="0070C0"/>
                          </a:solidFill>
                          <a:latin typeface="Times New Roman"/>
                          <a:ea typeface="Times New Roman"/>
                          <a:cs typeface="Times New Roman"/>
                          <a:sym typeface="Times New Roman"/>
                        </a:rPr>
                        <a:t>Imposta</a:t>
                      </a:r>
                      <a:endParaRPr sz="1550" u="none" cap="none" strike="noStrike">
                        <a:latin typeface="Times New Roman"/>
                        <a:ea typeface="Times New Roman"/>
                        <a:cs typeface="Times New Roman"/>
                        <a:sym typeface="Times New Roman"/>
                      </a:endParaRPr>
                    </a:p>
                  </a:txBody>
                  <a:tcPr marT="5725" marB="0" marR="0" marL="0">
                    <a:lnL cap="flat" cmpd="sng" w="12700">
                      <a:solidFill>
                        <a:srgbClr val="40404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c>
                  <a:txBody>
                    <a:bodyPr/>
                    <a:lstStyle/>
                    <a:p>
                      <a:pPr indent="0" lvl="0" marL="0" marR="0" rtl="0" algn="l">
                        <a:lnSpc>
                          <a:spcPct val="100000"/>
                        </a:lnSpc>
                        <a:spcBef>
                          <a:spcPts val="0"/>
                        </a:spcBef>
                        <a:spcAft>
                          <a:spcPts val="0"/>
                        </a:spcAft>
                        <a:buClr>
                          <a:srgbClr val="000000"/>
                        </a:buClr>
                        <a:buSzPts val="1450"/>
                        <a:buFont typeface="Arial"/>
                        <a:buNone/>
                      </a:pPr>
                      <a:r>
                        <a:t/>
                      </a:r>
                      <a:endParaRPr sz="1450" u="none" cap="none" strike="noStrike">
                        <a:latin typeface="Times New Roman"/>
                        <a:ea typeface="Times New Roman"/>
                        <a:cs typeface="Times New Roman"/>
                        <a:sym typeface="Times New Roman"/>
                      </a:endParaRPr>
                    </a:p>
                    <a:p>
                      <a:pPr indent="0" lvl="0" marL="59055" marR="0" rtl="0" algn="l">
                        <a:lnSpc>
                          <a:spcPct val="100000"/>
                        </a:lnSpc>
                        <a:spcBef>
                          <a:spcPts val="0"/>
                        </a:spcBef>
                        <a:spcAft>
                          <a:spcPts val="0"/>
                        </a:spcAft>
                        <a:buClr>
                          <a:srgbClr val="000000"/>
                        </a:buClr>
                        <a:buSzPts val="1550"/>
                        <a:buFont typeface="Arial"/>
                        <a:buNone/>
                      </a:pPr>
                      <a:r>
                        <a:rPr lang="en-US" sz="1550" u="none" cap="none" strike="noStrike">
                          <a:latin typeface="Times New Roman"/>
                          <a:ea typeface="Times New Roman"/>
                          <a:cs typeface="Times New Roman"/>
                          <a:sym typeface="Times New Roman"/>
                        </a:rPr>
                        <a:t>Tutto ciò che ha valore per l'organizzazione</a:t>
                      </a:r>
                      <a:endParaRPr sz="1550" u="none" cap="none" strike="noStrike">
                        <a:latin typeface="Times New Roman"/>
                        <a:ea typeface="Times New Roman"/>
                        <a:cs typeface="Times New Roman"/>
                        <a:sym typeface="Times New Roman"/>
                      </a:endParaRPr>
                    </a:p>
                  </a:txBody>
                  <a:tcPr marT="5725" marB="0" marR="0" marL="0">
                    <a:lnL cap="flat" cmpd="sng" w="12700">
                      <a:solidFill>
                        <a:srgbClr val="000000"/>
                      </a:solidFill>
                      <a:prstDash val="solid"/>
                      <a:round/>
                      <a:headEnd len="sm" w="sm" type="none"/>
                      <a:tailEnd len="sm" w="sm" type="none"/>
                    </a:lnL>
                    <a:lnR cap="flat" cmpd="sng" w="12700">
                      <a:solidFill>
                        <a:srgbClr val="40404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r>
              <a:tr h="1406525">
                <a:tc>
                  <a:txBody>
                    <a:bodyPr/>
                    <a:lstStyle/>
                    <a:p>
                      <a:pPr indent="0" lvl="0" marL="59055" marR="0" rtl="0" algn="l">
                        <a:lnSpc>
                          <a:spcPct val="100000"/>
                        </a:lnSpc>
                        <a:spcBef>
                          <a:spcPts val="0"/>
                        </a:spcBef>
                        <a:spcAft>
                          <a:spcPts val="0"/>
                        </a:spcAft>
                        <a:buClr>
                          <a:srgbClr val="000000"/>
                        </a:buClr>
                        <a:buSzPts val="1550"/>
                        <a:buFont typeface="Arial"/>
                        <a:buNone/>
                      </a:pPr>
                      <a:r>
                        <a:rPr b="1" lang="en-US" sz="1550" u="none" cap="none" strike="noStrike">
                          <a:solidFill>
                            <a:srgbClr val="0070C0"/>
                          </a:solidFill>
                          <a:latin typeface="Times New Roman"/>
                          <a:ea typeface="Times New Roman"/>
                          <a:cs typeface="Times New Roman"/>
                          <a:sym typeface="Times New Roman"/>
                        </a:rPr>
                        <a:t>Minaccia</a:t>
                      </a:r>
                      <a:endParaRPr sz="155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700"/>
                        <a:buFont typeface="Arial"/>
                        <a:buNone/>
                      </a:pPr>
                      <a:r>
                        <a:t/>
                      </a:r>
                      <a:endParaRPr sz="1700" u="none" cap="none" strike="noStrike">
                        <a:latin typeface="Times New Roman"/>
                        <a:ea typeface="Times New Roman"/>
                        <a:cs typeface="Times New Roman"/>
                        <a:sym typeface="Times New Roman"/>
                      </a:endParaRPr>
                    </a:p>
                    <a:p>
                      <a:pPr indent="0" lvl="0" marL="0" marR="0" rtl="0" algn="l">
                        <a:lnSpc>
                          <a:spcPct val="100000"/>
                        </a:lnSpc>
                        <a:spcBef>
                          <a:spcPts val="50"/>
                        </a:spcBef>
                        <a:spcAft>
                          <a:spcPts val="0"/>
                        </a:spcAft>
                        <a:buClr>
                          <a:srgbClr val="000000"/>
                        </a:buClr>
                        <a:buSzPts val="1750"/>
                        <a:buFont typeface="Arial"/>
                        <a:buNone/>
                      </a:pPr>
                      <a:r>
                        <a:t/>
                      </a:r>
                      <a:endParaRPr sz="1750" u="none" cap="none" strike="noStrike">
                        <a:latin typeface="Times New Roman"/>
                        <a:ea typeface="Times New Roman"/>
                        <a:cs typeface="Times New Roman"/>
                        <a:sym typeface="Times New Roman"/>
                      </a:endParaRPr>
                    </a:p>
                    <a:p>
                      <a:pPr indent="0" lvl="0" marL="59055" marR="0" rtl="0" algn="l">
                        <a:lnSpc>
                          <a:spcPct val="100000"/>
                        </a:lnSpc>
                        <a:spcBef>
                          <a:spcPts val="0"/>
                        </a:spcBef>
                        <a:spcAft>
                          <a:spcPts val="0"/>
                        </a:spcAft>
                        <a:buClr>
                          <a:srgbClr val="000000"/>
                        </a:buClr>
                        <a:buSzPts val="1550"/>
                        <a:buFont typeface="Arial"/>
                        <a:buNone/>
                      </a:pPr>
                      <a:r>
                        <a:rPr b="1" lang="en-US" sz="1550" u="none" cap="none" strike="noStrike">
                          <a:solidFill>
                            <a:srgbClr val="0070C0"/>
                          </a:solidFill>
                          <a:latin typeface="Times New Roman"/>
                          <a:ea typeface="Times New Roman"/>
                          <a:cs typeface="Times New Roman"/>
                          <a:sym typeface="Times New Roman"/>
                        </a:rPr>
                        <a:t>Livello di minaccia</a:t>
                      </a:r>
                      <a:endParaRPr sz="1550" u="none" cap="none" strike="noStrike">
                        <a:latin typeface="Times New Roman"/>
                        <a:ea typeface="Times New Roman"/>
                        <a:cs typeface="Times New Roman"/>
                        <a:sym typeface="Times New Roman"/>
                      </a:endParaRPr>
                    </a:p>
                    <a:p>
                      <a:pPr indent="0" lvl="0" marL="59055" marR="0" rtl="0" algn="l">
                        <a:lnSpc>
                          <a:spcPct val="100000"/>
                        </a:lnSpc>
                        <a:spcBef>
                          <a:spcPts val="1080"/>
                        </a:spcBef>
                        <a:spcAft>
                          <a:spcPts val="0"/>
                        </a:spcAft>
                        <a:buClr>
                          <a:srgbClr val="000000"/>
                        </a:buClr>
                        <a:buSzPts val="1550"/>
                        <a:buFont typeface="Arial"/>
                        <a:buNone/>
                      </a:pPr>
                      <a:r>
                        <a:rPr i="1" lang="en-US" sz="1550" u="none" cap="none" strike="noStrike">
                          <a:solidFill>
                            <a:srgbClr val="0070C0"/>
                          </a:solidFill>
                          <a:latin typeface="Times New Roman"/>
                          <a:ea typeface="Times New Roman"/>
                          <a:cs typeface="Times New Roman"/>
                          <a:sym typeface="Times New Roman"/>
                        </a:rPr>
                        <a:t>Livello di impatto</a:t>
                      </a:r>
                      <a:endParaRPr sz="1550" u="none" cap="none" strike="noStrike">
                        <a:latin typeface="Times New Roman"/>
                        <a:ea typeface="Times New Roman"/>
                        <a:cs typeface="Times New Roman"/>
                        <a:sym typeface="Times New Roman"/>
                      </a:endParaRPr>
                    </a:p>
                  </a:txBody>
                  <a:tcPr marT="36825" marB="0" marR="0" marL="0">
                    <a:lnL cap="flat" cmpd="sng" w="12700">
                      <a:solidFill>
                        <a:srgbClr val="40404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c>
                  <a:txBody>
                    <a:bodyPr/>
                    <a:lstStyle/>
                    <a:p>
                      <a:pPr indent="48895" lvl="0" marL="59055" marR="434975" rtl="0" algn="l">
                        <a:lnSpc>
                          <a:spcPct val="156129"/>
                        </a:lnSpc>
                        <a:spcBef>
                          <a:spcPts val="0"/>
                        </a:spcBef>
                        <a:spcAft>
                          <a:spcPts val="0"/>
                        </a:spcAft>
                        <a:buClr>
                          <a:srgbClr val="000000"/>
                        </a:buClr>
                        <a:buSzPts val="1550"/>
                        <a:buFont typeface="Arial"/>
                        <a:buNone/>
                      </a:pPr>
                      <a:r>
                        <a:rPr lang="en-US" sz="1550" u="none" cap="none" strike="noStrike">
                          <a:latin typeface="Times New Roman"/>
                          <a:ea typeface="Times New Roman"/>
                          <a:cs typeface="Times New Roman"/>
                          <a:sym typeface="Times New Roman"/>
                        </a:rPr>
                        <a:t>Potenziale causa di un incidente indesiderato, che potrebbe causare danni al sistema ICT o all'organizzazione.</a:t>
                      </a:r>
                      <a:endParaRPr sz="1550" u="none" cap="none" strike="noStrike">
                        <a:latin typeface="Times New Roman"/>
                        <a:ea typeface="Times New Roman"/>
                        <a:cs typeface="Times New Roman"/>
                        <a:sym typeface="Times New Roman"/>
                      </a:endParaRPr>
                    </a:p>
                    <a:p>
                      <a:pPr indent="0" lvl="0" marL="59055" marR="1889125" rtl="0" algn="l">
                        <a:lnSpc>
                          <a:spcPct val="189677"/>
                        </a:lnSpc>
                        <a:spcBef>
                          <a:spcPts val="90"/>
                        </a:spcBef>
                        <a:spcAft>
                          <a:spcPts val="0"/>
                        </a:spcAft>
                        <a:buClr>
                          <a:srgbClr val="000000"/>
                        </a:buClr>
                        <a:buSzPts val="1550"/>
                        <a:buFont typeface="Arial"/>
                        <a:buNone/>
                      </a:pPr>
                      <a:r>
                        <a:rPr lang="en-US" sz="1550" u="none" cap="none" strike="noStrike">
                          <a:latin typeface="Times New Roman"/>
                          <a:ea typeface="Times New Roman"/>
                          <a:cs typeface="Times New Roman"/>
                          <a:sym typeface="Times New Roman"/>
                        </a:rPr>
                        <a:t>Frequenza di accadimento Conseguenze della minaccia (se si verifica)</a:t>
                      </a:r>
                      <a:endParaRPr sz="1550" u="none" cap="none" strike="noStrike">
                        <a:latin typeface="Times New Roman"/>
                        <a:ea typeface="Times New Roman"/>
                        <a:cs typeface="Times New Roman"/>
                        <a:sym typeface="Times New Roman"/>
                      </a:endParaRPr>
                    </a:p>
                  </a:txBody>
                  <a:tcPr marT="20950" marB="0" marR="0" marL="0">
                    <a:lnL cap="flat" cmpd="sng" w="12700">
                      <a:solidFill>
                        <a:srgbClr val="000000"/>
                      </a:solidFill>
                      <a:prstDash val="solid"/>
                      <a:round/>
                      <a:headEnd len="sm" w="sm" type="none"/>
                      <a:tailEnd len="sm" w="sm" type="none"/>
                    </a:lnL>
                    <a:lnR cap="flat" cmpd="sng" w="12700">
                      <a:solidFill>
                        <a:srgbClr val="40404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r>
              <a:tr h="730050">
                <a:tc>
                  <a:txBody>
                    <a:bodyPr/>
                    <a:lstStyle/>
                    <a:p>
                      <a:pPr indent="0" lvl="0" marL="59055" marR="0" rtl="0" algn="l">
                        <a:lnSpc>
                          <a:spcPct val="100000"/>
                        </a:lnSpc>
                        <a:spcBef>
                          <a:spcPts val="0"/>
                        </a:spcBef>
                        <a:spcAft>
                          <a:spcPts val="0"/>
                        </a:spcAft>
                        <a:buClr>
                          <a:srgbClr val="000000"/>
                        </a:buClr>
                        <a:buSzPts val="1550"/>
                        <a:buFont typeface="Arial"/>
                        <a:buNone/>
                      </a:pPr>
                      <a:r>
                        <a:rPr b="1" lang="en-US" sz="1550" u="none" cap="none" strike="noStrike">
                          <a:solidFill>
                            <a:srgbClr val="0070C0"/>
                          </a:solidFill>
                          <a:latin typeface="Times New Roman"/>
                          <a:ea typeface="Times New Roman"/>
                          <a:cs typeface="Times New Roman"/>
                          <a:sym typeface="Times New Roman"/>
                        </a:rPr>
                        <a:t>Contromisura/</a:t>
                      </a:r>
                      <a:endParaRPr sz="1550" u="none" cap="none" strike="noStrike">
                        <a:latin typeface="Times New Roman"/>
                        <a:ea typeface="Times New Roman"/>
                        <a:cs typeface="Times New Roman"/>
                        <a:sym typeface="Times New Roman"/>
                      </a:endParaRPr>
                    </a:p>
                    <a:p>
                      <a:pPr indent="0" lvl="0" marL="59055" marR="0" rtl="0" algn="l">
                        <a:lnSpc>
                          <a:spcPct val="100000"/>
                        </a:lnSpc>
                        <a:spcBef>
                          <a:spcPts val="1080"/>
                        </a:spcBef>
                        <a:spcAft>
                          <a:spcPts val="0"/>
                        </a:spcAft>
                        <a:buClr>
                          <a:srgbClr val="000000"/>
                        </a:buClr>
                        <a:buSzPts val="1550"/>
                        <a:buFont typeface="Arial"/>
                        <a:buNone/>
                      </a:pPr>
                      <a:r>
                        <a:rPr b="1" lang="en-US" sz="1550" u="none" cap="none" strike="noStrike">
                          <a:solidFill>
                            <a:srgbClr val="0070C0"/>
                          </a:solidFill>
                          <a:latin typeface="Times New Roman"/>
                          <a:ea typeface="Times New Roman"/>
                          <a:cs typeface="Times New Roman"/>
                          <a:sym typeface="Times New Roman"/>
                        </a:rPr>
                        <a:t>Controllo</a:t>
                      </a:r>
                      <a:endParaRPr sz="1550" u="none" cap="none" strike="noStrike">
                        <a:latin typeface="Times New Roman"/>
                        <a:ea typeface="Times New Roman"/>
                        <a:cs typeface="Times New Roman"/>
                        <a:sym typeface="Times New Roman"/>
                      </a:endParaRPr>
                    </a:p>
                  </a:txBody>
                  <a:tcPr marT="67950" marB="0" marR="0" marL="0">
                    <a:lnL cap="flat" cmpd="sng" w="12700">
                      <a:solidFill>
                        <a:srgbClr val="40404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c>
                  <a:txBody>
                    <a:bodyPr/>
                    <a:lstStyle/>
                    <a:p>
                      <a:pPr indent="0" lvl="0" marL="59055" marR="83820" rtl="0" algn="l">
                        <a:lnSpc>
                          <a:spcPct val="130100"/>
                        </a:lnSpc>
                        <a:spcBef>
                          <a:spcPts val="0"/>
                        </a:spcBef>
                        <a:spcAft>
                          <a:spcPts val="0"/>
                        </a:spcAft>
                        <a:buClr>
                          <a:srgbClr val="000000"/>
                        </a:buClr>
                        <a:buSzPts val="1550"/>
                        <a:buFont typeface="Arial"/>
                        <a:buNone/>
                      </a:pPr>
                      <a:r>
                        <a:rPr lang="en-US" sz="1550" u="none" cap="none" strike="noStrike">
                          <a:latin typeface="Times New Roman"/>
                          <a:ea typeface="Times New Roman"/>
                          <a:cs typeface="Times New Roman"/>
                          <a:sym typeface="Times New Roman"/>
                        </a:rPr>
                        <a:t>L'azione (software, procedura, tecnica) per proteggere un asset da una minaccia di sfruttamento.</a:t>
                      </a:r>
                      <a:endParaRPr sz="1550" u="none" cap="none" strike="noStrike">
                        <a:latin typeface="Times New Roman"/>
                        <a:ea typeface="Times New Roman"/>
                        <a:cs typeface="Times New Roman"/>
                        <a:sym typeface="Times New Roman"/>
                      </a:endParaRPr>
                    </a:p>
                  </a:txBody>
                  <a:tcPr marT="29850" marB="0" marR="0" marL="0">
                    <a:lnL cap="flat" cmpd="sng" w="12700">
                      <a:solidFill>
                        <a:srgbClr val="000000"/>
                      </a:solidFill>
                      <a:prstDash val="solid"/>
                      <a:round/>
                      <a:headEnd len="sm" w="sm" type="none"/>
                      <a:tailEnd len="sm" w="sm" type="none"/>
                    </a:lnL>
                    <a:lnR cap="flat" cmpd="sng" w="12700">
                      <a:solidFill>
                        <a:srgbClr val="40404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r>
              <a:tr h="1408550">
                <a:tc>
                  <a:txBody>
                    <a:bodyPr/>
                    <a:lstStyle/>
                    <a:p>
                      <a:pPr indent="0" lvl="0" marL="0" marR="0" rtl="0" algn="l">
                        <a:lnSpc>
                          <a:spcPct val="100000"/>
                        </a:lnSpc>
                        <a:spcBef>
                          <a:spcPts val="0"/>
                        </a:spcBef>
                        <a:spcAft>
                          <a:spcPts val="0"/>
                        </a:spcAft>
                        <a:buClr>
                          <a:srgbClr val="000000"/>
                        </a:buClr>
                        <a:buSzPts val="1700"/>
                        <a:buFont typeface="Arial"/>
                        <a:buNone/>
                      </a:pPr>
                      <a:r>
                        <a:t/>
                      </a:r>
                      <a:endParaRPr sz="1700" u="none" cap="none" strike="noStrike">
                        <a:latin typeface="Times New Roman"/>
                        <a:ea typeface="Times New Roman"/>
                        <a:cs typeface="Times New Roman"/>
                        <a:sym typeface="Times New Roman"/>
                      </a:endParaRPr>
                    </a:p>
                    <a:p>
                      <a:pPr indent="0" lvl="0" marL="59055" marR="0" rtl="0" algn="l">
                        <a:lnSpc>
                          <a:spcPct val="100000"/>
                        </a:lnSpc>
                        <a:spcBef>
                          <a:spcPts val="1215"/>
                        </a:spcBef>
                        <a:spcAft>
                          <a:spcPts val="0"/>
                        </a:spcAft>
                        <a:buClr>
                          <a:srgbClr val="000000"/>
                        </a:buClr>
                        <a:buSzPts val="1550"/>
                        <a:buFont typeface="Arial"/>
                        <a:buNone/>
                      </a:pPr>
                      <a:r>
                        <a:rPr b="1" lang="en-US" sz="1550" u="none" cap="none" strike="noStrike">
                          <a:solidFill>
                            <a:srgbClr val="0070C0"/>
                          </a:solidFill>
                          <a:latin typeface="Times New Roman"/>
                          <a:ea typeface="Times New Roman"/>
                          <a:cs typeface="Times New Roman"/>
                          <a:sym typeface="Times New Roman"/>
                        </a:rPr>
                        <a:t>Vulnerabilità</a:t>
                      </a:r>
                      <a:endParaRPr sz="1550" u="none" cap="none" strike="noStrike">
                        <a:latin typeface="Times New Roman"/>
                        <a:ea typeface="Times New Roman"/>
                        <a:cs typeface="Times New Roman"/>
                        <a:sym typeface="Times New Roman"/>
                      </a:endParaRPr>
                    </a:p>
                    <a:p>
                      <a:pPr indent="0" lvl="0" marL="59055" marR="0" rtl="0" algn="l">
                        <a:lnSpc>
                          <a:spcPct val="100000"/>
                        </a:lnSpc>
                        <a:spcBef>
                          <a:spcPts val="1080"/>
                        </a:spcBef>
                        <a:spcAft>
                          <a:spcPts val="0"/>
                        </a:spcAft>
                        <a:buClr>
                          <a:srgbClr val="000000"/>
                        </a:buClr>
                        <a:buSzPts val="1550"/>
                        <a:buFont typeface="Arial"/>
                        <a:buNone/>
                      </a:pPr>
                      <a:r>
                        <a:rPr i="1" lang="en-US" sz="1550" u="none" cap="none" strike="noStrike">
                          <a:solidFill>
                            <a:srgbClr val="0070C0"/>
                          </a:solidFill>
                          <a:latin typeface="Times New Roman"/>
                          <a:ea typeface="Times New Roman"/>
                          <a:cs typeface="Times New Roman"/>
                          <a:sym typeface="Times New Roman"/>
                        </a:rPr>
                        <a:t>Livello di vulnerabilità</a:t>
                      </a:r>
                      <a:endParaRPr sz="1550" u="none" cap="none" strike="noStrike">
                        <a:latin typeface="Times New Roman"/>
                        <a:ea typeface="Times New Roman"/>
                        <a:cs typeface="Times New Roman"/>
                        <a:sym typeface="Times New Roman"/>
                      </a:endParaRPr>
                    </a:p>
                  </a:txBody>
                  <a:tcPr marT="0" marB="0" marR="0" marL="0">
                    <a:lnL cap="flat" cmpd="sng" w="12700">
                      <a:solidFill>
                        <a:srgbClr val="40404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c>
                  <a:txBody>
                    <a:bodyPr/>
                    <a:lstStyle/>
                    <a:p>
                      <a:pPr indent="0" lvl="0" marL="59055" marR="550545" rtl="0" algn="l">
                        <a:lnSpc>
                          <a:spcPct val="130100"/>
                        </a:lnSpc>
                        <a:spcBef>
                          <a:spcPts val="0"/>
                        </a:spcBef>
                        <a:spcAft>
                          <a:spcPts val="0"/>
                        </a:spcAft>
                        <a:buClr>
                          <a:srgbClr val="000000"/>
                        </a:buClr>
                        <a:buSzPts val="1550"/>
                        <a:buFont typeface="Arial"/>
                        <a:buNone/>
                      </a:pPr>
                      <a:r>
                        <a:rPr lang="en-US" sz="1550" u="none" cap="none" strike="noStrike">
                          <a:latin typeface="Times New Roman"/>
                          <a:ea typeface="Times New Roman"/>
                          <a:cs typeface="Times New Roman"/>
                          <a:sym typeface="Times New Roman"/>
                        </a:rPr>
                        <a:t>Una debolezza di un asset che può essere sfruttata dalla minaccia.</a:t>
                      </a:r>
                      <a:endParaRPr sz="1550" u="none" cap="none" strike="noStrike">
                        <a:latin typeface="Times New Roman"/>
                        <a:ea typeface="Times New Roman"/>
                        <a:cs typeface="Times New Roman"/>
                        <a:sym typeface="Times New Roman"/>
                      </a:endParaRPr>
                    </a:p>
                    <a:p>
                      <a:pPr indent="0" lvl="0" marL="59055" marR="0" rtl="0" algn="l">
                        <a:lnSpc>
                          <a:spcPct val="100000"/>
                        </a:lnSpc>
                        <a:spcBef>
                          <a:spcPts val="1080"/>
                        </a:spcBef>
                        <a:spcAft>
                          <a:spcPts val="0"/>
                        </a:spcAft>
                        <a:buClr>
                          <a:srgbClr val="000000"/>
                        </a:buClr>
                        <a:buSzPts val="1550"/>
                        <a:buFont typeface="Arial"/>
                        <a:buNone/>
                      </a:pPr>
                      <a:r>
                        <a:rPr lang="en-US" sz="1550" u="none" cap="none" strike="noStrike">
                          <a:latin typeface="Times New Roman"/>
                          <a:ea typeface="Times New Roman"/>
                          <a:cs typeface="Times New Roman"/>
                          <a:sym typeface="Times New Roman"/>
                        </a:rPr>
                        <a:t>Quanto è esposto l'asset(s) alla minaccia?</a:t>
                      </a:r>
                      <a:endParaRPr sz="1550" u="none" cap="none" strike="noStrike">
                        <a:latin typeface="Times New Roman"/>
                        <a:ea typeface="Times New Roman"/>
                        <a:cs typeface="Times New Roman"/>
                        <a:sym typeface="Times New Roman"/>
                      </a:endParaRPr>
                    </a:p>
                  </a:txBody>
                  <a:tcPr marT="188600" marB="0" marR="0" marL="0">
                    <a:lnL cap="flat" cmpd="sng" w="12700">
                      <a:solidFill>
                        <a:srgbClr val="000000"/>
                      </a:solidFill>
                      <a:prstDash val="solid"/>
                      <a:round/>
                      <a:headEnd len="sm" w="sm" type="none"/>
                      <a:tailEnd len="sm" w="sm" type="none"/>
                    </a:lnL>
                    <a:lnR cap="flat" cmpd="sng" w="12700">
                      <a:solidFill>
                        <a:srgbClr val="40404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r>
              <a:tr h="585525">
                <a:tc>
                  <a:txBody>
                    <a:bodyPr/>
                    <a:lstStyle/>
                    <a:p>
                      <a:pPr indent="0" lvl="0" marL="59055" marR="0" rtl="0" algn="l">
                        <a:lnSpc>
                          <a:spcPct val="100000"/>
                        </a:lnSpc>
                        <a:spcBef>
                          <a:spcPts val="0"/>
                        </a:spcBef>
                        <a:spcAft>
                          <a:spcPts val="0"/>
                        </a:spcAft>
                        <a:buClr>
                          <a:srgbClr val="000000"/>
                        </a:buClr>
                        <a:buSzPts val="1550"/>
                        <a:buFont typeface="Arial"/>
                        <a:buNone/>
                      </a:pPr>
                      <a:r>
                        <a:rPr b="1" lang="en-US" sz="1550" u="none" cap="none" strike="noStrike">
                          <a:solidFill>
                            <a:srgbClr val="0070C0"/>
                          </a:solidFill>
                          <a:latin typeface="Times New Roman"/>
                          <a:ea typeface="Times New Roman"/>
                          <a:cs typeface="Times New Roman"/>
                          <a:sym typeface="Times New Roman"/>
                        </a:rPr>
                        <a:t>Livello di rischio</a:t>
                      </a:r>
                      <a:endParaRPr sz="1550" u="none" cap="none" strike="noStrike">
                        <a:latin typeface="Times New Roman"/>
                        <a:ea typeface="Times New Roman"/>
                        <a:cs typeface="Times New Roman"/>
                        <a:sym typeface="Times New Roman"/>
                      </a:endParaRPr>
                    </a:p>
                  </a:txBody>
                  <a:tcPr marT="179075" marB="0" marR="0" marL="0">
                    <a:lnL cap="flat" cmpd="sng" w="12700">
                      <a:solidFill>
                        <a:srgbClr val="40404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c>
                  <a:txBody>
                    <a:bodyPr/>
                    <a:lstStyle/>
                    <a:p>
                      <a:pPr indent="0" lvl="0" marL="59055" marR="0" rtl="0" algn="l">
                        <a:lnSpc>
                          <a:spcPct val="100000"/>
                        </a:lnSpc>
                        <a:spcBef>
                          <a:spcPts val="0"/>
                        </a:spcBef>
                        <a:spcAft>
                          <a:spcPts val="0"/>
                        </a:spcAft>
                        <a:buClr>
                          <a:srgbClr val="000000"/>
                        </a:buClr>
                        <a:buSzPts val="1550"/>
                        <a:buFont typeface="Arial"/>
                        <a:buNone/>
                      </a:pPr>
                      <a:r>
                        <a:rPr lang="en-US" sz="1550" u="none" cap="none" strike="noStrike">
                          <a:latin typeface="Times New Roman"/>
                          <a:ea typeface="Times New Roman"/>
                          <a:cs typeface="Times New Roman"/>
                          <a:sym typeface="Times New Roman"/>
                        </a:rPr>
                        <a:t>Combinazione di livello di minaccia, livello di impatto e</a:t>
                      </a:r>
                      <a:endParaRPr sz="1550" u="none" cap="none" strike="noStrike">
                        <a:latin typeface="Times New Roman"/>
                        <a:ea typeface="Times New Roman"/>
                        <a:cs typeface="Times New Roman"/>
                        <a:sym typeface="Times New Roman"/>
                      </a:endParaRPr>
                    </a:p>
                    <a:p>
                      <a:pPr indent="0" lvl="0" marL="59055" marR="0" rtl="0" algn="l">
                        <a:lnSpc>
                          <a:spcPct val="116129"/>
                        </a:lnSpc>
                        <a:spcBef>
                          <a:spcPts val="560"/>
                        </a:spcBef>
                        <a:spcAft>
                          <a:spcPts val="0"/>
                        </a:spcAft>
                        <a:buClr>
                          <a:srgbClr val="000000"/>
                        </a:buClr>
                        <a:buSzPts val="1550"/>
                        <a:buFont typeface="Arial"/>
                        <a:buNone/>
                      </a:pPr>
                      <a:r>
                        <a:rPr lang="en-US" sz="1550" u="none" cap="none" strike="noStrike">
                          <a:latin typeface="Times New Roman"/>
                          <a:ea typeface="Times New Roman"/>
                          <a:cs typeface="Times New Roman"/>
                          <a:sym typeface="Times New Roman"/>
                        </a:rPr>
                        <a:t>livello di vulnerabilità</a:t>
                      </a:r>
                      <a:endParaRPr sz="1550" u="none" cap="none" strike="noStrike">
                        <a:latin typeface="Times New Roman"/>
                        <a:ea typeface="Times New Roman"/>
                        <a:cs typeface="Times New Roman"/>
                        <a:sym typeface="Times New Roman"/>
                      </a:endParaRPr>
                    </a:p>
                  </a:txBody>
                  <a:tcPr marT="36825" marB="0" marR="0" marL="0">
                    <a:lnL cap="flat" cmpd="sng" w="12700">
                      <a:solidFill>
                        <a:srgbClr val="000000"/>
                      </a:solidFill>
                      <a:prstDash val="solid"/>
                      <a:round/>
                      <a:headEnd len="sm" w="sm" type="none"/>
                      <a:tailEnd len="sm" w="sm" type="none"/>
                    </a:lnL>
                    <a:lnR cap="flat" cmpd="sng" w="12700">
                      <a:solidFill>
                        <a:srgbClr val="404040"/>
                      </a:solidFill>
                      <a:prstDash val="solid"/>
                      <a:round/>
                      <a:headEnd len="sm" w="sm" type="none"/>
                      <a:tailEnd len="sm" w="sm" type="none"/>
                    </a:lnR>
                    <a:lnT cap="flat" cmpd="sng" w="12700">
                      <a:solidFill>
                        <a:srgbClr val="404040"/>
                      </a:solidFill>
                      <a:prstDash val="solid"/>
                      <a:round/>
                      <a:headEnd len="sm" w="sm" type="none"/>
                      <a:tailEnd len="sm" w="sm" type="none"/>
                    </a:lnT>
                    <a:lnB cap="flat" cmpd="sng" w="12700">
                      <a:solidFill>
                        <a:srgbClr val="404040"/>
                      </a:solidFill>
                      <a:prstDash val="solid"/>
                      <a:round/>
                      <a:headEnd len="sm" w="sm" type="none"/>
                      <a:tailEnd len="sm" w="sm" type="none"/>
                    </a:lnB>
                    <a:solidFill>
                      <a:srgbClr val="E2F0D9"/>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4"/>
          <p:cNvSpPr txBox="1"/>
          <p:nvPr>
            <p:ph type="title"/>
          </p:nvPr>
        </p:nvSpPr>
        <p:spPr>
          <a:xfrm>
            <a:off x="3864578" y="723900"/>
            <a:ext cx="446341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INTERRELAZIONE DEI TERMINI</a:t>
            </a:r>
            <a:endParaRPr sz="3200"/>
          </a:p>
        </p:txBody>
      </p:sp>
      <p:grpSp>
        <p:nvGrpSpPr>
          <p:cNvPr id="420" name="Google Shape;420;p24"/>
          <p:cNvGrpSpPr/>
          <p:nvPr/>
        </p:nvGrpSpPr>
        <p:grpSpPr>
          <a:xfrm>
            <a:off x="3548062" y="1520826"/>
            <a:ext cx="1439863" cy="370203"/>
            <a:chOff x="3548062" y="1520826"/>
            <a:chExt cx="1439863" cy="370203"/>
          </a:xfrm>
        </p:grpSpPr>
        <p:sp>
          <p:nvSpPr>
            <p:cNvPr id="421" name="Google Shape;421;p24"/>
            <p:cNvSpPr/>
            <p:nvPr/>
          </p:nvSpPr>
          <p:spPr>
            <a:xfrm>
              <a:off x="3568700" y="1541779"/>
              <a:ext cx="1419225" cy="349250"/>
            </a:xfrm>
            <a:custGeom>
              <a:rect b="b" l="l" r="r" t="t"/>
              <a:pathLst>
                <a:path extrusionOk="0" h="349250" w="1419225">
                  <a:moveTo>
                    <a:pt x="1419225" y="0"/>
                  </a:moveTo>
                  <a:lnTo>
                    <a:pt x="1389062" y="0"/>
                  </a:lnTo>
                  <a:lnTo>
                    <a:pt x="1389062" y="5080"/>
                  </a:lnTo>
                  <a:lnTo>
                    <a:pt x="1389062" y="8890"/>
                  </a:lnTo>
                  <a:lnTo>
                    <a:pt x="1389062" y="318770"/>
                  </a:lnTo>
                  <a:lnTo>
                    <a:pt x="9525" y="318770"/>
                  </a:lnTo>
                  <a:lnTo>
                    <a:pt x="4762" y="318770"/>
                  </a:lnTo>
                  <a:lnTo>
                    <a:pt x="0" y="318770"/>
                  </a:lnTo>
                  <a:lnTo>
                    <a:pt x="0" y="339090"/>
                  </a:lnTo>
                  <a:lnTo>
                    <a:pt x="0" y="349250"/>
                  </a:lnTo>
                  <a:lnTo>
                    <a:pt x="1419225" y="349250"/>
                  </a:lnTo>
                  <a:lnTo>
                    <a:pt x="1419225" y="339090"/>
                  </a:lnTo>
                  <a:lnTo>
                    <a:pt x="1419225" y="8890"/>
                  </a:lnTo>
                  <a:lnTo>
                    <a:pt x="1419225" y="0"/>
                  </a:lnTo>
                  <a:close/>
                </a:path>
              </a:pathLst>
            </a:custGeom>
            <a:solidFill>
              <a:srgbClr val="8080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2" name="Google Shape;422;p24"/>
            <p:cNvSpPr/>
            <p:nvPr/>
          </p:nvSpPr>
          <p:spPr>
            <a:xfrm>
              <a:off x="3548062" y="1520826"/>
              <a:ext cx="1409700" cy="339725"/>
            </a:xfrm>
            <a:custGeom>
              <a:rect b="b" l="l" r="r" t="t"/>
              <a:pathLst>
                <a:path extrusionOk="0" h="339725" w="1409700">
                  <a:moveTo>
                    <a:pt x="1409700" y="0"/>
                  </a:moveTo>
                  <a:lnTo>
                    <a:pt x="0" y="0"/>
                  </a:lnTo>
                  <a:lnTo>
                    <a:pt x="0" y="339725"/>
                  </a:lnTo>
                  <a:lnTo>
                    <a:pt x="1409700" y="339725"/>
                  </a:lnTo>
                  <a:lnTo>
                    <a:pt x="1409700"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3" name="Google Shape;423;p24"/>
            <p:cNvSpPr/>
            <p:nvPr/>
          </p:nvSpPr>
          <p:spPr>
            <a:xfrm>
              <a:off x="3548062" y="1520826"/>
              <a:ext cx="1409700" cy="339725"/>
            </a:xfrm>
            <a:custGeom>
              <a:rect b="b" l="l" r="r" t="t"/>
              <a:pathLst>
                <a:path extrusionOk="0" h="339725" w="1409700">
                  <a:moveTo>
                    <a:pt x="0" y="0"/>
                  </a:moveTo>
                  <a:lnTo>
                    <a:pt x="1409700" y="0"/>
                  </a:lnTo>
                  <a:lnTo>
                    <a:pt x="1409700" y="339725"/>
                  </a:lnTo>
                  <a:lnTo>
                    <a:pt x="0" y="339725"/>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24" name="Google Shape;424;p24"/>
          <p:cNvSpPr txBox="1"/>
          <p:nvPr/>
        </p:nvSpPr>
        <p:spPr>
          <a:xfrm>
            <a:off x="3806031" y="1554988"/>
            <a:ext cx="89408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1" i="0" lang="en-US" sz="1600" u="none" cap="none" strike="noStrike">
                <a:solidFill>
                  <a:srgbClr val="1F6B5A"/>
                </a:solidFill>
                <a:latin typeface="Verdana"/>
                <a:ea typeface="Verdana"/>
                <a:cs typeface="Verdana"/>
                <a:sym typeface="Verdana"/>
              </a:rPr>
              <a:t>Minacce</a:t>
            </a:r>
            <a:endParaRPr b="0" i="0" sz="1600" u="none" cap="none" strike="noStrike">
              <a:solidFill>
                <a:schemeClr val="dk1"/>
              </a:solidFill>
              <a:latin typeface="Verdana"/>
              <a:ea typeface="Verdana"/>
              <a:cs typeface="Verdana"/>
              <a:sym typeface="Verdana"/>
            </a:endParaRPr>
          </a:p>
        </p:txBody>
      </p:sp>
      <p:grpSp>
        <p:nvGrpSpPr>
          <p:cNvPr id="425" name="Google Shape;425;p24"/>
          <p:cNvGrpSpPr/>
          <p:nvPr/>
        </p:nvGrpSpPr>
        <p:grpSpPr>
          <a:xfrm>
            <a:off x="6748462" y="1482725"/>
            <a:ext cx="2239963" cy="368934"/>
            <a:chOff x="6748462" y="1482725"/>
            <a:chExt cx="2239963" cy="368934"/>
          </a:xfrm>
        </p:grpSpPr>
        <p:sp>
          <p:nvSpPr>
            <p:cNvPr id="426" name="Google Shape;426;p24"/>
            <p:cNvSpPr/>
            <p:nvPr/>
          </p:nvSpPr>
          <p:spPr>
            <a:xfrm>
              <a:off x="6769100" y="1503679"/>
              <a:ext cx="2219325" cy="347980"/>
            </a:xfrm>
            <a:custGeom>
              <a:rect b="b" l="l" r="r" t="t"/>
              <a:pathLst>
                <a:path extrusionOk="0" h="347980" w="2219325">
                  <a:moveTo>
                    <a:pt x="2219325" y="0"/>
                  </a:moveTo>
                  <a:lnTo>
                    <a:pt x="2189162" y="0"/>
                  </a:lnTo>
                  <a:lnTo>
                    <a:pt x="2189162" y="5080"/>
                  </a:lnTo>
                  <a:lnTo>
                    <a:pt x="2189162" y="8890"/>
                  </a:lnTo>
                  <a:lnTo>
                    <a:pt x="2189162" y="317500"/>
                  </a:lnTo>
                  <a:lnTo>
                    <a:pt x="9525" y="317500"/>
                  </a:lnTo>
                  <a:lnTo>
                    <a:pt x="4762" y="317500"/>
                  </a:lnTo>
                  <a:lnTo>
                    <a:pt x="0" y="317500"/>
                  </a:lnTo>
                  <a:lnTo>
                    <a:pt x="0" y="337820"/>
                  </a:lnTo>
                  <a:lnTo>
                    <a:pt x="0" y="347980"/>
                  </a:lnTo>
                  <a:lnTo>
                    <a:pt x="2219325" y="347980"/>
                  </a:lnTo>
                  <a:lnTo>
                    <a:pt x="2219325" y="337820"/>
                  </a:lnTo>
                  <a:lnTo>
                    <a:pt x="2219325" y="8890"/>
                  </a:lnTo>
                  <a:lnTo>
                    <a:pt x="2219325" y="0"/>
                  </a:lnTo>
                  <a:close/>
                </a:path>
              </a:pathLst>
            </a:custGeom>
            <a:solidFill>
              <a:srgbClr val="8080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7" name="Google Shape;427;p24"/>
            <p:cNvSpPr/>
            <p:nvPr/>
          </p:nvSpPr>
          <p:spPr>
            <a:xfrm>
              <a:off x="6748462" y="1482725"/>
              <a:ext cx="2209800" cy="338455"/>
            </a:xfrm>
            <a:custGeom>
              <a:rect b="b" l="l" r="r" t="t"/>
              <a:pathLst>
                <a:path extrusionOk="0" h="338455" w="2209800">
                  <a:moveTo>
                    <a:pt x="2209800" y="0"/>
                  </a:moveTo>
                  <a:lnTo>
                    <a:pt x="0" y="0"/>
                  </a:lnTo>
                  <a:lnTo>
                    <a:pt x="0" y="338137"/>
                  </a:lnTo>
                  <a:lnTo>
                    <a:pt x="2209800" y="338137"/>
                  </a:lnTo>
                  <a:lnTo>
                    <a:pt x="2209800"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8" name="Google Shape;428;p24"/>
            <p:cNvSpPr/>
            <p:nvPr/>
          </p:nvSpPr>
          <p:spPr>
            <a:xfrm>
              <a:off x="6748462" y="1482725"/>
              <a:ext cx="2209800" cy="338455"/>
            </a:xfrm>
            <a:custGeom>
              <a:rect b="b" l="l" r="r" t="t"/>
              <a:pathLst>
                <a:path extrusionOk="0" h="338455" w="2209800">
                  <a:moveTo>
                    <a:pt x="0" y="0"/>
                  </a:moveTo>
                  <a:lnTo>
                    <a:pt x="2209800" y="0"/>
                  </a:lnTo>
                  <a:lnTo>
                    <a:pt x="2209800" y="338138"/>
                  </a:lnTo>
                  <a:lnTo>
                    <a:pt x="0" y="338138"/>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29" name="Google Shape;429;p24"/>
          <p:cNvSpPr txBox="1"/>
          <p:nvPr/>
        </p:nvSpPr>
        <p:spPr>
          <a:xfrm>
            <a:off x="6748462" y="1515364"/>
            <a:ext cx="2209800" cy="269240"/>
          </a:xfrm>
          <a:prstGeom prst="rect">
            <a:avLst/>
          </a:prstGeom>
          <a:noFill/>
          <a:ln>
            <a:noFill/>
          </a:ln>
        </p:spPr>
        <p:txBody>
          <a:bodyPr anchorCtr="0" anchor="t" bIns="0" lIns="0" spcFirstLastPara="1" rIns="0" wrap="square" tIns="12700">
            <a:spAutoFit/>
          </a:bodyPr>
          <a:lstStyle/>
          <a:p>
            <a:pPr indent="0" lvl="0" marL="276225" marR="0" rtl="0" algn="l">
              <a:lnSpc>
                <a:spcPct val="100000"/>
              </a:lnSpc>
              <a:spcBef>
                <a:spcPts val="0"/>
              </a:spcBef>
              <a:spcAft>
                <a:spcPts val="0"/>
              </a:spcAft>
              <a:buClr>
                <a:srgbClr val="000000"/>
              </a:buClr>
              <a:buSzPts val="1600"/>
              <a:buFont typeface="Arial"/>
              <a:buNone/>
            </a:pPr>
            <a:r>
              <a:rPr b="1" i="0" lang="en-US" sz="1600" u="none" cap="none" strike="noStrike">
                <a:solidFill>
                  <a:srgbClr val="1F6B5A"/>
                </a:solidFill>
                <a:latin typeface="Verdana"/>
                <a:ea typeface="Verdana"/>
                <a:cs typeface="Verdana"/>
                <a:sym typeface="Verdana"/>
              </a:rPr>
              <a:t>Vulnerabilità</a:t>
            </a:r>
            <a:endParaRPr b="0" i="0" sz="1600" u="none" cap="none" strike="noStrike">
              <a:solidFill>
                <a:schemeClr val="dk1"/>
              </a:solidFill>
              <a:latin typeface="Verdana"/>
              <a:ea typeface="Verdana"/>
              <a:cs typeface="Verdana"/>
              <a:sym typeface="Verdana"/>
            </a:endParaRPr>
          </a:p>
        </p:txBody>
      </p:sp>
      <p:grpSp>
        <p:nvGrpSpPr>
          <p:cNvPr id="430" name="Google Shape;430;p24"/>
          <p:cNvGrpSpPr/>
          <p:nvPr/>
        </p:nvGrpSpPr>
        <p:grpSpPr>
          <a:xfrm>
            <a:off x="4957762" y="1509713"/>
            <a:ext cx="1790700" cy="307975"/>
            <a:chOff x="4957762" y="1509713"/>
            <a:chExt cx="1790700" cy="307975"/>
          </a:xfrm>
        </p:grpSpPr>
        <p:sp>
          <p:nvSpPr>
            <p:cNvPr id="431" name="Google Shape;431;p24"/>
            <p:cNvSpPr/>
            <p:nvPr/>
          </p:nvSpPr>
          <p:spPr>
            <a:xfrm>
              <a:off x="4957762" y="1622423"/>
              <a:ext cx="1790700" cy="127000"/>
            </a:xfrm>
            <a:custGeom>
              <a:rect b="b" l="l" r="r" t="t"/>
              <a:pathLst>
                <a:path extrusionOk="0" h="127000" w="1790700">
                  <a:moveTo>
                    <a:pt x="1774825" y="55562"/>
                  </a:moveTo>
                  <a:lnTo>
                    <a:pt x="1676400" y="55562"/>
                  </a:lnTo>
                  <a:lnTo>
                    <a:pt x="1676400" y="71437"/>
                  </a:lnTo>
                  <a:lnTo>
                    <a:pt x="1663700" y="71437"/>
                  </a:lnTo>
                  <a:lnTo>
                    <a:pt x="1663700" y="127000"/>
                  </a:lnTo>
                  <a:lnTo>
                    <a:pt x="1790700" y="63500"/>
                  </a:lnTo>
                  <a:lnTo>
                    <a:pt x="1774825" y="55562"/>
                  </a:lnTo>
                  <a:close/>
                </a:path>
                <a:path extrusionOk="0" h="127000" w="1790700">
                  <a:moveTo>
                    <a:pt x="1663700" y="55562"/>
                  </a:moveTo>
                  <a:lnTo>
                    <a:pt x="0" y="55563"/>
                  </a:lnTo>
                  <a:lnTo>
                    <a:pt x="0" y="71438"/>
                  </a:lnTo>
                  <a:lnTo>
                    <a:pt x="1663700" y="71437"/>
                  </a:lnTo>
                  <a:lnTo>
                    <a:pt x="1663700" y="55562"/>
                  </a:lnTo>
                  <a:close/>
                </a:path>
                <a:path extrusionOk="0" h="127000" w="1790700">
                  <a:moveTo>
                    <a:pt x="1676400" y="55562"/>
                  </a:moveTo>
                  <a:lnTo>
                    <a:pt x="1663700" y="55562"/>
                  </a:lnTo>
                  <a:lnTo>
                    <a:pt x="1663700" y="71437"/>
                  </a:lnTo>
                  <a:lnTo>
                    <a:pt x="1676400" y="71437"/>
                  </a:lnTo>
                  <a:lnTo>
                    <a:pt x="1676400" y="55562"/>
                  </a:lnTo>
                  <a:close/>
                </a:path>
                <a:path extrusionOk="0" h="127000" w="1790700">
                  <a:moveTo>
                    <a:pt x="1663700" y="0"/>
                  </a:moveTo>
                  <a:lnTo>
                    <a:pt x="1663700" y="55562"/>
                  </a:lnTo>
                  <a:lnTo>
                    <a:pt x="1774825" y="55562"/>
                  </a:lnTo>
                  <a:lnTo>
                    <a:pt x="1663700"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2" name="Google Shape;432;p24"/>
            <p:cNvSpPr/>
            <p:nvPr/>
          </p:nvSpPr>
          <p:spPr>
            <a:xfrm>
              <a:off x="5414962" y="1509713"/>
              <a:ext cx="875030" cy="307975"/>
            </a:xfrm>
            <a:custGeom>
              <a:rect b="b" l="l" r="r" t="t"/>
              <a:pathLst>
                <a:path extrusionOk="0" h="307975" w="875029">
                  <a:moveTo>
                    <a:pt x="874712" y="0"/>
                  </a:moveTo>
                  <a:lnTo>
                    <a:pt x="0" y="0"/>
                  </a:lnTo>
                  <a:lnTo>
                    <a:pt x="0" y="307975"/>
                  </a:lnTo>
                  <a:lnTo>
                    <a:pt x="874712" y="307975"/>
                  </a:lnTo>
                  <a:lnTo>
                    <a:pt x="874712"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33" name="Google Shape;433;p24"/>
          <p:cNvSpPr txBox="1"/>
          <p:nvPr/>
        </p:nvSpPr>
        <p:spPr>
          <a:xfrm>
            <a:off x="5414962" y="1509713"/>
            <a:ext cx="875030" cy="307975"/>
          </a:xfrm>
          <a:prstGeom prst="rect">
            <a:avLst/>
          </a:prstGeom>
          <a:noFill/>
          <a:ln>
            <a:noFill/>
          </a:ln>
        </p:spPr>
        <p:txBody>
          <a:bodyPr anchorCtr="0" anchor="t" bIns="0" lIns="0" spcFirstLastPara="1" rIns="0" wrap="square" tIns="46350">
            <a:spAutoFit/>
          </a:bodyPr>
          <a:lstStyle/>
          <a:p>
            <a:pPr indent="0" lvl="0" marL="90805" marR="0" rtl="0" algn="l">
              <a:lnSpc>
                <a:spcPct val="100000"/>
              </a:lnSpc>
              <a:spcBef>
                <a:spcPts val="0"/>
              </a:spcBef>
              <a:spcAft>
                <a:spcPts val="0"/>
              </a:spcAft>
              <a:buClr>
                <a:srgbClr val="000000"/>
              </a:buClr>
              <a:buSzPts val="1400"/>
              <a:buFont typeface="Arial"/>
              <a:buNone/>
            </a:pPr>
            <a:r>
              <a:rPr b="1" i="0" lang="en-US" sz="1400" u="none" cap="none" strike="noStrike">
                <a:solidFill>
                  <a:srgbClr val="1F6B5A"/>
                </a:solidFill>
                <a:latin typeface="Verdana"/>
                <a:ea typeface="Verdana"/>
                <a:cs typeface="Verdana"/>
                <a:sym typeface="Verdana"/>
              </a:rPr>
              <a:t>sfruttare</a:t>
            </a:r>
            <a:endParaRPr b="0" i="0" sz="1400" u="none" cap="none" strike="noStrike">
              <a:solidFill>
                <a:schemeClr val="dk1"/>
              </a:solidFill>
              <a:latin typeface="Verdana"/>
              <a:ea typeface="Verdana"/>
              <a:cs typeface="Verdana"/>
              <a:sym typeface="Verdana"/>
            </a:endParaRPr>
          </a:p>
        </p:txBody>
      </p:sp>
      <p:grpSp>
        <p:nvGrpSpPr>
          <p:cNvPr id="434" name="Google Shape;434;p24"/>
          <p:cNvGrpSpPr/>
          <p:nvPr/>
        </p:nvGrpSpPr>
        <p:grpSpPr>
          <a:xfrm>
            <a:off x="5354637" y="3689350"/>
            <a:ext cx="1216343" cy="614679"/>
            <a:chOff x="5354637" y="3689350"/>
            <a:chExt cx="1216343" cy="614679"/>
          </a:xfrm>
        </p:grpSpPr>
        <p:sp>
          <p:nvSpPr>
            <p:cNvPr id="435" name="Google Shape;435;p24"/>
            <p:cNvSpPr/>
            <p:nvPr/>
          </p:nvSpPr>
          <p:spPr>
            <a:xfrm>
              <a:off x="5375275" y="3709669"/>
              <a:ext cx="1195705" cy="594360"/>
            </a:xfrm>
            <a:custGeom>
              <a:rect b="b" l="l" r="r" t="t"/>
              <a:pathLst>
                <a:path extrusionOk="0" h="594360" w="1195704">
                  <a:moveTo>
                    <a:pt x="1195387" y="0"/>
                  </a:moveTo>
                  <a:lnTo>
                    <a:pt x="1165225" y="0"/>
                  </a:lnTo>
                  <a:lnTo>
                    <a:pt x="1165225" y="5080"/>
                  </a:lnTo>
                  <a:lnTo>
                    <a:pt x="1165225" y="10160"/>
                  </a:lnTo>
                  <a:lnTo>
                    <a:pt x="1165225" y="563880"/>
                  </a:lnTo>
                  <a:lnTo>
                    <a:pt x="9525" y="563880"/>
                  </a:lnTo>
                  <a:lnTo>
                    <a:pt x="4762" y="563880"/>
                  </a:lnTo>
                  <a:lnTo>
                    <a:pt x="0" y="563880"/>
                  </a:lnTo>
                  <a:lnTo>
                    <a:pt x="0" y="584200"/>
                  </a:lnTo>
                  <a:lnTo>
                    <a:pt x="0" y="594360"/>
                  </a:lnTo>
                  <a:lnTo>
                    <a:pt x="1195387" y="594360"/>
                  </a:lnTo>
                  <a:lnTo>
                    <a:pt x="1195387" y="584200"/>
                  </a:lnTo>
                  <a:lnTo>
                    <a:pt x="1195387" y="10160"/>
                  </a:lnTo>
                  <a:lnTo>
                    <a:pt x="1195387" y="0"/>
                  </a:lnTo>
                  <a:close/>
                </a:path>
              </a:pathLst>
            </a:custGeom>
            <a:solidFill>
              <a:srgbClr val="AABED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6" name="Google Shape;436;p24"/>
            <p:cNvSpPr/>
            <p:nvPr/>
          </p:nvSpPr>
          <p:spPr>
            <a:xfrm>
              <a:off x="5354637" y="3689350"/>
              <a:ext cx="1186180" cy="584200"/>
            </a:xfrm>
            <a:custGeom>
              <a:rect b="b" l="l" r="r" t="t"/>
              <a:pathLst>
                <a:path extrusionOk="0" h="584200" w="1186179">
                  <a:moveTo>
                    <a:pt x="1185862" y="0"/>
                  </a:moveTo>
                  <a:lnTo>
                    <a:pt x="0" y="0"/>
                  </a:lnTo>
                  <a:lnTo>
                    <a:pt x="0" y="584200"/>
                  </a:lnTo>
                  <a:lnTo>
                    <a:pt x="1185862" y="584200"/>
                  </a:lnTo>
                  <a:lnTo>
                    <a:pt x="1185862"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7" name="Google Shape;437;p24"/>
            <p:cNvSpPr/>
            <p:nvPr/>
          </p:nvSpPr>
          <p:spPr>
            <a:xfrm>
              <a:off x="5354637" y="3689350"/>
              <a:ext cx="1186180" cy="584200"/>
            </a:xfrm>
            <a:custGeom>
              <a:rect b="b" l="l" r="r" t="t"/>
              <a:pathLst>
                <a:path extrusionOk="0" h="584200" w="1186179">
                  <a:moveTo>
                    <a:pt x="0" y="0"/>
                  </a:moveTo>
                  <a:lnTo>
                    <a:pt x="1185862" y="0"/>
                  </a:lnTo>
                  <a:lnTo>
                    <a:pt x="1185862" y="584200"/>
                  </a:lnTo>
                  <a:lnTo>
                    <a:pt x="0" y="584200"/>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38" name="Google Shape;438;p24"/>
          <p:cNvSpPr txBox="1"/>
          <p:nvPr/>
        </p:nvSpPr>
        <p:spPr>
          <a:xfrm>
            <a:off x="5354637" y="3723132"/>
            <a:ext cx="1186180" cy="513080"/>
          </a:xfrm>
          <a:prstGeom prst="rect">
            <a:avLst/>
          </a:prstGeom>
          <a:noFill/>
          <a:ln>
            <a:noFill/>
          </a:ln>
        </p:spPr>
        <p:txBody>
          <a:bodyPr anchorCtr="0" anchor="t" bIns="0" lIns="0" spcFirstLastPara="1" rIns="0" wrap="square" tIns="12700">
            <a:spAutoFit/>
          </a:bodyPr>
          <a:lstStyle/>
          <a:p>
            <a:pPr indent="0" lvl="0" marL="106679" marR="0" rtl="0" algn="l">
              <a:lnSpc>
                <a:spcPct val="100000"/>
              </a:lnSpc>
              <a:spcBef>
                <a:spcPts val="0"/>
              </a:spcBef>
              <a:spcAft>
                <a:spcPts val="0"/>
              </a:spcAft>
              <a:buClr>
                <a:srgbClr val="000000"/>
              </a:buClr>
              <a:buSzPts val="3200"/>
              <a:buFont typeface="Arial"/>
              <a:buNone/>
            </a:pPr>
            <a:r>
              <a:rPr b="1" i="0" lang="en-US" sz="3200" u="none" cap="none" strike="noStrike">
                <a:solidFill>
                  <a:srgbClr val="1F6B5A"/>
                </a:solidFill>
                <a:latin typeface="Verdana"/>
                <a:ea typeface="Verdana"/>
                <a:cs typeface="Verdana"/>
                <a:sym typeface="Verdana"/>
              </a:rPr>
              <a:t>Il rischio</a:t>
            </a:r>
            <a:endParaRPr b="0" i="0" sz="3200" u="none" cap="none" strike="noStrike">
              <a:solidFill>
                <a:schemeClr val="dk1"/>
              </a:solidFill>
              <a:latin typeface="Verdana"/>
              <a:ea typeface="Verdana"/>
              <a:cs typeface="Verdana"/>
              <a:sym typeface="Verdana"/>
            </a:endParaRPr>
          </a:p>
        </p:txBody>
      </p:sp>
      <p:grpSp>
        <p:nvGrpSpPr>
          <p:cNvPr id="439" name="Google Shape;439;p24"/>
          <p:cNvGrpSpPr/>
          <p:nvPr/>
        </p:nvGrpSpPr>
        <p:grpSpPr>
          <a:xfrm>
            <a:off x="7183439" y="5743576"/>
            <a:ext cx="1271586" cy="338454"/>
            <a:chOff x="7183439" y="5743576"/>
            <a:chExt cx="1271586" cy="338454"/>
          </a:xfrm>
        </p:grpSpPr>
        <p:sp>
          <p:nvSpPr>
            <p:cNvPr id="440" name="Google Shape;440;p24"/>
            <p:cNvSpPr/>
            <p:nvPr/>
          </p:nvSpPr>
          <p:spPr>
            <a:xfrm>
              <a:off x="7204075" y="5764530"/>
              <a:ext cx="1250950" cy="317500"/>
            </a:xfrm>
            <a:custGeom>
              <a:rect b="b" l="l" r="r" t="t"/>
              <a:pathLst>
                <a:path extrusionOk="0" h="317500" w="1250950">
                  <a:moveTo>
                    <a:pt x="1250950" y="0"/>
                  </a:moveTo>
                  <a:lnTo>
                    <a:pt x="1220787" y="0"/>
                  </a:lnTo>
                  <a:lnTo>
                    <a:pt x="1220787" y="5080"/>
                  </a:lnTo>
                  <a:lnTo>
                    <a:pt x="1220787" y="8890"/>
                  </a:lnTo>
                  <a:lnTo>
                    <a:pt x="1220787" y="287020"/>
                  </a:lnTo>
                  <a:lnTo>
                    <a:pt x="9525" y="287020"/>
                  </a:lnTo>
                  <a:lnTo>
                    <a:pt x="4762" y="287020"/>
                  </a:lnTo>
                  <a:lnTo>
                    <a:pt x="0" y="287020"/>
                  </a:lnTo>
                  <a:lnTo>
                    <a:pt x="0" y="307340"/>
                  </a:lnTo>
                  <a:lnTo>
                    <a:pt x="0" y="317500"/>
                  </a:lnTo>
                  <a:lnTo>
                    <a:pt x="1250950" y="317500"/>
                  </a:lnTo>
                  <a:lnTo>
                    <a:pt x="1250950" y="307340"/>
                  </a:lnTo>
                  <a:lnTo>
                    <a:pt x="1250950" y="8890"/>
                  </a:lnTo>
                  <a:lnTo>
                    <a:pt x="1250950" y="0"/>
                  </a:lnTo>
                  <a:close/>
                </a:path>
              </a:pathLst>
            </a:custGeom>
            <a:solidFill>
              <a:srgbClr val="8080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1" name="Google Shape;441;p24"/>
            <p:cNvSpPr/>
            <p:nvPr/>
          </p:nvSpPr>
          <p:spPr>
            <a:xfrm>
              <a:off x="7183439" y="5743576"/>
              <a:ext cx="1241425" cy="307975"/>
            </a:xfrm>
            <a:custGeom>
              <a:rect b="b" l="l" r="r" t="t"/>
              <a:pathLst>
                <a:path extrusionOk="0" h="307975" w="1241425">
                  <a:moveTo>
                    <a:pt x="1241425" y="0"/>
                  </a:moveTo>
                  <a:lnTo>
                    <a:pt x="0" y="0"/>
                  </a:lnTo>
                  <a:lnTo>
                    <a:pt x="0" y="307974"/>
                  </a:lnTo>
                  <a:lnTo>
                    <a:pt x="1241425" y="307974"/>
                  </a:lnTo>
                  <a:lnTo>
                    <a:pt x="1241425"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2" name="Google Shape;442;p24"/>
            <p:cNvSpPr/>
            <p:nvPr/>
          </p:nvSpPr>
          <p:spPr>
            <a:xfrm>
              <a:off x="7183439" y="5743576"/>
              <a:ext cx="1241425" cy="307975"/>
            </a:xfrm>
            <a:custGeom>
              <a:rect b="b" l="l" r="r" t="t"/>
              <a:pathLst>
                <a:path extrusionOk="0" h="307975" w="1241425">
                  <a:moveTo>
                    <a:pt x="0" y="0"/>
                  </a:moveTo>
                  <a:lnTo>
                    <a:pt x="1241425" y="0"/>
                  </a:lnTo>
                  <a:lnTo>
                    <a:pt x="1241425" y="307975"/>
                  </a:lnTo>
                  <a:lnTo>
                    <a:pt x="0" y="307975"/>
                  </a:lnTo>
                  <a:lnTo>
                    <a:pt x="0" y="0"/>
                  </a:lnTo>
                  <a:close/>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43" name="Google Shape;443;p24"/>
          <p:cNvSpPr txBox="1"/>
          <p:nvPr/>
        </p:nvSpPr>
        <p:spPr>
          <a:xfrm>
            <a:off x="7188201" y="5777484"/>
            <a:ext cx="1231900" cy="238760"/>
          </a:xfrm>
          <a:prstGeom prst="rect">
            <a:avLst/>
          </a:prstGeom>
          <a:noFill/>
          <a:ln>
            <a:noFill/>
          </a:ln>
        </p:spPr>
        <p:txBody>
          <a:bodyPr anchorCtr="0" anchor="t" bIns="0" lIns="0" spcFirstLastPara="1" rIns="0" wrap="square" tIns="12700">
            <a:spAutoFit/>
          </a:bodyPr>
          <a:lstStyle/>
          <a:p>
            <a:pPr indent="0" lvl="0" marL="33528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Verdana"/>
                <a:ea typeface="Verdana"/>
                <a:cs typeface="Verdana"/>
                <a:sym typeface="Verdana"/>
              </a:rPr>
              <a:t>Valore</a:t>
            </a:r>
            <a:endParaRPr b="0" i="0" sz="1400" u="none" cap="none" strike="noStrike">
              <a:solidFill>
                <a:schemeClr val="dk1"/>
              </a:solidFill>
              <a:latin typeface="Verdana"/>
              <a:ea typeface="Verdana"/>
              <a:cs typeface="Verdana"/>
              <a:sym typeface="Verdana"/>
            </a:endParaRPr>
          </a:p>
        </p:txBody>
      </p:sp>
      <p:grpSp>
        <p:nvGrpSpPr>
          <p:cNvPr id="444" name="Google Shape;444;p24"/>
          <p:cNvGrpSpPr/>
          <p:nvPr/>
        </p:nvGrpSpPr>
        <p:grpSpPr>
          <a:xfrm>
            <a:off x="3373438" y="5678489"/>
            <a:ext cx="1957387" cy="554670"/>
            <a:chOff x="3373438" y="5678489"/>
            <a:chExt cx="1957387" cy="554670"/>
          </a:xfrm>
        </p:grpSpPr>
        <p:sp>
          <p:nvSpPr>
            <p:cNvPr id="445" name="Google Shape;445;p24"/>
            <p:cNvSpPr/>
            <p:nvPr/>
          </p:nvSpPr>
          <p:spPr>
            <a:xfrm>
              <a:off x="3394075" y="5699759"/>
              <a:ext cx="1936750" cy="533400"/>
            </a:xfrm>
            <a:custGeom>
              <a:rect b="b" l="l" r="r" t="t"/>
              <a:pathLst>
                <a:path extrusionOk="0" h="533400" w="1936750">
                  <a:moveTo>
                    <a:pt x="1936750" y="0"/>
                  </a:moveTo>
                  <a:lnTo>
                    <a:pt x="1906587" y="0"/>
                  </a:lnTo>
                  <a:lnTo>
                    <a:pt x="1906587" y="3810"/>
                  </a:lnTo>
                  <a:lnTo>
                    <a:pt x="1906587" y="8890"/>
                  </a:lnTo>
                  <a:lnTo>
                    <a:pt x="1906587" y="502920"/>
                  </a:lnTo>
                  <a:lnTo>
                    <a:pt x="9525" y="502920"/>
                  </a:lnTo>
                  <a:lnTo>
                    <a:pt x="4762" y="502920"/>
                  </a:lnTo>
                  <a:lnTo>
                    <a:pt x="0" y="502920"/>
                  </a:lnTo>
                  <a:lnTo>
                    <a:pt x="0" y="523240"/>
                  </a:lnTo>
                  <a:lnTo>
                    <a:pt x="0" y="533400"/>
                  </a:lnTo>
                  <a:lnTo>
                    <a:pt x="1936750" y="533400"/>
                  </a:lnTo>
                  <a:lnTo>
                    <a:pt x="1936750" y="523240"/>
                  </a:lnTo>
                  <a:lnTo>
                    <a:pt x="1936750" y="8890"/>
                  </a:lnTo>
                  <a:lnTo>
                    <a:pt x="1936750" y="0"/>
                  </a:lnTo>
                  <a:close/>
                </a:path>
              </a:pathLst>
            </a:custGeom>
            <a:solidFill>
              <a:srgbClr val="8080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6" name="Google Shape;446;p24"/>
            <p:cNvSpPr/>
            <p:nvPr/>
          </p:nvSpPr>
          <p:spPr>
            <a:xfrm>
              <a:off x="3373438" y="5678489"/>
              <a:ext cx="1927225" cy="523875"/>
            </a:xfrm>
            <a:custGeom>
              <a:rect b="b" l="l" r="r" t="t"/>
              <a:pathLst>
                <a:path extrusionOk="0" h="523875" w="1927225">
                  <a:moveTo>
                    <a:pt x="1927225" y="0"/>
                  </a:moveTo>
                  <a:lnTo>
                    <a:pt x="0" y="0"/>
                  </a:lnTo>
                  <a:lnTo>
                    <a:pt x="0" y="523875"/>
                  </a:lnTo>
                  <a:lnTo>
                    <a:pt x="1927225" y="523875"/>
                  </a:lnTo>
                  <a:lnTo>
                    <a:pt x="1927225"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7" name="Google Shape;447;p24"/>
            <p:cNvSpPr/>
            <p:nvPr/>
          </p:nvSpPr>
          <p:spPr>
            <a:xfrm>
              <a:off x="3373438" y="5678489"/>
              <a:ext cx="1927225" cy="523875"/>
            </a:xfrm>
            <a:custGeom>
              <a:rect b="b" l="l" r="r" t="t"/>
              <a:pathLst>
                <a:path extrusionOk="0" h="523875" w="1927225">
                  <a:moveTo>
                    <a:pt x="0" y="0"/>
                  </a:moveTo>
                  <a:lnTo>
                    <a:pt x="1927225" y="0"/>
                  </a:lnTo>
                  <a:lnTo>
                    <a:pt x="1927225" y="523875"/>
                  </a:lnTo>
                  <a:lnTo>
                    <a:pt x="0" y="523875"/>
                  </a:lnTo>
                  <a:lnTo>
                    <a:pt x="0" y="0"/>
                  </a:lnTo>
                  <a:close/>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48" name="Google Shape;448;p24"/>
          <p:cNvSpPr txBox="1"/>
          <p:nvPr/>
        </p:nvSpPr>
        <p:spPr>
          <a:xfrm>
            <a:off x="3378201" y="5710428"/>
            <a:ext cx="1917700" cy="455295"/>
          </a:xfrm>
          <a:prstGeom prst="rect">
            <a:avLst/>
          </a:prstGeom>
          <a:noFill/>
          <a:ln>
            <a:noFill/>
          </a:ln>
        </p:spPr>
        <p:txBody>
          <a:bodyPr anchorCtr="0" anchor="t" bIns="0" lIns="0" spcFirstLastPara="1" rIns="0" wrap="square" tIns="9525">
            <a:spAutoFit/>
          </a:bodyPr>
          <a:lstStyle/>
          <a:p>
            <a:pPr indent="260349" lvl="0" marL="287020" marR="278765" rtl="0" algn="l">
              <a:lnSpc>
                <a:spcPct val="101400"/>
              </a:lnSpc>
              <a:spcBef>
                <a:spcPts val="0"/>
              </a:spcBef>
              <a:spcAft>
                <a:spcPts val="0"/>
              </a:spcAft>
              <a:buClr>
                <a:srgbClr val="000000"/>
              </a:buClr>
              <a:buSzPts val="1400"/>
              <a:buFont typeface="Arial"/>
              <a:buNone/>
            </a:pPr>
            <a:r>
              <a:rPr b="1" i="0" lang="en-US" sz="1400" u="none" cap="none" strike="noStrike">
                <a:solidFill>
                  <a:srgbClr val="FFFFFF"/>
                </a:solidFill>
                <a:latin typeface="Verdana"/>
                <a:ea typeface="Verdana"/>
                <a:cs typeface="Verdana"/>
                <a:sym typeface="Verdana"/>
              </a:rPr>
              <a:t>Requisiti di sicurezza</a:t>
            </a:r>
            <a:endParaRPr b="0" i="0" sz="1400" u="none" cap="none" strike="noStrike">
              <a:solidFill>
                <a:schemeClr val="dk1"/>
              </a:solidFill>
              <a:latin typeface="Verdana"/>
              <a:ea typeface="Verdana"/>
              <a:cs typeface="Verdana"/>
              <a:sym typeface="Verdana"/>
            </a:endParaRPr>
          </a:p>
        </p:txBody>
      </p:sp>
      <p:sp>
        <p:nvSpPr>
          <p:cNvPr id="449" name="Google Shape;449;p24"/>
          <p:cNvSpPr/>
          <p:nvPr/>
        </p:nvSpPr>
        <p:spPr>
          <a:xfrm>
            <a:off x="4843127" y="2253211"/>
            <a:ext cx="915669" cy="978535"/>
          </a:xfrm>
          <a:custGeom>
            <a:rect b="b" l="l" r="r" t="t"/>
            <a:pathLst>
              <a:path extrusionOk="0" h="978535" w="915670">
                <a:moveTo>
                  <a:pt x="230795" y="0"/>
                </a:moveTo>
                <a:lnTo>
                  <a:pt x="0" y="203916"/>
                </a:lnTo>
                <a:lnTo>
                  <a:pt x="684276" y="978391"/>
                </a:lnTo>
                <a:lnTo>
                  <a:pt x="915071" y="774475"/>
                </a:lnTo>
                <a:lnTo>
                  <a:pt x="230795"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0" name="Google Shape;450;p24"/>
          <p:cNvSpPr txBox="1"/>
          <p:nvPr/>
        </p:nvSpPr>
        <p:spPr>
          <a:xfrm rot="2880000">
            <a:off x="4867581" y="2648181"/>
            <a:ext cx="861198" cy="177800"/>
          </a:xfrm>
          <a:prstGeom prst="rect">
            <a:avLst/>
          </a:prstGeom>
          <a:noFill/>
          <a:ln>
            <a:noFill/>
          </a:ln>
        </p:spPr>
        <p:txBody>
          <a:bodyPr anchorCtr="0" anchor="t" bIns="0" lIns="0" spcFirstLastPara="1" rIns="0" wrap="square" tIns="0">
            <a:spAutoFit/>
          </a:bodyPr>
          <a:lstStyle/>
          <a:p>
            <a:pPr indent="0" lvl="0" marL="0" marR="0" rtl="0" algn="l">
              <a:lnSpc>
                <a:spcPct val="66666"/>
              </a:lnSpc>
              <a:spcBef>
                <a:spcPts val="0"/>
              </a:spcBef>
              <a:spcAft>
                <a:spcPts val="0"/>
              </a:spcAft>
              <a:buClr>
                <a:srgbClr val="000000"/>
              </a:buClr>
              <a:buSzPts val="2100"/>
              <a:buFont typeface="Arial"/>
              <a:buNone/>
            </a:pPr>
            <a:r>
              <a:rPr b="1" baseline="30000" i="0" lang="en-US" sz="2100" u="none" cap="none" strike="noStrike">
                <a:solidFill>
                  <a:srgbClr val="1F6B5A"/>
                </a:solidFill>
                <a:latin typeface="Verdana"/>
                <a:ea typeface="Verdana"/>
                <a:cs typeface="Verdana"/>
                <a:sym typeface="Verdana"/>
              </a:rPr>
              <a:t>incre</a:t>
            </a:r>
            <a:r>
              <a:rPr b="1" i="0" lang="en-US" sz="1400" u="none" cap="none" strike="noStrike">
                <a:solidFill>
                  <a:srgbClr val="1F6B5A"/>
                </a:solidFill>
                <a:latin typeface="Verdana"/>
                <a:ea typeface="Verdana"/>
                <a:cs typeface="Verdana"/>
                <a:sym typeface="Verdana"/>
              </a:rPr>
              <a:t>ase</a:t>
            </a:r>
            <a:endParaRPr b="0" i="0" sz="1400" u="none" cap="none" strike="noStrike">
              <a:solidFill>
                <a:schemeClr val="dk1"/>
              </a:solidFill>
              <a:latin typeface="Verdana"/>
              <a:ea typeface="Verdana"/>
              <a:cs typeface="Verdana"/>
              <a:sym typeface="Verdana"/>
            </a:endParaRPr>
          </a:p>
        </p:txBody>
      </p:sp>
      <p:sp>
        <p:nvSpPr>
          <p:cNvPr id="451" name="Google Shape;451;p24"/>
          <p:cNvSpPr/>
          <p:nvPr/>
        </p:nvSpPr>
        <p:spPr>
          <a:xfrm>
            <a:off x="6373017" y="2160117"/>
            <a:ext cx="948055" cy="947419"/>
          </a:xfrm>
          <a:custGeom>
            <a:rect b="b" l="l" r="r" t="t"/>
            <a:pathLst>
              <a:path extrusionOk="0" h="947419" w="948054">
                <a:moveTo>
                  <a:pt x="730107" y="0"/>
                </a:moveTo>
                <a:lnTo>
                  <a:pt x="0" y="729183"/>
                </a:lnTo>
                <a:lnTo>
                  <a:pt x="217633" y="947092"/>
                </a:lnTo>
                <a:lnTo>
                  <a:pt x="947741" y="217909"/>
                </a:lnTo>
                <a:lnTo>
                  <a:pt x="730107"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2" name="Google Shape;452;p24"/>
          <p:cNvSpPr txBox="1"/>
          <p:nvPr/>
        </p:nvSpPr>
        <p:spPr>
          <a:xfrm rot="-2640000">
            <a:off x="6411797" y="2548113"/>
            <a:ext cx="863062" cy="177800"/>
          </a:xfrm>
          <a:prstGeom prst="rect">
            <a:avLst/>
          </a:prstGeom>
          <a:noFill/>
          <a:ln>
            <a:noFill/>
          </a:ln>
        </p:spPr>
        <p:txBody>
          <a:bodyPr anchorCtr="0" anchor="t" bIns="0" lIns="0" spcFirstLastPara="1" rIns="0" wrap="square" tIns="0">
            <a:spAutoFit/>
          </a:bodyPr>
          <a:lstStyle/>
          <a:p>
            <a:pPr indent="0" lvl="0" marL="0" marR="0" rtl="0" algn="l">
              <a:lnSpc>
                <a:spcPct val="66666"/>
              </a:lnSpc>
              <a:spcBef>
                <a:spcPts val="0"/>
              </a:spcBef>
              <a:spcAft>
                <a:spcPts val="0"/>
              </a:spcAft>
              <a:buClr>
                <a:srgbClr val="000000"/>
              </a:buClr>
              <a:buSzPts val="1400"/>
              <a:buFont typeface="Arial"/>
              <a:buNone/>
            </a:pPr>
            <a:r>
              <a:rPr b="1" i="0" lang="en-US" sz="1400" u="none" cap="none" strike="noStrike">
                <a:solidFill>
                  <a:srgbClr val="1F6B5A"/>
                </a:solidFill>
                <a:latin typeface="Verdana"/>
                <a:ea typeface="Verdana"/>
                <a:cs typeface="Verdana"/>
                <a:sym typeface="Verdana"/>
              </a:rPr>
              <a:t>inc</a:t>
            </a:r>
            <a:r>
              <a:rPr b="1" baseline="30000" i="0" lang="en-US" sz="2100" u="none" cap="none" strike="noStrike">
                <a:solidFill>
                  <a:srgbClr val="1F6B5A"/>
                </a:solidFill>
                <a:latin typeface="Verdana"/>
                <a:ea typeface="Verdana"/>
                <a:cs typeface="Verdana"/>
                <a:sym typeface="Verdana"/>
              </a:rPr>
              <a:t>rease</a:t>
            </a:r>
            <a:endParaRPr b="0" baseline="30000" i="0" sz="2100" u="none" cap="none" strike="noStrike">
              <a:solidFill>
                <a:schemeClr val="dk1"/>
              </a:solidFill>
              <a:latin typeface="Verdana"/>
              <a:ea typeface="Verdana"/>
              <a:cs typeface="Verdana"/>
              <a:sym typeface="Verdana"/>
            </a:endParaRPr>
          </a:p>
        </p:txBody>
      </p:sp>
      <p:grpSp>
        <p:nvGrpSpPr>
          <p:cNvPr id="453" name="Google Shape;453;p24"/>
          <p:cNvGrpSpPr/>
          <p:nvPr/>
        </p:nvGrpSpPr>
        <p:grpSpPr>
          <a:xfrm>
            <a:off x="7524750" y="3689350"/>
            <a:ext cx="2239962" cy="614679"/>
            <a:chOff x="7524750" y="3689350"/>
            <a:chExt cx="2239962" cy="614679"/>
          </a:xfrm>
        </p:grpSpPr>
        <p:sp>
          <p:nvSpPr>
            <p:cNvPr id="454" name="Google Shape;454;p24"/>
            <p:cNvSpPr/>
            <p:nvPr/>
          </p:nvSpPr>
          <p:spPr>
            <a:xfrm>
              <a:off x="7545387" y="3709669"/>
              <a:ext cx="2219325" cy="594360"/>
            </a:xfrm>
            <a:custGeom>
              <a:rect b="b" l="l" r="r" t="t"/>
              <a:pathLst>
                <a:path extrusionOk="0" h="594360" w="2219325">
                  <a:moveTo>
                    <a:pt x="2219325" y="0"/>
                  </a:moveTo>
                  <a:lnTo>
                    <a:pt x="2189162" y="0"/>
                  </a:lnTo>
                  <a:lnTo>
                    <a:pt x="2189162" y="5080"/>
                  </a:lnTo>
                  <a:lnTo>
                    <a:pt x="2189162" y="10160"/>
                  </a:lnTo>
                  <a:lnTo>
                    <a:pt x="2189162" y="563880"/>
                  </a:lnTo>
                  <a:lnTo>
                    <a:pt x="9525" y="563880"/>
                  </a:lnTo>
                  <a:lnTo>
                    <a:pt x="4762" y="563880"/>
                  </a:lnTo>
                  <a:lnTo>
                    <a:pt x="0" y="563880"/>
                  </a:lnTo>
                  <a:lnTo>
                    <a:pt x="0" y="584200"/>
                  </a:lnTo>
                  <a:lnTo>
                    <a:pt x="0" y="594360"/>
                  </a:lnTo>
                  <a:lnTo>
                    <a:pt x="2219325" y="594360"/>
                  </a:lnTo>
                  <a:lnTo>
                    <a:pt x="2219325" y="584200"/>
                  </a:lnTo>
                  <a:lnTo>
                    <a:pt x="2219325" y="10160"/>
                  </a:lnTo>
                  <a:lnTo>
                    <a:pt x="2219325" y="0"/>
                  </a:lnTo>
                  <a:close/>
                </a:path>
              </a:pathLst>
            </a:custGeom>
            <a:solidFill>
              <a:srgbClr val="AABED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5" name="Google Shape;455;p24"/>
            <p:cNvSpPr/>
            <p:nvPr/>
          </p:nvSpPr>
          <p:spPr>
            <a:xfrm>
              <a:off x="7524750" y="3689350"/>
              <a:ext cx="2209800" cy="584200"/>
            </a:xfrm>
            <a:custGeom>
              <a:rect b="b" l="l" r="r" t="t"/>
              <a:pathLst>
                <a:path extrusionOk="0" h="584200" w="2209800">
                  <a:moveTo>
                    <a:pt x="2209800" y="0"/>
                  </a:moveTo>
                  <a:lnTo>
                    <a:pt x="0" y="0"/>
                  </a:lnTo>
                  <a:lnTo>
                    <a:pt x="0" y="584200"/>
                  </a:lnTo>
                  <a:lnTo>
                    <a:pt x="2209800" y="584200"/>
                  </a:lnTo>
                  <a:lnTo>
                    <a:pt x="2209800"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6" name="Google Shape;456;p24"/>
            <p:cNvSpPr/>
            <p:nvPr/>
          </p:nvSpPr>
          <p:spPr>
            <a:xfrm>
              <a:off x="7524750" y="3689350"/>
              <a:ext cx="2209800" cy="584200"/>
            </a:xfrm>
            <a:custGeom>
              <a:rect b="b" l="l" r="r" t="t"/>
              <a:pathLst>
                <a:path extrusionOk="0" h="584200" w="2209800">
                  <a:moveTo>
                    <a:pt x="0" y="0"/>
                  </a:moveTo>
                  <a:lnTo>
                    <a:pt x="2209800" y="0"/>
                  </a:lnTo>
                  <a:lnTo>
                    <a:pt x="2209800" y="584200"/>
                  </a:lnTo>
                  <a:lnTo>
                    <a:pt x="0" y="584200"/>
                  </a:lnTo>
                  <a:lnTo>
                    <a:pt x="0" y="0"/>
                  </a:lnTo>
                  <a:close/>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57" name="Google Shape;457;p24"/>
          <p:cNvSpPr txBox="1"/>
          <p:nvPr/>
        </p:nvSpPr>
        <p:spPr>
          <a:xfrm>
            <a:off x="7529512" y="3722116"/>
            <a:ext cx="2200275" cy="510540"/>
          </a:xfrm>
          <a:prstGeom prst="rect">
            <a:avLst/>
          </a:prstGeom>
          <a:noFill/>
          <a:ln>
            <a:noFill/>
          </a:ln>
        </p:spPr>
        <p:txBody>
          <a:bodyPr anchorCtr="0" anchor="t" bIns="0" lIns="0" spcFirstLastPara="1" rIns="0" wrap="square" tIns="22850">
            <a:spAutoFit/>
          </a:bodyPr>
          <a:lstStyle/>
          <a:p>
            <a:pPr indent="-327025" lvl="0" marL="737235" marR="401320" rtl="0" algn="l">
              <a:lnSpc>
                <a:spcPct val="118750"/>
              </a:lnSpc>
              <a:spcBef>
                <a:spcPts val="0"/>
              </a:spcBef>
              <a:spcAft>
                <a:spcPts val="0"/>
              </a:spcAft>
              <a:buClr>
                <a:srgbClr val="000000"/>
              </a:buClr>
              <a:buSzPts val="1600"/>
              <a:buFont typeface="Arial"/>
              <a:buNone/>
            </a:pPr>
            <a:r>
              <a:rPr b="1" i="0" lang="en-US" sz="1600" u="none" cap="none" strike="noStrike">
                <a:solidFill>
                  <a:srgbClr val="542176"/>
                </a:solidFill>
                <a:latin typeface="Verdana"/>
                <a:ea typeface="Verdana"/>
                <a:cs typeface="Verdana"/>
                <a:sym typeface="Verdana"/>
              </a:rPr>
              <a:t>Patrimonio informativo</a:t>
            </a:r>
            <a:endParaRPr b="0" i="0" sz="1600" u="none" cap="none" strike="noStrike">
              <a:solidFill>
                <a:schemeClr val="dk1"/>
              </a:solidFill>
              <a:latin typeface="Verdana"/>
              <a:ea typeface="Verdana"/>
              <a:cs typeface="Verdana"/>
              <a:sym typeface="Verdana"/>
            </a:endParaRPr>
          </a:p>
        </p:txBody>
      </p:sp>
      <p:grpSp>
        <p:nvGrpSpPr>
          <p:cNvPr id="458" name="Google Shape;458;p24"/>
          <p:cNvGrpSpPr/>
          <p:nvPr/>
        </p:nvGrpSpPr>
        <p:grpSpPr>
          <a:xfrm>
            <a:off x="2633662" y="3811588"/>
            <a:ext cx="1554163" cy="367981"/>
            <a:chOff x="2633662" y="3811588"/>
            <a:chExt cx="1554163" cy="367981"/>
          </a:xfrm>
        </p:grpSpPr>
        <p:sp>
          <p:nvSpPr>
            <p:cNvPr id="459" name="Google Shape;459;p24"/>
            <p:cNvSpPr/>
            <p:nvPr/>
          </p:nvSpPr>
          <p:spPr>
            <a:xfrm>
              <a:off x="2654300" y="3832859"/>
              <a:ext cx="1533525" cy="346710"/>
            </a:xfrm>
            <a:custGeom>
              <a:rect b="b" l="l" r="r" t="t"/>
              <a:pathLst>
                <a:path extrusionOk="0" h="346710" w="1533525">
                  <a:moveTo>
                    <a:pt x="1533525" y="0"/>
                  </a:moveTo>
                  <a:lnTo>
                    <a:pt x="1503362" y="0"/>
                  </a:lnTo>
                  <a:lnTo>
                    <a:pt x="1503362" y="3810"/>
                  </a:lnTo>
                  <a:lnTo>
                    <a:pt x="1503362" y="8890"/>
                  </a:lnTo>
                  <a:lnTo>
                    <a:pt x="1503362" y="317500"/>
                  </a:lnTo>
                  <a:lnTo>
                    <a:pt x="9525" y="317500"/>
                  </a:lnTo>
                  <a:lnTo>
                    <a:pt x="4762" y="317500"/>
                  </a:lnTo>
                  <a:lnTo>
                    <a:pt x="0" y="317500"/>
                  </a:lnTo>
                  <a:lnTo>
                    <a:pt x="0" y="337820"/>
                  </a:lnTo>
                  <a:lnTo>
                    <a:pt x="0" y="346710"/>
                  </a:lnTo>
                  <a:lnTo>
                    <a:pt x="1533525" y="346710"/>
                  </a:lnTo>
                  <a:lnTo>
                    <a:pt x="1533525" y="337820"/>
                  </a:lnTo>
                  <a:lnTo>
                    <a:pt x="1533525" y="8890"/>
                  </a:lnTo>
                  <a:lnTo>
                    <a:pt x="1533525" y="0"/>
                  </a:lnTo>
                  <a:close/>
                </a:path>
              </a:pathLst>
            </a:custGeom>
            <a:solidFill>
              <a:srgbClr val="AABED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0" name="Google Shape;460;p24"/>
            <p:cNvSpPr/>
            <p:nvPr/>
          </p:nvSpPr>
          <p:spPr>
            <a:xfrm>
              <a:off x="2633662" y="3811588"/>
              <a:ext cx="1524000" cy="338455"/>
            </a:xfrm>
            <a:custGeom>
              <a:rect b="b" l="l" r="r" t="t"/>
              <a:pathLst>
                <a:path extrusionOk="0" h="338454" w="1524000">
                  <a:moveTo>
                    <a:pt x="1524000" y="0"/>
                  </a:moveTo>
                  <a:lnTo>
                    <a:pt x="0" y="0"/>
                  </a:lnTo>
                  <a:lnTo>
                    <a:pt x="0" y="338137"/>
                  </a:lnTo>
                  <a:lnTo>
                    <a:pt x="1524000" y="338137"/>
                  </a:lnTo>
                  <a:lnTo>
                    <a:pt x="1524000"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1" name="Google Shape;461;p24"/>
            <p:cNvSpPr/>
            <p:nvPr/>
          </p:nvSpPr>
          <p:spPr>
            <a:xfrm>
              <a:off x="2633662" y="3811588"/>
              <a:ext cx="1524000" cy="338455"/>
            </a:xfrm>
            <a:custGeom>
              <a:rect b="b" l="l" r="r" t="t"/>
              <a:pathLst>
                <a:path extrusionOk="0" h="338454" w="1524000">
                  <a:moveTo>
                    <a:pt x="0" y="0"/>
                  </a:moveTo>
                  <a:lnTo>
                    <a:pt x="1524000" y="0"/>
                  </a:lnTo>
                  <a:lnTo>
                    <a:pt x="1524000" y="338137"/>
                  </a:lnTo>
                  <a:lnTo>
                    <a:pt x="0" y="338137"/>
                  </a:lnTo>
                  <a:lnTo>
                    <a:pt x="0" y="0"/>
                  </a:lnTo>
                  <a:close/>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62" name="Google Shape;462;p24"/>
          <p:cNvSpPr txBox="1"/>
          <p:nvPr/>
        </p:nvSpPr>
        <p:spPr>
          <a:xfrm>
            <a:off x="2638425" y="3844035"/>
            <a:ext cx="1514475" cy="269240"/>
          </a:xfrm>
          <a:prstGeom prst="rect">
            <a:avLst/>
          </a:prstGeom>
          <a:noFill/>
          <a:ln>
            <a:noFill/>
          </a:ln>
        </p:spPr>
        <p:txBody>
          <a:bodyPr anchorCtr="0" anchor="t" bIns="0" lIns="0" spcFirstLastPara="1" rIns="0" wrap="square" tIns="12700">
            <a:spAutoFit/>
          </a:bodyPr>
          <a:lstStyle/>
          <a:p>
            <a:pPr indent="0" lvl="0" marL="278765" marR="0" rtl="0" algn="l">
              <a:lnSpc>
                <a:spcPct val="100000"/>
              </a:lnSpc>
              <a:spcBef>
                <a:spcPts val="0"/>
              </a:spcBef>
              <a:spcAft>
                <a:spcPts val="0"/>
              </a:spcAft>
              <a:buClr>
                <a:srgbClr val="000000"/>
              </a:buClr>
              <a:buSzPts val="1600"/>
              <a:buFont typeface="Arial"/>
              <a:buNone/>
            </a:pPr>
            <a:r>
              <a:rPr b="1" i="0" lang="en-US" sz="1600" u="none" cap="none" strike="noStrike">
                <a:solidFill>
                  <a:srgbClr val="542176"/>
                </a:solidFill>
                <a:latin typeface="Verdana"/>
                <a:ea typeface="Verdana"/>
                <a:cs typeface="Verdana"/>
                <a:sym typeface="Verdana"/>
              </a:rPr>
              <a:t>Controlli</a:t>
            </a:r>
            <a:endParaRPr b="0" i="0" sz="1600" u="none" cap="none" strike="noStrike">
              <a:solidFill>
                <a:schemeClr val="dk1"/>
              </a:solidFill>
              <a:latin typeface="Verdana"/>
              <a:ea typeface="Verdana"/>
              <a:cs typeface="Verdana"/>
              <a:sym typeface="Verdana"/>
            </a:endParaRPr>
          </a:p>
        </p:txBody>
      </p:sp>
      <p:sp>
        <p:nvSpPr>
          <p:cNvPr id="463" name="Google Shape;463;p24"/>
          <p:cNvSpPr/>
          <p:nvPr/>
        </p:nvSpPr>
        <p:spPr>
          <a:xfrm>
            <a:off x="7968401" y="1910820"/>
            <a:ext cx="916305" cy="1606550"/>
          </a:xfrm>
          <a:custGeom>
            <a:rect b="b" l="l" r="r" t="t"/>
            <a:pathLst>
              <a:path extrusionOk="0" h="1606550" w="916304">
                <a:moveTo>
                  <a:pt x="283335" y="0"/>
                </a:moveTo>
                <a:lnTo>
                  <a:pt x="0" y="120703"/>
                </a:lnTo>
                <a:lnTo>
                  <a:pt x="632764" y="1606024"/>
                </a:lnTo>
                <a:lnTo>
                  <a:pt x="916100" y="1485319"/>
                </a:lnTo>
                <a:lnTo>
                  <a:pt x="283335"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4" name="Google Shape;464;p24"/>
          <p:cNvSpPr txBox="1"/>
          <p:nvPr/>
        </p:nvSpPr>
        <p:spPr>
          <a:xfrm rot="3960000">
            <a:off x="7709060" y="2616792"/>
            <a:ext cx="1430949" cy="177800"/>
          </a:xfrm>
          <a:prstGeom prst="rect">
            <a:avLst/>
          </a:prstGeom>
          <a:noFill/>
          <a:ln>
            <a:noFill/>
          </a:ln>
        </p:spPr>
        <p:txBody>
          <a:bodyPr anchorCtr="0" anchor="t" bIns="0" lIns="0" spcFirstLastPara="1" rIns="0" wrap="square" tIns="0">
            <a:spAutoFit/>
          </a:bodyPr>
          <a:lstStyle/>
          <a:p>
            <a:pPr indent="0" lvl="0" marL="0" marR="0" rtl="0" algn="l">
              <a:lnSpc>
                <a:spcPct val="66666"/>
              </a:lnSpc>
              <a:spcBef>
                <a:spcPts val="0"/>
              </a:spcBef>
              <a:spcAft>
                <a:spcPts val="0"/>
              </a:spcAft>
              <a:buClr>
                <a:srgbClr val="000000"/>
              </a:buClr>
              <a:buSzPts val="1400"/>
              <a:buFont typeface="Arial"/>
              <a:buNone/>
            </a:pPr>
            <a:r>
              <a:rPr b="1" i="0" lang="en-US" sz="1400" u="none" cap="none" strike="noStrike">
                <a:solidFill>
                  <a:srgbClr val="1F6B5A"/>
                </a:solidFill>
                <a:latin typeface="Verdana"/>
                <a:ea typeface="Verdana"/>
                <a:cs typeface="Verdana"/>
                <a:sym typeface="Verdana"/>
              </a:rPr>
              <a:t>compromettente</a:t>
            </a:r>
            <a:endParaRPr b="0" i="0" sz="1400" u="none" cap="none" strike="noStrike">
              <a:solidFill>
                <a:schemeClr val="dk1"/>
              </a:solidFill>
              <a:latin typeface="Verdana"/>
              <a:ea typeface="Verdana"/>
              <a:cs typeface="Verdana"/>
              <a:sym typeface="Verdana"/>
            </a:endParaRPr>
          </a:p>
        </p:txBody>
      </p:sp>
      <p:grpSp>
        <p:nvGrpSpPr>
          <p:cNvPr id="465" name="Google Shape;465;p24"/>
          <p:cNvGrpSpPr/>
          <p:nvPr/>
        </p:nvGrpSpPr>
        <p:grpSpPr>
          <a:xfrm>
            <a:off x="3150715" y="2006551"/>
            <a:ext cx="2203923" cy="2038400"/>
            <a:chOff x="3150715" y="2006551"/>
            <a:chExt cx="2203923" cy="2038400"/>
          </a:xfrm>
        </p:grpSpPr>
        <p:sp>
          <p:nvSpPr>
            <p:cNvPr id="466" name="Google Shape;466;p24"/>
            <p:cNvSpPr/>
            <p:nvPr/>
          </p:nvSpPr>
          <p:spPr>
            <a:xfrm>
              <a:off x="4157663" y="3917951"/>
              <a:ext cx="1196975" cy="127000"/>
            </a:xfrm>
            <a:custGeom>
              <a:rect b="b" l="l" r="r" t="t"/>
              <a:pathLst>
                <a:path extrusionOk="0" h="127000" w="1196975">
                  <a:moveTo>
                    <a:pt x="1069975" y="71437"/>
                  </a:moveTo>
                  <a:lnTo>
                    <a:pt x="1069975" y="127000"/>
                  </a:lnTo>
                  <a:lnTo>
                    <a:pt x="1181100" y="71437"/>
                  </a:lnTo>
                  <a:lnTo>
                    <a:pt x="1069975" y="71437"/>
                  </a:lnTo>
                  <a:close/>
                </a:path>
                <a:path extrusionOk="0" h="127000" w="1196975">
                  <a:moveTo>
                    <a:pt x="1069975" y="55562"/>
                  </a:moveTo>
                  <a:lnTo>
                    <a:pt x="1069975" y="71437"/>
                  </a:lnTo>
                  <a:lnTo>
                    <a:pt x="1082675" y="71437"/>
                  </a:lnTo>
                  <a:lnTo>
                    <a:pt x="1082675" y="55562"/>
                  </a:lnTo>
                  <a:lnTo>
                    <a:pt x="1069975" y="55562"/>
                  </a:lnTo>
                  <a:close/>
                </a:path>
                <a:path extrusionOk="0" h="127000" w="1196975">
                  <a:moveTo>
                    <a:pt x="1069975" y="0"/>
                  </a:moveTo>
                  <a:lnTo>
                    <a:pt x="1069975" y="55562"/>
                  </a:lnTo>
                  <a:lnTo>
                    <a:pt x="1082675" y="55562"/>
                  </a:lnTo>
                  <a:lnTo>
                    <a:pt x="1082675" y="71437"/>
                  </a:lnTo>
                  <a:lnTo>
                    <a:pt x="1181102" y="71436"/>
                  </a:lnTo>
                  <a:lnTo>
                    <a:pt x="1196975" y="63500"/>
                  </a:lnTo>
                  <a:lnTo>
                    <a:pt x="1069975" y="0"/>
                  </a:lnTo>
                  <a:close/>
                </a:path>
                <a:path extrusionOk="0" h="127000" w="1196975">
                  <a:moveTo>
                    <a:pt x="0" y="55561"/>
                  </a:moveTo>
                  <a:lnTo>
                    <a:pt x="0" y="71436"/>
                  </a:lnTo>
                  <a:lnTo>
                    <a:pt x="1069975" y="71437"/>
                  </a:lnTo>
                  <a:lnTo>
                    <a:pt x="1069975" y="55562"/>
                  </a:lnTo>
                  <a:lnTo>
                    <a:pt x="0" y="55561"/>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7" name="Google Shape;467;p24"/>
            <p:cNvSpPr/>
            <p:nvPr/>
          </p:nvSpPr>
          <p:spPr>
            <a:xfrm>
              <a:off x="3150715" y="2006551"/>
              <a:ext cx="1007744" cy="1683385"/>
            </a:xfrm>
            <a:custGeom>
              <a:rect b="b" l="l" r="r" t="t"/>
              <a:pathLst>
                <a:path extrusionOk="0" h="1683385" w="1007745">
                  <a:moveTo>
                    <a:pt x="728643" y="0"/>
                  </a:moveTo>
                  <a:lnTo>
                    <a:pt x="0" y="1551961"/>
                  </a:lnTo>
                  <a:lnTo>
                    <a:pt x="278777" y="1682847"/>
                  </a:lnTo>
                  <a:lnTo>
                    <a:pt x="1007422" y="130886"/>
                  </a:lnTo>
                  <a:lnTo>
                    <a:pt x="728643"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68" name="Google Shape;468;p24"/>
          <p:cNvSpPr txBox="1"/>
          <p:nvPr/>
        </p:nvSpPr>
        <p:spPr>
          <a:xfrm rot="-3840000">
            <a:off x="2885719" y="2767835"/>
            <a:ext cx="1528029" cy="177800"/>
          </a:xfrm>
          <a:prstGeom prst="rect">
            <a:avLst/>
          </a:prstGeom>
          <a:noFill/>
          <a:ln>
            <a:noFill/>
          </a:ln>
        </p:spPr>
        <p:txBody>
          <a:bodyPr anchorCtr="0" anchor="t" bIns="0" lIns="0" spcFirstLastPara="1" rIns="0" wrap="square" tIns="0">
            <a:spAutoFit/>
          </a:bodyPr>
          <a:lstStyle/>
          <a:p>
            <a:pPr indent="0" lvl="0" marL="0" marR="0" rtl="0" algn="l">
              <a:lnSpc>
                <a:spcPct val="66666"/>
              </a:lnSpc>
              <a:spcBef>
                <a:spcPts val="0"/>
              </a:spcBef>
              <a:spcAft>
                <a:spcPts val="0"/>
              </a:spcAft>
              <a:buClr>
                <a:srgbClr val="000000"/>
              </a:buClr>
              <a:buSzPts val="2100"/>
              <a:buFont typeface="Arial"/>
              <a:buNone/>
            </a:pPr>
            <a:r>
              <a:rPr b="1" baseline="30000" i="0" lang="en-US" sz="2100" u="none" cap="none" strike="noStrike">
                <a:solidFill>
                  <a:srgbClr val="542176"/>
                </a:solidFill>
                <a:latin typeface="Verdana"/>
                <a:ea typeface="Verdana"/>
                <a:cs typeface="Verdana"/>
                <a:sym typeface="Verdana"/>
              </a:rPr>
              <a:t>proteggere da</a:t>
            </a:r>
            <a:endParaRPr b="0" baseline="30000" i="0" sz="2100" u="none" cap="none" strike="noStrike">
              <a:solidFill>
                <a:schemeClr val="dk1"/>
              </a:solidFill>
              <a:latin typeface="Verdana"/>
              <a:ea typeface="Verdana"/>
              <a:cs typeface="Verdana"/>
              <a:sym typeface="Verdana"/>
            </a:endParaRPr>
          </a:p>
        </p:txBody>
      </p:sp>
      <p:sp>
        <p:nvSpPr>
          <p:cNvPr id="469" name="Google Shape;469;p24"/>
          <p:cNvSpPr txBox="1"/>
          <p:nvPr/>
        </p:nvSpPr>
        <p:spPr>
          <a:xfrm>
            <a:off x="4310062" y="3689351"/>
            <a:ext cx="869950" cy="307975"/>
          </a:xfrm>
          <a:prstGeom prst="rect">
            <a:avLst/>
          </a:prstGeom>
          <a:solidFill>
            <a:srgbClr val="DABEED"/>
          </a:solidFill>
          <a:ln>
            <a:noFill/>
          </a:ln>
        </p:spPr>
        <p:txBody>
          <a:bodyPr anchorCtr="0" anchor="t" bIns="0" lIns="0" spcFirstLastPara="1" rIns="0" wrap="square" tIns="46350">
            <a:spAutoFit/>
          </a:bodyPr>
          <a:lstStyle/>
          <a:p>
            <a:pPr indent="0" lvl="0" marL="90805" marR="0" rtl="0" algn="l">
              <a:lnSpc>
                <a:spcPct val="100000"/>
              </a:lnSpc>
              <a:spcBef>
                <a:spcPts val="0"/>
              </a:spcBef>
              <a:spcAft>
                <a:spcPts val="0"/>
              </a:spcAft>
              <a:buClr>
                <a:srgbClr val="000000"/>
              </a:buClr>
              <a:buSzPts val="1400"/>
              <a:buFont typeface="Arial"/>
              <a:buNone/>
            </a:pPr>
            <a:r>
              <a:rPr b="1" i="0" lang="en-US" sz="1400" u="none" cap="none" strike="noStrike">
                <a:solidFill>
                  <a:srgbClr val="542176"/>
                </a:solidFill>
                <a:latin typeface="Verdana"/>
                <a:ea typeface="Verdana"/>
                <a:cs typeface="Verdana"/>
                <a:sym typeface="Verdana"/>
              </a:rPr>
              <a:t>ridurre</a:t>
            </a:r>
            <a:endParaRPr b="0" i="0" sz="1400" u="none" cap="none" strike="noStrike">
              <a:solidFill>
                <a:schemeClr val="dk1"/>
              </a:solidFill>
              <a:latin typeface="Verdana"/>
              <a:ea typeface="Verdana"/>
              <a:cs typeface="Verdana"/>
              <a:sym typeface="Verdana"/>
            </a:endParaRPr>
          </a:p>
        </p:txBody>
      </p:sp>
      <p:grpSp>
        <p:nvGrpSpPr>
          <p:cNvPr id="470" name="Google Shape;470;p24"/>
          <p:cNvGrpSpPr/>
          <p:nvPr/>
        </p:nvGrpSpPr>
        <p:grpSpPr>
          <a:xfrm>
            <a:off x="3388385" y="1768042"/>
            <a:ext cx="5251450" cy="3982085"/>
            <a:chOff x="3388385" y="1768042"/>
            <a:chExt cx="5251450" cy="3982085"/>
          </a:xfrm>
        </p:grpSpPr>
        <p:sp>
          <p:nvSpPr>
            <p:cNvPr id="471" name="Google Shape;471;p24"/>
            <p:cNvSpPr/>
            <p:nvPr/>
          </p:nvSpPr>
          <p:spPr>
            <a:xfrm>
              <a:off x="3388385" y="1768042"/>
              <a:ext cx="5251450" cy="3982085"/>
            </a:xfrm>
            <a:custGeom>
              <a:rect b="b" l="l" r="r" t="t"/>
              <a:pathLst>
                <a:path extrusionOk="0" h="3982085" w="5251450">
                  <a:moveTo>
                    <a:pt x="871575" y="234327"/>
                  </a:moveTo>
                  <a:lnTo>
                    <a:pt x="869569" y="193967"/>
                  </a:lnTo>
                  <a:lnTo>
                    <a:pt x="864527" y="92506"/>
                  </a:lnTo>
                  <a:lnTo>
                    <a:pt x="755294" y="183235"/>
                  </a:lnTo>
                  <a:lnTo>
                    <a:pt x="806170" y="205587"/>
                  </a:lnTo>
                  <a:lnTo>
                    <a:pt x="0" y="2040356"/>
                  </a:lnTo>
                  <a:lnTo>
                    <a:pt x="14541" y="2046744"/>
                  </a:lnTo>
                  <a:lnTo>
                    <a:pt x="820699" y="211975"/>
                  </a:lnTo>
                  <a:lnTo>
                    <a:pt x="871575" y="234327"/>
                  </a:lnTo>
                  <a:close/>
                </a:path>
                <a:path extrusionOk="0" h="3982085" w="5251450">
                  <a:moveTo>
                    <a:pt x="2559977" y="1921306"/>
                  </a:moveTo>
                  <a:lnTo>
                    <a:pt x="2539212" y="1840128"/>
                  </a:lnTo>
                  <a:lnTo>
                    <a:pt x="2524785" y="1783753"/>
                  </a:lnTo>
                  <a:lnTo>
                    <a:pt x="2482799" y="1820138"/>
                  </a:lnTo>
                  <a:lnTo>
                    <a:pt x="905446" y="0"/>
                  </a:lnTo>
                  <a:lnTo>
                    <a:pt x="893445" y="10401"/>
                  </a:lnTo>
                  <a:lnTo>
                    <a:pt x="2470797" y="1830539"/>
                  </a:lnTo>
                  <a:lnTo>
                    <a:pt x="2428811" y="1866925"/>
                  </a:lnTo>
                  <a:lnTo>
                    <a:pt x="2559977" y="1921306"/>
                  </a:lnTo>
                  <a:close/>
                </a:path>
                <a:path extrusionOk="0" h="3982085" w="5251450">
                  <a:moveTo>
                    <a:pt x="5248173" y="2509405"/>
                  </a:moveTo>
                  <a:lnTo>
                    <a:pt x="5234343" y="2501620"/>
                  </a:lnTo>
                  <a:lnTo>
                    <a:pt x="4471022" y="3860914"/>
                  </a:lnTo>
                  <a:lnTo>
                    <a:pt x="4422572" y="3833711"/>
                  </a:lnTo>
                  <a:lnTo>
                    <a:pt x="4416222" y="3965791"/>
                  </a:lnTo>
                  <a:lnTo>
                    <a:pt x="2664447" y="2578150"/>
                  </a:lnTo>
                  <a:lnTo>
                    <a:pt x="2670695" y="2570264"/>
                  </a:lnTo>
                  <a:lnTo>
                    <a:pt x="2698953" y="2534589"/>
                  </a:lnTo>
                  <a:lnTo>
                    <a:pt x="2559977" y="2505532"/>
                  </a:lnTo>
                  <a:lnTo>
                    <a:pt x="2554757" y="2499525"/>
                  </a:lnTo>
                  <a:lnTo>
                    <a:pt x="1039164" y="3821011"/>
                  </a:lnTo>
                  <a:lnTo>
                    <a:pt x="1002652" y="3779126"/>
                  </a:lnTo>
                  <a:lnTo>
                    <a:pt x="952385" y="3901389"/>
                  </a:lnTo>
                  <a:lnTo>
                    <a:pt x="80619" y="2485669"/>
                  </a:lnTo>
                  <a:lnTo>
                    <a:pt x="98183" y="2474849"/>
                  </a:lnTo>
                  <a:lnTo>
                    <a:pt x="127939" y="2456535"/>
                  </a:lnTo>
                  <a:lnTo>
                    <a:pt x="7277" y="2381694"/>
                  </a:lnTo>
                  <a:lnTo>
                    <a:pt x="19799" y="2523121"/>
                  </a:lnTo>
                  <a:lnTo>
                    <a:pt x="67106" y="2493988"/>
                  </a:lnTo>
                  <a:lnTo>
                    <a:pt x="941895" y="3914610"/>
                  </a:lnTo>
                  <a:lnTo>
                    <a:pt x="948664" y="3910457"/>
                  </a:lnTo>
                  <a:lnTo>
                    <a:pt x="1086116" y="3874846"/>
                  </a:lnTo>
                  <a:lnTo>
                    <a:pt x="1056881" y="3841318"/>
                  </a:lnTo>
                  <a:lnTo>
                    <a:pt x="1049604" y="3832974"/>
                  </a:lnTo>
                  <a:lnTo>
                    <a:pt x="2563469" y="2512999"/>
                  </a:lnTo>
                  <a:lnTo>
                    <a:pt x="2620099" y="2634145"/>
                  </a:lnTo>
                  <a:lnTo>
                    <a:pt x="2654592" y="2590596"/>
                  </a:lnTo>
                  <a:lnTo>
                    <a:pt x="4410837" y="3981754"/>
                  </a:lnTo>
                  <a:lnTo>
                    <a:pt x="4415764" y="3975544"/>
                  </a:lnTo>
                  <a:lnTo>
                    <a:pt x="4533316" y="3895890"/>
                  </a:lnTo>
                  <a:lnTo>
                    <a:pt x="4504588" y="3879761"/>
                  </a:lnTo>
                  <a:lnTo>
                    <a:pt x="4484865" y="3868686"/>
                  </a:lnTo>
                  <a:lnTo>
                    <a:pt x="5248173" y="2509405"/>
                  </a:lnTo>
                  <a:close/>
                </a:path>
                <a:path extrusionOk="0" h="3982085" w="5251450">
                  <a:moveTo>
                    <a:pt x="5251170" y="1779663"/>
                  </a:moveTo>
                  <a:lnTo>
                    <a:pt x="5199862" y="1800987"/>
                  </a:lnTo>
                  <a:lnTo>
                    <a:pt x="4472305" y="49784"/>
                  </a:lnTo>
                  <a:lnTo>
                    <a:pt x="4464964" y="52832"/>
                  </a:lnTo>
                  <a:lnTo>
                    <a:pt x="4459414" y="47155"/>
                  </a:lnTo>
                  <a:lnTo>
                    <a:pt x="2645079" y="1826717"/>
                  </a:lnTo>
                  <a:lnTo>
                    <a:pt x="2606179" y="1787055"/>
                  </a:lnTo>
                  <a:lnTo>
                    <a:pt x="2559977" y="1921306"/>
                  </a:lnTo>
                  <a:lnTo>
                    <a:pt x="2695105" y="1877720"/>
                  </a:lnTo>
                  <a:lnTo>
                    <a:pt x="2664917" y="1846948"/>
                  </a:lnTo>
                  <a:lnTo>
                    <a:pt x="2656192" y="1838045"/>
                  </a:lnTo>
                  <a:lnTo>
                    <a:pt x="4462132" y="66725"/>
                  </a:lnTo>
                  <a:lnTo>
                    <a:pt x="5185207" y="1807083"/>
                  </a:lnTo>
                  <a:lnTo>
                    <a:pt x="5133899" y="1828393"/>
                  </a:lnTo>
                  <a:lnTo>
                    <a:pt x="5241264" y="1921319"/>
                  </a:lnTo>
                  <a:lnTo>
                    <a:pt x="5248440" y="1818805"/>
                  </a:lnTo>
                  <a:lnTo>
                    <a:pt x="5251170" y="1779663"/>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2" name="Google Shape;472;p24"/>
            <p:cNvSpPr/>
            <p:nvPr/>
          </p:nvSpPr>
          <p:spPr>
            <a:xfrm>
              <a:off x="7819815" y="4525881"/>
              <a:ext cx="599440" cy="734060"/>
            </a:xfrm>
            <a:custGeom>
              <a:rect b="b" l="l" r="r" t="t"/>
              <a:pathLst>
                <a:path extrusionOk="0" h="734060" w="599440">
                  <a:moveTo>
                    <a:pt x="333071" y="0"/>
                  </a:moveTo>
                  <a:lnTo>
                    <a:pt x="0" y="581259"/>
                  </a:lnTo>
                  <a:lnTo>
                    <a:pt x="265836" y="733588"/>
                  </a:lnTo>
                  <a:lnTo>
                    <a:pt x="598909" y="152330"/>
                  </a:lnTo>
                  <a:lnTo>
                    <a:pt x="333071"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73" name="Google Shape;473;p24"/>
          <p:cNvSpPr txBox="1"/>
          <p:nvPr/>
        </p:nvSpPr>
        <p:spPr>
          <a:xfrm rot="-3600000">
            <a:off x="7860725" y="4806573"/>
            <a:ext cx="513119" cy="1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16165D"/>
                </a:solidFill>
                <a:latin typeface="Verdana"/>
                <a:ea typeface="Verdana"/>
                <a:cs typeface="Verdana"/>
                <a:sym typeface="Verdana"/>
              </a:rPr>
              <a:t>avere</a:t>
            </a:r>
            <a:endParaRPr b="0" i="0" sz="1400" u="none" cap="none" strike="noStrike">
              <a:solidFill>
                <a:schemeClr val="dk1"/>
              </a:solidFill>
              <a:latin typeface="Verdana"/>
              <a:ea typeface="Verdana"/>
              <a:cs typeface="Verdana"/>
              <a:sym typeface="Verdana"/>
            </a:endParaRPr>
          </a:p>
        </p:txBody>
      </p:sp>
      <p:sp>
        <p:nvSpPr>
          <p:cNvPr id="474" name="Google Shape;474;p24"/>
          <p:cNvSpPr/>
          <p:nvPr/>
        </p:nvSpPr>
        <p:spPr>
          <a:xfrm>
            <a:off x="6434391" y="4393873"/>
            <a:ext cx="1001394" cy="883919"/>
          </a:xfrm>
          <a:custGeom>
            <a:rect b="b" l="l" r="r" t="t"/>
            <a:pathLst>
              <a:path extrusionOk="0" h="883920" w="1001395">
                <a:moveTo>
                  <a:pt x="191303" y="0"/>
                </a:moveTo>
                <a:lnTo>
                  <a:pt x="0" y="241352"/>
                </a:lnTo>
                <a:lnTo>
                  <a:pt x="809900" y="883306"/>
                </a:lnTo>
                <a:lnTo>
                  <a:pt x="1001204" y="641953"/>
                </a:lnTo>
                <a:lnTo>
                  <a:pt x="191303"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5" name="Google Shape;475;p24"/>
          <p:cNvSpPr txBox="1"/>
          <p:nvPr/>
        </p:nvSpPr>
        <p:spPr>
          <a:xfrm rot="2280000">
            <a:off x="6501503" y="4743570"/>
            <a:ext cx="860577" cy="177800"/>
          </a:xfrm>
          <a:prstGeom prst="rect">
            <a:avLst/>
          </a:prstGeom>
          <a:noFill/>
          <a:ln>
            <a:noFill/>
          </a:ln>
        </p:spPr>
        <p:txBody>
          <a:bodyPr anchorCtr="0" anchor="t" bIns="0" lIns="0" spcFirstLastPara="1" rIns="0" wrap="square" tIns="0">
            <a:spAutoFit/>
          </a:bodyPr>
          <a:lstStyle/>
          <a:p>
            <a:pPr indent="0" lvl="0" marL="0" marR="0" rtl="0" algn="l">
              <a:lnSpc>
                <a:spcPct val="66666"/>
              </a:lnSpc>
              <a:spcBef>
                <a:spcPts val="0"/>
              </a:spcBef>
              <a:spcAft>
                <a:spcPts val="0"/>
              </a:spcAft>
              <a:buClr>
                <a:srgbClr val="000000"/>
              </a:buClr>
              <a:buSzPts val="2100"/>
              <a:buFont typeface="Arial"/>
              <a:buNone/>
            </a:pPr>
            <a:r>
              <a:rPr b="1" baseline="30000" i="0" lang="en-US" sz="2100" u="none" cap="none" strike="noStrike">
                <a:solidFill>
                  <a:srgbClr val="16165D"/>
                </a:solidFill>
                <a:latin typeface="Verdana"/>
                <a:ea typeface="Verdana"/>
                <a:cs typeface="Verdana"/>
                <a:sym typeface="Verdana"/>
              </a:rPr>
              <a:t>inc</a:t>
            </a:r>
            <a:r>
              <a:rPr b="1" i="0" lang="en-US" sz="1400" u="none" cap="none" strike="noStrike">
                <a:solidFill>
                  <a:srgbClr val="16165D"/>
                </a:solidFill>
                <a:latin typeface="Verdana"/>
                <a:ea typeface="Verdana"/>
                <a:cs typeface="Verdana"/>
                <a:sym typeface="Verdana"/>
              </a:rPr>
              <a:t>diminuzione</a:t>
            </a:r>
            <a:endParaRPr b="0" i="0" sz="1400" u="none" cap="none" strike="noStrike">
              <a:solidFill>
                <a:schemeClr val="dk1"/>
              </a:solidFill>
              <a:latin typeface="Verdana"/>
              <a:ea typeface="Verdana"/>
              <a:cs typeface="Verdana"/>
              <a:sym typeface="Verdana"/>
            </a:endParaRPr>
          </a:p>
        </p:txBody>
      </p:sp>
      <p:sp>
        <p:nvSpPr>
          <p:cNvPr id="476" name="Google Shape;476;p24"/>
          <p:cNvSpPr/>
          <p:nvPr/>
        </p:nvSpPr>
        <p:spPr>
          <a:xfrm>
            <a:off x="4501907" y="4493164"/>
            <a:ext cx="951865" cy="872490"/>
          </a:xfrm>
          <a:custGeom>
            <a:rect b="b" l="l" r="r" t="t"/>
            <a:pathLst>
              <a:path extrusionOk="0" h="872489" w="951864">
                <a:moveTo>
                  <a:pt x="752402" y="0"/>
                </a:moveTo>
                <a:lnTo>
                  <a:pt x="0" y="636997"/>
                </a:lnTo>
                <a:lnTo>
                  <a:pt x="198997" y="872046"/>
                </a:lnTo>
                <a:lnTo>
                  <a:pt x="951400" y="235050"/>
                </a:lnTo>
                <a:lnTo>
                  <a:pt x="752402"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7" name="Google Shape;477;p24"/>
          <p:cNvSpPr txBox="1"/>
          <p:nvPr/>
        </p:nvSpPr>
        <p:spPr>
          <a:xfrm rot="-2400000">
            <a:off x="4566106" y="4843067"/>
            <a:ext cx="815278" cy="1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16165D"/>
                </a:solidFill>
                <a:latin typeface="Verdana"/>
                <a:ea typeface="Verdana"/>
                <a:cs typeface="Verdana"/>
                <a:sym typeface="Verdana"/>
              </a:rPr>
              <a:t>indicare</a:t>
            </a:r>
            <a:endParaRPr b="0" i="0" sz="1400" u="none" cap="none" strike="noStrike">
              <a:solidFill>
                <a:schemeClr val="dk1"/>
              </a:solidFill>
              <a:latin typeface="Verdana"/>
              <a:ea typeface="Verdana"/>
              <a:cs typeface="Verdana"/>
              <a:sym typeface="Verdana"/>
            </a:endParaRPr>
          </a:p>
        </p:txBody>
      </p:sp>
      <p:sp>
        <p:nvSpPr>
          <p:cNvPr id="478" name="Google Shape;478;p24"/>
          <p:cNvSpPr/>
          <p:nvPr/>
        </p:nvSpPr>
        <p:spPr>
          <a:xfrm>
            <a:off x="3564327" y="4340884"/>
            <a:ext cx="888365" cy="1205230"/>
          </a:xfrm>
          <a:custGeom>
            <a:rect b="b" l="l" r="r" t="t"/>
            <a:pathLst>
              <a:path extrusionOk="0" h="1205229" w="888364">
                <a:moveTo>
                  <a:pt x="264643" y="0"/>
                </a:moveTo>
                <a:lnTo>
                  <a:pt x="0" y="157518"/>
                </a:lnTo>
                <a:lnTo>
                  <a:pt x="623577" y="1205181"/>
                </a:lnTo>
                <a:lnTo>
                  <a:pt x="888221" y="1047663"/>
                </a:lnTo>
                <a:lnTo>
                  <a:pt x="264643" y="0"/>
                </a:lnTo>
                <a:close/>
              </a:path>
            </a:pathLst>
          </a:custGeom>
          <a:solidFill>
            <a:srgbClr val="DABE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9" name="Google Shape;479;p24"/>
          <p:cNvSpPr txBox="1"/>
          <p:nvPr/>
        </p:nvSpPr>
        <p:spPr>
          <a:xfrm rot="3540000">
            <a:off x="3564718" y="4702684"/>
            <a:ext cx="710932" cy="1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16165D"/>
                </a:solidFill>
                <a:latin typeface="Verdana"/>
                <a:ea typeface="Verdana"/>
                <a:cs typeface="Verdana"/>
                <a:sym typeface="Verdana"/>
              </a:rPr>
              <a:t>incontrato da</a:t>
            </a:r>
            <a:endParaRPr b="0" i="0" sz="1400" u="none" cap="none" strike="noStrike">
              <a:solidFill>
                <a:schemeClr val="dk1"/>
              </a:solidFill>
              <a:latin typeface="Verdana"/>
              <a:ea typeface="Verdana"/>
              <a:cs typeface="Verdana"/>
              <a:sym typeface="Verdana"/>
            </a:endParaRPr>
          </a:p>
        </p:txBody>
      </p:sp>
      <p:sp>
        <p:nvSpPr>
          <p:cNvPr id="480" name="Google Shape;480;p24"/>
          <p:cNvSpPr/>
          <p:nvPr/>
        </p:nvSpPr>
        <p:spPr>
          <a:xfrm>
            <a:off x="6540500" y="3917948"/>
            <a:ext cx="984250" cy="127000"/>
          </a:xfrm>
          <a:custGeom>
            <a:rect b="b" l="l" r="r" t="t"/>
            <a:pathLst>
              <a:path extrusionOk="0" h="127000" w="984250">
                <a:moveTo>
                  <a:pt x="968375" y="55562"/>
                </a:moveTo>
                <a:lnTo>
                  <a:pt x="869950" y="55562"/>
                </a:lnTo>
                <a:lnTo>
                  <a:pt x="869950" y="71437"/>
                </a:lnTo>
                <a:lnTo>
                  <a:pt x="857250" y="71437"/>
                </a:lnTo>
                <a:lnTo>
                  <a:pt x="857250" y="126999"/>
                </a:lnTo>
                <a:lnTo>
                  <a:pt x="984250" y="63499"/>
                </a:lnTo>
                <a:lnTo>
                  <a:pt x="968375" y="55562"/>
                </a:lnTo>
                <a:close/>
              </a:path>
              <a:path extrusionOk="0" h="127000" w="984250">
                <a:moveTo>
                  <a:pt x="857250" y="55562"/>
                </a:moveTo>
                <a:lnTo>
                  <a:pt x="0" y="55563"/>
                </a:lnTo>
                <a:lnTo>
                  <a:pt x="0" y="71438"/>
                </a:lnTo>
                <a:lnTo>
                  <a:pt x="857250" y="71437"/>
                </a:lnTo>
                <a:lnTo>
                  <a:pt x="857250" y="55562"/>
                </a:lnTo>
                <a:close/>
              </a:path>
              <a:path extrusionOk="0" h="127000" w="984250">
                <a:moveTo>
                  <a:pt x="869950" y="55562"/>
                </a:moveTo>
                <a:lnTo>
                  <a:pt x="857250" y="55562"/>
                </a:lnTo>
                <a:lnTo>
                  <a:pt x="857250" y="71437"/>
                </a:lnTo>
                <a:lnTo>
                  <a:pt x="869950" y="71437"/>
                </a:lnTo>
                <a:lnTo>
                  <a:pt x="869950" y="55562"/>
                </a:lnTo>
                <a:close/>
              </a:path>
              <a:path extrusionOk="0" h="127000" w="984250">
                <a:moveTo>
                  <a:pt x="857250" y="0"/>
                </a:moveTo>
                <a:lnTo>
                  <a:pt x="857250" y="55562"/>
                </a:lnTo>
                <a:lnTo>
                  <a:pt x="968375" y="55562"/>
                </a:lnTo>
                <a:lnTo>
                  <a:pt x="857250"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1" name="Google Shape;481;p24"/>
          <p:cNvSpPr txBox="1"/>
          <p:nvPr/>
        </p:nvSpPr>
        <p:spPr>
          <a:xfrm>
            <a:off x="6824664" y="3709988"/>
            <a:ext cx="389255" cy="307975"/>
          </a:xfrm>
          <a:prstGeom prst="rect">
            <a:avLst/>
          </a:prstGeom>
          <a:solidFill>
            <a:srgbClr val="DABEED"/>
          </a:solidFill>
          <a:ln>
            <a:noFill/>
          </a:ln>
        </p:spPr>
        <p:txBody>
          <a:bodyPr anchorCtr="0" anchor="t" bIns="0" lIns="0" spcFirstLastPara="1" rIns="0" wrap="square" tIns="46975">
            <a:spAutoFit/>
          </a:bodyPr>
          <a:lstStyle/>
          <a:p>
            <a:pPr indent="0" lvl="0" marL="91440" marR="0" rtl="0" algn="l">
              <a:lnSpc>
                <a:spcPct val="100000"/>
              </a:lnSpc>
              <a:spcBef>
                <a:spcPts val="0"/>
              </a:spcBef>
              <a:spcAft>
                <a:spcPts val="0"/>
              </a:spcAft>
              <a:buClr>
                <a:srgbClr val="000000"/>
              </a:buClr>
              <a:buSzPts val="1400"/>
              <a:buFont typeface="Arial"/>
              <a:buNone/>
            </a:pPr>
            <a:r>
              <a:rPr b="1" i="0" lang="en-US" sz="1400" u="none" cap="none" strike="noStrike">
                <a:solidFill>
                  <a:srgbClr val="542176"/>
                </a:solidFill>
                <a:latin typeface="Verdana"/>
                <a:ea typeface="Verdana"/>
                <a:cs typeface="Verdana"/>
                <a:sym typeface="Verdana"/>
              </a:rPr>
              <a:t>a</a:t>
            </a:r>
            <a:endParaRPr b="0" i="0" sz="1400" u="none" cap="none" strike="noStrike">
              <a:solidFill>
                <a:schemeClr val="dk1"/>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grpSp>
        <p:nvGrpSpPr>
          <p:cNvPr id="486" name="Google Shape;486;p25"/>
          <p:cNvGrpSpPr/>
          <p:nvPr/>
        </p:nvGrpSpPr>
        <p:grpSpPr>
          <a:xfrm>
            <a:off x="1728788" y="1531939"/>
            <a:ext cx="8593136" cy="3052760"/>
            <a:chOff x="1728788" y="1531939"/>
            <a:chExt cx="8593136" cy="3052760"/>
          </a:xfrm>
        </p:grpSpPr>
        <p:pic>
          <p:nvPicPr>
            <p:cNvPr id="487" name="Google Shape;487;p25"/>
            <p:cNvPicPr preferRelativeResize="0"/>
            <p:nvPr/>
          </p:nvPicPr>
          <p:blipFill rotWithShape="1">
            <a:blip r:embed="rId3">
              <a:alphaModFix/>
            </a:blip>
            <a:srcRect b="0" l="0" r="0" t="0"/>
            <a:stretch/>
          </p:blipFill>
          <p:spPr>
            <a:xfrm>
              <a:off x="1728788" y="1817687"/>
              <a:ext cx="8593136" cy="2767012"/>
            </a:xfrm>
            <a:prstGeom prst="rect">
              <a:avLst/>
            </a:prstGeom>
            <a:noFill/>
            <a:ln>
              <a:noFill/>
            </a:ln>
          </p:spPr>
        </p:pic>
        <p:pic>
          <p:nvPicPr>
            <p:cNvPr id="488" name="Google Shape;488;p25"/>
            <p:cNvPicPr preferRelativeResize="0"/>
            <p:nvPr/>
          </p:nvPicPr>
          <p:blipFill rotWithShape="1">
            <a:blip r:embed="rId4">
              <a:alphaModFix/>
            </a:blip>
            <a:srcRect b="0" l="0" r="0" t="0"/>
            <a:stretch/>
          </p:blipFill>
          <p:spPr>
            <a:xfrm>
              <a:off x="8005763" y="1531939"/>
              <a:ext cx="1963737" cy="1258886"/>
            </a:xfrm>
            <a:prstGeom prst="rect">
              <a:avLst/>
            </a:prstGeom>
            <a:noFill/>
            <a:ln>
              <a:noFill/>
            </a:ln>
          </p:spPr>
        </p:pic>
      </p:grpSp>
      <p:sp>
        <p:nvSpPr>
          <p:cNvPr id="489" name="Google Shape;489;p25"/>
          <p:cNvSpPr txBox="1"/>
          <p:nvPr/>
        </p:nvSpPr>
        <p:spPr>
          <a:xfrm>
            <a:off x="1807528" y="5058664"/>
            <a:ext cx="3891915" cy="62928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Arial"/>
                <a:ea typeface="Arial"/>
                <a:cs typeface="Arial"/>
                <a:sym typeface="Arial"/>
              </a:rPr>
              <a:t>(Fonte: ENISA 2020)</a:t>
            </a:r>
            <a:endParaRPr b="0" i="0" sz="1300" u="none" cap="none" strike="noStrike">
              <a:solidFill>
                <a:schemeClr val="dk1"/>
              </a:solidFill>
              <a:latin typeface="Arial"/>
              <a:ea typeface="Arial"/>
              <a:cs typeface="Arial"/>
              <a:sym typeface="Arial"/>
            </a:endParaRPr>
          </a:p>
          <a:p>
            <a:pPr indent="0" lvl="0" marL="0" marR="0" rtl="0" algn="l">
              <a:lnSpc>
                <a:spcPct val="100000"/>
              </a:lnSpc>
              <a:spcBef>
                <a:spcPts val="2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127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Arial"/>
                <a:ea typeface="Arial"/>
                <a:cs typeface="Arial"/>
                <a:sym typeface="Arial"/>
              </a:rPr>
              <a:t>"potenziale di attacco", definito nella norma ISO/IEC 18045.</a:t>
            </a:r>
            <a:endParaRPr b="0" i="0" sz="13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26"/>
          <p:cNvSpPr txBox="1"/>
          <p:nvPr/>
        </p:nvSpPr>
        <p:spPr>
          <a:xfrm>
            <a:off x="3018027" y="1160088"/>
            <a:ext cx="6156325" cy="497840"/>
          </a:xfrm>
          <a:prstGeom prst="rect">
            <a:avLst/>
          </a:prstGeom>
          <a:noFill/>
          <a:ln>
            <a:noFill/>
          </a:ln>
        </p:spPr>
        <p:txBody>
          <a:bodyPr anchorCtr="0" anchor="t" bIns="0" lIns="0" spcFirstLastPara="1" rIns="0" wrap="square" tIns="0">
            <a:spAutoFit/>
          </a:bodyPr>
          <a:lstStyle/>
          <a:p>
            <a:pPr indent="0" lvl="0" marL="0" marR="0" rtl="0" algn="l">
              <a:lnSpc>
                <a:spcPct val="105555"/>
              </a:lnSpc>
              <a:spcBef>
                <a:spcPts val="0"/>
              </a:spcBef>
              <a:spcAft>
                <a:spcPts val="0"/>
              </a:spcAft>
              <a:buClr>
                <a:srgbClr val="000000"/>
              </a:buClr>
              <a:buSzPts val="3600"/>
              <a:buFont typeface="Arial"/>
              <a:buNone/>
            </a:pPr>
            <a:r>
              <a:rPr b="0" i="0" lang="en-US" sz="3600" u="none" cap="none" strike="noStrike">
                <a:solidFill>
                  <a:schemeClr val="dk1"/>
                </a:solidFill>
                <a:latin typeface="Helvetica Neue"/>
                <a:ea typeface="Helvetica Neue"/>
                <a:cs typeface="Helvetica Neue"/>
                <a:sym typeface="Helvetica Neue"/>
              </a:rPr>
              <a:t>TASSONOMIA DEGLI AGENTI DI MINACCIA</a:t>
            </a:r>
            <a:endParaRPr b="0" i="0" sz="3600" u="none" cap="none" strike="noStrike">
              <a:solidFill>
                <a:schemeClr val="dk1"/>
              </a:solidFill>
              <a:latin typeface="Helvetica Neue"/>
              <a:ea typeface="Helvetica Neue"/>
              <a:cs typeface="Helvetica Neue"/>
              <a:sym typeface="Helvetica Neue"/>
            </a:endParaRPr>
          </a:p>
        </p:txBody>
      </p:sp>
      <p:pic>
        <p:nvPicPr>
          <p:cNvPr id="495" name="Google Shape;495;p26"/>
          <p:cNvPicPr preferRelativeResize="0"/>
          <p:nvPr/>
        </p:nvPicPr>
        <p:blipFill rotWithShape="1">
          <a:blip r:embed="rId3">
            <a:alphaModFix/>
          </a:blip>
          <a:srcRect b="0" l="0" r="0" t="0"/>
          <a:stretch/>
        </p:blipFill>
        <p:spPr>
          <a:xfrm>
            <a:off x="1484312" y="1270000"/>
            <a:ext cx="9231312" cy="4808537"/>
          </a:xfrm>
          <a:prstGeom prst="rect">
            <a:avLst/>
          </a:prstGeom>
          <a:noFill/>
          <a:ln>
            <a:noFill/>
          </a:ln>
        </p:spPr>
      </p:pic>
      <p:sp>
        <p:nvSpPr>
          <p:cNvPr id="496" name="Google Shape;496;p26"/>
          <p:cNvSpPr txBox="1"/>
          <p:nvPr/>
        </p:nvSpPr>
        <p:spPr>
          <a:xfrm>
            <a:off x="1477962" y="1263650"/>
            <a:ext cx="9244330" cy="4821555"/>
          </a:xfrm>
          <a:prstGeom prst="rect">
            <a:avLst/>
          </a:prstGeom>
          <a:noFill/>
          <a:ln cap="flat" cmpd="sng" w="12700">
            <a:solidFill>
              <a:srgbClr val="FFFFFF"/>
            </a:solidFill>
            <a:prstDash val="solid"/>
            <a:round/>
            <a:headEnd len="sm" w="sm" type="none"/>
            <a:tailEnd len="sm" w="sm" type="none"/>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50"/>
              </a:spcBef>
              <a:spcAft>
                <a:spcPts val="0"/>
              </a:spcAft>
              <a:buClr>
                <a:srgbClr val="000000"/>
              </a:buClr>
              <a:buSzPts val="1650"/>
              <a:buFont typeface="Arial"/>
              <a:buNone/>
            </a:pPr>
            <a:r>
              <a:t/>
            </a:r>
            <a:endParaRPr b="0" i="0" sz="1650" u="none" cap="none" strike="noStrike">
              <a:solidFill>
                <a:schemeClr val="dk1"/>
              </a:solidFill>
              <a:latin typeface="Times New Roman"/>
              <a:ea typeface="Times New Roman"/>
              <a:cs typeface="Times New Roman"/>
              <a:sym typeface="Times New Roman"/>
            </a:endParaRPr>
          </a:p>
          <a:p>
            <a:pPr indent="0" lvl="0" marL="35433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(Fonte: ENISA, Marinos 2013)</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27"/>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502" name="Google Shape;502;p27"/>
          <p:cNvSpPr/>
          <p:nvPr/>
        </p:nvSpPr>
        <p:spPr>
          <a:xfrm>
            <a:off x="588407" y="6534443"/>
            <a:ext cx="0" cy="127000"/>
          </a:xfrm>
          <a:custGeom>
            <a:rect b="b" l="l" r="r" t="t"/>
            <a:pathLst>
              <a:path extrusionOk="0" h="127000" w="120000">
                <a:moveTo>
                  <a:pt x="0" y="0"/>
                </a:moveTo>
                <a:lnTo>
                  <a:pt x="0" y="126925"/>
                </a:lnTo>
              </a:path>
            </a:pathLst>
          </a:custGeom>
          <a:noFill/>
          <a:ln cap="flat" cmpd="sng" w="12700">
            <a:solidFill>
              <a:srgbClr val="86C15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503" name="Google Shape;503;p27"/>
          <p:cNvPicPr preferRelativeResize="0"/>
          <p:nvPr/>
        </p:nvPicPr>
        <p:blipFill rotWithShape="1">
          <a:blip r:embed="rId4">
            <a:alphaModFix/>
          </a:blip>
          <a:srcRect b="0" l="0" r="0" t="0"/>
          <a:stretch/>
        </p:blipFill>
        <p:spPr>
          <a:xfrm>
            <a:off x="11409599" y="6393599"/>
            <a:ext cx="566604" cy="388799"/>
          </a:xfrm>
          <a:prstGeom prst="rect">
            <a:avLst/>
          </a:prstGeom>
          <a:noFill/>
          <a:ln>
            <a:noFill/>
          </a:ln>
        </p:spPr>
      </p:pic>
      <p:sp>
        <p:nvSpPr>
          <p:cNvPr id="504" name="Google Shape;504;p27"/>
          <p:cNvSpPr txBox="1"/>
          <p:nvPr>
            <p:ph type="title"/>
          </p:nvPr>
        </p:nvSpPr>
        <p:spPr>
          <a:xfrm>
            <a:off x="3558891" y="136143"/>
            <a:ext cx="6475095" cy="4978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D99C3F"/>
              </a:buClr>
              <a:buSzPts val="3100"/>
              <a:buFont typeface="Arial"/>
              <a:buNone/>
            </a:pPr>
            <a:r>
              <a:rPr b="1" lang="en-US" sz="3100">
                <a:solidFill>
                  <a:srgbClr val="D99C3F"/>
                </a:solidFill>
                <a:latin typeface="Arial"/>
                <a:ea typeface="Arial"/>
                <a:cs typeface="Arial"/>
                <a:sym typeface="Arial"/>
              </a:rPr>
              <a:t>PANORAMA DELLE MINACCE INFORMATICHE MARITTIME</a:t>
            </a:r>
            <a:endParaRPr sz="3100">
              <a:latin typeface="Arial"/>
              <a:ea typeface="Arial"/>
              <a:cs typeface="Arial"/>
              <a:sym typeface="Arial"/>
            </a:endParaRPr>
          </a:p>
        </p:txBody>
      </p:sp>
      <p:sp>
        <p:nvSpPr>
          <p:cNvPr id="505" name="Google Shape;505;p27"/>
          <p:cNvSpPr txBox="1"/>
          <p:nvPr/>
        </p:nvSpPr>
        <p:spPr>
          <a:xfrm>
            <a:off x="319024" y="6489700"/>
            <a:ext cx="276225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000"/>
              <a:buFont typeface="Arial"/>
              <a:buNone/>
            </a:pPr>
            <a:r>
              <a:rPr b="1" i="0" lang="en-US" sz="1000" u="none" cap="none" strike="noStrike">
                <a:solidFill>
                  <a:srgbClr val="4BCAAD"/>
                </a:solidFill>
                <a:latin typeface="Arial"/>
                <a:ea typeface="Arial"/>
                <a:cs typeface="Arial"/>
                <a:sym typeface="Arial"/>
              </a:rPr>
              <a:t>22 </a:t>
            </a:r>
            <a:r>
              <a:rPr b="0" i="0" lang="en-US" sz="1000" u="none" cap="none" strike="noStrike">
                <a:solidFill>
                  <a:srgbClr val="4BCAAD"/>
                </a:solidFill>
                <a:latin typeface="Helvetica Neue"/>
                <a:ea typeface="Helvetica Neue"/>
                <a:cs typeface="Helvetica Neue"/>
                <a:sym typeface="Helvetica Neue"/>
              </a:rPr>
              <a:t>Marittimo e sicurezza informatica: il lavoro dell'ENISA</a:t>
            </a:r>
            <a:endParaRPr b="0" i="0" sz="1000" u="none" cap="none" strike="noStrike">
              <a:solidFill>
                <a:schemeClr val="dk1"/>
              </a:solidFill>
              <a:latin typeface="Helvetica Neue"/>
              <a:ea typeface="Helvetica Neue"/>
              <a:cs typeface="Helvetica Neue"/>
              <a:sym typeface="Helvetica Neue"/>
            </a:endParaRPr>
          </a:p>
        </p:txBody>
      </p:sp>
      <p:pic>
        <p:nvPicPr>
          <p:cNvPr id="506" name="Google Shape;506;p27"/>
          <p:cNvPicPr preferRelativeResize="0"/>
          <p:nvPr/>
        </p:nvPicPr>
        <p:blipFill rotWithShape="1">
          <a:blip r:embed="rId5">
            <a:alphaModFix/>
          </a:blip>
          <a:srcRect b="0" l="0" r="0" t="0"/>
          <a:stretch/>
        </p:blipFill>
        <p:spPr>
          <a:xfrm>
            <a:off x="0" y="522514"/>
            <a:ext cx="11439330" cy="633548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28"/>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512" name="Google Shape;512;p28"/>
          <p:cNvSpPr txBox="1"/>
          <p:nvPr/>
        </p:nvSpPr>
        <p:spPr>
          <a:xfrm>
            <a:off x="331724" y="6520693"/>
            <a:ext cx="133350" cy="138430"/>
          </a:xfrm>
          <a:prstGeom prst="rect">
            <a:avLst/>
          </a:prstGeom>
          <a:noFill/>
          <a:ln>
            <a:noFill/>
          </a:ln>
        </p:spPr>
        <p:txBody>
          <a:bodyPr anchorCtr="0" anchor="t" bIns="0" lIns="0" spcFirstLastPara="1" rIns="0" wrap="square" tIns="0">
            <a:spAutoFit/>
          </a:bodyPr>
          <a:lstStyle/>
          <a:p>
            <a:pPr indent="0" lvl="0" marL="0" marR="0" rtl="0" algn="l">
              <a:lnSpc>
                <a:spcPct val="105499"/>
              </a:lnSpc>
              <a:spcBef>
                <a:spcPts val="0"/>
              </a:spcBef>
              <a:spcAft>
                <a:spcPts val="0"/>
              </a:spcAft>
              <a:buClr>
                <a:srgbClr val="000000"/>
              </a:buClr>
              <a:buSzPts val="1000"/>
              <a:buFont typeface="Arial"/>
              <a:buNone/>
            </a:pPr>
            <a:r>
              <a:rPr b="1" i="0" lang="en-US" sz="1000" u="none" cap="none" strike="noStrike">
                <a:solidFill>
                  <a:srgbClr val="4BCAAD"/>
                </a:solidFill>
                <a:latin typeface="Arial"/>
                <a:ea typeface="Arial"/>
                <a:cs typeface="Arial"/>
                <a:sym typeface="Arial"/>
              </a:rPr>
              <a:t>23</a:t>
            </a:r>
            <a:endParaRPr b="0" i="0" sz="1000" u="none" cap="none" strike="noStrike">
              <a:solidFill>
                <a:schemeClr val="dk1"/>
              </a:solidFill>
              <a:latin typeface="Arial"/>
              <a:ea typeface="Arial"/>
              <a:cs typeface="Arial"/>
              <a:sym typeface="Arial"/>
            </a:endParaRPr>
          </a:p>
        </p:txBody>
      </p:sp>
      <p:pic>
        <p:nvPicPr>
          <p:cNvPr id="513" name="Google Shape;513;p28"/>
          <p:cNvPicPr preferRelativeResize="0"/>
          <p:nvPr/>
        </p:nvPicPr>
        <p:blipFill rotWithShape="1">
          <a:blip r:embed="rId4">
            <a:alphaModFix/>
          </a:blip>
          <a:srcRect b="0" l="0" r="0" t="0"/>
          <a:stretch/>
        </p:blipFill>
        <p:spPr>
          <a:xfrm>
            <a:off x="11409599" y="6393599"/>
            <a:ext cx="566604" cy="388799"/>
          </a:xfrm>
          <a:prstGeom prst="rect">
            <a:avLst/>
          </a:prstGeom>
          <a:noFill/>
          <a:ln>
            <a:noFill/>
          </a:ln>
        </p:spPr>
      </p:pic>
      <p:graphicFrame>
        <p:nvGraphicFramePr>
          <p:cNvPr id="514" name="Google Shape;514;p28"/>
          <p:cNvGraphicFramePr/>
          <p:nvPr/>
        </p:nvGraphicFramePr>
        <p:xfrm>
          <a:off x="218370" y="0"/>
          <a:ext cx="3000000" cy="3000000"/>
        </p:xfrm>
        <a:graphic>
          <a:graphicData uri="http://schemas.openxmlformats.org/drawingml/2006/table">
            <a:tbl>
              <a:tblPr bandRow="1" firstRow="1">
                <a:noFill/>
                <a:tableStyleId>{66C8C430-4CD3-4488-ABC1-11A2446D6C23}</a:tableStyleId>
              </a:tblPr>
              <a:tblGrid>
                <a:gridCol w="1711950"/>
                <a:gridCol w="2336800"/>
                <a:gridCol w="4801875"/>
                <a:gridCol w="1787525"/>
                <a:gridCol w="1355100"/>
              </a:tblGrid>
              <a:tr h="577425">
                <a:tc rowSpan="6">
                  <a:txBody>
                    <a:bodyPr/>
                    <a:lstStyle/>
                    <a:p>
                      <a:pPr indent="0" lvl="0" marL="0" marR="0" rtl="0" algn="l">
                        <a:lnSpc>
                          <a:spcPct val="100000"/>
                        </a:lnSpc>
                        <a:spcBef>
                          <a:spcPts val="0"/>
                        </a:spcBef>
                        <a:spcAft>
                          <a:spcPts val="0"/>
                        </a:spcAft>
                        <a:buClr>
                          <a:srgbClr val="000000"/>
                        </a:buClr>
                        <a:buSzPts val="2050"/>
                        <a:buFont typeface="Arial"/>
                        <a:buNone/>
                      </a:pPr>
                      <a:r>
                        <a:t/>
                      </a:r>
                      <a:endParaRPr sz="2050" u="none" cap="none" strike="noStrike">
                        <a:latin typeface="Times New Roman"/>
                        <a:ea typeface="Times New Roman"/>
                        <a:cs typeface="Times New Roman"/>
                        <a:sym typeface="Times New Roman"/>
                      </a:endParaRPr>
                    </a:p>
                    <a:p>
                      <a:pPr indent="0" lvl="0" marL="15875" marR="0" rtl="0" algn="l">
                        <a:lnSpc>
                          <a:spcPct val="100000"/>
                        </a:lnSpc>
                        <a:spcBef>
                          <a:spcPts val="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Ransomware</a:t>
                      </a:r>
                      <a:endParaRPr sz="1800" u="none" cap="none" strike="noStrike">
                        <a:latin typeface="Arial"/>
                        <a:ea typeface="Arial"/>
                        <a:cs typeface="Arial"/>
                        <a:sym typeface="Arial"/>
                      </a:endParaRPr>
                    </a:p>
                  </a:txBody>
                  <a:tcPr marT="3800" marB="0" marR="0" marL="0">
                    <a:lnB cap="flat" cmpd="sng" w="19050">
                      <a:solidFill>
                        <a:srgbClr val="FFFFFF"/>
                      </a:solidFill>
                      <a:prstDash val="solid"/>
                      <a:round/>
                      <a:headEnd len="sm" w="sm" type="none"/>
                      <a:tailEnd len="sm" w="sm" type="none"/>
                    </a:lnB>
                    <a:solidFill>
                      <a:srgbClr val="2FA3EE"/>
                    </a:solidFill>
                  </a:tcPr>
                </a:tc>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Scoperta</a:t>
                      </a:r>
                      <a:endParaRPr sz="1800" u="none" cap="none" strike="noStrike">
                        <a:latin typeface="Arial"/>
                        <a:ea typeface="Arial"/>
                        <a:cs typeface="Arial"/>
                        <a:sym typeface="Arial"/>
                      </a:endParaRPr>
                    </a:p>
                  </a:txBody>
                  <a:tcPr marT="28575" marB="0" marR="0" marL="0">
                    <a:lnR cap="flat" cmpd="sng" w="19050">
                      <a:solidFill>
                        <a:srgbClr val="FFFFFF"/>
                      </a:solidFill>
                      <a:prstDash val="solid"/>
                      <a:round/>
                      <a:headEnd len="sm" w="sm" type="none"/>
                      <a:tailEnd len="sm" w="sm" type="none"/>
                    </a:lnR>
                    <a:lnT cap="flat" cmpd="sng" w="76200">
                      <a:solidFill>
                        <a:srgbClr val="E8F0FC"/>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65405"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Persone, sistemi IT, dispositivi finali IT, componenti di rete e comunicazione, ecc.</a:t>
                      </a:r>
                      <a:endParaRPr sz="1800" u="none" cap="none" strike="noStrike">
                        <a:latin typeface="Arial"/>
                        <a:ea typeface="Arial"/>
                        <a:cs typeface="Arial"/>
                        <a:sym typeface="Arial"/>
                      </a:endParaRPr>
                    </a:p>
                  </a:txBody>
                  <a:tcPr marT="33650" marB="0" marR="0" marL="0">
                    <a:lnL cap="flat" cmpd="sng" w="19050">
                      <a:solidFill>
                        <a:srgbClr val="FFFFFF"/>
                      </a:solidFill>
                      <a:prstDash val="solid"/>
                      <a:round/>
                      <a:headEnd len="sm" w="sm" type="none"/>
                      <a:tailEnd len="sm" w="sm" type="none"/>
                    </a:lnL>
                    <a:lnT cap="flat" cmpd="sng" w="76200">
                      <a:solidFill>
                        <a:srgbClr val="E8F0FC"/>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74325">
                <a:tc vMerge="1"/>
                <a:tc>
                  <a:txBody>
                    <a:bodyPr/>
                    <a:lstStyle/>
                    <a:p>
                      <a:pPr indent="0" lvl="0" marL="15875" marR="0"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Movimento laterale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12065"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Persone, sistemi IT, dati, ecc.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548650">
                <a:tc vMerge="1"/>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Collezione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0"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Ormeggio delle navi/ Servizi di sicurezza e protezione, persone, servizi di supporto Servizi di stoccaggio temporaneo e permanenza Servizi di distribuzione e trasferimento, ecc.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548650">
                <a:tc vMerge="1"/>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Comando e controllo</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14604"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Sistemi IT, dati, servizi di attracco/carico e scarico delle navi, servizi di distribuzione e trasferimento, telefonia mobile/infrastrutture, sistemi e reti OT, ecc.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548650">
                <a:tc vMerge="1"/>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Esfiltrazione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286385"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Dispositivi finali IT, sistemi IT, componenti di rete e comunicazione, sistemi e reti OT, ecc.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548650">
                <a:tc vMerge="1"/>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Impatto</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a:txBody>
                    <a:bodyPr/>
                    <a:lstStyle/>
                    <a:p>
                      <a:pPr indent="63500" lvl="0" marL="15875" marR="92075"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Sistemi IT, dispositivi finali IT, reti e informazioni e dati, ecc.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a:txBody>
                    <a:bodyPr/>
                    <a:lstStyle/>
                    <a:p>
                      <a:pPr indent="0" lvl="0" marL="9969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Comunicazione</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a:txBody>
                    <a:bodyPr/>
                    <a:lstStyle/>
                    <a:p>
                      <a:pPr indent="0" lvl="0" marL="99060" marR="12065"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Componente</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r>
              <a:tr h="274325">
                <a:tc>
                  <a:txBody>
                    <a:bodyPr/>
                    <a:lstStyle/>
                    <a:p>
                      <a:pPr indent="0" lvl="0" marL="15875" marR="0" rtl="0" algn="l">
                        <a:lnSpc>
                          <a:spcPct val="114444"/>
                        </a:lnSpc>
                        <a:spcBef>
                          <a:spcPts val="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Malware</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FA3EE"/>
                    </a:solidFill>
                  </a:tcPr>
                </a:tc>
                <a:tc>
                  <a:txBody>
                    <a:bodyPr/>
                    <a:lstStyle/>
                    <a:p>
                      <a:pPr indent="0" lvl="0" marL="15875" marR="0"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Violazione della sicurezza</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2065"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Dispositivi finali IT, sistemi IT, informazioni e dati, ecc.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548650">
                <a:tc rowSpan="4">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sz="2000" u="none" cap="none" strike="noStrike">
                        <a:latin typeface="Times New Roman"/>
                        <a:ea typeface="Times New Roman"/>
                        <a:cs typeface="Times New Roman"/>
                        <a:sym typeface="Times New Roman"/>
                      </a:endParaRPr>
                    </a:p>
                    <a:p>
                      <a:pPr indent="0" lvl="0" marL="15875" marR="367665" rtl="0" algn="l">
                        <a:lnSpc>
                          <a:spcPct val="117222"/>
                        </a:lnSpc>
                        <a:spcBef>
                          <a:spcPts val="127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Ingegneria sociale</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FA3EE"/>
                    </a:solidFill>
                  </a:tcPr>
                </a:tc>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Ricognizione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66040"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Persone, sistemi IT, servizi delle autorità, servizi di sicurezza, sistema di sicurezza ecc.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548650">
                <a:tc vMerge="1"/>
                <a:tc>
                  <a:txBody>
                    <a:bodyPr/>
                    <a:lstStyle/>
                    <a:p>
                      <a:pPr indent="0" lvl="0" marL="15875" marR="966469"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Sviluppo delle risorse</a:t>
                      </a:r>
                      <a:endParaRPr sz="1800" u="none" cap="none" strike="noStrike">
                        <a:latin typeface="Arial"/>
                        <a:ea typeface="Arial"/>
                        <a:cs typeface="Arial"/>
                        <a:sym typeface="Arial"/>
                      </a:endParaRPr>
                    </a:p>
                  </a:txBody>
                  <a:tcPr marT="5075"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4604"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Persone, sistemi informatici, servizi delle autorità, sistemi di sicurezza, informazioni e dati, ecc.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74325">
                <a:tc vMerge="1"/>
                <a:tc>
                  <a:txBody>
                    <a:bodyPr/>
                    <a:lstStyle/>
                    <a:p>
                      <a:pPr indent="0" lvl="0" marL="15875" marR="0"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Accesso iniziale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12065"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Persone, sistemi IT/OT, ecc.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640475">
                <a:tc vMerge="1"/>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Esecuzione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2065"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Persone, sistemi IT, ecc.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83150">
                <a:tc>
                  <a:txBody>
                    <a:bodyPr/>
                    <a:lstStyle/>
                    <a:p>
                      <a:pPr indent="0" lvl="0" marL="0" marR="0" rtl="0" algn="l">
                        <a:lnSpc>
                          <a:spcPct val="100000"/>
                        </a:lnSpc>
                        <a:spcBef>
                          <a:spcPts val="0"/>
                        </a:spcBef>
                        <a:spcAft>
                          <a:spcPts val="0"/>
                        </a:spcAft>
                        <a:buClr>
                          <a:srgbClr val="000000"/>
                        </a:buClr>
                        <a:buSzPts val="1700"/>
                        <a:buFont typeface="Arial"/>
                        <a:buNone/>
                      </a:pPr>
                      <a:r>
                        <a:t/>
                      </a:r>
                      <a:endParaRPr sz="1700" u="none" cap="none" strike="noStrike">
                        <a:latin typeface="Times New Roman"/>
                        <a:ea typeface="Times New Roman"/>
                        <a:cs typeface="Times New Roman"/>
                        <a:sym typeface="Times New Roman"/>
                      </a:endParaRPr>
                    </a:p>
                  </a:txBody>
                  <a:tcPr marT="0" marB="0" marR="0" marL="0">
                    <a:lnT cap="flat" cmpd="sng" w="19050">
                      <a:solidFill>
                        <a:srgbClr val="FFFFFF"/>
                      </a:solidFill>
                      <a:prstDash val="solid"/>
                      <a:round/>
                      <a:headEnd len="sm" w="sm" type="none"/>
                      <a:tailEnd len="sm" w="sm" type="none"/>
                    </a:lnT>
                    <a:solidFill>
                      <a:srgbClr val="2FA3EE"/>
                    </a:solidFill>
                  </a:tcPr>
                </a:tc>
                <a:tc>
                  <a:txBody>
                    <a:bodyPr/>
                    <a:lstStyle/>
                    <a:p>
                      <a:pPr indent="0" lvl="0" marL="15875" marR="0" rtl="0" algn="l">
                        <a:lnSpc>
                          <a:spcPct val="118333"/>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Risorse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solidFill>
                      <a:srgbClr val="E8F0FC"/>
                    </a:solidFill>
                  </a:tcPr>
                </a:tc>
                <a:tc gridSpan="3">
                  <a:txBody>
                    <a:bodyPr/>
                    <a:lstStyle/>
                    <a:p>
                      <a:pPr indent="0" lvl="0" marL="15875" marR="12065" rtl="0" algn="l">
                        <a:lnSpc>
                          <a:spcPct val="118333"/>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Sistemi IT, infrastrutture mobili/fisse, ecc.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solidFill>
                      <a:srgbClr val="E8F0FC"/>
                    </a:solidFill>
                  </a:tcPr>
                </a:tc>
                <a:tc hMerge="1"/>
                <a:tc hMerge="1"/>
              </a:tr>
              <a:tr h="265475">
                <a:tc>
                  <a:txBody>
                    <a:bodyPr/>
                    <a:lstStyle/>
                    <a:p>
                      <a:pPr indent="0" lvl="0" marL="15875" marR="0" rtl="0" algn="l">
                        <a:lnSpc>
                          <a:spcPct val="111111"/>
                        </a:lnSpc>
                        <a:spcBef>
                          <a:spcPts val="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Minacce</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15875" marR="0" rtl="0" algn="l">
                        <a:lnSpc>
                          <a:spcPct val="1105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Sviluppo</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B cap="flat" cmpd="sng" w="19050">
                      <a:solidFill>
                        <a:srgbClr val="FFFFFF"/>
                      </a:solidFill>
                      <a:prstDash val="solid"/>
                      <a:round/>
                      <a:headEnd len="sm" w="sm" type="none"/>
                      <a:tailEnd len="sm" w="sm" type="none"/>
                    </a:lnB>
                    <a:solidFill>
                      <a:srgbClr val="E8F0FC"/>
                    </a:solidFill>
                  </a:tcPr>
                </a:tc>
                <a:tc gridSpan="3">
                  <a:txBody>
                    <a:bodyPr/>
                    <a:lstStyle/>
                    <a:p>
                      <a:pPr indent="0" lvl="0" marL="0" marR="12065" rtl="0" algn="l">
                        <a:lnSpc>
                          <a:spcPct val="100000"/>
                        </a:lnSpc>
                        <a:spcBef>
                          <a:spcPts val="0"/>
                        </a:spcBef>
                        <a:spcAft>
                          <a:spcPts val="0"/>
                        </a:spcAft>
                        <a:buClr>
                          <a:srgbClr val="000000"/>
                        </a:buClr>
                        <a:buSzPts val="1600"/>
                        <a:buFont typeface="Arial"/>
                        <a:buNone/>
                      </a:pPr>
                      <a:r>
                        <a:t/>
                      </a:r>
                      <a:endParaRPr sz="1600" u="none" cap="none" strike="noStrike">
                        <a:latin typeface="Times New Roman"/>
                        <a:ea typeface="Times New Roman"/>
                        <a:cs typeface="Times New Roman"/>
                        <a:sym typeface="Times New Roman"/>
                      </a:endParaRPr>
                    </a:p>
                  </a:txBody>
                  <a:tcPr marT="0" marB="0" marR="0" marL="0">
                    <a:lnL cap="flat" cmpd="sng" w="19050">
                      <a:solidFill>
                        <a:srgbClr val="FFFFFF"/>
                      </a:solidFill>
                      <a:prstDash val="solid"/>
                      <a:round/>
                      <a:headEnd len="sm" w="sm" type="none"/>
                      <a:tailEnd len="sm" w="sm" type="none"/>
                    </a:lnL>
                    <a:lnB cap="flat" cmpd="sng" w="19050">
                      <a:solidFill>
                        <a:srgbClr val="FFFFFF"/>
                      </a:solidFill>
                      <a:prstDash val="solid"/>
                      <a:round/>
                      <a:headEnd len="sm" w="sm" type="none"/>
                      <a:tailEnd len="sm" w="sm" type="none"/>
                    </a:lnB>
                    <a:solidFill>
                      <a:srgbClr val="E8F0FC"/>
                    </a:solidFill>
                  </a:tcPr>
                </a:tc>
                <a:tc hMerge="1"/>
                <a:tc hMerge="1"/>
              </a:tr>
              <a:tr h="274325">
                <a:tc>
                  <a:txBody>
                    <a:bodyPr/>
                    <a:lstStyle/>
                    <a:p>
                      <a:pPr indent="0" lvl="0" marL="15875" marR="0" rtl="0" algn="l">
                        <a:lnSpc>
                          <a:spcPct val="113888"/>
                        </a:lnSpc>
                        <a:spcBef>
                          <a:spcPts val="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contro</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15875" marR="0"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Difesa Evasione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2065"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Sistemi IT, dispositivi finali IT, componenti di rete e comunicazione, ecc.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81625">
                <a:tc>
                  <a:txBody>
                    <a:bodyPr/>
                    <a:lstStyle/>
                    <a:p>
                      <a:pPr indent="0" lvl="0" marL="15875" marR="0" rtl="0" algn="l">
                        <a:lnSpc>
                          <a:spcPct val="117777"/>
                        </a:lnSpc>
                        <a:spcBef>
                          <a:spcPts val="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disponibilità</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15875" marR="0" rtl="0" algn="l">
                        <a:lnSpc>
                          <a:spcPct val="117777"/>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Impatto</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solidFill>
                      <a:srgbClr val="E8F0FC"/>
                    </a:solidFill>
                  </a:tcPr>
                </a:tc>
                <a:tc gridSpan="3">
                  <a:txBody>
                    <a:bodyPr/>
                    <a:lstStyle/>
                    <a:p>
                      <a:pPr indent="0" lvl="0" marL="15875" marR="12065" rtl="0" algn="l">
                        <a:lnSpc>
                          <a:spcPct val="117777"/>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Sistemi IT, Infrastruttura mobile/fissa, Servizi di ormeggio per navi, Vess</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solidFill>
                      <a:srgbClr val="E8F0FC"/>
                    </a:solidFill>
                  </a:tcPr>
                </a:tc>
                <a:tc hMerge="1"/>
                <a:tc hMerge="1"/>
              </a:tr>
              <a:tr h="385575">
                <a:tc>
                  <a:txBody>
                    <a:bodyPr/>
                    <a:lstStyle/>
                    <a:p>
                      <a:pPr indent="0" lvl="0" marL="15875" marR="0" rtl="0" algn="l">
                        <a:lnSpc>
                          <a:spcPct val="112777"/>
                        </a:lnSpc>
                        <a:spcBef>
                          <a:spcPts val="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(DDoS)</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Times New Roman"/>
                        <a:ea typeface="Times New Roman"/>
                        <a:cs typeface="Times New Roman"/>
                        <a:sym typeface="Times New Roman"/>
                      </a:endParaRPr>
                    </a:p>
                  </a:txBody>
                  <a:tcPr marT="0" marB="0" marR="0" marL="0">
                    <a:lnR cap="flat" cmpd="sng" w="19050">
                      <a:solidFill>
                        <a:srgbClr val="FFFFFF"/>
                      </a:solidFill>
                      <a:prstDash val="solid"/>
                      <a:round/>
                      <a:headEnd len="sm" w="sm" type="none"/>
                      <a:tailEnd len="sm" w="sm" type="none"/>
                    </a:lnR>
                    <a:solidFill>
                      <a:srgbClr val="E8F0FC"/>
                    </a:solidFill>
                  </a:tcPr>
                </a:tc>
                <a:tc gridSpan="3">
                  <a:txBody>
                    <a:bodyPr/>
                    <a:lstStyle/>
                    <a:p>
                      <a:pPr indent="0" lvl="0" marL="15875" marR="12065" rtl="0" algn="l">
                        <a:lnSpc>
                          <a:spcPct val="113888"/>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carico/scarico/servizio di distribuzione e trasferimento</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solidFill>
                      <a:srgbClr val="E8F0FC"/>
                    </a:solidFill>
                  </a:tcPr>
                </a:tc>
                <a:tc hMerge="1"/>
                <a:tc hMerge="1"/>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29"/>
          <p:cNvSpPr txBox="1"/>
          <p:nvPr>
            <p:ph type="title"/>
          </p:nvPr>
        </p:nvSpPr>
        <p:spPr>
          <a:xfrm>
            <a:off x="2993548" y="723900"/>
            <a:ext cx="620522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COSA INTENDIAMO PER IGIENE INFORMATICA</a:t>
            </a:r>
            <a:endParaRPr sz="3200"/>
          </a:p>
        </p:txBody>
      </p:sp>
      <p:sp>
        <p:nvSpPr>
          <p:cNvPr id="520" name="Google Shape;520;p29"/>
          <p:cNvSpPr txBox="1"/>
          <p:nvPr/>
        </p:nvSpPr>
        <p:spPr>
          <a:xfrm>
            <a:off x="992514" y="2244852"/>
            <a:ext cx="10166350" cy="2948940"/>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NON C'È UN VERO E PROPRIO CONSENSO SU COSA SIGNIFICHI IGIENE INFORMATICA O SU COME POSSA ESSERE RAGGIUNTA.</a:t>
            </a:r>
            <a:endParaRPr b="0" i="0" sz="2000" u="none" cap="none" strike="noStrike">
              <a:solidFill>
                <a:schemeClr val="dk1"/>
              </a:solidFill>
              <a:latin typeface="Helvetica Neue"/>
              <a:ea typeface="Helvetica Neue"/>
              <a:cs typeface="Helvetica Neue"/>
              <a:sym typeface="Helvetica Neue"/>
            </a:endParaRPr>
          </a:p>
          <a:p>
            <a:pPr indent="-228600" lvl="0" marL="241300" marR="21590" rtl="0" algn="l">
              <a:lnSpc>
                <a:spcPct val="120000"/>
              </a:lnSpc>
              <a:spcBef>
                <a:spcPts val="935"/>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L'IGIENE INFORMATICA È L'EQUIVALENTE DELLA CYBERSECURITY AL CONCETTO DI IGIENE PERSONALE NELLA LETTERATURA SULLA SALUTE PUBBLICA.</a:t>
            </a:r>
            <a:endParaRPr b="0" i="0" sz="2000" u="none" cap="none" strike="noStrike">
              <a:solidFill>
                <a:schemeClr val="dk1"/>
              </a:solidFill>
              <a:latin typeface="Helvetica Neue"/>
              <a:ea typeface="Helvetica Neue"/>
              <a:cs typeface="Helvetica Neue"/>
              <a:sym typeface="Helvetica Neue"/>
            </a:endParaRPr>
          </a:p>
          <a:p>
            <a:pPr indent="-228600" lvl="0" marL="241300" marR="5080" rtl="0" algn="l">
              <a:lnSpc>
                <a:spcPct val="119300"/>
              </a:lnSpc>
              <a:spcBef>
                <a:spcPts val="1050"/>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ENISA AFFERMA CHE "L'IGIENE INFORMATICA DOVREBBE ESSERE CONSIDERATA ALLA STREGUA DELL'IGIENE PERSONALE E, UNA VOLTA INTEGRATA CORRETTAMENTE IN UN'ORGANIZZAZIONE, SARÀ COSTITUITA DA SEMPLICI ROUTINE QUOTIDIANE, COMPORTAMENTI CORRETTI E CONTROLLI OCCASIONALI PER ASSICURARSI CHE LA SALUTE ONLINE DELL'ORGANIZZAZIONE SIA IN CONDIZIONI OTTIMALI".</a:t>
            </a:r>
            <a:endParaRPr b="0" i="0" sz="20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Play"/>
              <a:buNone/>
            </a:pPr>
            <a:r>
              <a:rPr lang="en-US"/>
              <a:t>Proposte di valore</a:t>
            </a:r>
            <a:endParaRPr/>
          </a:p>
        </p:txBody>
      </p:sp>
      <p:sp>
        <p:nvSpPr>
          <p:cNvPr id="171" name="Google Shape;171;p3"/>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90000"/>
              </a:lnSpc>
              <a:spcBef>
                <a:spcPts val="0"/>
              </a:spcBef>
              <a:spcAft>
                <a:spcPts val="0"/>
              </a:spcAft>
              <a:buClr>
                <a:schemeClr val="accent1"/>
              </a:buClr>
              <a:buSzPts val="2400"/>
              <a:buNone/>
            </a:pPr>
            <a:r>
              <a:rPr lang="en-US"/>
              <a:t>Vantaggi per i partecipanti</a:t>
            </a:r>
            <a:endParaRPr/>
          </a:p>
        </p:txBody>
      </p:sp>
      <p:sp>
        <p:nvSpPr>
          <p:cNvPr id="172" name="Google Shape;172;p3"/>
          <p:cNvSpPr txBox="1"/>
          <p:nvPr>
            <p:ph idx="3" type="body"/>
          </p:nvPr>
        </p:nvSpPr>
        <p:spPr>
          <a:xfrm>
            <a:off x="5972175" y="1977017"/>
            <a:ext cx="6067425" cy="2569866"/>
          </a:xfrm>
          <a:prstGeom prst="rect">
            <a:avLst/>
          </a:prstGeom>
          <a:noFill/>
          <a:ln>
            <a:noFill/>
          </a:ln>
        </p:spPr>
        <p:txBody>
          <a:bodyPr anchorCtr="0" anchor="t" bIns="45700" lIns="91425" spcFirstLastPara="1" rIns="91425" wrap="square" tIns="0">
            <a:noAutofit/>
          </a:bodyPr>
          <a:lstStyle/>
          <a:p>
            <a:pPr indent="-101600" lvl="0" marL="64770" marR="64770" rtl="0" algn="just">
              <a:lnSpc>
                <a:spcPct val="90000"/>
              </a:lnSpc>
              <a:spcBef>
                <a:spcPts val="0"/>
              </a:spcBef>
              <a:spcAft>
                <a:spcPts val="0"/>
              </a:spcAft>
              <a:buClr>
                <a:schemeClr val="lt1"/>
              </a:buClr>
              <a:buSzPts val="1600"/>
              <a:buChar char="o"/>
            </a:pPr>
            <a:r>
              <a:rPr lang="en-US" sz="1600">
                <a:latin typeface="Times New Roman"/>
                <a:ea typeface="Times New Roman"/>
                <a:cs typeface="Times New Roman"/>
                <a:sym typeface="Times New Roman"/>
              </a:rPr>
              <a:t>Comprendere l'importanza della condotta etica e della professionalità nella sicurezza informatica marittima.</a:t>
            </a:r>
            <a:endParaRPr sz="1600">
              <a:latin typeface="Times New Roman"/>
              <a:ea typeface="Times New Roman"/>
              <a:cs typeface="Times New Roman"/>
              <a:sym typeface="Times New Roman"/>
            </a:endParaRPr>
          </a:p>
          <a:p>
            <a:pPr indent="-101600" lvl="0" marL="64770" marR="64770" rtl="0" algn="just">
              <a:lnSpc>
                <a:spcPct val="90000"/>
              </a:lnSpc>
              <a:spcBef>
                <a:spcPts val="0"/>
              </a:spcBef>
              <a:spcAft>
                <a:spcPts val="0"/>
              </a:spcAft>
              <a:buSzPts val="1600"/>
              <a:buFont typeface="Times New Roman"/>
              <a:buChar char="o"/>
            </a:pPr>
            <a:r>
              <a:t/>
            </a:r>
            <a:endParaRPr sz="1600">
              <a:latin typeface="Times New Roman"/>
              <a:ea typeface="Times New Roman"/>
              <a:cs typeface="Times New Roman"/>
              <a:sym typeface="Times New Roman"/>
            </a:endParaRPr>
          </a:p>
          <a:p>
            <a:pPr indent="-10160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Conoscenze fondamentali e tassonomia della cybersicurezza marittima</a:t>
            </a:r>
            <a:endParaRPr sz="1600">
              <a:latin typeface="Times New Roman"/>
              <a:ea typeface="Times New Roman"/>
              <a:cs typeface="Times New Roman"/>
              <a:sym typeface="Times New Roman"/>
            </a:endParaRPr>
          </a:p>
          <a:p>
            <a:pPr indent="-10160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Minacce e vulnerabilità marittime</a:t>
            </a:r>
            <a:endParaRPr sz="1600">
              <a:latin typeface="Times New Roman"/>
              <a:ea typeface="Times New Roman"/>
              <a:cs typeface="Times New Roman"/>
              <a:sym typeface="Times New Roman"/>
            </a:endParaRPr>
          </a:p>
          <a:p>
            <a:pPr indent="-10160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Gestione del rischio di sicurezza informatica marittima</a:t>
            </a:r>
            <a:endParaRPr sz="1600">
              <a:latin typeface="Times New Roman"/>
              <a:ea typeface="Times New Roman"/>
              <a:cs typeface="Times New Roman"/>
              <a:sym typeface="Times New Roman"/>
            </a:endParaRPr>
          </a:p>
          <a:p>
            <a:pPr indent="-10160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Considerazioni sul fattore umano nella sicurezza informatica marittima</a:t>
            </a:r>
            <a:endParaRPr sz="1600">
              <a:latin typeface="Times New Roman"/>
              <a:ea typeface="Times New Roman"/>
              <a:cs typeface="Times New Roman"/>
              <a:sym typeface="Times New Roman"/>
            </a:endParaRPr>
          </a:p>
          <a:p>
            <a:pPr indent="-10160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Progettazione e implementazione di architetture sicure per sistemi marittimi</a:t>
            </a:r>
            <a:endParaRPr sz="1600">
              <a:latin typeface="Times New Roman"/>
              <a:ea typeface="Times New Roman"/>
              <a:cs typeface="Times New Roman"/>
              <a:sym typeface="Times New Roman"/>
            </a:endParaRPr>
          </a:p>
          <a:p>
            <a:pPr indent="-10160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Selezione e implementazione dei controlli di sicurezza per gli ambienti marittimi</a:t>
            </a:r>
            <a:endParaRPr sz="1600">
              <a:latin typeface="Times New Roman"/>
              <a:ea typeface="Times New Roman"/>
              <a:cs typeface="Times New Roman"/>
              <a:sym typeface="Times New Roman"/>
            </a:endParaRPr>
          </a:p>
          <a:p>
            <a:pPr indent="-10160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Sicurezza dei dati e privacy by design per le operazioni marittime</a:t>
            </a:r>
            <a:endParaRPr sz="1600">
              <a:latin typeface="Times New Roman"/>
              <a:ea typeface="Times New Roman"/>
              <a:cs typeface="Times New Roman"/>
              <a:sym typeface="Times New Roman"/>
            </a:endParaRPr>
          </a:p>
          <a:p>
            <a:pPr indent="-10160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Governance della sicurezza informatica per le organizzazioni marittime</a:t>
            </a:r>
            <a:endParaRPr sz="1600">
              <a:latin typeface="Times New Roman"/>
              <a:ea typeface="Times New Roman"/>
              <a:cs typeface="Times New Roman"/>
              <a:sym typeface="Times New Roman"/>
            </a:endParaRPr>
          </a:p>
          <a:p>
            <a:pPr indent="-101600" lvl="0" marL="64770" marR="64770" rtl="0" algn="just">
              <a:lnSpc>
                <a:spcPct val="90000"/>
              </a:lnSpc>
              <a:spcBef>
                <a:spcPts val="900"/>
              </a:spcBef>
              <a:spcAft>
                <a:spcPts val="0"/>
              </a:spcAft>
              <a:buClr>
                <a:schemeClr val="lt1"/>
              </a:buClr>
              <a:buSzPts val="1600"/>
              <a:buChar char="o"/>
            </a:pPr>
            <a:r>
              <a:rPr lang="en-US" sz="1600">
                <a:latin typeface="Times New Roman"/>
                <a:ea typeface="Times New Roman"/>
                <a:cs typeface="Times New Roman"/>
                <a:sym typeface="Times New Roman"/>
              </a:rPr>
              <a:t>Conformità e normative sulla cybersicurezza marittima</a:t>
            </a:r>
            <a:endParaRPr sz="1600">
              <a:latin typeface="Times New Roman"/>
              <a:ea typeface="Times New Roman"/>
              <a:cs typeface="Times New Roman"/>
              <a:sym typeface="Times New Roman"/>
            </a:endParaRPr>
          </a:p>
          <a:p>
            <a:pPr indent="0" lvl="0" marL="0" rtl="0" algn="l">
              <a:lnSpc>
                <a:spcPct val="90000"/>
              </a:lnSpc>
              <a:spcBef>
                <a:spcPts val="900"/>
              </a:spcBef>
              <a:spcAft>
                <a:spcPts val="0"/>
              </a:spcAft>
              <a:buClr>
                <a:schemeClr val="lt1"/>
              </a:buClr>
              <a:buSzPts val="1000"/>
              <a:buNone/>
            </a:pPr>
            <a:r>
              <a:t/>
            </a:r>
            <a:endParaRPr sz="1000"/>
          </a:p>
        </p:txBody>
      </p:sp>
      <p:cxnSp>
        <p:nvCxnSpPr>
          <p:cNvPr id="173" name="Google Shape;173;p3"/>
          <p:cNvCxnSpPr/>
          <p:nvPr/>
        </p:nvCxnSpPr>
        <p:spPr>
          <a:xfrm flipH="1">
            <a:off x="2929081" y="0"/>
            <a:ext cx="1822122" cy="6871447"/>
          </a:xfrm>
          <a:prstGeom prst="straightConnector1">
            <a:avLst/>
          </a:prstGeom>
          <a:noFill/>
          <a:ln cap="flat" cmpd="sng" w="22225">
            <a:solidFill>
              <a:schemeClr val="dk2"/>
            </a:solidFill>
            <a:prstDash val="solid"/>
            <a:miter lim="800000"/>
            <a:headEnd len="sm" w="sm" type="none"/>
            <a:tailEnd len="sm" w="sm" type="none"/>
          </a:ln>
        </p:spPr>
      </p:cxnSp>
      <p:sp>
        <p:nvSpPr>
          <p:cNvPr id="174" name="Google Shape;174;p3"/>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A group of people looking at a sign" id="175" name="Google Shape;175;p3"/>
          <p:cNvPicPr preferRelativeResize="0"/>
          <p:nvPr>
            <p:ph idx="2" type="pic"/>
          </p:nvPr>
        </p:nvPicPr>
        <p:blipFill rotWithShape="1">
          <a:blip r:embed="rId3">
            <a:alphaModFix/>
          </a:blip>
          <a:srcRect b="0" l="6288" r="6286" t="0"/>
          <a:stretch/>
        </p:blipFill>
        <p:spPr>
          <a:xfrm>
            <a:off x="0" y="-2235"/>
            <a:ext cx="5840730" cy="6862275"/>
          </a:xfrm>
          <a:prstGeom prst="rect">
            <a:avLst/>
          </a:prstGeom>
          <a:solidFill>
            <a:schemeClr val="lt2"/>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0"/>
          <p:cNvSpPr txBox="1"/>
          <p:nvPr>
            <p:ph type="title"/>
          </p:nvPr>
        </p:nvSpPr>
        <p:spPr>
          <a:xfrm>
            <a:off x="4125214" y="723900"/>
            <a:ext cx="394081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PERCHÉ È IMPORTANTE?</a:t>
            </a:r>
            <a:endParaRPr sz="3200"/>
          </a:p>
        </p:txBody>
      </p:sp>
      <p:sp>
        <p:nvSpPr>
          <p:cNvPr id="526" name="Google Shape;526;p30"/>
          <p:cNvSpPr txBox="1"/>
          <p:nvPr/>
        </p:nvSpPr>
        <p:spPr>
          <a:xfrm>
            <a:off x="992514" y="2244852"/>
            <a:ext cx="8187055" cy="3164840"/>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MANTENERE UNA BUONA SALUTE INFORMATICA</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415"/>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PUÒ AIUTARE A RILEVARE ALCUNI PROBLEMI PRIMA CHE SI EVOLVANO IN PROBLEMI PIÙ GRAVI.</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UN PANORAMA DI MINACCE IMPEGNATIVO</a:t>
            </a:r>
            <a:endParaRPr b="0" i="0" sz="20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990"/>
              </a:spcBef>
              <a:spcAft>
                <a:spcPts val="0"/>
              </a:spcAft>
              <a:buClr>
                <a:srgbClr val="EE344B"/>
              </a:buClr>
              <a:buSzPts val="1800"/>
              <a:buFont typeface="Noto Sans Symbols"/>
              <a:buChar char="▪"/>
            </a:pPr>
            <a:r>
              <a:rPr b="1" i="0" lang="en-US" sz="1800" u="none" cap="none" strike="noStrike">
                <a:solidFill>
                  <a:schemeClr val="dk1"/>
                </a:solidFill>
                <a:latin typeface="Arial"/>
                <a:ea typeface="Arial"/>
                <a:cs typeface="Arial"/>
                <a:sym typeface="Arial"/>
              </a:rPr>
              <a:t>PERDITA DI DATI</a:t>
            </a:r>
            <a:endParaRPr b="0" i="0" sz="1800" u="none" cap="none" strike="noStrike">
              <a:solidFill>
                <a:schemeClr val="dk1"/>
              </a:solidFill>
              <a:latin typeface="Arial"/>
              <a:ea typeface="Arial"/>
              <a:cs typeface="Arial"/>
              <a:sym typeface="Arial"/>
            </a:endParaRPr>
          </a:p>
          <a:p>
            <a:pPr indent="-228600" lvl="1" marL="698500" marR="0" rtl="0" algn="l">
              <a:lnSpc>
                <a:spcPct val="100000"/>
              </a:lnSpc>
              <a:spcBef>
                <a:spcPts val="960"/>
              </a:spcBef>
              <a:spcAft>
                <a:spcPts val="0"/>
              </a:spcAft>
              <a:buClr>
                <a:srgbClr val="EE344B"/>
              </a:buClr>
              <a:buSzPts val="1800"/>
              <a:buFont typeface="Noto Sans Symbols"/>
              <a:buChar char="▪"/>
            </a:pPr>
            <a:r>
              <a:rPr b="1" i="0" lang="en-US" sz="1800" u="none" cap="none" strike="noStrike">
                <a:solidFill>
                  <a:schemeClr val="dk1"/>
                </a:solidFill>
                <a:latin typeface="Arial"/>
                <a:ea typeface="Arial"/>
                <a:cs typeface="Arial"/>
                <a:sym typeface="Arial"/>
              </a:rPr>
              <a:t>DATI ERRATI</a:t>
            </a:r>
            <a:endParaRPr b="0" i="0" sz="1800" u="none" cap="none" strike="noStrike">
              <a:solidFill>
                <a:schemeClr val="dk1"/>
              </a:solidFill>
              <a:latin typeface="Arial"/>
              <a:ea typeface="Arial"/>
              <a:cs typeface="Arial"/>
              <a:sym typeface="Arial"/>
            </a:endParaRPr>
          </a:p>
          <a:p>
            <a:pPr indent="-228600" lvl="1" marL="698500" marR="0" rtl="0" algn="l">
              <a:lnSpc>
                <a:spcPct val="100000"/>
              </a:lnSpc>
              <a:spcBef>
                <a:spcPts val="935"/>
              </a:spcBef>
              <a:spcAft>
                <a:spcPts val="0"/>
              </a:spcAft>
              <a:buClr>
                <a:srgbClr val="EE344B"/>
              </a:buClr>
              <a:buSzPts val="1800"/>
              <a:buFont typeface="Noto Sans Symbols"/>
              <a:buChar char="▪"/>
            </a:pPr>
            <a:r>
              <a:rPr b="1" i="0" lang="en-US" sz="1800" u="none" cap="none" strike="noStrike">
                <a:solidFill>
                  <a:schemeClr val="dk1"/>
                </a:solidFill>
                <a:latin typeface="Arial"/>
                <a:ea typeface="Arial"/>
                <a:cs typeface="Arial"/>
                <a:sym typeface="Arial"/>
              </a:rPr>
              <a:t>VIOLAZIONI DELLA SICUREZZA</a:t>
            </a:r>
            <a:endParaRPr b="0" i="0" sz="1800" u="none" cap="none" strike="noStrike">
              <a:solidFill>
                <a:schemeClr val="dk1"/>
              </a:solidFill>
              <a:latin typeface="Arial"/>
              <a:ea typeface="Arial"/>
              <a:cs typeface="Arial"/>
              <a:sym typeface="Arial"/>
            </a:endParaRPr>
          </a:p>
          <a:p>
            <a:pPr indent="-228600" lvl="0" marL="241300" marR="0" rtl="0" algn="l">
              <a:lnSpc>
                <a:spcPct val="100000"/>
              </a:lnSpc>
              <a:spcBef>
                <a:spcPts val="1435"/>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FORNISCE UNA RISPOSTA UNITARIA E CREA UNA CULTURA FORTE</a:t>
            </a:r>
            <a:endParaRPr b="0" i="0" sz="2000" u="none" cap="none" strike="noStrike">
              <a:solidFill>
                <a:schemeClr val="dk1"/>
              </a:solidFill>
              <a:latin typeface="Helvetica Neue"/>
              <a:ea typeface="Helvetica Neue"/>
              <a:cs typeface="Helvetica Neue"/>
              <a:sym typeface="Helvetica Neue"/>
            </a:endParaRPr>
          </a:p>
        </p:txBody>
      </p:sp>
      <p:pic>
        <p:nvPicPr>
          <p:cNvPr id="527" name="Google Shape;527;p30"/>
          <p:cNvPicPr preferRelativeResize="0"/>
          <p:nvPr/>
        </p:nvPicPr>
        <p:blipFill rotWithShape="1">
          <a:blip r:embed="rId3">
            <a:alphaModFix/>
          </a:blip>
          <a:srcRect b="0" l="0" r="0" t="0"/>
          <a:stretch/>
        </p:blipFill>
        <p:spPr>
          <a:xfrm>
            <a:off x="8178004" y="781050"/>
            <a:ext cx="2628900" cy="175418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1"/>
          <p:cNvSpPr txBox="1"/>
          <p:nvPr>
            <p:ph type="title"/>
          </p:nvPr>
        </p:nvSpPr>
        <p:spPr>
          <a:xfrm>
            <a:off x="4469606" y="723900"/>
            <a:ext cx="3253104"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SFIDE PRINCIPALI</a:t>
            </a:r>
            <a:endParaRPr sz="3200"/>
          </a:p>
        </p:txBody>
      </p:sp>
      <p:sp>
        <p:nvSpPr>
          <p:cNvPr id="533" name="Google Shape;533;p31"/>
          <p:cNvSpPr txBox="1"/>
          <p:nvPr/>
        </p:nvSpPr>
        <p:spPr>
          <a:xfrm>
            <a:off x="992514" y="2372868"/>
            <a:ext cx="10127615" cy="2948940"/>
          </a:xfrm>
          <a:prstGeom prst="rect">
            <a:avLst/>
          </a:prstGeom>
          <a:noFill/>
          <a:ln>
            <a:noFill/>
          </a:ln>
        </p:spPr>
        <p:txBody>
          <a:bodyPr anchorCtr="0" anchor="t" bIns="0" lIns="0" spcFirstLastPara="1" rIns="0" wrap="square" tIns="12700">
            <a:spAutoFit/>
          </a:bodyPr>
          <a:lstStyle/>
          <a:p>
            <a:pPr indent="-228600" lvl="0" marL="241300" marR="666750" rtl="0" algn="l">
              <a:lnSpc>
                <a:spcPct val="117000"/>
              </a:lnSpc>
              <a:spcBef>
                <a:spcPts val="0"/>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DIVERSITÀ DI HARDWARE: </a:t>
            </a:r>
            <a:r>
              <a:rPr b="0" i="0" lang="en-US" sz="2000" u="none" cap="none" strike="noStrike">
                <a:solidFill>
                  <a:srgbClr val="0B5484"/>
                </a:solidFill>
                <a:latin typeface="Helvetica Neue"/>
                <a:ea typeface="Helvetica Neue"/>
                <a:cs typeface="Helvetica Neue"/>
                <a:sym typeface="Helvetica Neue"/>
              </a:rPr>
              <a:t>COMPUTER, DISPOSITIVI MOBILI, DISPOSITIVI CONNESSI, DISCHI RIGIDI E CLOUD STORAGE</a:t>
            </a:r>
            <a:endParaRPr b="0" i="0" sz="2000" u="none" cap="none" strike="noStrike">
              <a:solidFill>
                <a:schemeClr val="dk1"/>
              </a:solidFill>
              <a:latin typeface="Helvetica Neue"/>
              <a:ea typeface="Helvetica Neue"/>
              <a:cs typeface="Helvetica Neue"/>
              <a:sym typeface="Helvetica Neue"/>
            </a:endParaRPr>
          </a:p>
          <a:p>
            <a:pPr indent="-228600" lvl="0" marL="241300" marR="352425" rtl="0" algn="l">
              <a:lnSpc>
                <a:spcPct val="121000"/>
              </a:lnSpc>
              <a:spcBef>
                <a:spcPts val="980"/>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SOFTWARE OBSOLETO: LE </a:t>
            </a:r>
            <a:r>
              <a:rPr b="0" i="0" lang="en-US" sz="2000" u="none" cap="none" strike="noStrike">
                <a:solidFill>
                  <a:srgbClr val="0B5484"/>
                </a:solidFill>
                <a:latin typeface="Helvetica Neue"/>
                <a:ea typeface="Helvetica Neue"/>
                <a:cs typeface="Helvetica Neue"/>
                <a:sym typeface="Helvetica Neue"/>
              </a:rPr>
              <a:t>APPLICAZIONI SOFTWARE DEVONO AVERE PATCH DI SICUREZZA APPLICATE REGOLARMENTE PER PREVENIRE LE VULNERABILITÀ NOTE.</a:t>
            </a:r>
            <a:endParaRPr b="0" i="0" sz="2000" u="none" cap="none" strike="noStrike">
              <a:solidFill>
                <a:schemeClr val="dk1"/>
              </a:solidFill>
              <a:latin typeface="Helvetica Neue"/>
              <a:ea typeface="Helvetica Neue"/>
              <a:cs typeface="Helvetica Neue"/>
              <a:sym typeface="Helvetica Neue"/>
            </a:endParaRPr>
          </a:p>
          <a:p>
            <a:pPr indent="-228600" lvl="0" marL="241300" marR="5080" rtl="0" algn="l">
              <a:lnSpc>
                <a:spcPct val="121000"/>
              </a:lnSpc>
              <a:spcBef>
                <a:spcPts val="1010"/>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VECCHIO SOFTWARE DI SICUREZZA: IL </a:t>
            </a:r>
            <a:r>
              <a:rPr b="0" i="0" lang="en-US" sz="2000" u="none" cap="none" strike="noStrike">
                <a:solidFill>
                  <a:srgbClr val="0B5484"/>
                </a:solidFill>
                <a:latin typeface="Helvetica Neue"/>
                <a:ea typeface="Helvetica Neue"/>
                <a:cs typeface="Helvetica Neue"/>
                <a:sym typeface="Helvetica Neue"/>
              </a:rPr>
              <a:t>SOFTWARE ANTIVIRUS E ALTRI SOFTWARE DI SICUREZZA DEVONO ESSERE AGGIORNATI PER TENERE IL PASSO CON IL PANORAMA DELLE MINACCE IN CONTINUA EVOLUZIONE.</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390"/>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ABITUDINI SBAGLIATE</a:t>
            </a:r>
            <a:r>
              <a:rPr b="0" i="0" lang="en-US" sz="2000" u="none" cap="none" strike="noStrike">
                <a:solidFill>
                  <a:srgbClr val="0B5484"/>
                </a:solidFill>
                <a:latin typeface="Helvetica Neue"/>
                <a:ea typeface="Helvetica Neue"/>
                <a:cs typeface="Helvetica Neue"/>
                <a:sym typeface="Helvetica Neue"/>
              </a:rPr>
              <a:t>: IMPOSTAZIONE DI PASSWORD DEBOLI, LA CONVENIENZA AL POSTO DELLA SICUREZZA</a:t>
            </a:r>
            <a:endParaRPr b="0" i="0" sz="20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2"/>
          <p:cNvSpPr txBox="1"/>
          <p:nvPr>
            <p:ph type="title"/>
          </p:nvPr>
        </p:nvSpPr>
        <p:spPr>
          <a:xfrm>
            <a:off x="2993548" y="723900"/>
            <a:ext cx="620522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COSA INTENDIAMO PER IGIENE INFORMATICA</a:t>
            </a:r>
            <a:endParaRPr sz="3200"/>
          </a:p>
        </p:txBody>
      </p:sp>
      <p:sp>
        <p:nvSpPr>
          <p:cNvPr id="539" name="Google Shape;539;p32"/>
          <p:cNvSpPr txBox="1"/>
          <p:nvPr/>
        </p:nvSpPr>
        <p:spPr>
          <a:xfrm>
            <a:off x="992514" y="2244852"/>
            <a:ext cx="10166350" cy="2948940"/>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NON C'È UN VERO E PROPRIO CONSENSO SU COSA SIGNIFICHI IGIENE INFORMATICA O SU COME POSSA ESSERE RAGGIUNTA.</a:t>
            </a:r>
            <a:endParaRPr b="0" i="0" sz="2000" u="none" cap="none" strike="noStrike">
              <a:solidFill>
                <a:schemeClr val="dk1"/>
              </a:solidFill>
              <a:latin typeface="Helvetica Neue"/>
              <a:ea typeface="Helvetica Neue"/>
              <a:cs typeface="Helvetica Neue"/>
              <a:sym typeface="Helvetica Neue"/>
            </a:endParaRPr>
          </a:p>
          <a:p>
            <a:pPr indent="-228600" lvl="0" marL="241300" marR="21590" rtl="0" algn="l">
              <a:lnSpc>
                <a:spcPct val="120000"/>
              </a:lnSpc>
              <a:spcBef>
                <a:spcPts val="935"/>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L'IGIENE INFORMATICA È L'EQUIVALENTE DELLA CYBERSECURITY AL CONCETTO DI IGIENE PERSONALE NELLA LETTERATURA SULLA SALUTE PUBBLICA.</a:t>
            </a:r>
            <a:endParaRPr b="0" i="0" sz="2000" u="none" cap="none" strike="noStrike">
              <a:solidFill>
                <a:schemeClr val="dk1"/>
              </a:solidFill>
              <a:latin typeface="Helvetica Neue"/>
              <a:ea typeface="Helvetica Neue"/>
              <a:cs typeface="Helvetica Neue"/>
              <a:sym typeface="Helvetica Neue"/>
            </a:endParaRPr>
          </a:p>
          <a:p>
            <a:pPr indent="-228600" lvl="0" marL="241300" marR="5080" rtl="0" algn="l">
              <a:lnSpc>
                <a:spcPct val="119300"/>
              </a:lnSpc>
              <a:spcBef>
                <a:spcPts val="1050"/>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ENISA AFFERMA CHE "L'IGIENE INFORMATICA DOVREBBE ESSERE CONSIDERATA ALLA STREGUA DELL'IGIENE PERSONALE E, UNA VOLTA INTEGRATA CORRETTAMENTE IN UN'ORGANIZZAZIONE, SARÀ COSTITUITA DA SEMPLICI ROUTINE QUOTIDIANE, COMPORTAMENTI CORRETTI E CONTROLLI OCCASIONALI PER ASSICURARSI CHE LA SALUTE ONLINE DELL'ORGANIZZAZIONE SIA IN CONDIZIONI OTTIMALI".</a:t>
            </a:r>
            <a:endParaRPr b="0" i="0" sz="20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33"/>
          <p:cNvSpPr txBox="1"/>
          <p:nvPr>
            <p:ph type="title"/>
          </p:nvPr>
        </p:nvSpPr>
        <p:spPr>
          <a:xfrm>
            <a:off x="4125214" y="723900"/>
            <a:ext cx="394081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PERCHÉ È IMPORTANTE?</a:t>
            </a:r>
            <a:endParaRPr sz="3200"/>
          </a:p>
        </p:txBody>
      </p:sp>
      <p:sp>
        <p:nvSpPr>
          <p:cNvPr id="545" name="Google Shape;545;p33"/>
          <p:cNvSpPr txBox="1"/>
          <p:nvPr/>
        </p:nvSpPr>
        <p:spPr>
          <a:xfrm>
            <a:off x="992514" y="2244852"/>
            <a:ext cx="8187055" cy="3164840"/>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MANTENERE UNA BUONA SALUTE INFORMATICA</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415"/>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PUÒ AIUTARE A RILEVARE ALCUNI PROBLEMI PRIMA CHE SI EVOLVANO IN PROBLEMI PIÙ GRAVI.</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UN PANORAMA DI MINACCE IMPEGNATIVO</a:t>
            </a:r>
            <a:endParaRPr b="0" i="0" sz="20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990"/>
              </a:spcBef>
              <a:spcAft>
                <a:spcPts val="0"/>
              </a:spcAft>
              <a:buClr>
                <a:srgbClr val="EE344B"/>
              </a:buClr>
              <a:buSzPts val="1800"/>
              <a:buFont typeface="Noto Sans Symbols"/>
              <a:buChar char="▪"/>
            </a:pPr>
            <a:r>
              <a:rPr b="1" i="0" lang="en-US" sz="1800" u="none" cap="none" strike="noStrike">
                <a:solidFill>
                  <a:schemeClr val="dk1"/>
                </a:solidFill>
                <a:latin typeface="Arial"/>
                <a:ea typeface="Arial"/>
                <a:cs typeface="Arial"/>
                <a:sym typeface="Arial"/>
              </a:rPr>
              <a:t>PERDITA DI DATI</a:t>
            </a:r>
            <a:endParaRPr b="0" i="0" sz="1800" u="none" cap="none" strike="noStrike">
              <a:solidFill>
                <a:schemeClr val="dk1"/>
              </a:solidFill>
              <a:latin typeface="Arial"/>
              <a:ea typeface="Arial"/>
              <a:cs typeface="Arial"/>
              <a:sym typeface="Arial"/>
            </a:endParaRPr>
          </a:p>
          <a:p>
            <a:pPr indent="-228600" lvl="1" marL="698500" marR="0" rtl="0" algn="l">
              <a:lnSpc>
                <a:spcPct val="100000"/>
              </a:lnSpc>
              <a:spcBef>
                <a:spcPts val="960"/>
              </a:spcBef>
              <a:spcAft>
                <a:spcPts val="0"/>
              </a:spcAft>
              <a:buClr>
                <a:srgbClr val="EE344B"/>
              </a:buClr>
              <a:buSzPts val="1800"/>
              <a:buFont typeface="Noto Sans Symbols"/>
              <a:buChar char="▪"/>
            </a:pPr>
            <a:r>
              <a:rPr b="1" i="0" lang="en-US" sz="1800" u="none" cap="none" strike="noStrike">
                <a:solidFill>
                  <a:schemeClr val="dk1"/>
                </a:solidFill>
                <a:latin typeface="Arial"/>
                <a:ea typeface="Arial"/>
                <a:cs typeface="Arial"/>
                <a:sym typeface="Arial"/>
              </a:rPr>
              <a:t>DATI ERRATI</a:t>
            </a:r>
            <a:endParaRPr b="0" i="0" sz="1800" u="none" cap="none" strike="noStrike">
              <a:solidFill>
                <a:schemeClr val="dk1"/>
              </a:solidFill>
              <a:latin typeface="Arial"/>
              <a:ea typeface="Arial"/>
              <a:cs typeface="Arial"/>
              <a:sym typeface="Arial"/>
            </a:endParaRPr>
          </a:p>
          <a:p>
            <a:pPr indent="-228600" lvl="1" marL="698500" marR="0" rtl="0" algn="l">
              <a:lnSpc>
                <a:spcPct val="100000"/>
              </a:lnSpc>
              <a:spcBef>
                <a:spcPts val="935"/>
              </a:spcBef>
              <a:spcAft>
                <a:spcPts val="0"/>
              </a:spcAft>
              <a:buClr>
                <a:srgbClr val="EE344B"/>
              </a:buClr>
              <a:buSzPts val="1800"/>
              <a:buFont typeface="Noto Sans Symbols"/>
              <a:buChar char="▪"/>
            </a:pPr>
            <a:r>
              <a:rPr b="1" i="0" lang="en-US" sz="1800" u="none" cap="none" strike="noStrike">
                <a:solidFill>
                  <a:schemeClr val="dk1"/>
                </a:solidFill>
                <a:latin typeface="Arial"/>
                <a:ea typeface="Arial"/>
                <a:cs typeface="Arial"/>
                <a:sym typeface="Arial"/>
              </a:rPr>
              <a:t>VIOLAZIONI DELLA SICUREZZA</a:t>
            </a:r>
            <a:endParaRPr b="0" i="0" sz="1800" u="none" cap="none" strike="noStrike">
              <a:solidFill>
                <a:schemeClr val="dk1"/>
              </a:solidFill>
              <a:latin typeface="Arial"/>
              <a:ea typeface="Arial"/>
              <a:cs typeface="Arial"/>
              <a:sym typeface="Arial"/>
            </a:endParaRPr>
          </a:p>
          <a:p>
            <a:pPr indent="-228600" lvl="0" marL="241300" marR="0" rtl="0" algn="l">
              <a:lnSpc>
                <a:spcPct val="100000"/>
              </a:lnSpc>
              <a:spcBef>
                <a:spcPts val="1435"/>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FORNISCE UNA RISPOSTA UNITARIA E CREA UNA CULTURA FORTE</a:t>
            </a:r>
            <a:endParaRPr b="0" i="0" sz="2000" u="none" cap="none" strike="noStrike">
              <a:solidFill>
                <a:schemeClr val="dk1"/>
              </a:solidFill>
              <a:latin typeface="Helvetica Neue"/>
              <a:ea typeface="Helvetica Neue"/>
              <a:cs typeface="Helvetica Neue"/>
              <a:sym typeface="Helvetica Neue"/>
            </a:endParaRPr>
          </a:p>
        </p:txBody>
      </p:sp>
      <p:pic>
        <p:nvPicPr>
          <p:cNvPr id="546" name="Google Shape;546;p33"/>
          <p:cNvPicPr preferRelativeResize="0"/>
          <p:nvPr/>
        </p:nvPicPr>
        <p:blipFill rotWithShape="1">
          <a:blip r:embed="rId3">
            <a:alphaModFix/>
          </a:blip>
          <a:srcRect b="0" l="0" r="0" t="0"/>
          <a:stretch/>
        </p:blipFill>
        <p:spPr>
          <a:xfrm>
            <a:off x="8178004" y="781050"/>
            <a:ext cx="2628900" cy="175418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34"/>
          <p:cNvSpPr txBox="1"/>
          <p:nvPr>
            <p:ph type="title"/>
          </p:nvPr>
        </p:nvSpPr>
        <p:spPr>
          <a:xfrm>
            <a:off x="4469606" y="723900"/>
            <a:ext cx="3253104"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SFIDE PRINCIPALI</a:t>
            </a:r>
            <a:endParaRPr sz="3200"/>
          </a:p>
        </p:txBody>
      </p:sp>
      <p:sp>
        <p:nvSpPr>
          <p:cNvPr id="552" name="Google Shape;552;p34"/>
          <p:cNvSpPr txBox="1"/>
          <p:nvPr/>
        </p:nvSpPr>
        <p:spPr>
          <a:xfrm>
            <a:off x="992514" y="2372868"/>
            <a:ext cx="10127615" cy="2948940"/>
          </a:xfrm>
          <a:prstGeom prst="rect">
            <a:avLst/>
          </a:prstGeom>
          <a:noFill/>
          <a:ln>
            <a:noFill/>
          </a:ln>
        </p:spPr>
        <p:txBody>
          <a:bodyPr anchorCtr="0" anchor="t" bIns="0" lIns="0" spcFirstLastPara="1" rIns="0" wrap="square" tIns="12700">
            <a:spAutoFit/>
          </a:bodyPr>
          <a:lstStyle/>
          <a:p>
            <a:pPr indent="-228600" lvl="0" marL="241300" marR="666750" rtl="0" algn="l">
              <a:lnSpc>
                <a:spcPct val="117000"/>
              </a:lnSpc>
              <a:spcBef>
                <a:spcPts val="0"/>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DIVERSITÀ DI HARDWARE: </a:t>
            </a:r>
            <a:r>
              <a:rPr b="0" i="0" lang="en-US" sz="2000" u="none" cap="none" strike="noStrike">
                <a:solidFill>
                  <a:srgbClr val="0B5484"/>
                </a:solidFill>
                <a:latin typeface="Helvetica Neue"/>
                <a:ea typeface="Helvetica Neue"/>
                <a:cs typeface="Helvetica Neue"/>
                <a:sym typeface="Helvetica Neue"/>
              </a:rPr>
              <a:t>COMPUTER, DISPOSITIVI MOBILI, DISPOSITIVI CONNESSI, DISCHI RIGIDI E CLOUD STORAGE</a:t>
            </a:r>
            <a:endParaRPr b="0" i="0" sz="2000" u="none" cap="none" strike="noStrike">
              <a:solidFill>
                <a:schemeClr val="dk1"/>
              </a:solidFill>
              <a:latin typeface="Helvetica Neue"/>
              <a:ea typeface="Helvetica Neue"/>
              <a:cs typeface="Helvetica Neue"/>
              <a:sym typeface="Helvetica Neue"/>
            </a:endParaRPr>
          </a:p>
          <a:p>
            <a:pPr indent="-228600" lvl="0" marL="241300" marR="352425" rtl="0" algn="l">
              <a:lnSpc>
                <a:spcPct val="121000"/>
              </a:lnSpc>
              <a:spcBef>
                <a:spcPts val="980"/>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SOFTWARE OBSOLETO: LE </a:t>
            </a:r>
            <a:r>
              <a:rPr b="0" i="0" lang="en-US" sz="2000" u="none" cap="none" strike="noStrike">
                <a:solidFill>
                  <a:srgbClr val="0B5484"/>
                </a:solidFill>
                <a:latin typeface="Helvetica Neue"/>
                <a:ea typeface="Helvetica Neue"/>
                <a:cs typeface="Helvetica Neue"/>
                <a:sym typeface="Helvetica Neue"/>
              </a:rPr>
              <a:t>APPLICAZIONI SOFTWARE DEVONO AVERE PATCH DI SICUREZZA APPLICATE REGOLARMENTE PER PREVENIRE LE VULNERABILITÀ NOTE.</a:t>
            </a:r>
            <a:endParaRPr b="0" i="0" sz="2000" u="none" cap="none" strike="noStrike">
              <a:solidFill>
                <a:schemeClr val="dk1"/>
              </a:solidFill>
              <a:latin typeface="Helvetica Neue"/>
              <a:ea typeface="Helvetica Neue"/>
              <a:cs typeface="Helvetica Neue"/>
              <a:sym typeface="Helvetica Neue"/>
            </a:endParaRPr>
          </a:p>
          <a:p>
            <a:pPr indent="-228600" lvl="0" marL="241300" marR="5080" rtl="0" algn="l">
              <a:lnSpc>
                <a:spcPct val="121000"/>
              </a:lnSpc>
              <a:spcBef>
                <a:spcPts val="1010"/>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VECCHIO SOFTWARE DI SICUREZZA: IL </a:t>
            </a:r>
            <a:r>
              <a:rPr b="0" i="0" lang="en-US" sz="2000" u="none" cap="none" strike="noStrike">
                <a:solidFill>
                  <a:srgbClr val="0B5484"/>
                </a:solidFill>
                <a:latin typeface="Helvetica Neue"/>
                <a:ea typeface="Helvetica Neue"/>
                <a:cs typeface="Helvetica Neue"/>
                <a:sym typeface="Helvetica Neue"/>
              </a:rPr>
              <a:t>SOFTWARE ANTIVIRUS E ALTRI SOFTWARE DI SICUREZZA DEVONO ESSERE AGGIORNATI PER TENERE IL PASSO CON IL PANORAMA DELLE MINACCE IN CONTINUA EVOLUZIONE.</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390"/>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ABITUDINI SBAGLIATE</a:t>
            </a:r>
            <a:r>
              <a:rPr b="0" i="0" lang="en-US" sz="2000" u="none" cap="none" strike="noStrike">
                <a:solidFill>
                  <a:srgbClr val="0B5484"/>
                </a:solidFill>
                <a:latin typeface="Helvetica Neue"/>
                <a:ea typeface="Helvetica Neue"/>
                <a:cs typeface="Helvetica Neue"/>
                <a:sym typeface="Helvetica Neue"/>
              </a:rPr>
              <a:t>: IMPOSTAZIONE DI PASSWORD DEBOLI, LA CONVENIENZA AL POSTO DELLA SICUREZZA</a:t>
            </a:r>
            <a:endParaRPr b="0" i="0" sz="20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35"/>
          <p:cNvSpPr txBox="1"/>
          <p:nvPr>
            <p:ph type="title"/>
          </p:nvPr>
        </p:nvSpPr>
        <p:spPr>
          <a:xfrm>
            <a:off x="2003075" y="319532"/>
            <a:ext cx="8078470" cy="5740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4400"/>
              <a:buFont typeface="Play"/>
              <a:buNone/>
            </a:pPr>
            <a:r>
              <a:rPr lang="en-US">
                <a:solidFill>
                  <a:srgbClr val="3F6BB4"/>
                </a:solidFill>
              </a:rPr>
              <a:t>PRINCIPALI CONSIGLI PER L'IGIENE INFORMATICA PERSONALE</a:t>
            </a:r>
            <a:endParaRPr/>
          </a:p>
        </p:txBody>
      </p:sp>
      <p:sp>
        <p:nvSpPr>
          <p:cNvPr id="558" name="Google Shape;558;p35"/>
          <p:cNvSpPr txBox="1"/>
          <p:nvPr/>
        </p:nvSpPr>
        <p:spPr>
          <a:xfrm>
            <a:off x="992514" y="2318629"/>
            <a:ext cx="4679950" cy="3342004"/>
          </a:xfrm>
          <a:prstGeom prst="rect">
            <a:avLst/>
          </a:prstGeom>
          <a:noFill/>
          <a:ln>
            <a:noFill/>
          </a:ln>
        </p:spPr>
        <p:txBody>
          <a:bodyPr anchorCtr="0" anchor="t" bIns="0" lIns="0" spcFirstLastPara="1" rIns="0" wrap="square" tIns="81900">
            <a:spAutoFit/>
          </a:bodyPr>
          <a:lstStyle/>
          <a:p>
            <a:pPr indent="-228600" lvl="0" marL="241300" marR="0" rtl="0" algn="l">
              <a:lnSpc>
                <a:spcPct val="100000"/>
              </a:lnSpc>
              <a:spcBef>
                <a:spcPts val="0"/>
              </a:spcBef>
              <a:spcAft>
                <a:spcPts val="0"/>
              </a:spcAft>
              <a:buClr>
                <a:srgbClr val="2FA3EE"/>
              </a:buClr>
              <a:buSzPts val="1400"/>
              <a:buFont typeface="Arial"/>
              <a:buChar char="•"/>
            </a:pPr>
            <a:r>
              <a:rPr b="1" i="0" lang="en-US" sz="1400" u="none" cap="none" strike="noStrike">
                <a:solidFill>
                  <a:srgbClr val="0B5484"/>
                </a:solidFill>
                <a:latin typeface="Arial"/>
                <a:ea typeface="Arial"/>
                <a:cs typeface="Arial"/>
                <a:sym typeface="Arial"/>
              </a:rPr>
              <a:t>UTILIZZARE GLI STRUMENTI GIUSTI PER L'IGIENE INFORMATICA</a:t>
            </a:r>
            <a:endParaRPr b="0" i="0" sz="1400" u="none" cap="none" strike="noStrike">
              <a:solidFill>
                <a:schemeClr val="dk1"/>
              </a:solidFill>
              <a:latin typeface="Arial"/>
              <a:ea typeface="Arial"/>
              <a:cs typeface="Arial"/>
              <a:sym typeface="Arial"/>
            </a:endParaRPr>
          </a:p>
          <a:p>
            <a:pPr indent="-228600" lvl="1" marL="698500" marR="0" rtl="0" algn="l">
              <a:lnSpc>
                <a:spcPct val="100000"/>
              </a:lnSpc>
              <a:spcBef>
                <a:spcPts val="509"/>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INSTALLARE UN SOFTWARE ANTIVIRUS E ANTI-MALWARE AFFIDABILE</a:t>
            </a:r>
            <a:endParaRPr b="0" i="0" sz="13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550"/>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UTILIZZARE I FIREWALL DI RETE</a:t>
            </a:r>
            <a:endParaRPr b="0" i="0" sz="13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434"/>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UTILIZZARE L'AUTENTICAZIONE A PIÙ FATTORI</a:t>
            </a:r>
            <a:endParaRPr b="0" i="0" sz="13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550"/>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IMPIEGARE LA CRITTOGRAFIA DEI DISPOSITIVI</a:t>
            </a:r>
            <a:endParaRPr b="0" i="0" sz="13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930"/>
              </a:spcBef>
              <a:spcAft>
                <a:spcPts val="0"/>
              </a:spcAft>
              <a:buClr>
                <a:srgbClr val="2FA3EE"/>
              </a:buClr>
              <a:buSzPts val="1400"/>
              <a:buFont typeface="Arial"/>
              <a:buChar char="•"/>
            </a:pPr>
            <a:r>
              <a:rPr b="1" i="0" lang="en-US" sz="1400" u="none" cap="none" strike="noStrike">
                <a:solidFill>
                  <a:srgbClr val="0B5484"/>
                </a:solidFill>
                <a:latin typeface="Arial"/>
                <a:ea typeface="Arial"/>
                <a:cs typeface="Arial"/>
                <a:sym typeface="Arial"/>
              </a:rPr>
              <a:t>ESSERE ACCURATI, ESSERE PRECISI CON L'IGIENE INFORMATICA</a:t>
            </a:r>
            <a:endParaRPr b="0" i="0" sz="1400" u="none" cap="none" strike="noStrike">
              <a:solidFill>
                <a:schemeClr val="dk1"/>
              </a:solidFill>
              <a:latin typeface="Arial"/>
              <a:ea typeface="Arial"/>
              <a:cs typeface="Arial"/>
              <a:sym typeface="Arial"/>
            </a:endParaRPr>
          </a:p>
          <a:p>
            <a:pPr indent="-228600" lvl="1" marL="698500" marR="0" rtl="0" algn="l">
              <a:lnSpc>
                <a:spcPct val="100000"/>
              </a:lnSpc>
              <a:spcBef>
                <a:spcPts val="509"/>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IMPOSTARE PASSWORD FORTI</a:t>
            </a:r>
            <a:endParaRPr b="0" i="0" sz="13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550"/>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MANTENERE PULITO IL DISCO RIGIDO</a:t>
            </a:r>
            <a:endParaRPr b="0" i="0" sz="13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434"/>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PROTEGGERE IL ROUTER</a:t>
            </a:r>
            <a:endParaRPr b="0" i="0" sz="13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050"/>
              </a:spcBef>
              <a:spcAft>
                <a:spcPts val="0"/>
              </a:spcAft>
              <a:buClr>
                <a:srgbClr val="2FA3EE"/>
              </a:buClr>
              <a:buSzPts val="1400"/>
              <a:buFont typeface="Arial"/>
              <a:buChar char="•"/>
            </a:pPr>
            <a:r>
              <a:rPr b="1" i="0" lang="en-US" sz="1400" u="none" cap="none" strike="noStrike">
                <a:solidFill>
                  <a:srgbClr val="0B5484"/>
                </a:solidFill>
                <a:latin typeface="Arial"/>
                <a:ea typeface="Arial"/>
                <a:cs typeface="Arial"/>
                <a:sym typeface="Arial"/>
              </a:rPr>
              <a:t>L'IGIENE INFORMATICA È PARTE INTEGRANTE DELLA VOSTRA ROUTINE</a:t>
            </a:r>
            <a:endParaRPr b="0" i="0" sz="1400" u="none" cap="none" strike="noStrike">
              <a:solidFill>
                <a:schemeClr val="dk1"/>
              </a:solidFill>
              <a:latin typeface="Arial"/>
              <a:ea typeface="Arial"/>
              <a:cs typeface="Arial"/>
              <a:sym typeface="Arial"/>
            </a:endParaRPr>
          </a:p>
          <a:p>
            <a:pPr indent="-228600" lvl="1" marL="698500" marR="0" rtl="0" algn="l">
              <a:lnSpc>
                <a:spcPct val="100000"/>
              </a:lnSpc>
              <a:spcBef>
                <a:spcPts val="509"/>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AGGIORNARE REGOLARMENTE IL SOFTWARE</a:t>
            </a:r>
            <a:endParaRPr b="0" i="0" sz="1300" u="none" cap="none" strike="noStrike">
              <a:solidFill>
                <a:schemeClr val="dk1"/>
              </a:solidFill>
              <a:latin typeface="Helvetica Neue"/>
              <a:ea typeface="Helvetica Neue"/>
              <a:cs typeface="Helvetica Neue"/>
              <a:sym typeface="Helvetica Neue"/>
            </a:endParaRPr>
          </a:p>
          <a:p>
            <a:pPr indent="-228600" lvl="1" marL="698500" marR="0" rtl="0" algn="l">
              <a:lnSpc>
                <a:spcPct val="100000"/>
              </a:lnSpc>
              <a:spcBef>
                <a:spcPts val="455"/>
              </a:spcBef>
              <a:spcAft>
                <a:spcPts val="0"/>
              </a:spcAft>
              <a:buClr>
                <a:srgbClr val="EE344B"/>
              </a:buClr>
              <a:buSzPts val="1300"/>
              <a:buFont typeface="Noto Sans Symbols"/>
              <a:buChar char="▪"/>
            </a:pPr>
            <a:r>
              <a:rPr b="0" i="0" lang="en-US" sz="1300" u="none" cap="none" strike="noStrike">
                <a:solidFill>
                  <a:schemeClr val="dk1"/>
                </a:solidFill>
                <a:latin typeface="Helvetica Neue"/>
                <a:ea typeface="Helvetica Neue"/>
                <a:cs typeface="Helvetica Neue"/>
                <a:sym typeface="Helvetica Neue"/>
              </a:rPr>
              <a:t>ESEGUIRE REGOLARMENTE IL BACKUP</a:t>
            </a:r>
            <a:endParaRPr b="0" i="0" sz="13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36"/>
          <p:cNvSpPr txBox="1"/>
          <p:nvPr>
            <p:ph type="title"/>
          </p:nvPr>
        </p:nvSpPr>
        <p:spPr>
          <a:xfrm>
            <a:off x="3141186" y="723900"/>
            <a:ext cx="590994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IGIENE INFORMATICA DELL'ORGANIZZAZIONE</a:t>
            </a:r>
            <a:endParaRPr sz="3200"/>
          </a:p>
        </p:txBody>
      </p:sp>
      <p:sp>
        <p:nvSpPr>
          <p:cNvPr id="564" name="Google Shape;564;p36"/>
          <p:cNvSpPr txBox="1"/>
          <p:nvPr/>
        </p:nvSpPr>
        <p:spPr>
          <a:xfrm>
            <a:off x="992514" y="2244852"/>
            <a:ext cx="5634990" cy="1985645"/>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OPPORTUNITÀ DI ATTACCO MOLTO PIÙ AMPIE</a:t>
            </a:r>
            <a:endParaRPr b="0" i="0" sz="2000" u="none" cap="none" strike="noStrike">
              <a:solidFill>
                <a:schemeClr val="dk1"/>
              </a:solidFill>
              <a:latin typeface="Trebuchet MS"/>
              <a:ea typeface="Trebuchet MS"/>
              <a:cs typeface="Trebuchet MS"/>
              <a:sym typeface="Trebuchet MS"/>
            </a:endParaRPr>
          </a:p>
          <a:p>
            <a:pPr indent="-228600" lvl="0" marL="241300" marR="0" rtl="0" algn="l">
              <a:lnSpc>
                <a:spcPct val="100000"/>
              </a:lnSpc>
              <a:spcBef>
                <a:spcPts val="1415"/>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CONTROLLO PIÙ DIFFICILE</a:t>
            </a:r>
            <a:endParaRPr b="0" i="0" sz="2000" u="none" cap="none" strike="noStrike">
              <a:solidFill>
                <a:schemeClr val="dk1"/>
              </a:solidFill>
              <a:latin typeface="Trebuchet MS"/>
              <a:ea typeface="Trebuchet MS"/>
              <a:cs typeface="Trebuchet MS"/>
              <a:sym typeface="Trebuchet MS"/>
            </a:endParaRPr>
          </a:p>
          <a:p>
            <a:pPr indent="-228600" lvl="0" marL="241300" marR="0" rtl="0" algn="l">
              <a:lnSpc>
                <a:spcPct val="100000"/>
              </a:lnSpc>
              <a:spcBef>
                <a:spcPts val="1490"/>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SCARSA O ASSENTE GESTIONE DEL RISCHIO DEI FORNITORI</a:t>
            </a:r>
            <a:endParaRPr b="0" i="0" sz="2000" u="none" cap="none" strike="noStrike">
              <a:solidFill>
                <a:schemeClr val="dk1"/>
              </a:solidFill>
              <a:latin typeface="Trebuchet MS"/>
              <a:ea typeface="Trebuchet MS"/>
              <a:cs typeface="Trebuchet MS"/>
              <a:sym typeface="Trebuchet MS"/>
            </a:endParaRPr>
          </a:p>
          <a:p>
            <a:pPr indent="-228600" lvl="0" marL="241300" marR="0" rtl="0" algn="l">
              <a:lnSpc>
                <a:spcPct val="100000"/>
              </a:lnSpc>
              <a:spcBef>
                <a:spcPts val="1510"/>
              </a:spcBef>
              <a:spcAft>
                <a:spcPts val="0"/>
              </a:spcAft>
              <a:buClr>
                <a:srgbClr val="2FA3EE"/>
              </a:buClr>
              <a:buSzPts val="2000"/>
              <a:buFont typeface="Arial"/>
              <a:buChar char="•"/>
            </a:pPr>
            <a:r>
              <a:rPr b="1" i="0" lang="en-US" sz="2000" u="none" cap="none" strike="noStrike">
                <a:solidFill>
                  <a:srgbClr val="0B5484"/>
                </a:solidFill>
                <a:latin typeface="Trebuchet MS"/>
                <a:ea typeface="Trebuchet MS"/>
                <a:cs typeface="Trebuchet MS"/>
                <a:sym typeface="Trebuchet MS"/>
              </a:rPr>
              <a:t>BOYD (PORTA IL TUO DISPOSITIVO)</a:t>
            </a:r>
            <a:endParaRPr b="0" i="0" sz="2000" u="none" cap="none" strike="noStrike">
              <a:solidFill>
                <a:schemeClr val="dk1"/>
              </a:solidFill>
              <a:latin typeface="Trebuchet MS"/>
              <a:ea typeface="Trebuchet MS"/>
              <a:cs typeface="Trebuchet MS"/>
              <a:sym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37"/>
          <p:cNvSpPr txBox="1"/>
          <p:nvPr>
            <p:ph type="title"/>
          </p:nvPr>
        </p:nvSpPr>
        <p:spPr>
          <a:xfrm>
            <a:off x="2501804" y="723900"/>
            <a:ext cx="718820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SFIDE DI IGIENE INFORMATICA DAL BYOD</a:t>
            </a:r>
            <a:endParaRPr sz="3200"/>
          </a:p>
        </p:txBody>
      </p:sp>
      <p:sp>
        <p:nvSpPr>
          <p:cNvPr id="570" name="Google Shape;570;p37"/>
          <p:cNvSpPr txBox="1"/>
          <p:nvPr/>
        </p:nvSpPr>
        <p:spPr>
          <a:xfrm>
            <a:off x="992514" y="2244852"/>
            <a:ext cx="5588635" cy="2479040"/>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AUMENTANO IL RISCHIO DI FUGA DI DATI</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415"/>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ESPORRE LE VULNERABILITÀ</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COMBINARE DATI PERSONALI E DATI AZIENDALI</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510"/>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AUMENTARE L'INFILTRAZIONE DI MALWARE</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rgbClr val="2FA3EE"/>
              </a:buClr>
              <a:buSzPts val="2000"/>
              <a:buFont typeface="Arial"/>
              <a:buChar char="•"/>
            </a:pPr>
            <a:r>
              <a:rPr b="0" i="0" lang="en-US" sz="2000" u="none" cap="none" strike="noStrike">
                <a:solidFill>
                  <a:srgbClr val="0B5484"/>
                </a:solidFill>
                <a:latin typeface="Helvetica Neue"/>
                <a:ea typeface="Helvetica Neue"/>
                <a:cs typeface="Helvetica Neue"/>
                <a:sym typeface="Helvetica Neue"/>
              </a:rPr>
              <a:t>ESPANDERE L'INFRASTRUTTURA IT</a:t>
            </a:r>
            <a:endParaRPr b="0" i="0" sz="20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38"/>
          <p:cNvSpPr txBox="1"/>
          <p:nvPr>
            <p:ph type="title"/>
          </p:nvPr>
        </p:nvSpPr>
        <p:spPr>
          <a:xfrm>
            <a:off x="2208213" y="0"/>
            <a:ext cx="101282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Helvetica Neue"/>
              <a:buNone/>
            </a:pPr>
            <a:r>
              <a:rPr lang="en-US" sz="3200">
                <a:solidFill>
                  <a:srgbClr val="3F6BB4"/>
                </a:solidFill>
              </a:rPr>
              <a:t>ENISA</a:t>
            </a:r>
            <a:endParaRPr sz="3200"/>
          </a:p>
        </p:txBody>
      </p:sp>
      <p:sp>
        <p:nvSpPr>
          <p:cNvPr id="576" name="Google Shape;576;p38"/>
          <p:cNvSpPr txBox="1"/>
          <p:nvPr/>
        </p:nvSpPr>
        <p:spPr>
          <a:xfrm>
            <a:off x="8609012" y="0"/>
            <a:ext cx="767080" cy="51308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3200"/>
              <a:buFont typeface="Arial"/>
              <a:buNone/>
            </a:pPr>
            <a:r>
              <a:rPr b="0" i="0" lang="en-US" sz="3200" u="none" cap="none" strike="noStrike">
                <a:solidFill>
                  <a:srgbClr val="3F6BB4"/>
                </a:solidFill>
                <a:latin typeface="Helvetica Neue"/>
                <a:ea typeface="Helvetica Neue"/>
                <a:cs typeface="Helvetica Neue"/>
                <a:sym typeface="Helvetica Neue"/>
              </a:rPr>
              <a:t>NIST</a:t>
            </a:r>
            <a:endParaRPr b="0" i="0" sz="3200" u="none" cap="none" strike="noStrike">
              <a:solidFill>
                <a:schemeClr val="dk1"/>
              </a:solidFill>
              <a:latin typeface="Helvetica Neue"/>
              <a:ea typeface="Helvetica Neue"/>
              <a:cs typeface="Helvetica Neue"/>
              <a:sym typeface="Helvetica Neue"/>
            </a:endParaRPr>
          </a:p>
        </p:txBody>
      </p:sp>
      <p:sp>
        <p:nvSpPr>
          <p:cNvPr id="577" name="Google Shape;577;p38"/>
          <p:cNvSpPr txBox="1"/>
          <p:nvPr/>
        </p:nvSpPr>
        <p:spPr>
          <a:xfrm>
            <a:off x="461093" y="430276"/>
            <a:ext cx="5853430" cy="6438900"/>
          </a:xfrm>
          <a:prstGeom prst="rect">
            <a:avLst/>
          </a:prstGeom>
          <a:noFill/>
          <a:ln>
            <a:noFill/>
          </a:ln>
        </p:spPr>
        <p:txBody>
          <a:bodyPr anchorCtr="0" anchor="t" bIns="0" lIns="0" spcFirstLastPara="1" rIns="0" wrap="square" tIns="137150">
            <a:spAutoFit/>
          </a:bodyPr>
          <a:lstStyle/>
          <a:p>
            <a:pPr indent="0" lvl="0" marL="12700" marR="0" rtl="0" algn="l">
              <a:lnSpc>
                <a:spcPct val="100000"/>
              </a:lnSpc>
              <a:spcBef>
                <a:spcPts val="0"/>
              </a:spcBef>
              <a:spcAft>
                <a:spcPts val="0"/>
              </a:spcAft>
              <a:buClr>
                <a:srgbClr val="000000"/>
              </a:buClr>
              <a:buSzPts val="1600"/>
              <a:buFont typeface="Arial"/>
              <a:buNone/>
            </a:pPr>
            <a:r>
              <a:rPr b="0" i="0" lang="en-US" sz="1600" u="none" cap="none" strike="noStrike">
                <a:solidFill>
                  <a:srgbClr val="0B5484"/>
                </a:solidFill>
                <a:latin typeface="Helvetica Neue"/>
                <a:ea typeface="Helvetica Neue"/>
                <a:cs typeface="Helvetica Neue"/>
                <a:sym typeface="Helvetica Neue"/>
              </a:rPr>
              <a:t>CINQUE OBIETTIVI DI CONTROLLO CHIAVE</a:t>
            </a:r>
            <a:endParaRPr b="0" i="0" sz="1600" u="none" cap="none" strike="noStrike">
              <a:solidFill>
                <a:schemeClr val="dk1"/>
              </a:solidFill>
              <a:latin typeface="Helvetica Neue"/>
              <a:ea typeface="Helvetica Neue"/>
              <a:cs typeface="Helvetica Neue"/>
              <a:sym typeface="Helvetica Neue"/>
            </a:endParaRPr>
          </a:p>
          <a:p>
            <a:pPr indent="-212725" lvl="0" marL="224790" marR="0" rtl="0" algn="l">
              <a:lnSpc>
                <a:spcPct val="100000"/>
              </a:lnSpc>
              <a:spcBef>
                <a:spcPts val="985"/>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PROTEGGERE IL PERIMETRO</a:t>
            </a:r>
            <a:endParaRPr b="0" i="0" sz="1600" u="none" cap="none" strike="noStrike">
              <a:solidFill>
                <a:schemeClr val="dk1"/>
              </a:solidFill>
              <a:latin typeface="Helvetica Neue"/>
              <a:ea typeface="Helvetica Neue"/>
              <a:cs typeface="Helvetica Neue"/>
              <a:sym typeface="Helvetica Neue"/>
            </a:endParaRPr>
          </a:p>
          <a:p>
            <a:pPr indent="-212725" lvl="0" marL="224790" marR="0" rtl="0" algn="l">
              <a:lnSpc>
                <a:spcPct val="100000"/>
              </a:lnSpc>
              <a:spcBef>
                <a:spcPts val="960"/>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PROTEGGERE LA RETE</a:t>
            </a:r>
            <a:endParaRPr b="0" i="0" sz="1600" u="none" cap="none" strike="noStrike">
              <a:solidFill>
                <a:schemeClr val="dk1"/>
              </a:solidFill>
              <a:latin typeface="Helvetica Neue"/>
              <a:ea typeface="Helvetica Neue"/>
              <a:cs typeface="Helvetica Neue"/>
              <a:sym typeface="Helvetica Neue"/>
            </a:endParaRPr>
          </a:p>
          <a:p>
            <a:pPr indent="-212725" lvl="0" marL="224790" marR="0" rtl="0" algn="l">
              <a:lnSpc>
                <a:spcPct val="100000"/>
              </a:lnSpc>
              <a:spcBef>
                <a:spcPts val="1080"/>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PROTEGGERE I SINGOLI DISPOSITIVI</a:t>
            </a:r>
            <a:endParaRPr b="0" i="0" sz="1600" u="none" cap="none" strike="noStrike">
              <a:solidFill>
                <a:schemeClr val="dk1"/>
              </a:solidFill>
              <a:latin typeface="Helvetica Neue"/>
              <a:ea typeface="Helvetica Neue"/>
              <a:cs typeface="Helvetica Neue"/>
              <a:sym typeface="Helvetica Neue"/>
            </a:endParaRPr>
          </a:p>
          <a:p>
            <a:pPr indent="-212725" lvl="0" marL="224790" marR="0" rtl="0" algn="l">
              <a:lnSpc>
                <a:spcPct val="100000"/>
              </a:lnSpc>
              <a:spcBef>
                <a:spcPts val="985"/>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UTILIZZARE IL CLOUD IN MODO SICURO</a:t>
            </a:r>
            <a:endParaRPr b="0" i="0" sz="1600" u="none" cap="none" strike="noStrike">
              <a:solidFill>
                <a:schemeClr val="dk1"/>
              </a:solidFill>
              <a:latin typeface="Helvetica Neue"/>
              <a:ea typeface="Helvetica Neue"/>
              <a:cs typeface="Helvetica Neue"/>
              <a:sym typeface="Helvetica Neue"/>
            </a:endParaRPr>
          </a:p>
          <a:p>
            <a:pPr indent="-67945" lvl="0" marL="67945" marR="2458085" rtl="0" algn="l">
              <a:lnSpc>
                <a:spcPct val="151200"/>
              </a:lnSpc>
              <a:spcBef>
                <a:spcPts val="0"/>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PROTEGGERE LA CATENA DI APPROVVIGIONAMENTO COMPITI FONDAMENTALI DI IGIENE INFORMATICA</a:t>
            </a:r>
            <a:endParaRPr b="0" i="0" sz="1600" u="none" cap="none" strike="noStrike">
              <a:solidFill>
                <a:schemeClr val="dk1"/>
              </a:solidFill>
              <a:latin typeface="Helvetica Neue"/>
              <a:ea typeface="Helvetica Neue"/>
              <a:cs typeface="Helvetica Neue"/>
              <a:sym typeface="Helvetica Neue"/>
            </a:endParaRPr>
          </a:p>
          <a:p>
            <a:pPr indent="-12700" lvl="0" marL="12700" marR="143510" rtl="0" algn="l">
              <a:lnSpc>
                <a:spcPct val="103699"/>
              </a:lnSpc>
              <a:spcBef>
                <a:spcPts val="915"/>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AVERE UN REGISTRO DI TUTTI I SOFTWARE/HARDWARE IN MODO DA CONOSCERE L'ASPETTO DEL PROPRIO PATRIMONIO</a:t>
            </a:r>
            <a:endParaRPr b="0" i="0" sz="1600" u="none" cap="none" strike="noStrike">
              <a:solidFill>
                <a:schemeClr val="dk1"/>
              </a:solidFill>
              <a:latin typeface="Helvetica Neue"/>
              <a:ea typeface="Helvetica Neue"/>
              <a:cs typeface="Helvetica Neue"/>
              <a:sym typeface="Helvetica Neue"/>
            </a:endParaRPr>
          </a:p>
          <a:p>
            <a:pPr indent="-12700" lvl="0" marL="12700" marR="177800" rtl="0" algn="l">
              <a:lnSpc>
                <a:spcPct val="118750"/>
              </a:lnSpc>
              <a:spcBef>
                <a:spcPts val="1065"/>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UTILIZZARE GUIDE PER LA CONFIGURAZIONE SICURA E L'INDURIMENTO DI TUTTI I DISPOSITIVI.</a:t>
            </a:r>
            <a:endParaRPr b="0" i="0" sz="1600" u="none" cap="none" strike="noStrike">
              <a:solidFill>
                <a:schemeClr val="dk1"/>
              </a:solidFill>
              <a:latin typeface="Helvetica Neue"/>
              <a:ea typeface="Helvetica Neue"/>
              <a:cs typeface="Helvetica Neue"/>
              <a:sym typeface="Helvetica Neue"/>
            </a:endParaRPr>
          </a:p>
          <a:p>
            <a:pPr indent="-212725" lvl="0" marL="224790" marR="0" rtl="0" algn="l">
              <a:lnSpc>
                <a:spcPct val="100000"/>
              </a:lnSpc>
              <a:spcBef>
                <a:spcPts val="920"/>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GESTIRE I DATI IN ENTRATA E IN USCITA DALLA RETE</a:t>
            </a:r>
            <a:endParaRPr b="0" i="0" sz="1600" u="none" cap="none" strike="noStrike">
              <a:solidFill>
                <a:schemeClr val="dk1"/>
              </a:solidFill>
              <a:latin typeface="Helvetica Neue"/>
              <a:ea typeface="Helvetica Neue"/>
              <a:cs typeface="Helvetica Neue"/>
              <a:sym typeface="Helvetica Neue"/>
            </a:endParaRPr>
          </a:p>
          <a:p>
            <a:pPr indent="-212725" lvl="0" marL="224790" marR="0" rtl="0" algn="l">
              <a:lnSpc>
                <a:spcPct val="100000"/>
              </a:lnSpc>
              <a:spcBef>
                <a:spcPts val="980"/>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SCANSIONARE TUTTE LE E-MAIL IN ARRIVO</a:t>
            </a:r>
            <a:endParaRPr b="0" i="0" sz="1600" u="none" cap="none" strike="noStrike">
              <a:solidFill>
                <a:schemeClr val="dk1"/>
              </a:solidFill>
              <a:latin typeface="Helvetica Neue"/>
              <a:ea typeface="Helvetica Neue"/>
              <a:cs typeface="Helvetica Neue"/>
              <a:sym typeface="Helvetica Neue"/>
            </a:endParaRPr>
          </a:p>
          <a:p>
            <a:pPr indent="-212725" lvl="0" marL="224790" marR="0" rtl="0" algn="l">
              <a:lnSpc>
                <a:spcPct val="100000"/>
              </a:lnSpc>
              <a:spcBef>
                <a:spcPts val="1080"/>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RIDURRE AL MINIMO I CONTI AMMINISTRATIVI</a:t>
            </a:r>
            <a:endParaRPr b="0" i="0" sz="1600" u="none" cap="none" strike="noStrike">
              <a:solidFill>
                <a:schemeClr val="dk1"/>
              </a:solidFill>
              <a:latin typeface="Helvetica Neue"/>
              <a:ea typeface="Helvetica Neue"/>
              <a:cs typeface="Helvetica Neue"/>
              <a:sym typeface="Helvetica Neue"/>
            </a:endParaRPr>
          </a:p>
          <a:p>
            <a:pPr indent="-212725" lvl="0" marL="224790" marR="0" rtl="0" algn="l">
              <a:lnSpc>
                <a:spcPct val="100000"/>
              </a:lnSpc>
              <a:spcBef>
                <a:spcPts val="985"/>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ESEGUIRE REGOLARMENTE IL BACKUP DEI DATI E VERIFICARNE LA POSSIBILITÀ DI RIPRISTINO.</a:t>
            </a:r>
            <a:endParaRPr b="0" i="0" sz="1600" u="none" cap="none" strike="noStrike">
              <a:solidFill>
                <a:schemeClr val="dk1"/>
              </a:solidFill>
              <a:latin typeface="Helvetica Neue"/>
              <a:ea typeface="Helvetica Neue"/>
              <a:cs typeface="Helvetica Neue"/>
              <a:sym typeface="Helvetica Neue"/>
            </a:endParaRPr>
          </a:p>
          <a:p>
            <a:pPr indent="-212725" lvl="0" marL="224790" marR="0" rtl="0" algn="l">
              <a:lnSpc>
                <a:spcPct val="100000"/>
              </a:lnSpc>
              <a:spcBef>
                <a:spcPts val="960"/>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STABILIRE UN PIANO DI RISPOSTA AGLI INCIDENTI</a:t>
            </a:r>
            <a:endParaRPr b="0" i="0" sz="1600" u="none" cap="none" strike="noStrike">
              <a:solidFill>
                <a:schemeClr val="dk1"/>
              </a:solidFill>
              <a:latin typeface="Helvetica Neue"/>
              <a:ea typeface="Helvetica Neue"/>
              <a:cs typeface="Helvetica Neue"/>
              <a:sym typeface="Helvetica Neue"/>
            </a:endParaRPr>
          </a:p>
          <a:p>
            <a:pPr indent="-212725" lvl="0" marL="224790" marR="0" rtl="0" algn="l">
              <a:lnSpc>
                <a:spcPct val="100000"/>
              </a:lnSpc>
              <a:spcBef>
                <a:spcPts val="985"/>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APPLICARE LIVELLI DI SICUREZZA SIMILI IN TUTTA LA CATENA DI FORNITURA</a:t>
            </a:r>
            <a:endParaRPr b="0" i="0" sz="1600" u="none" cap="none" strike="noStrike">
              <a:solidFill>
                <a:schemeClr val="dk1"/>
              </a:solidFill>
              <a:latin typeface="Helvetica Neue"/>
              <a:ea typeface="Helvetica Neue"/>
              <a:cs typeface="Helvetica Neue"/>
              <a:sym typeface="Helvetica Neue"/>
            </a:endParaRPr>
          </a:p>
          <a:p>
            <a:pPr indent="-212725" lvl="0" marL="224790" marR="0" rtl="0" algn="l">
              <a:lnSpc>
                <a:spcPct val="100000"/>
              </a:lnSpc>
              <a:spcBef>
                <a:spcPts val="985"/>
              </a:spcBef>
              <a:spcAft>
                <a:spcPts val="0"/>
              </a:spcAft>
              <a:buClr>
                <a:srgbClr val="0B5484"/>
              </a:buClr>
              <a:buSzPts val="1600"/>
              <a:buFont typeface="Helvetica Neue"/>
              <a:buAutoNum type="arabicPeriod"/>
            </a:pPr>
            <a:r>
              <a:rPr b="0" i="0" lang="en-US" sz="1600" u="none" cap="none" strike="noStrike">
                <a:solidFill>
                  <a:srgbClr val="0B5484"/>
                </a:solidFill>
                <a:latin typeface="Helvetica Neue"/>
                <a:ea typeface="Helvetica Neue"/>
                <a:cs typeface="Helvetica Neue"/>
                <a:sym typeface="Helvetica Neue"/>
              </a:rPr>
              <a:t>GARANTIRE CONTROLLI DI SICUREZZA ADEGUATI IN QUALSIASI SERVIZIO</a:t>
            </a:r>
            <a:endParaRPr b="0" i="0" sz="1600" u="none" cap="none" strike="noStrike">
              <a:solidFill>
                <a:schemeClr val="dk1"/>
              </a:solidFill>
              <a:latin typeface="Helvetica Neue"/>
              <a:ea typeface="Helvetica Neue"/>
              <a:cs typeface="Helvetica Neue"/>
              <a:sym typeface="Helvetica Neue"/>
            </a:endParaRPr>
          </a:p>
        </p:txBody>
      </p:sp>
      <p:sp>
        <p:nvSpPr>
          <p:cNvPr id="578" name="Google Shape;578;p38"/>
          <p:cNvSpPr txBox="1"/>
          <p:nvPr>
            <p:ph idx="2" type="body"/>
          </p:nvPr>
        </p:nvSpPr>
        <p:spPr>
          <a:xfrm>
            <a:off x="6915639" y="1188720"/>
            <a:ext cx="3975734" cy="4490720"/>
          </a:xfrm>
          <a:prstGeom prst="rect">
            <a:avLst/>
          </a:prstGeom>
          <a:noFill/>
          <a:ln>
            <a:noFill/>
          </a:ln>
        </p:spPr>
        <p:txBody>
          <a:bodyPr anchorCtr="0" anchor="t" bIns="0" lIns="0" spcFirstLastPara="1" rIns="0" wrap="square" tIns="60950">
            <a:spAutoFit/>
          </a:bodyPr>
          <a:lstStyle/>
          <a:p>
            <a:pPr indent="-146050" lvl="0" marL="12700" marR="19050" rtl="0" algn="l">
              <a:lnSpc>
                <a:spcPct val="104347"/>
              </a:lnSpc>
              <a:spcBef>
                <a:spcPts val="0"/>
              </a:spcBef>
              <a:spcAft>
                <a:spcPts val="0"/>
              </a:spcAft>
              <a:buClr>
                <a:schemeClr val="dk1"/>
              </a:buClr>
              <a:buSzPts val="2300"/>
              <a:buChar char="•"/>
            </a:pPr>
            <a:r>
              <a:rPr lang="en-US"/>
              <a:t>un insieme standard di best practice che ogni organizzazione dovrebbe applicare:</a:t>
            </a:r>
            <a:endParaRPr/>
          </a:p>
          <a:p>
            <a:pPr indent="-228600" lvl="0" marL="698500" rtl="0" algn="l">
              <a:lnSpc>
                <a:spcPct val="100000"/>
              </a:lnSpc>
              <a:spcBef>
                <a:spcPts val="204"/>
              </a:spcBef>
              <a:spcAft>
                <a:spcPts val="0"/>
              </a:spcAft>
              <a:buClr>
                <a:schemeClr val="dk1"/>
              </a:buClr>
              <a:buSzPts val="2000"/>
              <a:buFont typeface="Arial"/>
              <a:buChar char="•"/>
            </a:pPr>
            <a:r>
              <a:rPr b="1" lang="en-US" sz="2000">
                <a:latin typeface="Trebuchet MS"/>
                <a:ea typeface="Trebuchet MS"/>
                <a:cs typeface="Trebuchet MS"/>
                <a:sym typeface="Trebuchet MS"/>
              </a:rPr>
              <a:t>Conoscere ciò che si ha</a:t>
            </a:r>
            <a:r>
              <a:rPr lang="en-US" sz="2000"/>
              <a:t>:</a:t>
            </a:r>
            <a:endParaRPr sz="2000">
              <a:latin typeface="Trebuchet MS"/>
              <a:ea typeface="Trebuchet MS"/>
              <a:cs typeface="Trebuchet MS"/>
              <a:sym typeface="Trebuchet MS"/>
            </a:endParaRPr>
          </a:p>
          <a:p>
            <a:pPr indent="-228600" lvl="0" marL="698500" rtl="0" algn="l">
              <a:lnSpc>
                <a:spcPct val="100000"/>
              </a:lnSpc>
              <a:spcBef>
                <a:spcPts val="219"/>
              </a:spcBef>
              <a:spcAft>
                <a:spcPts val="0"/>
              </a:spcAft>
              <a:buClr>
                <a:schemeClr val="dk1"/>
              </a:buClr>
              <a:buSzPts val="2000"/>
              <a:buFont typeface="Arial"/>
              <a:buChar char="•"/>
            </a:pPr>
            <a:r>
              <a:rPr b="1" lang="en-US" sz="2000">
                <a:latin typeface="Trebuchet MS"/>
                <a:ea typeface="Trebuchet MS"/>
                <a:cs typeface="Trebuchet MS"/>
                <a:sym typeface="Trebuchet MS"/>
              </a:rPr>
              <a:t>Educare l'elemento umano</a:t>
            </a:r>
            <a:r>
              <a:rPr lang="en-US" sz="2000"/>
              <a:t>:</a:t>
            </a:r>
            <a:endParaRPr sz="2000">
              <a:latin typeface="Trebuchet MS"/>
              <a:ea typeface="Trebuchet MS"/>
              <a:cs typeface="Trebuchet MS"/>
              <a:sym typeface="Trebuchet MS"/>
            </a:endParaRPr>
          </a:p>
          <a:p>
            <a:pPr indent="-228600" lvl="0" marL="698500" rtl="0" algn="l">
              <a:lnSpc>
                <a:spcPct val="100000"/>
              </a:lnSpc>
              <a:spcBef>
                <a:spcPts val="190"/>
              </a:spcBef>
              <a:spcAft>
                <a:spcPts val="0"/>
              </a:spcAft>
              <a:buClr>
                <a:schemeClr val="dk1"/>
              </a:buClr>
              <a:buSzPts val="2000"/>
              <a:buFont typeface="Arial"/>
              <a:buChar char="•"/>
            </a:pPr>
            <a:r>
              <a:rPr b="1" lang="en-US" sz="2000">
                <a:latin typeface="Trebuchet MS"/>
                <a:ea typeface="Trebuchet MS"/>
                <a:cs typeface="Trebuchet MS"/>
                <a:sym typeface="Trebuchet MS"/>
              </a:rPr>
              <a:t>Assicurare l'integrità dei dati</a:t>
            </a:r>
            <a:endParaRPr sz="2000">
              <a:latin typeface="Trebuchet MS"/>
              <a:ea typeface="Trebuchet MS"/>
              <a:cs typeface="Trebuchet MS"/>
              <a:sym typeface="Trebuchet MS"/>
            </a:endParaRPr>
          </a:p>
          <a:p>
            <a:pPr indent="-228600" lvl="0" marL="698500" rtl="0" algn="l">
              <a:lnSpc>
                <a:spcPct val="100000"/>
              </a:lnSpc>
              <a:spcBef>
                <a:spcPts val="190"/>
              </a:spcBef>
              <a:spcAft>
                <a:spcPts val="0"/>
              </a:spcAft>
              <a:buClr>
                <a:schemeClr val="dk1"/>
              </a:buClr>
              <a:buSzPts val="2000"/>
              <a:buFont typeface="Arial"/>
              <a:buChar char="•"/>
            </a:pPr>
            <a:r>
              <a:rPr b="1" lang="en-US" sz="2000">
                <a:latin typeface="Trebuchet MS"/>
                <a:ea typeface="Trebuchet MS"/>
                <a:cs typeface="Trebuchet MS"/>
                <a:sym typeface="Trebuchet MS"/>
              </a:rPr>
              <a:t>Limitare l'elemento sociale</a:t>
            </a:r>
            <a:endParaRPr sz="2000">
              <a:latin typeface="Trebuchet MS"/>
              <a:ea typeface="Trebuchet MS"/>
              <a:cs typeface="Trebuchet MS"/>
              <a:sym typeface="Trebuchet MS"/>
            </a:endParaRPr>
          </a:p>
          <a:p>
            <a:pPr indent="-228600" lvl="0" marL="698500" rtl="0" algn="l">
              <a:lnSpc>
                <a:spcPct val="100000"/>
              </a:lnSpc>
              <a:spcBef>
                <a:spcPts val="219"/>
              </a:spcBef>
              <a:spcAft>
                <a:spcPts val="0"/>
              </a:spcAft>
              <a:buClr>
                <a:schemeClr val="dk1"/>
              </a:buClr>
              <a:buSzPts val="2000"/>
              <a:buFont typeface="Arial"/>
              <a:buChar char="•"/>
            </a:pPr>
            <a:r>
              <a:rPr b="1" lang="en-US" sz="2000">
                <a:latin typeface="Trebuchet MS"/>
                <a:ea typeface="Trebuchet MS"/>
                <a:cs typeface="Trebuchet MS"/>
                <a:sym typeface="Trebuchet MS"/>
              </a:rPr>
              <a:t>Rilevare e correggere le vulnerabilità</a:t>
            </a:r>
            <a:endParaRPr sz="2000">
              <a:latin typeface="Trebuchet MS"/>
              <a:ea typeface="Trebuchet MS"/>
              <a:cs typeface="Trebuchet MS"/>
              <a:sym typeface="Trebuchet MS"/>
            </a:endParaRPr>
          </a:p>
          <a:p>
            <a:pPr indent="-228600" lvl="0" marL="698500" rtl="0" algn="l">
              <a:lnSpc>
                <a:spcPct val="100000"/>
              </a:lnSpc>
              <a:spcBef>
                <a:spcPts val="190"/>
              </a:spcBef>
              <a:spcAft>
                <a:spcPts val="0"/>
              </a:spcAft>
              <a:buClr>
                <a:schemeClr val="dk1"/>
              </a:buClr>
              <a:buSzPts val="2000"/>
              <a:buFont typeface="Arial"/>
              <a:buChar char="•"/>
            </a:pPr>
            <a:r>
              <a:rPr b="1" lang="en-US" sz="2000">
                <a:latin typeface="Trebuchet MS"/>
                <a:ea typeface="Trebuchet MS"/>
                <a:cs typeface="Trebuchet MS"/>
                <a:sym typeface="Trebuchet MS"/>
              </a:rPr>
              <a:t>Applicare il minor privilegio</a:t>
            </a:r>
            <a:r>
              <a:rPr lang="en-US" sz="2000"/>
              <a:t>:</a:t>
            </a:r>
            <a:endParaRPr sz="2000">
              <a:latin typeface="Trebuchet MS"/>
              <a:ea typeface="Trebuchet MS"/>
              <a:cs typeface="Trebuchet MS"/>
              <a:sym typeface="Trebuchet MS"/>
            </a:endParaRPr>
          </a:p>
          <a:p>
            <a:pPr indent="-101600" lvl="0" marL="228600" rtl="0" algn="l">
              <a:lnSpc>
                <a:spcPct val="100000"/>
              </a:lnSpc>
              <a:spcBef>
                <a:spcPts val="1000"/>
              </a:spcBef>
              <a:spcAft>
                <a:spcPts val="0"/>
              </a:spcAft>
              <a:buClr>
                <a:schemeClr val="dk1"/>
              </a:buClr>
              <a:buSzPts val="2000"/>
              <a:buNone/>
            </a:pPr>
            <a:r>
              <a:t/>
            </a:r>
            <a:endParaRPr sz="2000">
              <a:latin typeface="Trebuchet MS"/>
              <a:ea typeface="Trebuchet MS"/>
              <a:cs typeface="Trebuchet MS"/>
              <a:sym typeface="Trebuchet MS"/>
            </a:endParaRPr>
          </a:p>
          <a:p>
            <a:pPr indent="-146050" lvl="0" marL="12700" marR="331470" rtl="0" algn="l">
              <a:lnSpc>
                <a:spcPct val="89600"/>
              </a:lnSpc>
              <a:spcBef>
                <a:spcPts val="1870"/>
              </a:spcBef>
              <a:spcAft>
                <a:spcPts val="0"/>
              </a:spcAft>
              <a:buClr>
                <a:schemeClr val="dk1"/>
              </a:buClr>
              <a:buSzPts val="2300"/>
              <a:buChar char="•"/>
            </a:pPr>
            <a:r>
              <a:rPr lang="en-US"/>
              <a:t>In definitiva, le organizzazioni devono tenere presente che il mantenimento dell'igiene informatica è un </a:t>
            </a:r>
            <a:r>
              <a:rPr b="1" lang="en-US">
                <a:latin typeface="Arial"/>
                <a:ea typeface="Arial"/>
                <a:cs typeface="Arial"/>
                <a:sym typeface="Arial"/>
              </a:rPr>
              <a:t>problema aziendale</a:t>
            </a:r>
            <a:r>
              <a:rPr lang="en-US"/>
              <a:t>, non un problema informatico.</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39"/>
          <p:cNvPicPr preferRelativeResize="0"/>
          <p:nvPr/>
        </p:nvPicPr>
        <p:blipFill rotWithShape="1">
          <a:blip r:embed="rId3">
            <a:alphaModFix/>
          </a:blip>
          <a:srcRect b="0" l="0" r="0" t="0"/>
          <a:stretch/>
        </p:blipFill>
        <p:spPr>
          <a:xfrm>
            <a:off x="0" y="0"/>
            <a:ext cx="12192000" cy="6857999"/>
          </a:xfrm>
          <a:prstGeom prst="rect">
            <a:avLst/>
          </a:prstGeom>
          <a:noFill/>
          <a:ln>
            <a:noFill/>
          </a:ln>
        </p:spPr>
      </p:pic>
      <p:pic>
        <p:nvPicPr>
          <p:cNvPr id="584" name="Google Shape;584;p39"/>
          <p:cNvPicPr preferRelativeResize="0"/>
          <p:nvPr/>
        </p:nvPicPr>
        <p:blipFill rotWithShape="1">
          <a:blip r:embed="rId4">
            <a:alphaModFix/>
          </a:blip>
          <a:srcRect b="0" l="0" r="0" t="0"/>
          <a:stretch/>
        </p:blipFill>
        <p:spPr>
          <a:xfrm>
            <a:off x="1164432" y="862014"/>
            <a:ext cx="9885362" cy="58689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4"/>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Play"/>
              <a:buNone/>
            </a:pPr>
            <a:r>
              <a:rPr lang="en-US"/>
              <a:t>CHI</a:t>
            </a:r>
            <a:endParaRPr/>
          </a:p>
        </p:txBody>
      </p:sp>
      <p:sp>
        <p:nvSpPr>
          <p:cNvPr id="181" name="Google Shape;181;p4"/>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90000"/>
              </a:lnSpc>
              <a:spcBef>
                <a:spcPts val="0"/>
              </a:spcBef>
              <a:spcAft>
                <a:spcPts val="0"/>
              </a:spcAft>
              <a:buClr>
                <a:schemeClr val="accent1"/>
              </a:buClr>
              <a:buSzPts val="2400"/>
              <a:buNone/>
            </a:pPr>
            <a:r>
              <a:rPr lang="en-US"/>
              <a:t>Profilo dei partecipanti alla formazione</a:t>
            </a:r>
            <a:endParaRPr/>
          </a:p>
          <a:p>
            <a:pPr indent="0" lvl="0" marL="0" rtl="0" algn="l">
              <a:lnSpc>
                <a:spcPct val="90000"/>
              </a:lnSpc>
              <a:spcBef>
                <a:spcPts val="0"/>
              </a:spcBef>
              <a:spcAft>
                <a:spcPts val="0"/>
              </a:spcAft>
              <a:buClr>
                <a:schemeClr val="accent1"/>
              </a:buClr>
              <a:buSzPts val="2400"/>
              <a:buNone/>
            </a:pPr>
            <a:r>
              <a:t/>
            </a:r>
            <a:endParaRPr/>
          </a:p>
        </p:txBody>
      </p:sp>
      <p:sp>
        <p:nvSpPr>
          <p:cNvPr id="182" name="Google Shape;182;p4"/>
          <p:cNvSpPr txBox="1"/>
          <p:nvPr>
            <p:ph idx="3" type="body"/>
          </p:nvPr>
        </p:nvSpPr>
        <p:spPr>
          <a:xfrm>
            <a:off x="6498131" y="1977017"/>
            <a:ext cx="2699066" cy="2569866"/>
          </a:xfrm>
          <a:prstGeom prst="rect">
            <a:avLst/>
          </a:prstGeom>
          <a:noFill/>
          <a:ln>
            <a:noFill/>
          </a:ln>
        </p:spPr>
        <p:txBody>
          <a:bodyPr anchorCtr="0" anchor="t" bIns="45700" lIns="91425" spcFirstLastPara="1" rIns="91425" wrap="square" tIns="0">
            <a:normAutofit/>
          </a:bodyPr>
          <a:lstStyle/>
          <a:p>
            <a:pPr indent="-274320" lvl="0" marL="274320" rtl="0" algn="l">
              <a:lnSpc>
                <a:spcPct val="90000"/>
              </a:lnSpc>
              <a:spcBef>
                <a:spcPts val="0"/>
              </a:spcBef>
              <a:spcAft>
                <a:spcPts val="0"/>
              </a:spcAft>
              <a:buClr>
                <a:schemeClr val="lt1"/>
              </a:buClr>
              <a:buSzPts val="1400"/>
              <a:buFont typeface="Courier New"/>
              <a:buChar char="o"/>
            </a:pPr>
            <a:r>
              <a:rPr lang="en-US"/>
              <a:t>Dirigenti e leader</a:t>
            </a:r>
            <a:endParaRPr/>
          </a:p>
          <a:p>
            <a:pPr indent="-274320" lvl="0" marL="274320" rtl="0" algn="l">
              <a:lnSpc>
                <a:spcPct val="90000"/>
              </a:lnSpc>
              <a:spcBef>
                <a:spcPts val="1600"/>
              </a:spcBef>
              <a:spcAft>
                <a:spcPts val="0"/>
              </a:spcAft>
              <a:buClr>
                <a:schemeClr val="lt1"/>
              </a:buClr>
              <a:buSzPts val="1400"/>
              <a:buFont typeface="Courier New"/>
              <a:buChar char="o"/>
            </a:pPr>
            <a:r>
              <a:rPr lang="en-US"/>
              <a:t>Professionisti della vita lavorativa</a:t>
            </a:r>
            <a:endParaRPr/>
          </a:p>
          <a:p>
            <a:pPr indent="-274320" lvl="0" marL="274320" rtl="0" algn="l">
              <a:lnSpc>
                <a:spcPct val="90000"/>
              </a:lnSpc>
              <a:spcBef>
                <a:spcPts val="1600"/>
              </a:spcBef>
              <a:spcAft>
                <a:spcPts val="0"/>
              </a:spcAft>
              <a:buClr>
                <a:schemeClr val="lt1"/>
              </a:buClr>
              <a:buSzPts val="1400"/>
              <a:buFont typeface="Courier New"/>
              <a:buChar char="o"/>
            </a:pPr>
            <a:r>
              <a:rPr lang="en-US"/>
              <a:t>PMI e dipendenti del settore pubblico</a:t>
            </a:r>
            <a:endParaRPr/>
          </a:p>
          <a:p>
            <a:pPr indent="-274320" lvl="0" marL="274320" rtl="0" algn="l">
              <a:lnSpc>
                <a:spcPct val="90000"/>
              </a:lnSpc>
              <a:spcBef>
                <a:spcPts val="1600"/>
              </a:spcBef>
              <a:spcAft>
                <a:spcPts val="0"/>
              </a:spcAft>
              <a:buClr>
                <a:schemeClr val="lt1"/>
              </a:buClr>
              <a:buSzPts val="1400"/>
              <a:buFont typeface="Courier New"/>
              <a:buChar char="o"/>
            </a:pPr>
            <a:r>
              <a:rPr lang="en-US"/>
              <a:t>Professionisti e appassionati di cybersecurity </a:t>
            </a:r>
            <a:endParaRPr/>
          </a:p>
          <a:p>
            <a:pPr indent="-185420" lvl="0" marL="274320" rtl="0" algn="l">
              <a:lnSpc>
                <a:spcPct val="90000"/>
              </a:lnSpc>
              <a:spcBef>
                <a:spcPts val="1600"/>
              </a:spcBef>
              <a:spcAft>
                <a:spcPts val="0"/>
              </a:spcAft>
              <a:buClr>
                <a:schemeClr val="lt1"/>
              </a:buClr>
              <a:buSzPts val="1400"/>
              <a:buFont typeface="Courier New"/>
              <a:buNone/>
            </a:pPr>
            <a:r>
              <a:t/>
            </a:r>
            <a:endParaRPr/>
          </a:p>
        </p:txBody>
      </p:sp>
      <p:cxnSp>
        <p:nvCxnSpPr>
          <p:cNvPr id="183" name="Google Shape;183;p4"/>
          <p:cNvCxnSpPr/>
          <p:nvPr/>
        </p:nvCxnSpPr>
        <p:spPr>
          <a:xfrm flipH="1">
            <a:off x="2929081" y="0"/>
            <a:ext cx="1822122" cy="6871447"/>
          </a:xfrm>
          <a:prstGeom prst="straightConnector1">
            <a:avLst/>
          </a:prstGeom>
          <a:noFill/>
          <a:ln cap="flat" cmpd="sng" w="22225">
            <a:solidFill>
              <a:schemeClr val="dk2"/>
            </a:solidFill>
            <a:prstDash val="solid"/>
            <a:miter lim="800000"/>
            <a:headEnd len="sm" w="sm" type="none"/>
            <a:tailEnd len="sm" w="sm" type="none"/>
          </a:ln>
        </p:spPr>
      </p:cxnSp>
      <p:sp>
        <p:nvSpPr>
          <p:cNvPr id="184" name="Google Shape;184;p4"/>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A person standing in front of a table with a person&#10;&#10;Description automatically generated" id="185" name="Google Shape;185;p4"/>
          <p:cNvPicPr preferRelativeResize="0"/>
          <p:nvPr>
            <p:ph idx="2" type="pic"/>
          </p:nvPr>
        </p:nvPicPr>
        <p:blipFill rotWithShape="1">
          <a:blip r:embed="rId3">
            <a:alphaModFix/>
          </a:blip>
          <a:srcRect b="0" l="4072" r="4072" t="0"/>
          <a:stretch/>
        </p:blipFill>
        <p:spPr>
          <a:xfrm>
            <a:off x="0" y="-2235"/>
            <a:ext cx="5840730" cy="6862275"/>
          </a:xfrm>
          <a:prstGeom prst="rect">
            <a:avLst/>
          </a:prstGeom>
          <a:solidFill>
            <a:schemeClr val="lt2"/>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0"/>
          <p:cNvSpPr txBox="1"/>
          <p:nvPr>
            <p:ph type="title"/>
          </p:nvPr>
        </p:nvSpPr>
        <p:spPr>
          <a:xfrm>
            <a:off x="1731232" y="697483"/>
            <a:ext cx="8729980" cy="5740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4400"/>
              <a:buFont typeface="Play"/>
              <a:buNone/>
            </a:pPr>
            <a:r>
              <a:rPr lang="en-US">
                <a:solidFill>
                  <a:srgbClr val="3F6BB4"/>
                </a:solidFill>
              </a:rPr>
              <a:t>ALCUNI CONSIGLI DI IGIENE INFORMATICA PER IL TELELAVORO</a:t>
            </a:r>
            <a:endParaRPr/>
          </a:p>
        </p:txBody>
      </p:sp>
      <p:sp>
        <p:nvSpPr>
          <p:cNvPr id="590" name="Google Shape;590;p40"/>
          <p:cNvSpPr txBox="1"/>
          <p:nvPr/>
        </p:nvSpPr>
        <p:spPr>
          <a:xfrm>
            <a:off x="992514" y="2245360"/>
            <a:ext cx="9539605" cy="3454400"/>
          </a:xfrm>
          <a:prstGeom prst="rect">
            <a:avLst/>
          </a:prstGeom>
          <a:noFill/>
          <a:ln>
            <a:noFill/>
          </a:ln>
        </p:spPr>
        <p:txBody>
          <a:bodyPr anchorCtr="0" anchor="t" bIns="0" lIns="0" spcFirstLastPara="1" rIns="0" wrap="square" tIns="167625">
            <a:spAutoFit/>
          </a:bodyPr>
          <a:lstStyle/>
          <a:p>
            <a:pPr indent="-228600" lvl="0" marL="241300" marR="0" rtl="0" algn="l">
              <a:lnSpc>
                <a:spcPct val="100000"/>
              </a:lnSpc>
              <a:spcBef>
                <a:spcPts val="0"/>
              </a:spcBef>
              <a:spcAft>
                <a:spcPts val="0"/>
              </a:spcAft>
              <a:buClr>
                <a:srgbClr val="2FA3EE"/>
              </a:buClr>
              <a:buSzPts val="1900"/>
              <a:buFont typeface="Arial"/>
              <a:buChar char="•"/>
            </a:pPr>
            <a:r>
              <a:rPr b="0" i="0" lang="en-US" sz="1900" u="none" cap="none" strike="noStrike">
                <a:solidFill>
                  <a:srgbClr val="0B5484"/>
                </a:solidFill>
                <a:latin typeface="Helvetica Neue"/>
                <a:ea typeface="Helvetica Neue"/>
                <a:cs typeface="Helvetica Neue"/>
                <a:sym typeface="Helvetica Neue"/>
              </a:rPr>
              <a:t>UTILIZZARE COMPUTER AZIENDALI (PIUTTOSTO CHE PERSONALI)</a:t>
            </a:r>
            <a:endParaRPr b="0" i="0" sz="19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Arial"/>
              <a:buChar char="•"/>
            </a:pPr>
            <a:r>
              <a:rPr b="0" i="0" lang="en-US" sz="1900" u="none" cap="none" strike="noStrike">
                <a:solidFill>
                  <a:srgbClr val="0B5484"/>
                </a:solidFill>
                <a:latin typeface="Helvetica Neue"/>
                <a:ea typeface="Helvetica Neue"/>
                <a:cs typeface="Helvetica Neue"/>
                <a:sym typeface="Helvetica Neue"/>
              </a:rPr>
              <a:t>CONNETTERSI A INTERNET TRAMITE RETI SICURE; EVITARE LE RETI APERTE/LIBERE.</a:t>
            </a:r>
            <a:endParaRPr b="0" i="0" sz="1900" u="none" cap="none" strike="noStrike">
              <a:solidFill>
                <a:schemeClr val="dk1"/>
              </a:solidFill>
              <a:latin typeface="Helvetica Neue"/>
              <a:ea typeface="Helvetica Neue"/>
              <a:cs typeface="Helvetica Neue"/>
              <a:sym typeface="Helvetica Neue"/>
            </a:endParaRPr>
          </a:p>
          <a:p>
            <a:pPr indent="-228600" lvl="0" marL="241300" marR="70485" rtl="0" algn="l">
              <a:lnSpc>
                <a:spcPct val="110500"/>
              </a:lnSpc>
              <a:spcBef>
                <a:spcPts val="960"/>
              </a:spcBef>
              <a:spcAft>
                <a:spcPts val="0"/>
              </a:spcAft>
              <a:buClr>
                <a:srgbClr val="2FA3EE"/>
              </a:buClr>
              <a:buSzPts val="1900"/>
              <a:buFont typeface="Arial"/>
              <a:buChar char="•"/>
            </a:pPr>
            <a:r>
              <a:rPr b="0" i="0" lang="en-US" sz="1900" u="none" cap="none" strike="noStrike">
                <a:solidFill>
                  <a:srgbClr val="0B5484"/>
                </a:solidFill>
                <a:latin typeface="Helvetica Neue"/>
                <a:ea typeface="Helvetica Neue"/>
                <a:cs typeface="Helvetica Neue"/>
                <a:sym typeface="Helvetica Neue"/>
              </a:rPr>
              <a:t>EVITARE LO SCAMBIO DI INFORMAZIONI AZIENDALI SENSIBILI (AD ESEMPIO VIA E-MAIL) ATTRAVERSO CONNESSIONI NON SICURE.</a:t>
            </a:r>
            <a:endParaRPr b="0" i="0" sz="19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200"/>
              </a:spcBef>
              <a:spcAft>
                <a:spcPts val="0"/>
              </a:spcAft>
              <a:buClr>
                <a:srgbClr val="2FA3EE"/>
              </a:buClr>
              <a:buSzPts val="1900"/>
              <a:buFont typeface="Arial"/>
              <a:buChar char="•"/>
            </a:pPr>
            <a:r>
              <a:rPr b="0" i="0" lang="en-US" sz="1900" u="none" cap="none" strike="noStrike">
                <a:solidFill>
                  <a:srgbClr val="0B5484"/>
                </a:solidFill>
                <a:latin typeface="Helvetica Neue"/>
                <a:ea typeface="Helvetica Neue"/>
                <a:cs typeface="Helvetica Neue"/>
                <a:sym typeface="Helvetica Neue"/>
              </a:rPr>
              <a:t>BLOCCARE LO SCHERMO SE SI LAVORA IN UNO SPAZIO CONDIVISO</a:t>
            </a:r>
            <a:endParaRPr b="0" i="0" sz="19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Arial"/>
              <a:buChar char="•"/>
            </a:pPr>
            <a:r>
              <a:rPr b="0" i="0" lang="en-US" sz="1900" u="none" cap="none" strike="noStrike">
                <a:solidFill>
                  <a:srgbClr val="0B5484"/>
                </a:solidFill>
                <a:latin typeface="Helvetica Neue"/>
                <a:ea typeface="Helvetica Neue"/>
                <a:cs typeface="Helvetica Neue"/>
                <a:sym typeface="Helvetica Neue"/>
              </a:rPr>
              <a:t>NON CONDIVIDERE L'URL DELLA RIUNIONE VIRTUALE SUI SOCIAL MEDIA O SU ALTRI CANALI PUBBLICI</a:t>
            </a:r>
            <a:endParaRPr b="0" i="0" sz="19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Arial"/>
              <a:buChar char="•"/>
            </a:pPr>
            <a:r>
              <a:rPr b="0" i="0" lang="en-US" sz="1900" u="none" cap="none" strike="noStrike">
                <a:solidFill>
                  <a:srgbClr val="0B5484"/>
                </a:solidFill>
                <a:latin typeface="Helvetica Neue"/>
                <a:ea typeface="Helvetica Neue"/>
                <a:cs typeface="Helvetica Neue"/>
                <a:sym typeface="Helvetica Neue"/>
              </a:rPr>
              <a:t>NON USARE IL WI-FI PUBBLICO</a:t>
            </a:r>
            <a:endParaRPr b="0" i="0" sz="19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225"/>
              </a:spcBef>
              <a:spcAft>
                <a:spcPts val="0"/>
              </a:spcAft>
              <a:buClr>
                <a:srgbClr val="2FA3EE"/>
              </a:buClr>
              <a:buSzPts val="1900"/>
              <a:buFont typeface="Arial"/>
              <a:buChar char="•"/>
            </a:pPr>
            <a:r>
              <a:rPr b="0" i="0" lang="en-US" sz="1900" u="none" cap="none" strike="noStrike">
                <a:solidFill>
                  <a:srgbClr val="0B5484"/>
                </a:solidFill>
                <a:latin typeface="Helvetica Neue"/>
                <a:ea typeface="Helvetica Neue"/>
                <a:cs typeface="Helvetica Neue"/>
                <a:sym typeface="Helvetica Neue"/>
              </a:rPr>
              <a:t>PROTEGGETE SEMPRE IL VOSTRO LAVORO CON UNO SCHERMO PER LA PRIVACY</a:t>
            </a:r>
            <a:endParaRPr b="0" i="0" sz="19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41"/>
          <p:cNvSpPr txBox="1"/>
          <p:nvPr/>
        </p:nvSpPr>
        <p:spPr>
          <a:xfrm>
            <a:off x="2449595" y="3830320"/>
            <a:ext cx="2976880" cy="22840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900"/>
              <a:buFont typeface="Arial"/>
              <a:buNone/>
            </a:pPr>
            <a:r>
              <a:rPr b="1" i="0" lang="en-US" sz="1900" u="none" cap="none" strike="noStrike">
                <a:solidFill>
                  <a:srgbClr val="0B5484"/>
                </a:solidFill>
                <a:latin typeface="Arial"/>
                <a:ea typeface="Arial"/>
                <a:cs typeface="Arial"/>
                <a:sym typeface="Arial"/>
              </a:rPr>
              <a:t>PROFESSOR NINETA POLEMI</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45"/>
              </a:spcBef>
              <a:spcAft>
                <a:spcPts val="0"/>
              </a:spcAft>
              <a:buClr>
                <a:srgbClr val="000000"/>
              </a:buClr>
              <a:buSzPts val="2300"/>
              <a:buFont typeface="Arial"/>
              <a:buNone/>
            </a:pPr>
            <a:r>
              <a:t/>
            </a:r>
            <a:endParaRPr b="0" i="0" sz="2300" u="none" cap="none" strike="noStrike">
              <a:solidFill>
                <a:schemeClr val="dk1"/>
              </a:solidFill>
              <a:latin typeface="Arial"/>
              <a:ea typeface="Arial"/>
              <a:cs typeface="Arial"/>
              <a:sym typeface="Arial"/>
            </a:endParaRPr>
          </a:p>
          <a:p>
            <a:pPr indent="0" lvl="0" marL="12700" marR="5080" rtl="0" algn="l">
              <a:lnSpc>
                <a:spcPct val="153700"/>
              </a:lnSpc>
              <a:spcBef>
                <a:spcPts val="0"/>
              </a:spcBef>
              <a:spcAft>
                <a:spcPts val="0"/>
              </a:spcAft>
              <a:buClr>
                <a:srgbClr val="000000"/>
              </a:buClr>
              <a:buSzPts val="1900"/>
              <a:buFont typeface="Arial"/>
              <a:buNone/>
            </a:pPr>
            <a:r>
              <a:rPr b="0" i="1" lang="en-US" sz="1900" u="sng" cap="none" strike="noStrike">
                <a:solidFill>
                  <a:srgbClr val="56BCFE"/>
                </a:solidFill>
                <a:latin typeface="Trebuchet MS"/>
                <a:ea typeface="Trebuchet MS"/>
                <a:cs typeface="Trebuchet MS"/>
                <a:sym typeface="Trebuchet MS"/>
                <a:hlinkClick r:id="rId3">
                  <a:extLst>
                    <a:ext uri="{A12FA001-AC4F-418D-AE19-62706E023703}">
                      <ahyp:hlinkClr val="tx"/>
                    </a:ext>
                  </a:extLst>
                </a:hlinkClick>
              </a:rPr>
              <a:t>DPOLEMI@GMAIL.COM </a:t>
            </a:r>
            <a:r>
              <a:rPr b="0" i="1" lang="en-US" sz="1900" u="none" cap="none" strike="noStrike">
                <a:solidFill>
                  <a:srgbClr val="0B5484"/>
                </a:solidFill>
                <a:latin typeface="Trebuchet MS"/>
                <a:ea typeface="Trebuchet MS"/>
                <a:cs typeface="Trebuchet MS"/>
                <a:sym typeface="Trebuchet MS"/>
              </a:rPr>
              <a:t>SKYPE: NINETA.POLEMI LINKEDIN: DR NINETA POLEMI</a:t>
            </a:r>
            <a:endParaRPr b="0" i="0" sz="1900" u="none" cap="none" strike="noStrike">
              <a:solidFill>
                <a:schemeClr val="dk1"/>
              </a:solidFill>
              <a:latin typeface="Trebuchet MS"/>
              <a:ea typeface="Trebuchet MS"/>
              <a:cs typeface="Trebuchet MS"/>
              <a:sym typeface="Trebuchet MS"/>
            </a:endParaRPr>
          </a:p>
        </p:txBody>
      </p:sp>
      <p:sp>
        <p:nvSpPr>
          <p:cNvPr id="596" name="Google Shape;596;p41"/>
          <p:cNvSpPr txBox="1"/>
          <p:nvPr>
            <p:ph type="title"/>
          </p:nvPr>
        </p:nvSpPr>
        <p:spPr>
          <a:xfrm>
            <a:off x="3044055" y="35051"/>
            <a:ext cx="595249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GRAZIE PER L'ATTENZIONE</a:t>
            </a:r>
            <a:endParaRPr sz="3200"/>
          </a:p>
        </p:txBody>
      </p:sp>
      <p:pic>
        <p:nvPicPr>
          <p:cNvPr id="597" name="Google Shape;597;p41"/>
          <p:cNvPicPr preferRelativeResize="0"/>
          <p:nvPr/>
        </p:nvPicPr>
        <p:blipFill rotWithShape="1">
          <a:blip r:embed="rId4">
            <a:alphaModFix/>
          </a:blip>
          <a:srcRect b="0" l="0" r="0" t="0"/>
          <a:stretch/>
        </p:blipFill>
        <p:spPr>
          <a:xfrm>
            <a:off x="3934837" y="748630"/>
            <a:ext cx="3718885" cy="27143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id="602" name="Google Shape;602;p42"/>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603" name="Google Shape;603;p42"/>
          <p:cNvSpPr txBox="1"/>
          <p:nvPr>
            <p:ph type="title"/>
          </p:nvPr>
        </p:nvSpPr>
        <p:spPr>
          <a:xfrm>
            <a:off x="3378541" y="123444"/>
            <a:ext cx="5234305"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3200"/>
              <a:buFont typeface="Arial"/>
              <a:buNone/>
            </a:pPr>
            <a:r>
              <a:rPr b="1" lang="en-US" sz="3200">
                <a:latin typeface="Arial"/>
                <a:ea typeface="Arial"/>
                <a:cs typeface="Arial"/>
                <a:sym typeface="Arial"/>
              </a:rPr>
              <a:t>7_2_24</a:t>
            </a:r>
            <a:r>
              <a:rPr lang="en-US" sz="3200"/>
              <a:t>, 9:15-9:45, 9:45-11:00</a:t>
            </a:r>
            <a:endParaRPr sz="3200">
              <a:latin typeface="Arial"/>
              <a:ea typeface="Arial"/>
              <a:cs typeface="Arial"/>
              <a:sym typeface="Arial"/>
            </a:endParaRPr>
          </a:p>
        </p:txBody>
      </p:sp>
      <p:sp>
        <p:nvSpPr>
          <p:cNvPr id="604" name="Google Shape;604;p42"/>
          <p:cNvSpPr txBox="1"/>
          <p:nvPr/>
        </p:nvSpPr>
        <p:spPr>
          <a:xfrm>
            <a:off x="2952774" y="1443228"/>
            <a:ext cx="6085840" cy="1836420"/>
          </a:xfrm>
          <a:prstGeom prst="rect">
            <a:avLst/>
          </a:prstGeom>
          <a:noFill/>
          <a:ln>
            <a:noFill/>
          </a:ln>
        </p:spPr>
        <p:txBody>
          <a:bodyPr anchorCtr="0" anchor="t" bIns="0" lIns="0" spcFirstLastPara="1" rIns="0" wrap="square" tIns="12700">
            <a:spAutoFit/>
          </a:bodyPr>
          <a:lstStyle/>
          <a:p>
            <a:pPr indent="0" lvl="0" marL="112395"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Helvetica Neue"/>
                <a:ea typeface="Helvetica Neue"/>
                <a:cs typeface="Helvetica Neue"/>
                <a:sym typeface="Helvetica Neue"/>
              </a:rPr>
              <a:t>GESTIONE DELLA SICUREZZA</a:t>
            </a:r>
            <a:endParaRPr b="0" i="0" sz="32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15"/>
              </a:spcBef>
              <a:spcAft>
                <a:spcPts val="0"/>
              </a:spcAft>
              <a:buClr>
                <a:srgbClr val="000000"/>
              </a:buClr>
              <a:buSzPts val="3050"/>
              <a:buFont typeface="Arial"/>
              <a:buNone/>
            </a:pPr>
            <a:r>
              <a:t/>
            </a:r>
            <a:endParaRPr b="0" i="0" sz="3050" u="none" cap="none" strike="noStrike">
              <a:solidFill>
                <a:schemeClr val="dk1"/>
              </a:solidFill>
              <a:latin typeface="Helvetica Neue"/>
              <a:ea typeface="Helvetica Neue"/>
              <a:cs typeface="Helvetica Neue"/>
              <a:sym typeface="Helvetica Neue"/>
            </a:endParaRPr>
          </a:p>
          <a:p>
            <a:pPr indent="-1201420" lvl="0" marL="1213485" marR="5080" rtl="0" algn="l">
              <a:lnSpc>
                <a:spcPct val="109375"/>
              </a:lnSpc>
              <a:spcBef>
                <a:spcPts val="5"/>
              </a:spcBef>
              <a:spcAft>
                <a:spcPts val="0"/>
              </a:spcAft>
              <a:buClr>
                <a:srgbClr val="000000"/>
              </a:buClr>
              <a:buSzPts val="3200"/>
              <a:buFont typeface="Arial"/>
              <a:buNone/>
            </a:pPr>
            <a:r>
              <a:rPr b="0" i="0" lang="en-US" sz="3200" u="none" cap="none" strike="noStrike">
                <a:solidFill>
                  <a:schemeClr val="dk1"/>
                </a:solidFill>
                <a:latin typeface="Helvetica Neue"/>
                <a:ea typeface="Helvetica Neue"/>
                <a:cs typeface="Helvetica Neue"/>
                <a:sym typeface="Helvetica Neue"/>
              </a:rPr>
              <a:t>METODOLOGIA DI GESTIONE DEL RISCHIO DI CYBERSECURITY</a:t>
            </a:r>
            <a:endParaRPr b="0" i="0" sz="3200" u="none" cap="none" strike="noStrike">
              <a:solidFill>
                <a:schemeClr val="dk1"/>
              </a:solidFill>
              <a:latin typeface="Helvetica Neue"/>
              <a:ea typeface="Helvetica Neue"/>
              <a:cs typeface="Helvetica Neue"/>
              <a:sym typeface="Helvetica Neue"/>
            </a:endParaRPr>
          </a:p>
        </p:txBody>
      </p:sp>
      <p:sp>
        <p:nvSpPr>
          <p:cNvPr id="605" name="Google Shape;605;p42"/>
          <p:cNvSpPr txBox="1"/>
          <p:nvPr/>
        </p:nvSpPr>
        <p:spPr>
          <a:xfrm>
            <a:off x="4809488" y="3906011"/>
            <a:ext cx="3080385"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000"/>
              <a:buFont typeface="Arial"/>
              <a:buNone/>
            </a:pPr>
            <a:r>
              <a:rPr b="1" i="0" lang="en-US" sz="2000" u="none" cap="none" strike="noStrike">
                <a:solidFill>
                  <a:srgbClr val="0070C0"/>
                </a:solidFill>
                <a:latin typeface="Trebuchet MS"/>
                <a:ea typeface="Trebuchet MS"/>
                <a:cs typeface="Trebuchet MS"/>
                <a:sym typeface="Trebuchet MS"/>
              </a:rPr>
              <a:t>PROFESSOR NINETA POLEMI</a:t>
            </a:r>
            <a:endParaRPr b="0" i="0" sz="2000" u="none" cap="none" strike="noStrike">
              <a:solidFill>
                <a:schemeClr val="dk1"/>
              </a:solidFill>
              <a:latin typeface="Trebuchet MS"/>
              <a:ea typeface="Trebuchet MS"/>
              <a:cs typeface="Trebuchet MS"/>
              <a:sym typeface="Trebuchet MS"/>
            </a:endParaRPr>
          </a:p>
        </p:txBody>
      </p:sp>
      <p:sp>
        <p:nvSpPr>
          <p:cNvPr id="606" name="Google Shape;606;p42"/>
          <p:cNvSpPr txBox="1"/>
          <p:nvPr/>
        </p:nvSpPr>
        <p:spPr>
          <a:xfrm>
            <a:off x="3686238" y="4943347"/>
            <a:ext cx="5326380" cy="1728470"/>
          </a:xfrm>
          <a:prstGeom prst="rect">
            <a:avLst/>
          </a:prstGeom>
          <a:noFill/>
          <a:ln>
            <a:noFill/>
          </a:ln>
        </p:spPr>
        <p:txBody>
          <a:bodyPr anchorCtr="0" anchor="t" bIns="0" lIns="0" spcFirstLastPara="1" rIns="0" wrap="square" tIns="12700">
            <a:spAutoFit/>
          </a:bodyPr>
          <a:lstStyle/>
          <a:p>
            <a:pPr indent="0" lvl="0" marL="12700" marR="5080" rtl="0" algn="ctr">
              <a:lnSpc>
                <a:spcPct val="147800"/>
              </a:lnSpc>
              <a:spcBef>
                <a:spcPts val="0"/>
              </a:spcBef>
              <a:spcAft>
                <a:spcPts val="0"/>
              </a:spcAft>
              <a:buClr>
                <a:srgbClr val="000000"/>
              </a:buClr>
              <a:buSzPts val="1800"/>
              <a:buFont typeface="Arial"/>
              <a:buNone/>
            </a:pPr>
            <a:r>
              <a:rPr b="0" i="0" lang="en-US" sz="1800" u="none" cap="none" strike="noStrike">
                <a:solidFill>
                  <a:srgbClr val="7F7F7F"/>
                </a:solidFill>
                <a:latin typeface="Helvetica Neue"/>
                <a:ea typeface="Helvetica Neue"/>
                <a:cs typeface="Helvetica Neue"/>
                <a:sym typeface="Helvetica Neue"/>
              </a:rPr>
              <a:t>UNIVERSITÀ DEL PIRAEUS, </a:t>
            </a:r>
            <a:r>
              <a:rPr b="0" i="0" lang="en-US" sz="1800" u="sng" cap="none" strike="noStrike">
                <a:solidFill>
                  <a:srgbClr val="56BCFE"/>
                </a:solidFill>
                <a:latin typeface="Helvetica Neue"/>
                <a:ea typeface="Helvetica Neue"/>
                <a:cs typeface="Helvetica Neue"/>
                <a:sym typeface="Helvetica Neue"/>
              </a:rPr>
              <a:t>LABORATORIO DI RICERCA SULLA CYBERSECURITY</a:t>
            </a:r>
            <a:r>
              <a:rPr b="0" i="0" lang="en-US" sz="1800" u="none" cap="none" strike="noStrike">
                <a:solidFill>
                  <a:srgbClr val="7F7F7F"/>
                </a:solidFill>
                <a:latin typeface="Helvetica Neue"/>
                <a:ea typeface="Helvetica Neue"/>
                <a:cs typeface="Helvetica Neue"/>
                <a:sym typeface="Helvetica Neue"/>
              </a:rPr>
              <a:t>, CTO E COFONDATORE DI </a:t>
            </a:r>
            <a:r>
              <a:rPr b="0" i="0" lang="en-US" sz="1800" u="sng" cap="none" strike="noStrike">
                <a:solidFill>
                  <a:srgbClr val="56BCFE"/>
                </a:solidFill>
                <a:latin typeface="Helvetica Neue"/>
                <a:ea typeface="Helvetica Neue"/>
                <a:cs typeface="Helvetica Neue"/>
                <a:sym typeface="Helvetica Neue"/>
              </a:rPr>
              <a:t>TRUSTILIO BV</a:t>
            </a:r>
            <a:endParaRPr b="0" i="0" sz="18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50"/>
              </a:spcBef>
              <a:spcAft>
                <a:spcPts val="0"/>
              </a:spcAft>
              <a:buClr>
                <a:srgbClr val="000000"/>
              </a:buClr>
              <a:buSzPts val="2300"/>
              <a:buFont typeface="Arial"/>
              <a:buNone/>
            </a:pPr>
            <a:r>
              <a:t/>
            </a:r>
            <a:endParaRPr b="0" i="0" sz="2300" u="none" cap="none" strike="noStrike">
              <a:solidFill>
                <a:schemeClr val="dk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1400"/>
              <a:buFont typeface="Arial"/>
              <a:buNone/>
            </a:pPr>
            <a:r>
              <a:rPr b="0" i="0" lang="en-US" sz="1400" u="sng" cap="none" strike="noStrike">
                <a:solidFill>
                  <a:srgbClr val="56BCFE"/>
                </a:solidFill>
                <a:latin typeface="Helvetica Neue"/>
                <a:ea typeface="Helvetica Neue"/>
                <a:cs typeface="Helvetica Neue"/>
                <a:sym typeface="Helvetica Neue"/>
                <a:hlinkClick r:id="rId4">
                  <a:extLst>
                    <a:ext uri="{A12FA001-AC4F-418D-AE19-62706E023703}">
                      <ahyp:hlinkClr val="tx"/>
                    </a:ext>
                  </a:extLst>
                </a:hlinkClick>
              </a:rPr>
              <a:t>DPOLEMI@GMAIL.COM</a:t>
            </a:r>
            <a:endParaRPr b="0" i="0" sz="1400" u="none" cap="none" strike="noStrike">
              <a:solidFill>
                <a:schemeClr val="dk1"/>
              </a:solidFill>
              <a:latin typeface="Helvetica Neue"/>
              <a:ea typeface="Helvetica Neue"/>
              <a:cs typeface="Helvetica Neue"/>
              <a:sym typeface="Helvetica Neue"/>
            </a:endParaRPr>
          </a:p>
          <a:p>
            <a:pPr indent="0" lvl="0" marL="635" marR="0" rtl="0" algn="ctr">
              <a:lnSpc>
                <a:spcPct val="100000"/>
              </a:lnSpc>
              <a:spcBef>
                <a:spcPts val="1010"/>
              </a:spcBef>
              <a:spcAft>
                <a:spcPts val="0"/>
              </a:spcAft>
              <a:buClr>
                <a:srgbClr val="000000"/>
              </a:buClr>
              <a:buSzPts val="1400"/>
              <a:buFont typeface="Arial"/>
              <a:buNone/>
            </a:pPr>
            <a:r>
              <a:rPr b="0" i="0" lang="en-US" sz="1400" u="none" cap="none" strike="noStrike">
                <a:solidFill>
                  <a:srgbClr val="7F7F7F"/>
                </a:solidFill>
                <a:latin typeface="Helvetica Neue"/>
                <a:ea typeface="Helvetica Neue"/>
                <a:cs typeface="Helvetica Neue"/>
                <a:sym typeface="Helvetica Neue"/>
              </a:rPr>
              <a:t>, </a:t>
            </a:r>
            <a:r>
              <a:rPr b="0" i="0" lang="en-US" sz="1400" u="sng" cap="none" strike="noStrike">
                <a:solidFill>
                  <a:srgbClr val="56BCFE"/>
                </a:solidFill>
                <a:latin typeface="Helvetica Neue"/>
                <a:ea typeface="Helvetica Neue"/>
                <a:cs typeface="Helvetica Neue"/>
                <a:sym typeface="Helvetica Neue"/>
              </a:rPr>
              <a:t>HTTPS:</a:t>
            </a:r>
            <a:r>
              <a:rPr b="0" i="0" lang="en-US" sz="1400" u="sng" cap="none" strike="noStrike">
                <a:solidFill>
                  <a:srgbClr val="56BCFE"/>
                </a:solidFill>
                <a:latin typeface="Helvetica Neue"/>
                <a:ea typeface="Helvetica Neue"/>
                <a:cs typeface="Helvetica Neue"/>
                <a:sym typeface="Helvetica Neue"/>
                <a:hlinkClick r:id="rId5">
                  <a:extLst>
                    <a:ext uri="{A12FA001-AC4F-418D-AE19-62706E023703}">
                      <ahyp:hlinkClr val="tx"/>
                    </a:ext>
                  </a:extLst>
                </a:hlinkClick>
              </a:rPr>
              <a:t>//WWW</a:t>
            </a:r>
            <a:r>
              <a:rPr b="0" i="0" lang="en-US" sz="1400" u="sng" cap="none" strike="noStrike">
                <a:solidFill>
                  <a:srgbClr val="56BCFE"/>
                </a:solidFill>
                <a:latin typeface="Helvetica Neue"/>
                <a:ea typeface="Helvetica Neue"/>
                <a:cs typeface="Helvetica Neue"/>
                <a:sym typeface="Helvetica Neue"/>
              </a:rPr>
              <a:t>.</a:t>
            </a:r>
            <a:r>
              <a:rPr b="0" i="0" lang="en-US" sz="1400" u="sng" cap="none" strike="noStrike">
                <a:solidFill>
                  <a:srgbClr val="56BCFE"/>
                </a:solidFill>
                <a:latin typeface="Helvetica Neue"/>
                <a:ea typeface="Helvetica Neue"/>
                <a:cs typeface="Helvetica Neue"/>
                <a:sym typeface="Helvetica Neue"/>
                <a:hlinkClick r:id="rId6">
                  <a:extLst>
                    <a:ext uri="{A12FA001-AC4F-418D-AE19-62706E023703}">
                      <ahyp:hlinkClr val="tx"/>
                    </a:ext>
                  </a:extLst>
                </a:hlinkClick>
              </a:rPr>
              <a:t>LINKEDIN.COM/IN/NINETAPOLEMI/</a:t>
            </a:r>
            <a:endParaRPr b="0" i="0" sz="14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43"/>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612" name="Google Shape;612;p43"/>
          <p:cNvSpPr txBox="1"/>
          <p:nvPr>
            <p:ph type="title"/>
          </p:nvPr>
        </p:nvSpPr>
        <p:spPr>
          <a:xfrm>
            <a:off x="838200" y="365125"/>
            <a:ext cx="10515600" cy="1325563"/>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4400"/>
              <a:buFont typeface="Play"/>
              <a:buNone/>
            </a:pPr>
            <a:r>
              <a:rPr lang="en-US"/>
              <a:t>ARGOMENTI</a:t>
            </a:r>
            <a:endParaRPr/>
          </a:p>
        </p:txBody>
      </p:sp>
      <p:sp>
        <p:nvSpPr>
          <p:cNvPr id="613" name="Google Shape;613;p43"/>
          <p:cNvSpPr txBox="1"/>
          <p:nvPr/>
        </p:nvSpPr>
        <p:spPr>
          <a:xfrm>
            <a:off x="992514" y="2244852"/>
            <a:ext cx="3435985" cy="1985645"/>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Helvetica Neue"/>
                <a:ea typeface="Helvetica Neue"/>
                <a:cs typeface="Helvetica Neue"/>
                <a:sym typeface="Helvetica Neue"/>
              </a:rPr>
              <a:t>CONCETTI DI VALUTAZIONE DEL RISCHIO</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415"/>
              </a:spcBef>
              <a:spcAft>
                <a:spcPts val="0"/>
              </a:spcAft>
              <a:buClr>
                <a:schemeClr val="dk1"/>
              </a:buClr>
              <a:buSzPts val="2000"/>
              <a:buFont typeface="Arial"/>
              <a:buChar char="•"/>
            </a:pPr>
            <a:r>
              <a:rPr b="0" i="0" lang="en-US" sz="2000" u="none" cap="none" strike="noStrike">
                <a:solidFill>
                  <a:schemeClr val="dk1"/>
                </a:solidFill>
                <a:latin typeface="Helvetica Neue"/>
                <a:ea typeface="Helvetica Neue"/>
                <a:cs typeface="Helvetica Neue"/>
                <a:sym typeface="Helvetica Neue"/>
              </a:rPr>
              <a:t>VALUTAZIONE DEL RISCHIO PASSO DOPO PASSO</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chemeClr val="dk1"/>
              </a:buClr>
              <a:buSzPts val="2000"/>
              <a:buFont typeface="Arial"/>
              <a:buChar char="•"/>
            </a:pPr>
            <a:r>
              <a:rPr b="0" i="0" lang="en-US" sz="2000" u="none" cap="none" strike="noStrike">
                <a:solidFill>
                  <a:schemeClr val="dk1"/>
                </a:solidFill>
                <a:latin typeface="Helvetica Neue"/>
                <a:ea typeface="Helvetica Neue"/>
                <a:cs typeface="Helvetica Neue"/>
                <a:sym typeface="Helvetica Neue"/>
              </a:rPr>
              <a:t>ISMS</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510"/>
              </a:spcBef>
              <a:spcAft>
                <a:spcPts val="0"/>
              </a:spcAft>
              <a:buClr>
                <a:schemeClr val="dk1"/>
              </a:buClr>
              <a:buSzPts val="2000"/>
              <a:buFont typeface="Arial"/>
              <a:buChar char="•"/>
            </a:pPr>
            <a:r>
              <a:rPr b="0" i="0" lang="en-US" sz="2000" u="none" cap="none" strike="noStrike">
                <a:solidFill>
                  <a:schemeClr val="dk1"/>
                </a:solidFill>
                <a:latin typeface="Helvetica Neue"/>
                <a:ea typeface="Helvetica Neue"/>
                <a:cs typeface="Helvetica Neue"/>
                <a:sym typeface="Helvetica Neue"/>
              </a:rPr>
              <a:t>VOLONTÀ TECNICHE</a:t>
            </a:r>
            <a:endParaRPr b="0" i="0" sz="20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p44"/>
          <p:cNvPicPr preferRelativeResize="0"/>
          <p:nvPr/>
        </p:nvPicPr>
        <p:blipFill rotWithShape="1">
          <a:blip r:embed="rId3">
            <a:alphaModFix/>
          </a:blip>
          <a:srcRect b="0" l="0" r="0" t="0"/>
          <a:stretch/>
        </p:blipFill>
        <p:spPr>
          <a:xfrm>
            <a:off x="6790943" y="1280160"/>
            <a:ext cx="3057144" cy="3316224"/>
          </a:xfrm>
          <a:prstGeom prst="rect">
            <a:avLst/>
          </a:prstGeom>
          <a:noFill/>
          <a:ln>
            <a:noFill/>
          </a:ln>
        </p:spPr>
      </p:pic>
      <p:sp>
        <p:nvSpPr>
          <p:cNvPr id="619" name="Google Shape;619;p44"/>
          <p:cNvSpPr txBox="1"/>
          <p:nvPr/>
        </p:nvSpPr>
        <p:spPr>
          <a:xfrm>
            <a:off x="7415824" y="4102100"/>
            <a:ext cx="180975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0070C0"/>
                </a:solidFill>
                <a:latin typeface="Times New Roman"/>
                <a:ea typeface="Times New Roman"/>
                <a:cs typeface="Times New Roman"/>
                <a:sym typeface="Times New Roman"/>
              </a:rPr>
              <a:t>Gestione del rischio</a:t>
            </a:r>
            <a:endParaRPr b="0" i="0" sz="1800" u="none" cap="none" strike="noStrike">
              <a:solidFill>
                <a:schemeClr val="dk1"/>
              </a:solidFill>
              <a:latin typeface="Times New Roman"/>
              <a:ea typeface="Times New Roman"/>
              <a:cs typeface="Times New Roman"/>
              <a:sym typeface="Times New Roman"/>
            </a:endParaRPr>
          </a:p>
        </p:txBody>
      </p:sp>
      <p:pic>
        <p:nvPicPr>
          <p:cNvPr id="620" name="Google Shape;620;p44"/>
          <p:cNvPicPr preferRelativeResize="0"/>
          <p:nvPr/>
        </p:nvPicPr>
        <p:blipFill rotWithShape="1">
          <a:blip r:embed="rId4">
            <a:alphaModFix/>
          </a:blip>
          <a:srcRect b="0" l="0" r="0" t="0"/>
          <a:stretch/>
        </p:blipFill>
        <p:spPr>
          <a:xfrm>
            <a:off x="1968500" y="1344613"/>
            <a:ext cx="3289300" cy="3201987"/>
          </a:xfrm>
          <a:prstGeom prst="rect">
            <a:avLst/>
          </a:prstGeom>
          <a:noFill/>
          <a:ln>
            <a:noFill/>
          </a:ln>
        </p:spPr>
      </p:pic>
      <p:sp>
        <p:nvSpPr>
          <p:cNvPr id="621" name="Google Shape;621;p44"/>
          <p:cNvSpPr txBox="1"/>
          <p:nvPr/>
        </p:nvSpPr>
        <p:spPr>
          <a:xfrm>
            <a:off x="2723038" y="3563979"/>
            <a:ext cx="1779905" cy="780415"/>
          </a:xfrm>
          <a:prstGeom prst="rect">
            <a:avLst/>
          </a:prstGeom>
          <a:noFill/>
          <a:ln>
            <a:noFill/>
          </a:ln>
        </p:spPr>
        <p:txBody>
          <a:bodyPr anchorCtr="0" anchor="t" bIns="0" lIns="0" spcFirstLastPara="1" rIns="0" wrap="square" tIns="56500">
            <a:spAutoFit/>
          </a:bodyPr>
          <a:lstStyle/>
          <a:p>
            <a:pPr indent="0" lvl="0" marL="37846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Helvetica Neue"/>
                <a:ea typeface="Helvetica Neue"/>
                <a:cs typeface="Helvetica Neue"/>
                <a:sym typeface="Helvetica Neue"/>
              </a:rPr>
              <a:t>Livello di rischio</a:t>
            </a:r>
            <a:endParaRPr b="0" i="0" sz="1900" u="none" cap="none" strike="noStrike">
              <a:solidFill>
                <a:schemeClr val="dk1"/>
              </a:solidFill>
              <a:latin typeface="Helvetica Neue"/>
              <a:ea typeface="Helvetica Neue"/>
              <a:cs typeface="Helvetica Neue"/>
              <a:sym typeface="Helvetica Neue"/>
            </a:endParaRPr>
          </a:p>
          <a:p>
            <a:pPr indent="0" lvl="0" marL="12700" marR="0" rtl="0" algn="l">
              <a:lnSpc>
                <a:spcPct val="100000"/>
              </a:lnSpc>
              <a:spcBef>
                <a:spcPts val="434"/>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Analisi del rischio</a:t>
            </a:r>
            <a:endParaRPr b="0" i="0" sz="2400" u="none" cap="none" strike="noStrike">
              <a:solidFill>
                <a:schemeClr val="dk1"/>
              </a:solidFill>
              <a:latin typeface="Times New Roman"/>
              <a:ea typeface="Times New Roman"/>
              <a:cs typeface="Times New Roman"/>
              <a:sym typeface="Times New Roman"/>
            </a:endParaRPr>
          </a:p>
        </p:txBody>
      </p:sp>
      <p:sp>
        <p:nvSpPr>
          <p:cNvPr id="622" name="Google Shape;622;p44"/>
          <p:cNvSpPr txBox="1"/>
          <p:nvPr/>
        </p:nvSpPr>
        <p:spPr>
          <a:xfrm>
            <a:off x="3368029" y="2537459"/>
            <a:ext cx="540385" cy="248285"/>
          </a:xfrm>
          <a:prstGeom prst="rect">
            <a:avLst/>
          </a:prstGeom>
          <a:noFill/>
          <a:ln>
            <a:noFill/>
          </a:ln>
        </p:spPr>
        <p:txBody>
          <a:bodyPr anchorCtr="0" anchor="t" bIns="0" lIns="0" spcFirstLastPara="1" rIns="0" wrap="square" tIns="33650">
            <a:spAutoFit/>
          </a:bodyPr>
          <a:lstStyle/>
          <a:p>
            <a:pPr indent="-153670" lvl="0" marL="165735" marR="5080" rtl="0" algn="l">
              <a:lnSpc>
                <a:spcPct val="98750"/>
              </a:lnSpc>
              <a:spcBef>
                <a:spcPts val="0"/>
              </a:spcBef>
              <a:spcAft>
                <a:spcPts val="0"/>
              </a:spcAft>
              <a:buClr>
                <a:srgbClr val="000000"/>
              </a:buClr>
              <a:buSzPts val="800"/>
              <a:buFont typeface="Arial"/>
              <a:buNone/>
            </a:pPr>
            <a:r>
              <a:rPr b="0" i="0" lang="en-US" sz="800" u="none" cap="none" strike="noStrike">
                <a:solidFill>
                  <a:srgbClr val="FFFFFF"/>
                </a:solidFill>
                <a:latin typeface="Helvetica Neue"/>
                <a:ea typeface="Helvetica Neue"/>
                <a:cs typeface="Helvetica Neue"/>
                <a:sym typeface="Helvetica Neue"/>
              </a:rPr>
              <a:t>Livello di vulnerabilità</a:t>
            </a:r>
            <a:endParaRPr b="0" i="0" sz="800" u="none" cap="none" strike="noStrike">
              <a:solidFill>
                <a:schemeClr val="dk1"/>
              </a:solidFill>
              <a:latin typeface="Helvetica Neue"/>
              <a:ea typeface="Helvetica Neue"/>
              <a:cs typeface="Helvetica Neue"/>
              <a:sym typeface="Helvetica Neue"/>
            </a:endParaRPr>
          </a:p>
        </p:txBody>
      </p:sp>
      <p:sp>
        <p:nvSpPr>
          <p:cNvPr id="623" name="Google Shape;623;p44"/>
          <p:cNvSpPr txBox="1"/>
          <p:nvPr/>
        </p:nvSpPr>
        <p:spPr>
          <a:xfrm>
            <a:off x="2899943" y="1917191"/>
            <a:ext cx="387350" cy="333375"/>
          </a:xfrm>
          <a:prstGeom prst="rect">
            <a:avLst/>
          </a:prstGeom>
          <a:noFill/>
          <a:ln>
            <a:noFill/>
          </a:ln>
        </p:spPr>
        <p:txBody>
          <a:bodyPr anchorCtr="0" anchor="t" bIns="0" lIns="0" spcFirstLastPara="1" rIns="0" wrap="square" tIns="40625">
            <a:spAutoFit/>
          </a:bodyPr>
          <a:lstStyle/>
          <a:p>
            <a:pPr indent="-29209" lvl="0" marL="41275" marR="5080" rtl="0" algn="l">
              <a:lnSpc>
                <a:spcPct val="100000"/>
              </a:lnSpc>
              <a:spcBef>
                <a:spcPts val="0"/>
              </a:spcBef>
              <a:spcAft>
                <a:spcPts val="0"/>
              </a:spcAft>
              <a:buClr>
                <a:srgbClr val="000000"/>
              </a:buClr>
              <a:buSzPts val="1100"/>
              <a:buFont typeface="Arial"/>
              <a:buNone/>
            </a:pPr>
            <a:r>
              <a:rPr b="1" i="0" lang="en-US" sz="1100" u="none" cap="none" strike="noStrike">
                <a:solidFill>
                  <a:srgbClr val="FFFFFF"/>
                </a:solidFill>
                <a:latin typeface="Arial"/>
                <a:ea typeface="Arial"/>
                <a:cs typeface="Arial"/>
                <a:sym typeface="Arial"/>
              </a:rPr>
              <a:t>Livello di minaccia</a:t>
            </a:r>
            <a:endParaRPr b="0" i="0" sz="1100" u="none" cap="none" strike="noStrike">
              <a:solidFill>
                <a:schemeClr val="dk1"/>
              </a:solidFill>
              <a:latin typeface="Arial"/>
              <a:ea typeface="Arial"/>
              <a:cs typeface="Arial"/>
              <a:sym typeface="Arial"/>
            </a:endParaRPr>
          </a:p>
        </p:txBody>
      </p:sp>
      <p:sp>
        <p:nvSpPr>
          <p:cNvPr id="624" name="Google Shape;624;p44"/>
          <p:cNvSpPr txBox="1"/>
          <p:nvPr/>
        </p:nvSpPr>
        <p:spPr>
          <a:xfrm>
            <a:off x="3645876" y="1728215"/>
            <a:ext cx="413384" cy="330200"/>
          </a:xfrm>
          <a:prstGeom prst="rect">
            <a:avLst/>
          </a:prstGeom>
          <a:noFill/>
          <a:ln>
            <a:noFill/>
          </a:ln>
        </p:spPr>
        <p:txBody>
          <a:bodyPr anchorCtr="0" anchor="t" bIns="0" lIns="0" spcFirstLastPara="1" rIns="0" wrap="square" tIns="42525">
            <a:spAutoFit/>
          </a:bodyPr>
          <a:lstStyle/>
          <a:p>
            <a:pPr indent="-53975" lvl="0" marL="66040" marR="5080" rtl="0" algn="l">
              <a:lnSpc>
                <a:spcPct val="98181"/>
              </a:lnSpc>
              <a:spcBef>
                <a:spcPts val="0"/>
              </a:spcBef>
              <a:spcAft>
                <a:spcPts val="0"/>
              </a:spcAft>
              <a:buClr>
                <a:srgbClr val="000000"/>
              </a:buClr>
              <a:buSzPts val="1100"/>
              <a:buFont typeface="Arial"/>
              <a:buNone/>
            </a:pPr>
            <a:r>
              <a:rPr b="1" i="0" lang="en-US" sz="1100" u="none" cap="none" strike="noStrike">
                <a:solidFill>
                  <a:srgbClr val="FFFFFF"/>
                </a:solidFill>
                <a:latin typeface="Arial"/>
                <a:ea typeface="Arial"/>
                <a:cs typeface="Arial"/>
                <a:sym typeface="Arial"/>
              </a:rPr>
              <a:t>Livello di impatto</a:t>
            </a:r>
            <a:endParaRPr b="0" i="0" sz="1100" u="none" cap="none" strike="noStrike">
              <a:solidFill>
                <a:schemeClr val="dk1"/>
              </a:solidFill>
              <a:latin typeface="Arial"/>
              <a:ea typeface="Arial"/>
              <a:cs typeface="Arial"/>
              <a:sym typeface="Arial"/>
            </a:endParaRPr>
          </a:p>
        </p:txBody>
      </p:sp>
      <p:grpSp>
        <p:nvGrpSpPr>
          <p:cNvPr id="625" name="Google Shape;625;p44"/>
          <p:cNvGrpSpPr/>
          <p:nvPr/>
        </p:nvGrpSpPr>
        <p:grpSpPr>
          <a:xfrm>
            <a:off x="7535914" y="1471890"/>
            <a:ext cx="1963979" cy="2684113"/>
            <a:chOff x="7535914" y="1471890"/>
            <a:chExt cx="1963979" cy="2684113"/>
          </a:xfrm>
        </p:grpSpPr>
        <p:sp>
          <p:nvSpPr>
            <p:cNvPr id="626" name="Google Shape;626;p44"/>
            <p:cNvSpPr/>
            <p:nvPr/>
          </p:nvSpPr>
          <p:spPr>
            <a:xfrm>
              <a:off x="7576501" y="2687839"/>
              <a:ext cx="1882775" cy="252095"/>
            </a:xfrm>
            <a:custGeom>
              <a:rect b="b" l="l" r="r" t="t"/>
              <a:pathLst>
                <a:path extrusionOk="0" h="252094" w="1882775">
                  <a:moveTo>
                    <a:pt x="1874992" y="0"/>
                  </a:moveTo>
                  <a:lnTo>
                    <a:pt x="0" y="164040"/>
                  </a:lnTo>
                  <a:lnTo>
                    <a:pt x="7679" y="251807"/>
                  </a:lnTo>
                  <a:lnTo>
                    <a:pt x="1882670" y="87767"/>
                  </a:lnTo>
                  <a:lnTo>
                    <a:pt x="1874992" y="0"/>
                  </a:lnTo>
                  <a:close/>
                </a:path>
              </a:pathLst>
            </a:custGeom>
            <a:solidFill>
              <a:srgbClr val="EDD3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27" name="Google Shape;627;p44"/>
            <p:cNvSpPr/>
            <p:nvPr/>
          </p:nvSpPr>
          <p:spPr>
            <a:xfrm>
              <a:off x="7576501" y="2687839"/>
              <a:ext cx="1882775" cy="252095"/>
            </a:xfrm>
            <a:custGeom>
              <a:rect b="b" l="l" r="r" t="t"/>
              <a:pathLst>
                <a:path extrusionOk="0" h="252094" w="1882775">
                  <a:moveTo>
                    <a:pt x="0" y="164040"/>
                  </a:moveTo>
                  <a:lnTo>
                    <a:pt x="1874992" y="0"/>
                  </a:lnTo>
                  <a:lnTo>
                    <a:pt x="1882671" y="87767"/>
                  </a:lnTo>
                  <a:lnTo>
                    <a:pt x="7678" y="251808"/>
                  </a:lnTo>
                  <a:lnTo>
                    <a:pt x="0" y="164040"/>
                  </a:lnTo>
                  <a:close/>
                </a:path>
              </a:pathLst>
            </a:custGeom>
            <a:noFill/>
            <a:ln cap="flat" cmpd="sng" w="158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28" name="Google Shape;628;p44"/>
            <p:cNvSpPr/>
            <p:nvPr/>
          </p:nvSpPr>
          <p:spPr>
            <a:xfrm>
              <a:off x="7535914" y="1471890"/>
              <a:ext cx="775335" cy="1193165"/>
            </a:xfrm>
            <a:custGeom>
              <a:rect b="b" l="l" r="r" t="t"/>
              <a:pathLst>
                <a:path extrusionOk="0" h="1193164" w="775334">
                  <a:moveTo>
                    <a:pt x="581402" y="0"/>
                  </a:moveTo>
                  <a:lnTo>
                    <a:pt x="193801" y="0"/>
                  </a:lnTo>
                  <a:lnTo>
                    <a:pt x="193801" y="805157"/>
                  </a:lnTo>
                  <a:lnTo>
                    <a:pt x="0" y="805157"/>
                  </a:lnTo>
                  <a:lnTo>
                    <a:pt x="387601" y="1192758"/>
                  </a:lnTo>
                  <a:lnTo>
                    <a:pt x="775202" y="805157"/>
                  </a:lnTo>
                  <a:lnTo>
                    <a:pt x="581402" y="805157"/>
                  </a:lnTo>
                  <a:lnTo>
                    <a:pt x="581402" y="0"/>
                  </a:lnTo>
                  <a:close/>
                </a:path>
              </a:pathLst>
            </a:custGeom>
            <a:solidFill>
              <a:srgbClr val="CE663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29" name="Google Shape;629;p44"/>
            <p:cNvSpPr/>
            <p:nvPr/>
          </p:nvSpPr>
          <p:spPr>
            <a:xfrm>
              <a:off x="7535914" y="1471890"/>
              <a:ext cx="775335" cy="1193165"/>
            </a:xfrm>
            <a:custGeom>
              <a:rect b="b" l="l" r="r" t="t"/>
              <a:pathLst>
                <a:path extrusionOk="0" h="1193164" w="775334">
                  <a:moveTo>
                    <a:pt x="0" y="805157"/>
                  </a:moveTo>
                  <a:lnTo>
                    <a:pt x="193801" y="805157"/>
                  </a:lnTo>
                  <a:lnTo>
                    <a:pt x="193801" y="0"/>
                  </a:lnTo>
                  <a:lnTo>
                    <a:pt x="581402" y="0"/>
                  </a:lnTo>
                  <a:lnTo>
                    <a:pt x="581402" y="805157"/>
                  </a:lnTo>
                  <a:lnTo>
                    <a:pt x="775202" y="805157"/>
                  </a:lnTo>
                  <a:lnTo>
                    <a:pt x="387601" y="1192758"/>
                  </a:lnTo>
                  <a:lnTo>
                    <a:pt x="0" y="805157"/>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0" name="Google Shape;630;p44"/>
            <p:cNvSpPr/>
            <p:nvPr/>
          </p:nvSpPr>
          <p:spPr>
            <a:xfrm>
              <a:off x="8724558" y="2962838"/>
              <a:ext cx="775335" cy="1193165"/>
            </a:xfrm>
            <a:custGeom>
              <a:rect b="b" l="l" r="r" t="t"/>
              <a:pathLst>
                <a:path extrusionOk="0" h="1193164" w="775334">
                  <a:moveTo>
                    <a:pt x="387601" y="0"/>
                  </a:moveTo>
                  <a:lnTo>
                    <a:pt x="0" y="387600"/>
                  </a:lnTo>
                  <a:lnTo>
                    <a:pt x="193801" y="387600"/>
                  </a:lnTo>
                  <a:lnTo>
                    <a:pt x="193801" y="1192758"/>
                  </a:lnTo>
                  <a:lnTo>
                    <a:pt x="581402" y="1192758"/>
                  </a:lnTo>
                  <a:lnTo>
                    <a:pt x="581402" y="387600"/>
                  </a:lnTo>
                  <a:lnTo>
                    <a:pt x="775202" y="387600"/>
                  </a:lnTo>
                  <a:lnTo>
                    <a:pt x="387601" y="0"/>
                  </a:lnTo>
                  <a:close/>
                </a:path>
              </a:pathLst>
            </a:custGeom>
            <a:solidFill>
              <a:srgbClr val="A35DD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1" name="Google Shape;631;p44"/>
            <p:cNvSpPr/>
            <p:nvPr/>
          </p:nvSpPr>
          <p:spPr>
            <a:xfrm>
              <a:off x="8724558" y="2962838"/>
              <a:ext cx="775335" cy="1193165"/>
            </a:xfrm>
            <a:custGeom>
              <a:rect b="b" l="l" r="r" t="t"/>
              <a:pathLst>
                <a:path extrusionOk="0" h="1193164" w="775334">
                  <a:moveTo>
                    <a:pt x="0" y="387600"/>
                  </a:moveTo>
                  <a:lnTo>
                    <a:pt x="387601" y="0"/>
                  </a:lnTo>
                  <a:lnTo>
                    <a:pt x="775202" y="387600"/>
                  </a:lnTo>
                  <a:lnTo>
                    <a:pt x="581402" y="387600"/>
                  </a:lnTo>
                  <a:lnTo>
                    <a:pt x="581402" y="1192758"/>
                  </a:lnTo>
                  <a:lnTo>
                    <a:pt x="193801" y="1192758"/>
                  </a:lnTo>
                  <a:lnTo>
                    <a:pt x="193801" y="387600"/>
                  </a:lnTo>
                  <a:lnTo>
                    <a:pt x="0" y="387600"/>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32" name="Google Shape;632;p44"/>
          <p:cNvSpPr txBox="1"/>
          <p:nvPr>
            <p:ph type="title"/>
          </p:nvPr>
        </p:nvSpPr>
        <p:spPr>
          <a:xfrm>
            <a:off x="8699902" y="1632203"/>
            <a:ext cx="617855" cy="583565"/>
          </a:xfrm>
          <a:prstGeom prst="rect">
            <a:avLst/>
          </a:prstGeom>
          <a:noFill/>
          <a:ln>
            <a:noFill/>
          </a:ln>
        </p:spPr>
        <p:txBody>
          <a:bodyPr anchorCtr="0" anchor="ctr" bIns="0" lIns="0" spcFirstLastPara="1" rIns="0" wrap="square" tIns="64125">
            <a:spAutoFit/>
          </a:bodyPr>
          <a:lstStyle/>
          <a:p>
            <a:pPr indent="48895" lvl="0" marL="12700" marR="5080" rtl="0" algn="l">
              <a:lnSpc>
                <a:spcPct val="99450"/>
              </a:lnSpc>
              <a:spcBef>
                <a:spcPts val="0"/>
              </a:spcBef>
              <a:spcAft>
                <a:spcPts val="0"/>
              </a:spcAft>
              <a:buClr>
                <a:schemeClr val="dk1"/>
              </a:buClr>
              <a:buSzPts val="2000"/>
              <a:buFont typeface="Times New Roman"/>
              <a:buNone/>
            </a:pPr>
            <a:r>
              <a:rPr b="1" lang="en-US" sz="2000">
                <a:latin typeface="Times New Roman"/>
                <a:ea typeface="Times New Roman"/>
                <a:cs typeface="Times New Roman"/>
                <a:sym typeface="Times New Roman"/>
              </a:rPr>
              <a:t>Livello di rischio</a:t>
            </a:r>
            <a:endParaRPr sz="2000">
              <a:latin typeface="Times New Roman"/>
              <a:ea typeface="Times New Roman"/>
              <a:cs typeface="Times New Roman"/>
              <a:sym typeface="Times New Roman"/>
            </a:endParaRPr>
          </a:p>
        </p:txBody>
      </p:sp>
      <p:sp>
        <p:nvSpPr>
          <p:cNvPr id="633" name="Google Shape;633;p44"/>
          <p:cNvSpPr txBox="1"/>
          <p:nvPr/>
        </p:nvSpPr>
        <p:spPr>
          <a:xfrm>
            <a:off x="7248526" y="3514852"/>
            <a:ext cx="155702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Times New Roman"/>
                <a:ea typeface="Times New Roman"/>
                <a:cs typeface="Times New Roman"/>
                <a:sym typeface="Times New Roman"/>
              </a:rPr>
              <a:t>Contromisure</a:t>
            </a:r>
            <a:endParaRPr b="0" i="0" sz="1600" u="none" cap="none" strike="noStrike">
              <a:solidFill>
                <a:schemeClr val="dk1"/>
              </a:solidFill>
              <a:latin typeface="Times New Roman"/>
              <a:ea typeface="Times New Roman"/>
              <a:cs typeface="Times New Roman"/>
              <a:sym typeface="Times New Roman"/>
            </a:endParaRPr>
          </a:p>
        </p:txBody>
      </p:sp>
      <p:sp>
        <p:nvSpPr>
          <p:cNvPr id="634" name="Google Shape;634;p44"/>
          <p:cNvSpPr txBox="1"/>
          <p:nvPr/>
        </p:nvSpPr>
        <p:spPr>
          <a:xfrm>
            <a:off x="2047241" y="4779772"/>
            <a:ext cx="7470140" cy="1488440"/>
          </a:xfrm>
          <a:prstGeom prst="rect">
            <a:avLst/>
          </a:prstGeom>
          <a:noFill/>
          <a:ln>
            <a:noFill/>
          </a:ln>
        </p:spPr>
        <p:txBody>
          <a:bodyPr anchorCtr="0" anchor="t" bIns="0" lIns="0" spcFirstLastPara="1" rIns="0" wrap="square" tIns="12700">
            <a:spAutoFit/>
          </a:bodyPr>
          <a:lstStyle/>
          <a:p>
            <a:pPr indent="-342900" lvl="0" marL="355600" marR="5080" rtl="0" algn="l">
              <a:lnSpc>
                <a:spcPct val="100000"/>
              </a:lnSpc>
              <a:spcBef>
                <a:spcPts val="0"/>
              </a:spcBef>
              <a:spcAft>
                <a:spcPts val="0"/>
              </a:spcAft>
              <a:buClr>
                <a:srgbClr val="2FA3EE"/>
              </a:buClr>
              <a:buSzPts val="1600"/>
              <a:buFont typeface="Arial"/>
              <a:buChar char="•"/>
            </a:pPr>
            <a:r>
              <a:rPr b="1" i="0" lang="en-US" sz="1600" u="none" cap="none" strike="noStrike">
                <a:solidFill>
                  <a:schemeClr val="dk1"/>
                </a:solidFill>
                <a:latin typeface="Arial"/>
                <a:ea typeface="Arial"/>
                <a:cs typeface="Arial"/>
                <a:sym typeface="Arial"/>
              </a:rPr>
              <a:t>Obiettivo dell'analisi del rischio</a:t>
            </a:r>
            <a:r>
              <a:rPr b="0" i="0" lang="en-US" sz="1600" u="none" cap="none" strike="noStrike">
                <a:solidFill>
                  <a:schemeClr val="dk1"/>
                </a:solidFill>
                <a:latin typeface="Arial"/>
                <a:ea typeface="Arial"/>
                <a:cs typeface="Arial"/>
                <a:sym typeface="Arial"/>
              </a:rPr>
              <a:t>: Valutare i rischi, ossia valutare i livelli di rischio, </a:t>
            </a:r>
            <a:r>
              <a:rPr b="1" i="0" lang="en-US" sz="1600" u="none" cap="none" strike="noStrike">
                <a:solidFill>
                  <a:schemeClr val="dk1"/>
                </a:solidFill>
                <a:latin typeface="Arial"/>
                <a:ea typeface="Arial"/>
                <a:cs typeface="Arial"/>
                <a:sym typeface="Arial"/>
              </a:rPr>
              <a:t>R(j,i), </a:t>
            </a:r>
            <a:r>
              <a:rPr b="0" i="0" lang="en-US" sz="1600" u="none" cap="none" strike="noStrike">
                <a:solidFill>
                  <a:schemeClr val="dk1"/>
                </a:solidFill>
                <a:latin typeface="Arial"/>
                <a:ea typeface="Arial"/>
                <a:cs typeface="Arial"/>
                <a:sym typeface="Arial"/>
              </a:rPr>
              <a:t>di tutti gli asset Αj per tutte le possibili minacce Ti.</a:t>
            </a:r>
            <a:endParaRPr b="0" i="0" sz="1600" u="none" cap="none" strike="noStrike">
              <a:solidFill>
                <a:schemeClr val="dk1"/>
              </a:solidFill>
              <a:latin typeface="Arial"/>
              <a:ea typeface="Arial"/>
              <a:cs typeface="Arial"/>
              <a:sym typeface="Arial"/>
            </a:endParaRPr>
          </a:p>
          <a:p>
            <a:pPr indent="-342900" lvl="0" marL="355600" marR="335280" rtl="0" algn="l">
              <a:lnSpc>
                <a:spcPct val="118750"/>
              </a:lnSpc>
              <a:spcBef>
                <a:spcPts val="55"/>
              </a:spcBef>
              <a:spcAft>
                <a:spcPts val="0"/>
              </a:spcAft>
              <a:buClr>
                <a:srgbClr val="2FA3EE"/>
              </a:buClr>
              <a:buSzPts val="1600"/>
              <a:buFont typeface="Arial"/>
              <a:buChar char="•"/>
            </a:pPr>
            <a:r>
              <a:rPr b="1" i="0" lang="en-US" sz="1600" u="none" cap="none" strike="noStrike">
                <a:solidFill>
                  <a:schemeClr val="dk1"/>
                </a:solidFill>
                <a:latin typeface="Arial"/>
                <a:ea typeface="Arial"/>
                <a:cs typeface="Arial"/>
                <a:sym typeface="Arial"/>
              </a:rPr>
              <a:t>Obiettivo della gestione del rischio</a:t>
            </a:r>
            <a:r>
              <a:rPr b="0" i="0" lang="en-US" sz="1600" u="none" cap="none" strike="noStrike">
                <a:solidFill>
                  <a:schemeClr val="dk1"/>
                </a:solidFill>
                <a:latin typeface="Arial"/>
                <a:ea typeface="Arial"/>
                <a:cs typeface="Arial"/>
                <a:sym typeface="Arial"/>
              </a:rPr>
              <a:t>: </a:t>
            </a:r>
            <a:r>
              <a:rPr b="0" i="1" lang="en-US" sz="1600" u="none" cap="none" strike="noStrike">
                <a:solidFill>
                  <a:schemeClr val="dk1"/>
                </a:solidFill>
                <a:latin typeface="Arial"/>
                <a:ea typeface="Arial"/>
                <a:cs typeface="Arial"/>
                <a:sym typeface="Arial"/>
              </a:rPr>
              <a:t>Categorizzare i </a:t>
            </a:r>
            <a:r>
              <a:rPr b="0" i="0" lang="en-US" sz="1600" u="none" cap="none" strike="noStrike">
                <a:solidFill>
                  <a:schemeClr val="dk1"/>
                </a:solidFill>
                <a:latin typeface="Arial"/>
                <a:ea typeface="Arial"/>
                <a:cs typeface="Arial"/>
                <a:sym typeface="Arial"/>
              </a:rPr>
              <a:t>rischi (riduzione/ritenzione/evitamento/trasferimento del rischio); </a:t>
            </a:r>
            <a:r>
              <a:rPr b="0" i="1" lang="en-US" sz="1600" u="none" cap="none" strike="noStrike">
                <a:solidFill>
                  <a:schemeClr val="dk1"/>
                </a:solidFill>
                <a:latin typeface="Arial"/>
                <a:ea typeface="Arial"/>
                <a:cs typeface="Arial"/>
                <a:sym typeface="Arial"/>
              </a:rPr>
              <a:t>trattare </a:t>
            </a:r>
            <a:r>
              <a:rPr b="0" i="0" lang="en-US" sz="1600" u="none" cap="none" strike="noStrike">
                <a:solidFill>
                  <a:schemeClr val="dk1"/>
                </a:solidFill>
                <a:latin typeface="Arial"/>
                <a:ea typeface="Arial"/>
                <a:cs typeface="Arial"/>
                <a:sym typeface="Arial"/>
              </a:rPr>
              <a:t>i rischi, ossia gestire (modificare, aumentare, sviluppare, implementare, rivalutare) le contromisure per raggiungere gli obiettivi prefissati.</a:t>
            </a:r>
            <a:endParaRPr b="0" i="0" sz="1600" u="none" cap="none" strike="noStrike">
              <a:solidFill>
                <a:schemeClr val="dk1"/>
              </a:solidFill>
              <a:latin typeface="Arial"/>
              <a:ea typeface="Arial"/>
              <a:cs typeface="Arial"/>
              <a:sym typeface="Arial"/>
            </a:endParaRPr>
          </a:p>
          <a:p>
            <a:pPr indent="0" lvl="0" marL="355600" marR="0" rtl="0" algn="l">
              <a:lnSpc>
                <a:spcPct val="100000"/>
              </a:lnSpc>
              <a:spcBef>
                <a:spcPts val="5"/>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"livello di rischio accettabile".</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grpSp>
        <p:nvGrpSpPr>
          <p:cNvPr id="639" name="Google Shape;639;p45"/>
          <p:cNvGrpSpPr/>
          <p:nvPr/>
        </p:nvGrpSpPr>
        <p:grpSpPr>
          <a:xfrm>
            <a:off x="1131747" y="126469"/>
            <a:ext cx="9954899" cy="6048384"/>
            <a:chOff x="1131747" y="126469"/>
            <a:chExt cx="9954899" cy="6048384"/>
          </a:xfrm>
        </p:grpSpPr>
        <p:sp>
          <p:nvSpPr>
            <p:cNvPr id="640" name="Google Shape;640;p45"/>
            <p:cNvSpPr/>
            <p:nvPr/>
          </p:nvSpPr>
          <p:spPr>
            <a:xfrm>
              <a:off x="1131747" y="126478"/>
              <a:ext cx="9954895" cy="6048375"/>
            </a:xfrm>
            <a:custGeom>
              <a:rect b="b" l="l" r="r" t="t"/>
              <a:pathLst>
                <a:path extrusionOk="0" h="6048375" w="9954895">
                  <a:moveTo>
                    <a:pt x="9954730" y="0"/>
                  </a:moveTo>
                  <a:lnTo>
                    <a:pt x="0" y="0"/>
                  </a:lnTo>
                  <a:lnTo>
                    <a:pt x="0" y="639965"/>
                  </a:lnTo>
                  <a:lnTo>
                    <a:pt x="0" y="6048299"/>
                  </a:lnTo>
                  <a:lnTo>
                    <a:pt x="9954730" y="6048299"/>
                  </a:lnTo>
                  <a:lnTo>
                    <a:pt x="9954730" y="639965"/>
                  </a:lnTo>
                  <a:lnTo>
                    <a:pt x="9954730" y="0"/>
                  </a:lnTo>
                  <a:close/>
                </a:path>
              </a:pathLst>
            </a:custGeom>
            <a:solidFill>
              <a:srgbClr val="FFE69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1" name="Google Shape;641;p45"/>
            <p:cNvSpPr/>
            <p:nvPr/>
          </p:nvSpPr>
          <p:spPr>
            <a:xfrm>
              <a:off x="1131751" y="126469"/>
              <a:ext cx="9954895" cy="6048375"/>
            </a:xfrm>
            <a:custGeom>
              <a:rect b="b" l="l" r="r" t="t"/>
              <a:pathLst>
                <a:path extrusionOk="0" h="6048375" w="9954895">
                  <a:moveTo>
                    <a:pt x="0" y="0"/>
                  </a:moveTo>
                  <a:lnTo>
                    <a:pt x="9954738" y="0"/>
                  </a:lnTo>
                  <a:lnTo>
                    <a:pt x="9954738" y="6048304"/>
                  </a:lnTo>
                  <a:lnTo>
                    <a:pt x="0" y="6048304"/>
                  </a:lnTo>
                  <a:lnTo>
                    <a:pt x="0" y="0"/>
                  </a:lnTo>
                  <a:close/>
                </a:path>
              </a:pathLst>
            </a:custGeom>
            <a:noFill/>
            <a:ln cap="flat" cmpd="sng" w="99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42" name="Google Shape;642;p45"/>
          <p:cNvSpPr txBox="1"/>
          <p:nvPr>
            <p:ph type="title"/>
          </p:nvPr>
        </p:nvSpPr>
        <p:spPr>
          <a:xfrm>
            <a:off x="7090529" y="145140"/>
            <a:ext cx="3888740" cy="327025"/>
          </a:xfrm>
          <a:prstGeom prst="rect">
            <a:avLst/>
          </a:prstGeom>
          <a:noFill/>
          <a:ln>
            <a:noFill/>
          </a:ln>
        </p:spPr>
        <p:txBody>
          <a:bodyPr anchorCtr="0" anchor="ctr" bIns="0" lIns="0" spcFirstLastPara="1" rIns="0" wrap="square" tIns="15875">
            <a:spAutoFit/>
          </a:bodyPr>
          <a:lstStyle/>
          <a:p>
            <a:pPr indent="0" lvl="0" marL="12700" rtl="0" algn="l">
              <a:lnSpc>
                <a:spcPct val="100000"/>
              </a:lnSpc>
              <a:spcBef>
                <a:spcPts val="0"/>
              </a:spcBef>
              <a:spcAft>
                <a:spcPts val="0"/>
              </a:spcAft>
              <a:buClr>
                <a:schemeClr val="dk1"/>
              </a:buClr>
              <a:buSzPts val="1950"/>
              <a:buFont typeface="Arial"/>
              <a:buNone/>
            </a:pPr>
            <a:r>
              <a:rPr b="1" lang="en-US" sz="1950">
                <a:latin typeface="Arial"/>
                <a:ea typeface="Arial"/>
                <a:cs typeface="Arial"/>
                <a:sym typeface="Arial"/>
              </a:rPr>
              <a:t>Gestione della sicurezza (SM)</a:t>
            </a:r>
            <a:endParaRPr sz="1950">
              <a:latin typeface="Arial"/>
              <a:ea typeface="Arial"/>
              <a:cs typeface="Arial"/>
              <a:sym typeface="Arial"/>
            </a:endParaRPr>
          </a:p>
        </p:txBody>
      </p:sp>
      <p:grpSp>
        <p:nvGrpSpPr>
          <p:cNvPr id="643" name="Google Shape;643;p45"/>
          <p:cNvGrpSpPr/>
          <p:nvPr/>
        </p:nvGrpSpPr>
        <p:grpSpPr>
          <a:xfrm>
            <a:off x="1131751" y="766434"/>
            <a:ext cx="7806690" cy="5483869"/>
            <a:chOff x="1131751" y="766434"/>
            <a:chExt cx="7806690" cy="5483869"/>
          </a:xfrm>
        </p:grpSpPr>
        <p:sp>
          <p:nvSpPr>
            <p:cNvPr id="644" name="Google Shape;644;p45"/>
            <p:cNvSpPr/>
            <p:nvPr/>
          </p:nvSpPr>
          <p:spPr>
            <a:xfrm>
              <a:off x="1131751" y="766434"/>
              <a:ext cx="7806690" cy="5483860"/>
            </a:xfrm>
            <a:custGeom>
              <a:rect b="b" l="l" r="r" t="t"/>
              <a:pathLst>
                <a:path extrusionOk="0" h="5483860" w="7806690">
                  <a:moveTo>
                    <a:pt x="7806451" y="0"/>
                  </a:moveTo>
                  <a:lnTo>
                    <a:pt x="0" y="0"/>
                  </a:lnTo>
                  <a:lnTo>
                    <a:pt x="0" y="5483628"/>
                  </a:lnTo>
                  <a:lnTo>
                    <a:pt x="7806451" y="5483628"/>
                  </a:lnTo>
                  <a:lnTo>
                    <a:pt x="7806451" y="0"/>
                  </a:lnTo>
                  <a:close/>
                </a:path>
              </a:pathLst>
            </a:custGeom>
            <a:solidFill>
              <a:srgbClr val="A9D1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5" name="Google Shape;645;p45"/>
            <p:cNvSpPr/>
            <p:nvPr/>
          </p:nvSpPr>
          <p:spPr>
            <a:xfrm>
              <a:off x="1131751" y="766434"/>
              <a:ext cx="7806690" cy="5483860"/>
            </a:xfrm>
            <a:custGeom>
              <a:rect b="b" l="l" r="r" t="t"/>
              <a:pathLst>
                <a:path extrusionOk="0" h="5483860" w="7806690">
                  <a:moveTo>
                    <a:pt x="0" y="0"/>
                  </a:moveTo>
                  <a:lnTo>
                    <a:pt x="7806451" y="0"/>
                  </a:lnTo>
                  <a:lnTo>
                    <a:pt x="7806451" y="5483628"/>
                  </a:lnTo>
                  <a:lnTo>
                    <a:pt x="0" y="5483628"/>
                  </a:lnTo>
                  <a:lnTo>
                    <a:pt x="0" y="0"/>
                  </a:lnTo>
                  <a:close/>
                </a:path>
              </a:pathLst>
            </a:custGeom>
            <a:noFill/>
            <a:ln cap="flat" cmpd="sng" w="100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6" name="Google Shape;646;p45"/>
            <p:cNvSpPr/>
            <p:nvPr/>
          </p:nvSpPr>
          <p:spPr>
            <a:xfrm>
              <a:off x="1131751" y="1343658"/>
              <a:ext cx="6006465" cy="4906645"/>
            </a:xfrm>
            <a:custGeom>
              <a:rect b="b" l="l" r="r" t="t"/>
              <a:pathLst>
                <a:path extrusionOk="0" h="4906645" w="6006465">
                  <a:moveTo>
                    <a:pt x="6006125" y="0"/>
                  </a:moveTo>
                  <a:lnTo>
                    <a:pt x="0" y="0"/>
                  </a:lnTo>
                  <a:lnTo>
                    <a:pt x="0" y="4906404"/>
                  </a:lnTo>
                  <a:lnTo>
                    <a:pt x="6006125" y="4906404"/>
                  </a:lnTo>
                  <a:lnTo>
                    <a:pt x="6006125" y="0"/>
                  </a:lnTo>
                  <a:close/>
                </a:path>
              </a:pathLst>
            </a:custGeom>
            <a:solidFill>
              <a:srgbClr val="5482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7" name="Google Shape;647;p45"/>
            <p:cNvSpPr/>
            <p:nvPr/>
          </p:nvSpPr>
          <p:spPr>
            <a:xfrm>
              <a:off x="1131751" y="1343658"/>
              <a:ext cx="6006465" cy="4906645"/>
            </a:xfrm>
            <a:custGeom>
              <a:rect b="b" l="l" r="r" t="t"/>
              <a:pathLst>
                <a:path extrusionOk="0" h="4906645" w="6006465">
                  <a:moveTo>
                    <a:pt x="0" y="0"/>
                  </a:moveTo>
                  <a:lnTo>
                    <a:pt x="6006126" y="0"/>
                  </a:lnTo>
                  <a:lnTo>
                    <a:pt x="6006126" y="4906404"/>
                  </a:lnTo>
                  <a:lnTo>
                    <a:pt x="0" y="4906404"/>
                  </a:lnTo>
                  <a:lnTo>
                    <a:pt x="0" y="0"/>
                  </a:lnTo>
                  <a:close/>
                </a:path>
              </a:pathLst>
            </a:custGeom>
            <a:noFill/>
            <a:ln cap="flat" cmpd="sng" w="101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48" name="Google Shape;648;p45"/>
          <p:cNvSpPr txBox="1"/>
          <p:nvPr/>
        </p:nvSpPr>
        <p:spPr>
          <a:xfrm>
            <a:off x="1222453" y="785106"/>
            <a:ext cx="3350895" cy="89154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1950"/>
              <a:buFont typeface="Arial"/>
              <a:buNone/>
            </a:pPr>
            <a:r>
              <a:rPr b="1" i="0" lang="en-US" sz="1950" u="none" cap="none" strike="noStrike">
                <a:solidFill>
                  <a:schemeClr val="dk1"/>
                </a:solidFill>
                <a:latin typeface="Arial"/>
                <a:ea typeface="Arial"/>
                <a:cs typeface="Arial"/>
                <a:sym typeface="Arial"/>
              </a:rPr>
              <a:t>Gestione del rischio (RM)</a:t>
            </a:r>
            <a:endParaRPr b="0" i="0" sz="1950" u="none" cap="none" strike="noStrike">
              <a:solidFill>
                <a:schemeClr val="dk1"/>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12700" marR="0" rtl="0" algn="l">
              <a:lnSpc>
                <a:spcPct val="100000"/>
              </a:lnSpc>
              <a:spcBef>
                <a:spcPts val="0"/>
              </a:spcBef>
              <a:spcAft>
                <a:spcPts val="0"/>
              </a:spcAft>
              <a:buClr>
                <a:srgbClr val="000000"/>
              </a:buClr>
              <a:buSzPts val="1950"/>
              <a:buFont typeface="Arial"/>
              <a:buNone/>
            </a:pPr>
            <a:r>
              <a:rPr b="1" i="0" lang="en-US" sz="1950" u="none" cap="none" strike="noStrike">
                <a:solidFill>
                  <a:srgbClr val="FFFFFF"/>
                </a:solidFill>
                <a:latin typeface="Arial"/>
                <a:ea typeface="Arial"/>
                <a:cs typeface="Arial"/>
                <a:sym typeface="Arial"/>
              </a:rPr>
              <a:t>Analisi del rischio (RA)</a:t>
            </a:r>
            <a:endParaRPr b="0" i="0" sz="1950" u="none" cap="none" strike="noStrike">
              <a:solidFill>
                <a:schemeClr val="dk1"/>
              </a:solidFill>
              <a:latin typeface="Arial"/>
              <a:ea typeface="Arial"/>
              <a:cs typeface="Arial"/>
              <a:sym typeface="Arial"/>
            </a:endParaRPr>
          </a:p>
        </p:txBody>
      </p:sp>
      <p:sp>
        <p:nvSpPr>
          <p:cNvPr id="649" name="Google Shape;649;p45"/>
          <p:cNvSpPr/>
          <p:nvPr/>
        </p:nvSpPr>
        <p:spPr>
          <a:xfrm>
            <a:off x="1305732" y="1751479"/>
            <a:ext cx="2058035" cy="4279265"/>
          </a:xfrm>
          <a:custGeom>
            <a:rect b="b" l="l" r="r" t="t"/>
            <a:pathLst>
              <a:path extrusionOk="0" h="4279265" w="2058035">
                <a:moveTo>
                  <a:pt x="1851760" y="0"/>
                </a:moveTo>
                <a:lnTo>
                  <a:pt x="205752" y="0"/>
                </a:lnTo>
                <a:lnTo>
                  <a:pt x="151055" y="6096"/>
                </a:lnTo>
                <a:lnTo>
                  <a:pt x="101905" y="23300"/>
                </a:lnTo>
                <a:lnTo>
                  <a:pt x="60263" y="49984"/>
                </a:lnTo>
                <a:lnTo>
                  <a:pt x="28091" y="84524"/>
                </a:lnTo>
                <a:lnTo>
                  <a:pt x="7349" y="125291"/>
                </a:lnTo>
                <a:lnTo>
                  <a:pt x="0" y="170658"/>
                </a:lnTo>
                <a:lnTo>
                  <a:pt x="0" y="4108328"/>
                </a:lnTo>
                <a:lnTo>
                  <a:pt x="7349" y="4153696"/>
                </a:lnTo>
                <a:lnTo>
                  <a:pt x="28091" y="4194463"/>
                </a:lnTo>
                <a:lnTo>
                  <a:pt x="60263" y="4229002"/>
                </a:lnTo>
                <a:lnTo>
                  <a:pt x="101905" y="4255687"/>
                </a:lnTo>
                <a:lnTo>
                  <a:pt x="151055" y="4272891"/>
                </a:lnTo>
                <a:lnTo>
                  <a:pt x="205752" y="4278987"/>
                </a:lnTo>
                <a:lnTo>
                  <a:pt x="1851760" y="4278987"/>
                </a:lnTo>
                <a:lnTo>
                  <a:pt x="1906457" y="4272891"/>
                </a:lnTo>
                <a:lnTo>
                  <a:pt x="1955608" y="4255687"/>
                </a:lnTo>
                <a:lnTo>
                  <a:pt x="1997250" y="4229002"/>
                </a:lnTo>
                <a:lnTo>
                  <a:pt x="2029422" y="4194463"/>
                </a:lnTo>
                <a:lnTo>
                  <a:pt x="2050164" y="4153696"/>
                </a:lnTo>
                <a:lnTo>
                  <a:pt x="2057514" y="4108328"/>
                </a:lnTo>
                <a:lnTo>
                  <a:pt x="2057514" y="170658"/>
                </a:lnTo>
                <a:lnTo>
                  <a:pt x="2050164" y="125291"/>
                </a:lnTo>
                <a:lnTo>
                  <a:pt x="2029422" y="84524"/>
                </a:lnTo>
                <a:lnTo>
                  <a:pt x="1997250" y="49984"/>
                </a:lnTo>
                <a:lnTo>
                  <a:pt x="1955608" y="23300"/>
                </a:lnTo>
                <a:lnTo>
                  <a:pt x="1906457" y="6096"/>
                </a:lnTo>
                <a:lnTo>
                  <a:pt x="1851760" y="0"/>
                </a:lnTo>
                <a:close/>
              </a:path>
            </a:pathLst>
          </a:custGeom>
          <a:solidFill>
            <a:srgbClr val="FFE8C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0" name="Google Shape;650;p45"/>
          <p:cNvSpPr txBox="1"/>
          <p:nvPr/>
        </p:nvSpPr>
        <p:spPr>
          <a:xfrm>
            <a:off x="1702109" y="2165424"/>
            <a:ext cx="1268095" cy="424815"/>
          </a:xfrm>
          <a:prstGeom prst="rect">
            <a:avLst/>
          </a:prstGeom>
          <a:noFill/>
          <a:ln>
            <a:noFill/>
          </a:ln>
        </p:spPr>
        <p:txBody>
          <a:bodyPr anchorCtr="0" anchor="t" bIns="0" lIns="0" spcFirstLastPara="1" rIns="0" wrap="square" tIns="38100">
            <a:spAutoFit/>
          </a:bodyPr>
          <a:lstStyle/>
          <a:p>
            <a:pPr indent="279400" lvl="0" marL="12700" marR="5080" rtl="0" algn="l">
              <a:lnSpc>
                <a:spcPct val="109629"/>
              </a:lnSpc>
              <a:spcBef>
                <a:spcPts val="0"/>
              </a:spcBef>
              <a:spcAft>
                <a:spcPts val="0"/>
              </a:spcAft>
              <a:buClr>
                <a:srgbClr val="000000"/>
              </a:buClr>
              <a:buSzPts val="1350"/>
              <a:buFont typeface="Arial"/>
              <a:buNone/>
            </a:pPr>
            <a:r>
              <a:rPr b="1" i="0" lang="en-US" sz="1350" u="none" cap="none" strike="noStrike">
                <a:solidFill>
                  <a:schemeClr val="dk1"/>
                </a:solidFill>
                <a:latin typeface="Calibri"/>
                <a:ea typeface="Calibri"/>
                <a:cs typeface="Calibri"/>
                <a:sym typeface="Calibri"/>
              </a:rPr>
              <a:t>Definizione del contesto</a:t>
            </a:r>
            <a:endParaRPr b="0" i="0" sz="1350" u="none" cap="none" strike="noStrike">
              <a:solidFill>
                <a:schemeClr val="dk1"/>
              </a:solidFill>
              <a:latin typeface="Calibri"/>
              <a:ea typeface="Calibri"/>
              <a:cs typeface="Calibri"/>
              <a:sym typeface="Calibri"/>
            </a:endParaRPr>
          </a:p>
        </p:txBody>
      </p:sp>
      <p:grpSp>
        <p:nvGrpSpPr>
          <p:cNvPr id="651" name="Google Shape;651;p45"/>
          <p:cNvGrpSpPr/>
          <p:nvPr/>
        </p:nvGrpSpPr>
        <p:grpSpPr>
          <a:xfrm>
            <a:off x="1676387" y="3037686"/>
            <a:ext cx="1331595" cy="628015"/>
            <a:chOff x="1676387" y="3037686"/>
            <a:chExt cx="1331595" cy="628015"/>
          </a:xfrm>
        </p:grpSpPr>
        <p:sp>
          <p:nvSpPr>
            <p:cNvPr id="652" name="Google Shape;652;p45"/>
            <p:cNvSpPr/>
            <p:nvPr/>
          </p:nvSpPr>
          <p:spPr>
            <a:xfrm>
              <a:off x="1676387" y="3037686"/>
              <a:ext cx="1331595" cy="628015"/>
            </a:xfrm>
            <a:custGeom>
              <a:rect b="b" l="l" r="r" t="t"/>
              <a:pathLst>
                <a:path extrusionOk="0" h="628014" w="1331595">
                  <a:moveTo>
                    <a:pt x="1255690" y="0"/>
                  </a:moveTo>
                  <a:lnTo>
                    <a:pt x="75645" y="0"/>
                  </a:lnTo>
                  <a:lnTo>
                    <a:pt x="46200" y="4930"/>
                  </a:lnTo>
                  <a:lnTo>
                    <a:pt x="22155" y="18376"/>
                  </a:lnTo>
                  <a:lnTo>
                    <a:pt x="5944" y="38320"/>
                  </a:lnTo>
                  <a:lnTo>
                    <a:pt x="0" y="62741"/>
                  </a:lnTo>
                  <a:lnTo>
                    <a:pt x="0" y="564675"/>
                  </a:lnTo>
                  <a:lnTo>
                    <a:pt x="22155" y="609040"/>
                  </a:lnTo>
                  <a:lnTo>
                    <a:pt x="75645" y="627416"/>
                  </a:lnTo>
                  <a:lnTo>
                    <a:pt x="1255688" y="627418"/>
                  </a:lnTo>
                  <a:lnTo>
                    <a:pt x="1285132" y="622487"/>
                  </a:lnTo>
                  <a:lnTo>
                    <a:pt x="1309177" y="609041"/>
                  </a:lnTo>
                  <a:lnTo>
                    <a:pt x="1325388" y="589097"/>
                  </a:lnTo>
                  <a:lnTo>
                    <a:pt x="1331333" y="564675"/>
                  </a:lnTo>
                  <a:lnTo>
                    <a:pt x="1331334" y="62741"/>
                  </a:lnTo>
                  <a:lnTo>
                    <a:pt x="1325390" y="38320"/>
                  </a:lnTo>
                  <a:lnTo>
                    <a:pt x="1309179" y="18376"/>
                  </a:lnTo>
                  <a:lnTo>
                    <a:pt x="1285134" y="4930"/>
                  </a:lnTo>
                  <a:lnTo>
                    <a:pt x="125569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3" name="Google Shape;653;p45"/>
            <p:cNvSpPr/>
            <p:nvPr/>
          </p:nvSpPr>
          <p:spPr>
            <a:xfrm>
              <a:off x="1676387" y="3037686"/>
              <a:ext cx="1331595" cy="628015"/>
            </a:xfrm>
            <a:custGeom>
              <a:rect b="b" l="l" r="r" t="t"/>
              <a:pathLst>
                <a:path extrusionOk="0" h="628014" w="1331595">
                  <a:moveTo>
                    <a:pt x="0" y="62742"/>
                  </a:moveTo>
                  <a:lnTo>
                    <a:pt x="5944" y="38320"/>
                  </a:lnTo>
                  <a:lnTo>
                    <a:pt x="22155" y="18376"/>
                  </a:lnTo>
                  <a:lnTo>
                    <a:pt x="46200" y="4930"/>
                  </a:lnTo>
                  <a:lnTo>
                    <a:pt x="75644" y="0"/>
                  </a:lnTo>
                  <a:lnTo>
                    <a:pt x="1255690" y="0"/>
                  </a:lnTo>
                  <a:lnTo>
                    <a:pt x="1285134" y="4930"/>
                  </a:lnTo>
                  <a:lnTo>
                    <a:pt x="1309178" y="18376"/>
                  </a:lnTo>
                  <a:lnTo>
                    <a:pt x="1325389" y="38320"/>
                  </a:lnTo>
                  <a:lnTo>
                    <a:pt x="1331333" y="62742"/>
                  </a:lnTo>
                  <a:lnTo>
                    <a:pt x="1331332" y="564676"/>
                  </a:lnTo>
                  <a:lnTo>
                    <a:pt x="1325388" y="589098"/>
                  </a:lnTo>
                  <a:lnTo>
                    <a:pt x="1309177" y="609041"/>
                  </a:lnTo>
                  <a:lnTo>
                    <a:pt x="1285132" y="622488"/>
                  </a:lnTo>
                  <a:lnTo>
                    <a:pt x="1255687" y="627418"/>
                  </a:lnTo>
                  <a:lnTo>
                    <a:pt x="75644" y="627417"/>
                  </a:lnTo>
                  <a:lnTo>
                    <a:pt x="46200" y="622486"/>
                  </a:lnTo>
                  <a:lnTo>
                    <a:pt x="22155" y="609040"/>
                  </a:lnTo>
                  <a:lnTo>
                    <a:pt x="5944" y="589097"/>
                  </a:lnTo>
                  <a:lnTo>
                    <a:pt x="0" y="564675"/>
                  </a:lnTo>
                  <a:lnTo>
                    <a:pt x="0" y="62742"/>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54" name="Google Shape;654;p45"/>
          <p:cNvSpPr txBox="1"/>
          <p:nvPr/>
        </p:nvSpPr>
        <p:spPr>
          <a:xfrm>
            <a:off x="1838987" y="3169292"/>
            <a:ext cx="996315" cy="329565"/>
          </a:xfrm>
          <a:prstGeom prst="rect">
            <a:avLst/>
          </a:prstGeom>
          <a:noFill/>
          <a:ln>
            <a:noFill/>
          </a:ln>
        </p:spPr>
        <p:txBody>
          <a:bodyPr anchorCtr="0" anchor="t" bIns="0" lIns="0" spcFirstLastPara="1" rIns="0" wrap="square" tIns="40000">
            <a:spAutoFit/>
          </a:bodyPr>
          <a:lstStyle/>
          <a:p>
            <a:pPr indent="223520" lvl="0" marL="12700" marR="5080" rtl="0" algn="l">
              <a:lnSpc>
                <a:spcPct val="103809"/>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Considerazioni generali</a:t>
            </a:r>
            <a:endParaRPr b="0" i="0" sz="1050" u="none" cap="none" strike="noStrike">
              <a:solidFill>
                <a:schemeClr val="dk1"/>
              </a:solidFill>
              <a:latin typeface="Calibri"/>
              <a:ea typeface="Calibri"/>
              <a:cs typeface="Calibri"/>
              <a:sym typeface="Calibri"/>
            </a:endParaRPr>
          </a:p>
        </p:txBody>
      </p:sp>
      <p:grpSp>
        <p:nvGrpSpPr>
          <p:cNvPr id="655" name="Google Shape;655;p45"/>
          <p:cNvGrpSpPr/>
          <p:nvPr/>
        </p:nvGrpSpPr>
        <p:grpSpPr>
          <a:xfrm>
            <a:off x="1676387" y="3765490"/>
            <a:ext cx="1331595" cy="615315"/>
            <a:chOff x="1676387" y="3765490"/>
            <a:chExt cx="1331595" cy="615315"/>
          </a:xfrm>
        </p:grpSpPr>
        <p:sp>
          <p:nvSpPr>
            <p:cNvPr id="656" name="Google Shape;656;p45"/>
            <p:cNvSpPr/>
            <p:nvPr/>
          </p:nvSpPr>
          <p:spPr>
            <a:xfrm>
              <a:off x="1676387" y="3765490"/>
              <a:ext cx="1331595" cy="615315"/>
            </a:xfrm>
            <a:custGeom>
              <a:rect b="b" l="l" r="r" t="t"/>
              <a:pathLst>
                <a:path extrusionOk="0" h="615314" w="1331595">
                  <a:moveTo>
                    <a:pt x="1257202" y="0"/>
                  </a:moveTo>
                  <a:lnTo>
                    <a:pt x="74129" y="0"/>
                  </a:lnTo>
                  <a:lnTo>
                    <a:pt x="45275" y="4831"/>
                  </a:lnTo>
                  <a:lnTo>
                    <a:pt x="21712" y="18009"/>
                  </a:lnTo>
                  <a:lnTo>
                    <a:pt x="5825" y="37553"/>
                  </a:lnTo>
                  <a:lnTo>
                    <a:pt x="0" y="61487"/>
                  </a:lnTo>
                  <a:lnTo>
                    <a:pt x="0" y="553382"/>
                  </a:lnTo>
                  <a:lnTo>
                    <a:pt x="5825" y="577315"/>
                  </a:lnTo>
                  <a:lnTo>
                    <a:pt x="21712" y="596860"/>
                  </a:lnTo>
                  <a:lnTo>
                    <a:pt x="45275" y="610037"/>
                  </a:lnTo>
                  <a:lnTo>
                    <a:pt x="74129" y="614869"/>
                  </a:lnTo>
                  <a:lnTo>
                    <a:pt x="1257202" y="614869"/>
                  </a:lnTo>
                  <a:lnTo>
                    <a:pt x="1286057" y="610037"/>
                  </a:lnTo>
                  <a:lnTo>
                    <a:pt x="1309620" y="596860"/>
                  </a:lnTo>
                  <a:lnTo>
                    <a:pt x="1325507" y="577315"/>
                  </a:lnTo>
                  <a:lnTo>
                    <a:pt x="1331333" y="553382"/>
                  </a:lnTo>
                  <a:lnTo>
                    <a:pt x="1331333" y="61487"/>
                  </a:lnTo>
                  <a:lnTo>
                    <a:pt x="1325507" y="37553"/>
                  </a:lnTo>
                  <a:lnTo>
                    <a:pt x="1309620" y="18009"/>
                  </a:lnTo>
                  <a:lnTo>
                    <a:pt x="1286057" y="4831"/>
                  </a:lnTo>
                  <a:lnTo>
                    <a:pt x="1257202"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7" name="Google Shape;657;p45"/>
            <p:cNvSpPr/>
            <p:nvPr/>
          </p:nvSpPr>
          <p:spPr>
            <a:xfrm>
              <a:off x="1676387" y="3765490"/>
              <a:ext cx="1331595" cy="615315"/>
            </a:xfrm>
            <a:custGeom>
              <a:rect b="b" l="l" r="r" t="t"/>
              <a:pathLst>
                <a:path extrusionOk="0" h="615314" w="1331595">
                  <a:moveTo>
                    <a:pt x="0" y="61486"/>
                  </a:moveTo>
                  <a:lnTo>
                    <a:pt x="5825" y="37553"/>
                  </a:lnTo>
                  <a:lnTo>
                    <a:pt x="21712" y="18008"/>
                  </a:lnTo>
                  <a:lnTo>
                    <a:pt x="45275" y="4831"/>
                  </a:lnTo>
                  <a:lnTo>
                    <a:pt x="74130" y="0"/>
                  </a:lnTo>
                  <a:lnTo>
                    <a:pt x="1257202" y="0"/>
                  </a:lnTo>
                  <a:lnTo>
                    <a:pt x="1286057" y="4831"/>
                  </a:lnTo>
                  <a:lnTo>
                    <a:pt x="1309620" y="18008"/>
                  </a:lnTo>
                  <a:lnTo>
                    <a:pt x="1325507" y="37553"/>
                  </a:lnTo>
                  <a:lnTo>
                    <a:pt x="1331332" y="61486"/>
                  </a:lnTo>
                  <a:lnTo>
                    <a:pt x="1331332" y="553382"/>
                  </a:lnTo>
                  <a:lnTo>
                    <a:pt x="1325507" y="577315"/>
                  </a:lnTo>
                  <a:lnTo>
                    <a:pt x="1309620" y="596860"/>
                  </a:lnTo>
                  <a:lnTo>
                    <a:pt x="1286057" y="610037"/>
                  </a:lnTo>
                  <a:lnTo>
                    <a:pt x="1257202" y="614869"/>
                  </a:lnTo>
                  <a:lnTo>
                    <a:pt x="74130" y="614869"/>
                  </a:lnTo>
                  <a:lnTo>
                    <a:pt x="45275" y="610037"/>
                  </a:lnTo>
                  <a:lnTo>
                    <a:pt x="21712" y="596860"/>
                  </a:lnTo>
                  <a:lnTo>
                    <a:pt x="5825" y="577315"/>
                  </a:lnTo>
                  <a:lnTo>
                    <a:pt x="0" y="553382"/>
                  </a:lnTo>
                  <a:lnTo>
                    <a:pt x="0" y="61486"/>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58" name="Google Shape;658;p45"/>
          <p:cNvSpPr txBox="1"/>
          <p:nvPr/>
        </p:nvSpPr>
        <p:spPr>
          <a:xfrm>
            <a:off x="1892467" y="3959838"/>
            <a:ext cx="890905" cy="19113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Criteri di base</a:t>
            </a:r>
            <a:endParaRPr b="0" i="0" sz="1050" u="none" cap="none" strike="noStrike">
              <a:solidFill>
                <a:schemeClr val="dk1"/>
              </a:solidFill>
              <a:latin typeface="Calibri"/>
              <a:ea typeface="Calibri"/>
              <a:cs typeface="Calibri"/>
              <a:sym typeface="Calibri"/>
            </a:endParaRPr>
          </a:p>
        </p:txBody>
      </p:sp>
      <p:grpSp>
        <p:nvGrpSpPr>
          <p:cNvPr id="659" name="Google Shape;659;p45"/>
          <p:cNvGrpSpPr/>
          <p:nvPr/>
        </p:nvGrpSpPr>
        <p:grpSpPr>
          <a:xfrm>
            <a:off x="1676387" y="4480746"/>
            <a:ext cx="1331595" cy="615315"/>
            <a:chOff x="1676387" y="4480746"/>
            <a:chExt cx="1331595" cy="615315"/>
          </a:xfrm>
        </p:grpSpPr>
        <p:sp>
          <p:nvSpPr>
            <p:cNvPr id="660" name="Google Shape;660;p45"/>
            <p:cNvSpPr/>
            <p:nvPr/>
          </p:nvSpPr>
          <p:spPr>
            <a:xfrm>
              <a:off x="1676387" y="4480746"/>
              <a:ext cx="1331595" cy="615315"/>
            </a:xfrm>
            <a:custGeom>
              <a:rect b="b" l="l" r="r" t="t"/>
              <a:pathLst>
                <a:path extrusionOk="0" h="615314" w="1331595">
                  <a:moveTo>
                    <a:pt x="1257202" y="0"/>
                  </a:moveTo>
                  <a:lnTo>
                    <a:pt x="74129" y="0"/>
                  </a:lnTo>
                  <a:lnTo>
                    <a:pt x="45275" y="4831"/>
                  </a:lnTo>
                  <a:lnTo>
                    <a:pt x="21712" y="18008"/>
                  </a:lnTo>
                  <a:lnTo>
                    <a:pt x="5825" y="37552"/>
                  </a:lnTo>
                  <a:lnTo>
                    <a:pt x="0" y="61485"/>
                  </a:lnTo>
                  <a:lnTo>
                    <a:pt x="0" y="553382"/>
                  </a:lnTo>
                  <a:lnTo>
                    <a:pt x="5825" y="577315"/>
                  </a:lnTo>
                  <a:lnTo>
                    <a:pt x="21712" y="596859"/>
                  </a:lnTo>
                  <a:lnTo>
                    <a:pt x="45275" y="610036"/>
                  </a:lnTo>
                  <a:lnTo>
                    <a:pt x="74129" y="614867"/>
                  </a:lnTo>
                  <a:lnTo>
                    <a:pt x="1257202" y="614867"/>
                  </a:lnTo>
                  <a:lnTo>
                    <a:pt x="1286057" y="610036"/>
                  </a:lnTo>
                  <a:lnTo>
                    <a:pt x="1309620" y="596859"/>
                  </a:lnTo>
                  <a:lnTo>
                    <a:pt x="1325507" y="577315"/>
                  </a:lnTo>
                  <a:lnTo>
                    <a:pt x="1331333" y="553382"/>
                  </a:lnTo>
                  <a:lnTo>
                    <a:pt x="1331333" y="61485"/>
                  </a:lnTo>
                  <a:lnTo>
                    <a:pt x="1325507" y="37552"/>
                  </a:lnTo>
                  <a:lnTo>
                    <a:pt x="1309620" y="18008"/>
                  </a:lnTo>
                  <a:lnTo>
                    <a:pt x="1286057" y="4831"/>
                  </a:lnTo>
                  <a:lnTo>
                    <a:pt x="1257202"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61" name="Google Shape;661;p45"/>
            <p:cNvSpPr/>
            <p:nvPr/>
          </p:nvSpPr>
          <p:spPr>
            <a:xfrm>
              <a:off x="1676387" y="4480746"/>
              <a:ext cx="1331595" cy="615315"/>
            </a:xfrm>
            <a:custGeom>
              <a:rect b="b" l="l" r="r" t="t"/>
              <a:pathLst>
                <a:path extrusionOk="0" h="615314" w="1331595">
                  <a:moveTo>
                    <a:pt x="0" y="61486"/>
                  </a:moveTo>
                  <a:lnTo>
                    <a:pt x="5825" y="37553"/>
                  </a:lnTo>
                  <a:lnTo>
                    <a:pt x="21712" y="18008"/>
                  </a:lnTo>
                  <a:lnTo>
                    <a:pt x="45275" y="4831"/>
                  </a:lnTo>
                  <a:lnTo>
                    <a:pt x="74130" y="0"/>
                  </a:lnTo>
                  <a:lnTo>
                    <a:pt x="1257202" y="0"/>
                  </a:lnTo>
                  <a:lnTo>
                    <a:pt x="1286057" y="4831"/>
                  </a:lnTo>
                  <a:lnTo>
                    <a:pt x="1309620" y="18008"/>
                  </a:lnTo>
                  <a:lnTo>
                    <a:pt x="1325507" y="37553"/>
                  </a:lnTo>
                  <a:lnTo>
                    <a:pt x="1331332" y="61486"/>
                  </a:lnTo>
                  <a:lnTo>
                    <a:pt x="1331332" y="553382"/>
                  </a:lnTo>
                  <a:lnTo>
                    <a:pt x="1325507" y="577315"/>
                  </a:lnTo>
                  <a:lnTo>
                    <a:pt x="1309620" y="596860"/>
                  </a:lnTo>
                  <a:lnTo>
                    <a:pt x="1286057" y="610037"/>
                  </a:lnTo>
                  <a:lnTo>
                    <a:pt x="1257202" y="614869"/>
                  </a:lnTo>
                  <a:lnTo>
                    <a:pt x="74130" y="614869"/>
                  </a:lnTo>
                  <a:lnTo>
                    <a:pt x="45275" y="610037"/>
                  </a:lnTo>
                  <a:lnTo>
                    <a:pt x="21712" y="596860"/>
                  </a:lnTo>
                  <a:lnTo>
                    <a:pt x="5825" y="577315"/>
                  </a:lnTo>
                  <a:lnTo>
                    <a:pt x="0" y="553382"/>
                  </a:lnTo>
                  <a:lnTo>
                    <a:pt x="0" y="61486"/>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62" name="Google Shape;662;p45"/>
          <p:cNvSpPr txBox="1"/>
          <p:nvPr/>
        </p:nvSpPr>
        <p:spPr>
          <a:xfrm>
            <a:off x="1951053" y="4599803"/>
            <a:ext cx="772160" cy="329565"/>
          </a:xfrm>
          <a:prstGeom prst="rect">
            <a:avLst/>
          </a:prstGeom>
          <a:noFill/>
          <a:ln>
            <a:noFill/>
          </a:ln>
        </p:spPr>
        <p:txBody>
          <a:bodyPr anchorCtr="0" anchor="t" bIns="0" lIns="0" spcFirstLastPara="1" rIns="0" wrap="square" tIns="40000">
            <a:spAutoFit/>
          </a:bodyPr>
          <a:lstStyle/>
          <a:p>
            <a:pPr indent="101600" lvl="0" marL="12700" marR="5080" rtl="0" algn="l">
              <a:lnSpc>
                <a:spcPct val="103809"/>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Ambito e confini</a:t>
            </a:r>
            <a:endParaRPr b="0" i="0" sz="1050" u="none" cap="none" strike="noStrike">
              <a:solidFill>
                <a:schemeClr val="dk1"/>
              </a:solidFill>
              <a:latin typeface="Calibri"/>
              <a:ea typeface="Calibri"/>
              <a:cs typeface="Calibri"/>
              <a:sym typeface="Calibri"/>
            </a:endParaRPr>
          </a:p>
        </p:txBody>
      </p:sp>
      <p:grpSp>
        <p:nvGrpSpPr>
          <p:cNvPr id="663" name="Google Shape;663;p45"/>
          <p:cNvGrpSpPr/>
          <p:nvPr/>
        </p:nvGrpSpPr>
        <p:grpSpPr>
          <a:xfrm>
            <a:off x="1676387" y="5196001"/>
            <a:ext cx="1331595" cy="628015"/>
            <a:chOff x="1676387" y="5196001"/>
            <a:chExt cx="1331595" cy="628015"/>
          </a:xfrm>
        </p:grpSpPr>
        <p:sp>
          <p:nvSpPr>
            <p:cNvPr id="664" name="Google Shape;664;p45"/>
            <p:cNvSpPr/>
            <p:nvPr/>
          </p:nvSpPr>
          <p:spPr>
            <a:xfrm>
              <a:off x="1676387" y="5196001"/>
              <a:ext cx="1331595" cy="628015"/>
            </a:xfrm>
            <a:custGeom>
              <a:rect b="b" l="l" r="r" t="t"/>
              <a:pathLst>
                <a:path extrusionOk="0" h="628014" w="1331595">
                  <a:moveTo>
                    <a:pt x="1255690" y="0"/>
                  </a:moveTo>
                  <a:lnTo>
                    <a:pt x="75645" y="0"/>
                  </a:lnTo>
                  <a:lnTo>
                    <a:pt x="46200" y="4930"/>
                  </a:lnTo>
                  <a:lnTo>
                    <a:pt x="22155" y="18377"/>
                  </a:lnTo>
                  <a:lnTo>
                    <a:pt x="5944" y="38320"/>
                  </a:lnTo>
                  <a:lnTo>
                    <a:pt x="0" y="62743"/>
                  </a:lnTo>
                  <a:lnTo>
                    <a:pt x="0" y="564675"/>
                  </a:lnTo>
                  <a:lnTo>
                    <a:pt x="22155" y="609040"/>
                  </a:lnTo>
                  <a:lnTo>
                    <a:pt x="75645" y="627417"/>
                  </a:lnTo>
                  <a:lnTo>
                    <a:pt x="1255688" y="627418"/>
                  </a:lnTo>
                  <a:lnTo>
                    <a:pt x="1285132" y="622488"/>
                  </a:lnTo>
                  <a:lnTo>
                    <a:pt x="1309177" y="609042"/>
                  </a:lnTo>
                  <a:lnTo>
                    <a:pt x="1325388" y="589098"/>
                  </a:lnTo>
                  <a:lnTo>
                    <a:pt x="1331333" y="564676"/>
                  </a:lnTo>
                  <a:lnTo>
                    <a:pt x="1331334" y="62743"/>
                  </a:lnTo>
                  <a:lnTo>
                    <a:pt x="1325390" y="38320"/>
                  </a:lnTo>
                  <a:lnTo>
                    <a:pt x="1309179" y="18377"/>
                  </a:lnTo>
                  <a:lnTo>
                    <a:pt x="1285134" y="4930"/>
                  </a:lnTo>
                  <a:lnTo>
                    <a:pt x="125569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65" name="Google Shape;665;p45"/>
            <p:cNvSpPr/>
            <p:nvPr/>
          </p:nvSpPr>
          <p:spPr>
            <a:xfrm>
              <a:off x="1676387" y="5196001"/>
              <a:ext cx="1331595" cy="628015"/>
            </a:xfrm>
            <a:custGeom>
              <a:rect b="b" l="l" r="r" t="t"/>
              <a:pathLst>
                <a:path extrusionOk="0" h="628014" w="1331595">
                  <a:moveTo>
                    <a:pt x="0" y="62742"/>
                  </a:moveTo>
                  <a:lnTo>
                    <a:pt x="5944" y="38320"/>
                  </a:lnTo>
                  <a:lnTo>
                    <a:pt x="22155" y="18376"/>
                  </a:lnTo>
                  <a:lnTo>
                    <a:pt x="46200" y="4930"/>
                  </a:lnTo>
                  <a:lnTo>
                    <a:pt x="75644" y="0"/>
                  </a:lnTo>
                  <a:lnTo>
                    <a:pt x="1255690" y="0"/>
                  </a:lnTo>
                  <a:lnTo>
                    <a:pt x="1285134" y="4930"/>
                  </a:lnTo>
                  <a:lnTo>
                    <a:pt x="1309178" y="18376"/>
                  </a:lnTo>
                  <a:lnTo>
                    <a:pt x="1325389" y="38320"/>
                  </a:lnTo>
                  <a:lnTo>
                    <a:pt x="1331333" y="62742"/>
                  </a:lnTo>
                  <a:lnTo>
                    <a:pt x="1331332" y="564676"/>
                  </a:lnTo>
                  <a:lnTo>
                    <a:pt x="1325388" y="589098"/>
                  </a:lnTo>
                  <a:lnTo>
                    <a:pt x="1309177" y="609041"/>
                  </a:lnTo>
                  <a:lnTo>
                    <a:pt x="1285132" y="622488"/>
                  </a:lnTo>
                  <a:lnTo>
                    <a:pt x="1255687" y="627418"/>
                  </a:lnTo>
                  <a:lnTo>
                    <a:pt x="75644" y="627417"/>
                  </a:lnTo>
                  <a:lnTo>
                    <a:pt x="46200" y="622486"/>
                  </a:lnTo>
                  <a:lnTo>
                    <a:pt x="22155" y="609040"/>
                  </a:lnTo>
                  <a:lnTo>
                    <a:pt x="5944" y="589097"/>
                  </a:lnTo>
                  <a:lnTo>
                    <a:pt x="0" y="564675"/>
                  </a:lnTo>
                  <a:lnTo>
                    <a:pt x="0" y="62742"/>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66" name="Google Shape;666;p45"/>
          <p:cNvSpPr txBox="1"/>
          <p:nvPr/>
        </p:nvSpPr>
        <p:spPr>
          <a:xfrm>
            <a:off x="1784751" y="5315060"/>
            <a:ext cx="1104900" cy="329565"/>
          </a:xfrm>
          <a:prstGeom prst="rect">
            <a:avLst/>
          </a:prstGeom>
          <a:noFill/>
          <a:ln>
            <a:noFill/>
          </a:ln>
        </p:spPr>
        <p:txBody>
          <a:bodyPr anchorCtr="0" anchor="t" bIns="0" lIns="0" spcFirstLastPara="1" rIns="0" wrap="square" tIns="40000">
            <a:spAutoFit/>
          </a:bodyPr>
          <a:lstStyle/>
          <a:p>
            <a:pPr indent="-424179" lvl="0" marL="436244" marR="5080" rtl="0" algn="l">
              <a:lnSpc>
                <a:spcPct val="103809"/>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Organizzazione per la RM</a:t>
            </a:r>
            <a:endParaRPr b="0" i="0" sz="1050" u="none" cap="none" strike="noStrike">
              <a:solidFill>
                <a:schemeClr val="dk1"/>
              </a:solidFill>
              <a:latin typeface="Calibri"/>
              <a:ea typeface="Calibri"/>
              <a:cs typeface="Calibri"/>
              <a:sym typeface="Calibri"/>
            </a:endParaRPr>
          </a:p>
        </p:txBody>
      </p:sp>
      <p:sp>
        <p:nvSpPr>
          <p:cNvPr id="667" name="Google Shape;667;p45"/>
          <p:cNvSpPr/>
          <p:nvPr/>
        </p:nvSpPr>
        <p:spPr>
          <a:xfrm>
            <a:off x="3499405" y="1751479"/>
            <a:ext cx="1755139" cy="4279265"/>
          </a:xfrm>
          <a:custGeom>
            <a:rect b="b" l="l" r="r" t="t"/>
            <a:pathLst>
              <a:path extrusionOk="0" h="4279265" w="1755139">
                <a:moveTo>
                  <a:pt x="1579441" y="0"/>
                </a:moveTo>
                <a:lnTo>
                  <a:pt x="175496" y="0"/>
                </a:lnTo>
                <a:lnTo>
                  <a:pt x="120026" y="7420"/>
                </a:lnTo>
                <a:lnTo>
                  <a:pt x="71850" y="28084"/>
                </a:lnTo>
                <a:lnTo>
                  <a:pt x="33860" y="59594"/>
                </a:lnTo>
                <a:lnTo>
                  <a:pt x="8947" y="99553"/>
                </a:lnTo>
                <a:lnTo>
                  <a:pt x="0" y="145562"/>
                </a:lnTo>
                <a:lnTo>
                  <a:pt x="0" y="4133425"/>
                </a:lnTo>
                <a:lnTo>
                  <a:pt x="8947" y="4179434"/>
                </a:lnTo>
                <a:lnTo>
                  <a:pt x="33860" y="4219392"/>
                </a:lnTo>
                <a:lnTo>
                  <a:pt x="71850" y="4250902"/>
                </a:lnTo>
                <a:lnTo>
                  <a:pt x="120026" y="4271566"/>
                </a:lnTo>
                <a:lnTo>
                  <a:pt x="175496" y="4278987"/>
                </a:lnTo>
                <a:lnTo>
                  <a:pt x="1579441" y="4278987"/>
                </a:lnTo>
                <a:lnTo>
                  <a:pt x="1634912" y="4271566"/>
                </a:lnTo>
                <a:lnTo>
                  <a:pt x="1683088" y="4250902"/>
                </a:lnTo>
                <a:lnTo>
                  <a:pt x="1721078" y="4219392"/>
                </a:lnTo>
                <a:lnTo>
                  <a:pt x="1745992" y="4179434"/>
                </a:lnTo>
                <a:lnTo>
                  <a:pt x="1754939" y="4133425"/>
                </a:lnTo>
                <a:lnTo>
                  <a:pt x="1754939" y="145562"/>
                </a:lnTo>
                <a:lnTo>
                  <a:pt x="1745992" y="99553"/>
                </a:lnTo>
                <a:lnTo>
                  <a:pt x="1721078" y="59594"/>
                </a:lnTo>
                <a:lnTo>
                  <a:pt x="1683088" y="28084"/>
                </a:lnTo>
                <a:lnTo>
                  <a:pt x="1634912" y="7420"/>
                </a:lnTo>
                <a:lnTo>
                  <a:pt x="1579441" y="0"/>
                </a:lnTo>
                <a:close/>
              </a:path>
            </a:pathLst>
          </a:custGeom>
          <a:solidFill>
            <a:srgbClr val="FFE8C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68" name="Google Shape;668;p45"/>
          <p:cNvSpPr txBox="1"/>
          <p:nvPr/>
        </p:nvSpPr>
        <p:spPr>
          <a:xfrm>
            <a:off x="3572433" y="2253263"/>
            <a:ext cx="1607185"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Clr>
                <a:srgbClr val="000000"/>
              </a:buClr>
              <a:buSzPts val="1350"/>
              <a:buFont typeface="Arial"/>
              <a:buNone/>
            </a:pPr>
            <a:r>
              <a:rPr b="1" i="0" lang="en-US" sz="1350" u="none" cap="none" strike="noStrike">
                <a:solidFill>
                  <a:schemeClr val="dk1"/>
                </a:solidFill>
                <a:latin typeface="Calibri"/>
                <a:ea typeface="Calibri"/>
                <a:cs typeface="Calibri"/>
                <a:sym typeface="Calibri"/>
              </a:rPr>
              <a:t>Identificazione del rischio</a:t>
            </a:r>
            <a:endParaRPr b="0" i="0" sz="1350" u="none" cap="none" strike="noStrike">
              <a:solidFill>
                <a:schemeClr val="dk1"/>
              </a:solidFill>
              <a:latin typeface="Calibri"/>
              <a:ea typeface="Calibri"/>
              <a:cs typeface="Calibri"/>
              <a:sym typeface="Calibri"/>
            </a:endParaRPr>
          </a:p>
        </p:txBody>
      </p:sp>
      <p:grpSp>
        <p:nvGrpSpPr>
          <p:cNvPr id="669" name="Google Shape;669;p45"/>
          <p:cNvGrpSpPr/>
          <p:nvPr/>
        </p:nvGrpSpPr>
        <p:grpSpPr>
          <a:xfrm>
            <a:off x="3718773" y="3037686"/>
            <a:ext cx="1331595" cy="502284"/>
            <a:chOff x="3718773" y="3037686"/>
            <a:chExt cx="1331595" cy="502284"/>
          </a:xfrm>
        </p:grpSpPr>
        <p:sp>
          <p:nvSpPr>
            <p:cNvPr id="670" name="Google Shape;670;p45"/>
            <p:cNvSpPr/>
            <p:nvPr/>
          </p:nvSpPr>
          <p:spPr>
            <a:xfrm>
              <a:off x="3718773" y="3037686"/>
              <a:ext cx="1331595" cy="502284"/>
            </a:xfrm>
            <a:custGeom>
              <a:rect b="b" l="l" r="r" t="t"/>
              <a:pathLst>
                <a:path extrusionOk="0" h="502285" w="1331595">
                  <a:moveTo>
                    <a:pt x="1270816" y="0"/>
                  </a:moveTo>
                  <a:lnTo>
                    <a:pt x="60514" y="0"/>
                  </a:lnTo>
                  <a:lnTo>
                    <a:pt x="36959" y="3944"/>
                  </a:lnTo>
                  <a:lnTo>
                    <a:pt x="17724" y="14701"/>
                  </a:lnTo>
                  <a:lnTo>
                    <a:pt x="4755" y="30655"/>
                  </a:lnTo>
                  <a:lnTo>
                    <a:pt x="0" y="50192"/>
                  </a:lnTo>
                  <a:lnTo>
                    <a:pt x="0" y="451740"/>
                  </a:lnTo>
                  <a:lnTo>
                    <a:pt x="4755" y="471277"/>
                  </a:lnTo>
                  <a:lnTo>
                    <a:pt x="17724" y="487231"/>
                  </a:lnTo>
                  <a:lnTo>
                    <a:pt x="36959" y="497988"/>
                  </a:lnTo>
                  <a:lnTo>
                    <a:pt x="60514" y="501933"/>
                  </a:lnTo>
                  <a:lnTo>
                    <a:pt x="1270816" y="501933"/>
                  </a:lnTo>
                  <a:lnTo>
                    <a:pt x="1294371" y="497988"/>
                  </a:lnTo>
                  <a:lnTo>
                    <a:pt x="1313607" y="487231"/>
                  </a:lnTo>
                  <a:lnTo>
                    <a:pt x="1326576" y="471277"/>
                  </a:lnTo>
                  <a:lnTo>
                    <a:pt x="1331332" y="451740"/>
                  </a:lnTo>
                  <a:lnTo>
                    <a:pt x="1331332" y="50192"/>
                  </a:lnTo>
                  <a:lnTo>
                    <a:pt x="1326576" y="30655"/>
                  </a:lnTo>
                  <a:lnTo>
                    <a:pt x="1313607" y="14701"/>
                  </a:lnTo>
                  <a:lnTo>
                    <a:pt x="1294371" y="3944"/>
                  </a:lnTo>
                  <a:lnTo>
                    <a:pt x="1270816"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71" name="Google Shape;671;p45"/>
            <p:cNvSpPr/>
            <p:nvPr/>
          </p:nvSpPr>
          <p:spPr>
            <a:xfrm>
              <a:off x="3718773" y="3037686"/>
              <a:ext cx="1331595" cy="502284"/>
            </a:xfrm>
            <a:custGeom>
              <a:rect b="b" l="l" r="r" t="t"/>
              <a:pathLst>
                <a:path extrusionOk="0" h="502285" w="1331595">
                  <a:moveTo>
                    <a:pt x="0" y="50193"/>
                  </a:moveTo>
                  <a:lnTo>
                    <a:pt x="4755" y="30656"/>
                  </a:lnTo>
                  <a:lnTo>
                    <a:pt x="17724" y="14701"/>
                  </a:lnTo>
                  <a:lnTo>
                    <a:pt x="36960" y="3944"/>
                  </a:lnTo>
                  <a:lnTo>
                    <a:pt x="60515" y="0"/>
                  </a:lnTo>
                  <a:lnTo>
                    <a:pt x="1270817" y="0"/>
                  </a:lnTo>
                  <a:lnTo>
                    <a:pt x="1294372" y="3944"/>
                  </a:lnTo>
                  <a:lnTo>
                    <a:pt x="1313608" y="14701"/>
                  </a:lnTo>
                  <a:lnTo>
                    <a:pt x="1326577" y="30656"/>
                  </a:lnTo>
                  <a:lnTo>
                    <a:pt x="1331332" y="50193"/>
                  </a:lnTo>
                  <a:lnTo>
                    <a:pt x="1331332" y="451740"/>
                  </a:lnTo>
                  <a:lnTo>
                    <a:pt x="1326577" y="471277"/>
                  </a:lnTo>
                  <a:lnTo>
                    <a:pt x="1313608" y="487232"/>
                  </a:lnTo>
                  <a:lnTo>
                    <a:pt x="1294372" y="497989"/>
                  </a:lnTo>
                  <a:lnTo>
                    <a:pt x="1270817" y="501933"/>
                  </a:lnTo>
                  <a:lnTo>
                    <a:pt x="60515" y="501933"/>
                  </a:lnTo>
                  <a:lnTo>
                    <a:pt x="36960" y="497989"/>
                  </a:lnTo>
                  <a:lnTo>
                    <a:pt x="17724" y="487232"/>
                  </a:lnTo>
                  <a:lnTo>
                    <a:pt x="4755" y="471277"/>
                  </a:lnTo>
                  <a:lnTo>
                    <a:pt x="0" y="451740"/>
                  </a:lnTo>
                  <a:lnTo>
                    <a:pt x="0" y="50193"/>
                  </a:lnTo>
                  <a:close/>
                </a:path>
              </a:pathLst>
            </a:custGeom>
            <a:noFill/>
            <a:ln cap="flat" cmpd="sng" w="1285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72" name="Google Shape;672;p45"/>
          <p:cNvSpPr txBox="1"/>
          <p:nvPr/>
        </p:nvSpPr>
        <p:spPr>
          <a:xfrm>
            <a:off x="3834426" y="3094003"/>
            <a:ext cx="1085215" cy="329565"/>
          </a:xfrm>
          <a:prstGeom prst="rect">
            <a:avLst/>
          </a:prstGeom>
          <a:noFill/>
          <a:ln>
            <a:noFill/>
          </a:ln>
        </p:spPr>
        <p:txBody>
          <a:bodyPr anchorCtr="0" anchor="t" bIns="0" lIns="0" spcFirstLastPara="1" rIns="0" wrap="square" tIns="40000">
            <a:spAutoFit/>
          </a:bodyPr>
          <a:lstStyle/>
          <a:p>
            <a:pPr indent="-327025" lvl="0" marL="339090" marR="5080" rtl="0" algn="l">
              <a:lnSpc>
                <a:spcPct val="103809"/>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Identificazione delle attività</a:t>
            </a:r>
            <a:endParaRPr b="0" i="0" sz="1050" u="none" cap="none" strike="noStrike">
              <a:solidFill>
                <a:schemeClr val="dk1"/>
              </a:solidFill>
              <a:latin typeface="Calibri"/>
              <a:ea typeface="Calibri"/>
              <a:cs typeface="Calibri"/>
              <a:sym typeface="Calibri"/>
            </a:endParaRPr>
          </a:p>
        </p:txBody>
      </p:sp>
      <p:grpSp>
        <p:nvGrpSpPr>
          <p:cNvPr id="673" name="Google Shape;673;p45"/>
          <p:cNvGrpSpPr/>
          <p:nvPr/>
        </p:nvGrpSpPr>
        <p:grpSpPr>
          <a:xfrm>
            <a:off x="3718773" y="3614910"/>
            <a:ext cx="1331595" cy="489584"/>
            <a:chOff x="3718773" y="3614910"/>
            <a:chExt cx="1331595" cy="489584"/>
          </a:xfrm>
        </p:grpSpPr>
        <p:sp>
          <p:nvSpPr>
            <p:cNvPr id="674" name="Google Shape;674;p45"/>
            <p:cNvSpPr/>
            <p:nvPr/>
          </p:nvSpPr>
          <p:spPr>
            <a:xfrm>
              <a:off x="3718773" y="3614910"/>
              <a:ext cx="1331595" cy="489584"/>
            </a:xfrm>
            <a:custGeom>
              <a:rect b="b" l="l" r="r" t="t"/>
              <a:pathLst>
                <a:path extrusionOk="0" h="489585" w="1331595">
                  <a:moveTo>
                    <a:pt x="1272331" y="0"/>
                  </a:moveTo>
                  <a:lnTo>
                    <a:pt x="59001" y="0"/>
                  </a:lnTo>
                  <a:lnTo>
                    <a:pt x="36035" y="3845"/>
                  </a:lnTo>
                  <a:lnTo>
                    <a:pt x="17281" y="14333"/>
                  </a:lnTo>
                  <a:lnTo>
                    <a:pt x="4636" y="29889"/>
                  </a:lnTo>
                  <a:lnTo>
                    <a:pt x="0" y="48938"/>
                  </a:lnTo>
                  <a:lnTo>
                    <a:pt x="0" y="440447"/>
                  </a:lnTo>
                  <a:lnTo>
                    <a:pt x="17281" y="475051"/>
                  </a:lnTo>
                  <a:lnTo>
                    <a:pt x="59001" y="489385"/>
                  </a:lnTo>
                  <a:lnTo>
                    <a:pt x="1272330" y="489386"/>
                  </a:lnTo>
                  <a:lnTo>
                    <a:pt x="1295296" y="485540"/>
                  </a:lnTo>
                  <a:lnTo>
                    <a:pt x="1314050" y="475052"/>
                  </a:lnTo>
                  <a:lnTo>
                    <a:pt x="1326695" y="459496"/>
                  </a:lnTo>
                  <a:lnTo>
                    <a:pt x="1331332" y="440447"/>
                  </a:lnTo>
                  <a:lnTo>
                    <a:pt x="1331333" y="48938"/>
                  </a:lnTo>
                  <a:lnTo>
                    <a:pt x="1326696" y="29889"/>
                  </a:lnTo>
                  <a:lnTo>
                    <a:pt x="1314052" y="14333"/>
                  </a:lnTo>
                  <a:lnTo>
                    <a:pt x="1295297" y="3845"/>
                  </a:lnTo>
                  <a:lnTo>
                    <a:pt x="1272331"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75" name="Google Shape;675;p45"/>
            <p:cNvSpPr/>
            <p:nvPr/>
          </p:nvSpPr>
          <p:spPr>
            <a:xfrm>
              <a:off x="3718773" y="3614910"/>
              <a:ext cx="1331595" cy="489584"/>
            </a:xfrm>
            <a:custGeom>
              <a:rect b="b" l="l" r="r" t="t"/>
              <a:pathLst>
                <a:path extrusionOk="0" h="489585" w="1331595">
                  <a:moveTo>
                    <a:pt x="0" y="48939"/>
                  </a:moveTo>
                  <a:lnTo>
                    <a:pt x="4636" y="29889"/>
                  </a:lnTo>
                  <a:lnTo>
                    <a:pt x="17281" y="14333"/>
                  </a:lnTo>
                  <a:lnTo>
                    <a:pt x="36036" y="3845"/>
                  </a:lnTo>
                  <a:lnTo>
                    <a:pt x="59002" y="0"/>
                  </a:lnTo>
                  <a:lnTo>
                    <a:pt x="1272331" y="0"/>
                  </a:lnTo>
                  <a:lnTo>
                    <a:pt x="1295298" y="3845"/>
                  </a:lnTo>
                  <a:lnTo>
                    <a:pt x="1314052" y="14333"/>
                  </a:lnTo>
                  <a:lnTo>
                    <a:pt x="1326697" y="29889"/>
                  </a:lnTo>
                  <a:lnTo>
                    <a:pt x="1331333" y="48939"/>
                  </a:lnTo>
                  <a:lnTo>
                    <a:pt x="1331332" y="440447"/>
                  </a:lnTo>
                  <a:lnTo>
                    <a:pt x="1326695" y="459496"/>
                  </a:lnTo>
                  <a:lnTo>
                    <a:pt x="1314050" y="475052"/>
                  </a:lnTo>
                  <a:lnTo>
                    <a:pt x="1295296" y="485540"/>
                  </a:lnTo>
                  <a:lnTo>
                    <a:pt x="1272329" y="489386"/>
                  </a:lnTo>
                  <a:lnTo>
                    <a:pt x="59002" y="489385"/>
                  </a:lnTo>
                  <a:lnTo>
                    <a:pt x="36036" y="485539"/>
                  </a:lnTo>
                  <a:lnTo>
                    <a:pt x="17281" y="475051"/>
                  </a:lnTo>
                  <a:lnTo>
                    <a:pt x="4636" y="459495"/>
                  </a:lnTo>
                  <a:lnTo>
                    <a:pt x="0" y="440446"/>
                  </a:lnTo>
                  <a:lnTo>
                    <a:pt x="0" y="48939"/>
                  </a:lnTo>
                  <a:close/>
                </a:path>
              </a:pathLst>
            </a:custGeom>
            <a:noFill/>
            <a:ln cap="flat" cmpd="sng" w="1285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76" name="Google Shape;676;p45"/>
          <p:cNvSpPr txBox="1"/>
          <p:nvPr/>
        </p:nvSpPr>
        <p:spPr>
          <a:xfrm>
            <a:off x="3834426" y="3671226"/>
            <a:ext cx="1085215" cy="329565"/>
          </a:xfrm>
          <a:prstGeom prst="rect">
            <a:avLst/>
          </a:prstGeom>
          <a:noFill/>
          <a:ln>
            <a:noFill/>
          </a:ln>
        </p:spPr>
        <p:txBody>
          <a:bodyPr anchorCtr="0" anchor="t" bIns="0" lIns="0" spcFirstLastPara="1" rIns="0" wrap="square" tIns="40000">
            <a:spAutoFit/>
          </a:bodyPr>
          <a:lstStyle/>
          <a:p>
            <a:pPr indent="-292100" lvl="0" marL="304165" marR="5080" rtl="0" algn="l">
              <a:lnSpc>
                <a:spcPct val="103809"/>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Identificazione delle minacce</a:t>
            </a:r>
            <a:endParaRPr b="0" i="0" sz="1050" u="none" cap="none" strike="noStrike">
              <a:solidFill>
                <a:schemeClr val="dk1"/>
              </a:solidFill>
              <a:latin typeface="Calibri"/>
              <a:ea typeface="Calibri"/>
              <a:cs typeface="Calibri"/>
              <a:sym typeface="Calibri"/>
            </a:endParaRPr>
          </a:p>
        </p:txBody>
      </p:sp>
      <p:grpSp>
        <p:nvGrpSpPr>
          <p:cNvPr id="677" name="Google Shape;677;p45"/>
          <p:cNvGrpSpPr/>
          <p:nvPr/>
        </p:nvGrpSpPr>
        <p:grpSpPr>
          <a:xfrm>
            <a:off x="3688515" y="4179585"/>
            <a:ext cx="1391920" cy="502284"/>
            <a:chOff x="3688515" y="4179585"/>
            <a:chExt cx="1391920" cy="502284"/>
          </a:xfrm>
        </p:grpSpPr>
        <p:sp>
          <p:nvSpPr>
            <p:cNvPr id="678" name="Google Shape;678;p45"/>
            <p:cNvSpPr/>
            <p:nvPr/>
          </p:nvSpPr>
          <p:spPr>
            <a:xfrm>
              <a:off x="3688515" y="4179585"/>
              <a:ext cx="1391920" cy="502284"/>
            </a:xfrm>
            <a:custGeom>
              <a:rect b="b" l="l" r="r" t="t"/>
              <a:pathLst>
                <a:path extrusionOk="0" h="502285" w="1391920">
                  <a:moveTo>
                    <a:pt x="1331333" y="0"/>
                  </a:moveTo>
                  <a:lnTo>
                    <a:pt x="60514" y="0"/>
                  </a:lnTo>
                  <a:lnTo>
                    <a:pt x="36959" y="3944"/>
                  </a:lnTo>
                  <a:lnTo>
                    <a:pt x="17724" y="14702"/>
                  </a:lnTo>
                  <a:lnTo>
                    <a:pt x="4755" y="30657"/>
                  </a:lnTo>
                  <a:lnTo>
                    <a:pt x="0" y="50195"/>
                  </a:lnTo>
                  <a:lnTo>
                    <a:pt x="0" y="451741"/>
                  </a:lnTo>
                  <a:lnTo>
                    <a:pt x="17724" y="487233"/>
                  </a:lnTo>
                  <a:lnTo>
                    <a:pt x="60514" y="501934"/>
                  </a:lnTo>
                  <a:lnTo>
                    <a:pt x="1331332" y="501935"/>
                  </a:lnTo>
                  <a:lnTo>
                    <a:pt x="1354887" y="497991"/>
                  </a:lnTo>
                  <a:lnTo>
                    <a:pt x="1374122" y="487234"/>
                  </a:lnTo>
                  <a:lnTo>
                    <a:pt x="1387091" y="471279"/>
                  </a:lnTo>
                  <a:lnTo>
                    <a:pt x="1391847" y="451742"/>
                  </a:lnTo>
                  <a:lnTo>
                    <a:pt x="1391848" y="50195"/>
                  </a:lnTo>
                  <a:lnTo>
                    <a:pt x="1387093" y="30657"/>
                  </a:lnTo>
                  <a:lnTo>
                    <a:pt x="1374124" y="14702"/>
                  </a:lnTo>
                  <a:lnTo>
                    <a:pt x="1354888" y="3944"/>
                  </a:lnTo>
                  <a:lnTo>
                    <a:pt x="1331333"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79" name="Google Shape;679;p45"/>
            <p:cNvSpPr/>
            <p:nvPr/>
          </p:nvSpPr>
          <p:spPr>
            <a:xfrm>
              <a:off x="3688515" y="4179585"/>
              <a:ext cx="1391920" cy="502284"/>
            </a:xfrm>
            <a:custGeom>
              <a:rect b="b" l="l" r="r" t="t"/>
              <a:pathLst>
                <a:path extrusionOk="0" h="502285" w="1391920">
                  <a:moveTo>
                    <a:pt x="0" y="50194"/>
                  </a:moveTo>
                  <a:lnTo>
                    <a:pt x="4755" y="30656"/>
                  </a:lnTo>
                  <a:lnTo>
                    <a:pt x="17724" y="14701"/>
                  </a:lnTo>
                  <a:lnTo>
                    <a:pt x="36960" y="3944"/>
                  </a:lnTo>
                  <a:lnTo>
                    <a:pt x="60515" y="0"/>
                  </a:lnTo>
                  <a:lnTo>
                    <a:pt x="1331333" y="0"/>
                  </a:lnTo>
                  <a:lnTo>
                    <a:pt x="1354889" y="3944"/>
                  </a:lnTo>
                  <a:lnTo>
                    <a:pt x="1374124" y="14701"/>
                  </a:lnTo>
                  <a:lnTo>
                    <a:pt x="1387093" y="30656"/>
                  </a:lnTo>
                  <a:lnTo>
                    <a:pt x="1391849" y="50194"/>
                  </a:lnTo>
                  <a:lnTo>
                    <a:pt x="1391847" y="451741"/>
                  </a:lnTo>
                  <a:lnTo>
                    <a:pt x="1387092" y="471279"/>
                  </a:lnTo>
                  <a:lnTo>
                    <a:pt x="1374123" y="487233"/>
                  </a:lnTo>
                  <a:lnTo>
                    <a:pt x="1354887" y="497990"/>
                  </a:lnTo>
                  <a:lnTo>
                    <a:pt x="1331331" y="501935"/>
                  </a:lnTo>
                  <a:lnTo>
                    <a:pt x="60515" y="501933"/>
                  </a:lnTo>
                  <a:lnTo>
                    <a:pt x="36960" y="497989"/>
                  </a:lnTo>
                  <a:lnTo>
                    <a:pt x="17724" y="487232"/>
                  </a:lnTo>
                  <a:lnTo>
                    <a:pt x="4755" y="471277"/>
                  </a:lnTo>
                  <a:lnTo>
                    <a:pt x="0" y="451739"/>
                  </a:lnTo>
                  <a:lnTo>
                    <a:pt x="0" y="50194"/>
                  </a:lnTo>
                  <a:close/>
                </a:path>
              </a:pathLst>
            </a:custGeom>
            <a:noFill/>
            <a:ln cap="flat" cmpd="sng" w="12825">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80" name="Google Shape;680;p45"/>
          <p:cNvSpPr txBox="1"/>
          <p:nvPr/>
        </p:nvSpPr>
        <p:spPr>
          <a:xfrm>
            <a:off x="3788206" y="4173160"/>
            <a:ext cx="1178560" cy="480059"/>
          </a:xfrm>
          <a:prstGeom prst="rect">
            <a:avLst/>
          </a:prstGeom>
          <a:noFill/>
          <a:ln>
            <a:noFill/>
          </a:ln>
        </p:spPr>
        <p:txBody>
          <a:bodyPr anchorCtr="0" anchor="t" bIns="0" lIns="0" spcFirstLastPara="1" rIns="0" wrap="square" tIns="33000">
            <a:spAutoFit/>
          </a:bodyPr>
          <a:lstStyle/>
          <a:p>
            <a:pPr indent="-1270" lvl="0" marL="12700" marR="5080" rtl="0" algn="ctr">
              <a:lnSpc>
                <a:spcPct val="90200"/>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Identificazione delle contromisure esistenti</a:t>
            </a:r>
            <a:endParaRPr b="0" i="0" sz="1050" u="none" cap="none" strike="noStrike">
              <a:solidFill>
                <a:schemeClr val="dk1"/>
              </a:solidFill>
              <a:latin typeface="Calibri"/>
              <a:ea typeface="Calibri"/>
              <a:cs typeface="Calibri"/>
              <a:sym typeface="Calibri"/>
            </a:endParaRPr>
          </a:p>
        </p:txBody>
      </p:sp>
      <p:grpSp>
        <p:nvGrpSpPr>
          <p:cNvPr id="681" name="Google Shape;681;p45"/>
          <p:cNvGrpSpPr/>
          <p:nvPr/>
        </p:nvGrpSpPr>
        <p:grpSpPr>
          <a:xfrm>
            <a:off x="3718773" y="4756810"/>
            <a:ext cx="1331595" cy="489584"/>
            <a:chOff x="3718773" y="4756810"/>
            <a:chExt cx="1331595" cy="489584"/>
          </a:xfrm>
        </p:grpSpPr>
        <p:sp>
          <p:nvSpPr>
            <p:cNvPr id="682" name="Google Shape;682;p45"/>
            <p:cNvSpPr/>
            <p:nvPr/>
          </p:nvSpPr>
          <p:spPr>
            <a:xfrm>
              <a:off x="3718773" y="4756810"/>
              <a:ext cx="1331595" cy="489584"/>
            </a:xfrm>
            <a:custGeom>
              <a:rect b="b" l="l" r="r" t="t"/>
              <a:pathLst>
                <a:path extrusionOk="0" h="489585" w="1331595">
                  <a:moveTo>
                    <a:pt x="1272331" y="0"/>
                  </a:moveTo>
                  <a:lnTo>
                    <a:pt x="59001" y="0"/>
                  </a:lnTo>
                  <a:lnTo>
                    <a:pt x="36035" y="3845"/>
                  </a:lnTo>
                  <a:lnTo>
                    <a:pt x="17281" y="14333"/>
                  </a:lnTo>
                  <a:lnTo>
                    <a:pt x="4636" y="29889"/>
                  </a:lnTo>
                  <a:lnTo>
                    <a:pt x="0" y="48938"/>
                  </a:lnTo>
                  <a:lnTo>
                    <a:pt x="0" y="440446"/>
                  </a:lnTo>
                  <a:lnTo>
                    <a:pt x="17281" y="475051"/>
                  </a:lnTo>
                  <a:lnTo>
                    <a:pt x="59001" y="489385"/>
                  </a:lnTo>
                  <a:lnTo>
                    <a:pt x="1272330" y="489386"/>
                  </a:lnTo>
                  <a:lnTo>
                    <a:pt x="1295296" y="485540"/>
                  </a:lnTo>
                  <a:lnTo>
                    <a:pt x="1314050" y="475052"/>
                  </a:lnTo>
                  <a:lnTo>
                    <a:pt x="1326695" y="459496"/>
                  </a:lnTo>
                  <a:lnTo>
                    <a:pt x="1331332" y="440447"/>
                  </a:lnTo>
                  <a:lnTo>
                    <a:pt x="1331333" y="48938"/>
                  </a:lnTo>
                  <a:lnTo>
                    <a:pt x="1326696" y="29889"/>
                  </a:lnTo>
                  <a:lnTo>
                    <a:pt x="1314052" y="14333"/>
                  </a:lnTo>
                  <a:lnTo>
                    <a:pt x="1295297" y="3845"/>
                  </a:lnTo>
                  <a:lnTo>
                    <a:pt x="1272331"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83" name="Google Shape;683;p45"/>
            <p:cNvSpPr/>
            <p:nvPr/>
          </p:nvSpPr>
          <p:spPr>
            <a:xfrm>
              <a:off x="3718773" y="4756810"/>
              <a:ext cx="1331595" cy="489584"/>
            </a:xfrm>
            <a:custGeom>
              <a:rect b="b" l="l" r="r" t="t"/>
              <a:pathLst>
                <a:path extrusionOk="0" h="489585" w="1331595">
                  <a:moveTo>
                    <a:pt x="0" y="48939"/>
                  </a:moveTo>
                  <a:lnTo>
                    <a:pt x="4636" y="29889"/>
                  </a:lnTo>
                  <a:lnTo>
                    <a:pt x="17281" y="14333"/>
                  </a:lnTo>
                  <a:lnTo>
                    <a:pt x="36036" y="3845"/>
                  </a:lnTo>
                  <a:lnTo>
                    <a:pt x="59002" y="0"/>
                  </a:lnTo>
                  <a:lnTo>
                    <a:pt x="1272331" y="0"/>
                  </a:lnTo>
                  <a:lnTo>
                    <a:pt x="1295298" y="3845"/>
                  </a:lnTo>
                  <a:lnTo>
                    <a:pt x="1314052" y="14333"/>
                  </a:lnTo>
                  <a:lnTo>
                    <a:pt x="1326697" y="29889"/>
                  </a:lnTo>
                  <a:lnTo>
                    <a:pt x="1331333" y="48939"/>
                  </a:lnTo>
                  <a:lnTo>
                    <a:pt x="1331332" y="440447"/>
                  </a:lnTo>
                  <a:lnTo>
                    <a:pt x="1326695" y="459496"/>
                  </a:lnTo>
                  <a:lnTo>
                    <a:pt x="1314050" y="475052"/>
                  </a:lnTo>
                  <a:lnTo>
                    <a:pt x="1295296" y="485540"/>
                  </a:lnTo>
                  <a:lnTo>
                    <a:pt x="1272329" y="489386"/>
                  </a:lnTo>
                  <a:lnTo>
                    <a:pt x="59002" y="489385"/>
                  </a:lnTo>
                  <a:lnTo>
                    <a:pt x="36036" y="485539"/>
                  </a:lnTo>
                  <a:lnTo>
                    <a:pt x="17281" y="475051"/>
                  </a:lnTo>
                  <a:lnTo>
                    <a:pt x="4636" y="459495"/>
                  </a:lnTo>
                  <a:lnTo>
                    <a:pt x="0" y="440446"/>
                  </a:lnTo>
                  <a:lnTo>
                    <a:pt x="0" y="48939"/>
                  </a:lnTo>
                  <a:close/>
                </a:path>
              </a:pathLst>
            </a:custGeom>
            <a:noFill/>
            <a:ln cap="flat" cmpd="sng" w="1285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84" name="Google Shape;684;p45"/>
          <p:cNvSpPr txBox="1"/>
          <p:nvPr/>
        </p:nvSpPr>
        <p:spPr>
          <a:xfrm>
            <a:off x="3834426" y="4813125"/>
            <a:ext cx="1085215" cy="329565"/>
          </a:xfrm>
          <a:prstGeom prst="rect">
            <a:avLst/>
          </a:prstGeom>
          <a:noFill/>
          <a:ln>
            <a:noFill/>
          </a:ln>
        </p:spPr>
        <p:txBody>
          <a:bodyPr anchorCtr="0" anchor="t" bIns="0" lIns="0" spcFirstLastPara="1" rIns="0" wrap="square" tIns="40000">
            <a:spAutoFit/>
          </a:bodyPr>
          <a:lstStyle/>
          <a:p>
            <a:pPr indent="-59055" lvl="0" marL="71120" marR="5080" rtl="0" algn="l">
              <a:lnSpc>
                <a:spcPct val="103809"/>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Identificazione delle vulnerabilità</a:t>
            </a:r>
            <a:endParaRPr b="0" i="0" sz="1050" u="none" cap="none" strike="noStrike">
              <a:solidFill>
                <a:schemeClr val="dk1"/>
              </a:solidFill>
              <a:latin typeface="Calibri"/>
              <a:ea typeface="Calibri"/>
              <a:cs typeface="Calibri"/>
              <a:sym typeface="Calibri"/>
            </a:endParaRPr>
          </a:p>
        </p:txBody>
      </p:sp>
      <p:grpSp>
        <p:nvGrpSpPr>
          <p:cNvPr id="685" name="Google Shape;685;p45"/>
          <p:cNvGrpSpPr/>
          <p:nvPr/>
        </p:nvGrpSpPr>
        <p:grpSpPr>
          <a:xfrm>
            <a:off x="3718773" y="5321485"/>
            <a:ext cx="1331595" cy="502284"/>
            <a:chOff x="3718773" y="5321485"/>
            <a:chExt cx="1331595" cy="502284"/>
          </a:xfrm>
        </p:grpSpPr>
        <p:sp>
          <p:nvSpPr>
            <p:cNvPr id="686" name="Google Shape;686;p45"/>
            <p:cNvSpPr/>
            <p:nvPr/>
          </p:nvSpPr>
          <p:spPr>
            <a:xfrm>
              <a:off x="3718773" y="5321485"/>
              <a:ext cx="1331595" cy="502284"/>
            </a:xfrm>
            <a:custGeom>
              <a:rect b="b" l="l" r="r" t="t"/>
              <a:pathLst>
                <a:path extrusionOk="0" h="502285" w="1331595">
                  <a:moveTo>
                    <a:pt x="1270816" y="0"/>
                  </a:moveTo>
                  <a:lnTo>
                    <a:pt x="60514" y="0"/>
                  </a:lnTo>
                  <a:lnTo>
                    <a:pt x="36959" y="3944"/>
                  </a:lnTo>
                  <a:lnTo>
                    <a:pt x="17724" y="14701"/>
                  </a:lnTo>
                  <a:lnTo>
                    <a:pt x="4755" y="30656"/>
                  </a:lnTo>
                  <a:lnTo>
                    <a:pt x="0" y="50194"/>
                  </a:lnTo>
                  <a:lnTo>
                    <a:pt x="0" y="451740"/>
                  </a:lnTo>
                  <a:lnTo>
                    <a:pt x="4755" y="471277"/>
                  </a:lnTo>
                  <a:lnTo>
                    <a:pt x="17724" y="487232"/>
                  </a:lnTo>
                  <a:lnTo>
                    <a:pt x="36959" y="497989"/>
                  </a:lnTo>
                  <a:lnTo>
                    <a:pt x="60514" y="501934"/>
                  </a:lnTo>
                  <a:lnTo>
                    <a:pt x="1270816" y="501934"/>
                  </a:lnTo>
                  <a:lnTo>
                    <a:pt x="1294371" y="497989"/>
                  </a:lnTo>
                  <a:lnTo>
                    <a:pt x="1313607" y="487232"/>
                  </a:lnTo>
                  <a:lnTo>
                    <a:pt x="1326576" y="471277"/>
                  </a:lnTo>
                  <a:lnTo>
                    <a:pt x="1331332" y="451740"/>
                  </a:lnTo>
                  <a:lnTo>
                    <a:pt x="1331332" y="50194"/>
                  </a:lnTo>
                  <a:lnTo>
                    <a:pt x="1326576" y="30656"/>
                  </a:lnTo>
                  <a:lnTo>
                    <a:pt x="1313607" y="14701"/>
                  </a:lnTo>
                  <a:lnTo>
                    <a:pt x="1294371" y="3944"/>
                  </a:lnTo>
                  <a:lnTo>
                    <a:pt x="1270816"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87" name="Google Shape;687;p45"/>
            <p:cNvSpPr/>
            <p:nvPr/>
          </p:nvSpPr>
          <p:spPr>
            <a:xfrm>
              <a:off x="3718773" y="5321485"/>
              <a:ext cx="1331595" cy="502284"/>
            </a:xfrm>
            <a:custGeom>
              <a:rect b="b" l="l" r="r" t="t"/>
              <a:pathLst>
                <a:path extrusionOk="0" h="502285" w="1331595">
                  <a:moveTo>
                    <a:pt x="0" y="50193"/>
                  </a:moveTo>
                  <a:lnTo>
                    <a:pt x="4755" y="30656"/>
                  </a:lnTo>
                  <a:lnTo>
                    <a:pt x="17724" y="14701"/>
                  </a:lnTo>
                  <a:lnTo>
                    <a:pt x="36960" y="3944"/>
                  </a:lnTo>
                  <a:lnTo>
                    <a:pt x="60515" y="0"/>
                  </a:lnTo>
                  <a:lnTo>
                    <a:pt x="1270817" y="0"/>
                  </a:lnTo>
                  <a:lnTo>
                    <a:pt x="1294372" y="3944"/>
                  </a:lnTo>
                  <a:lnTo>
                    <a:pt x="1313608" y="14701"/>
                  </a:lnTo>
                  <a:lnTo>
                    <a:pt x="1326577" y="30656"/>
                  </a:lnTo>
                  <a:lnTo>
                    <a:pt x="1331332" y="50193"/>
                  </a:lnTo>
                  <a:lnTo>
                    <a:pt x="1331332" y="451740"/>
                  </a:lnTo>
                  <a:lnTo>
                    <a:pt x="1326577" y="471277"/>
                  </a:lnTo>
                  <a:lnTo>
                    <a:pt x="1313608" y="487232"/>
                  </a:lnTo>
                  <a:lnTo>
                    <a:pt x="1294372" y="497989"/>
                  </a:lnTo>
                  <a:lnTo>
                    <a:pt x="1270817" y="501933"/>
                  </a:lnTo>
                  <a:lnTo>
                    <a:pt x="60515" y="501933"/>
                  </a:lnTo>
                  <a:lnTo>
                    <a:pt x="36960" y="497989"/>
                  </a:lnTo>
                  <a:lnTo>
                    <a:pt x="17724" y="487232"/>
                  </a:lnTo>
                  <a:lnTo>
                    <a:pt x="4755" y="471277"/>
                  </a:lnTo>
                  <a:lnTo>
                    <a:pt x="0" y="451740"/>
                  </a:lnTo>
                  <a:lnTo>
                    <a:pt x="0" y="50193"/>
                  </a:lnTo>
                  <a:close/>
                </a:path>
              </a:pathLst>
            </a:custGeom>
            <a:noFill/>
            <a:ln cap="flat" cmpd="sng" w="1285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88" name="Google Shape;688;p45"/>
          <p:cNvSpPr txBox="1"/>
          <p:nvPr/>
        </p:nvSpPr>
        <p:spPr>
          <a:xfrm>
            <a:off x="3834426" y="5377801"/>
            <a:ext cx="1085215" cy="329565"/>
          </a:xfrm>
          <a:prstGeom prst="rect">
            <a:avLst/>
          </a:prstGeom>
          <a:noFill/>
          <a:ln>
            <a:noFill/>
          </a:ln>
        </p:spPr>
        <p:txBody>
          <a:bodyPr anchorCtr="0" anchor="t" bIns="0" lIns="0" spcFirstLastPara="1" rIns="0" wrap="square" tIns="40000">
            <a:spAutoFit/>
          </a:bodyPr>
          <a:lstStyle/>
          <a:p>
            <a:pPr indent="-270510" lvl="0" marL="282575" marR="5080" rtl="0" algn="l">
              <a:lnSpc>
                <a:spcPct val="103809"/>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Identificazione degli impatti</a:t>
            </a:r>
            <a:endParaRPr b="0" i="0" sz="1050" u="none" cap="none" strike="noStrike">
              <a:solidFill>
                <a:schemeClr val="dk1"/>
              </a:solidFill>
              <a:latin typeface="Calibri"/>
              <a:ea typeface="Calibri"/>
              <a:cs typeface="Calibri"/>
              <a:sym typeface="Calibri"/>
            </a:endParaRPr>
          </a:p>
        </p:txBody>
      </p:sp>
      <p:sp>
        <p:nvSpPr>
          <p:cNvPr id="689" name="Google Shape;689;p45"/>
          <p:cNvSpPr/>
          <p:nvPr/>
        </p:nvSpPr>
        <p:spPr>
          <a:xfrm>
            <a:off x="5375374" y="1751479"/>
            <a:ext cx="1679575" cy="4279265"/>
          </a:xfrm>
          <a:custGeom>
            <a:rect b="b" l="l" r="r" t="t"/>
            <a:pathLst>
              <a:path extrusionOk="0" h="4279265" w="1679575">
                <a:moveTo>
                  <a:pt x="1511366" y="0"/>
                </a:moveTo>
                <a:lnTo>
                  <a:pt x="167929" y="0"/>
                </a:lnTo>
                <a:lnTo>
                  <a:pt x="114851" y="7101"/>
                </a:lnTo>
                <a:lnTo>
                  <a:pt x="68752" y="26874"/>
                </a:lnTo>
                <a:lnTo>
                  <a:pt x="32400" y="57026"/>
                </a:lnTo>
                <a:lnTo>
                  <a:pt x="8561" y="95262"/>
                </a:lnTo>
                <a:lnTo>
                  <a:pt x="0" y="139287"/>
                </a:lnTo>
                <a:lnTo>
                  <a:pt x="0" y="4139700"/>
                </a:lnTo>
                <a:lnTo>
                  <a:pt x="8561" y="4183725"/>
                </a:lnTo>
                <a:lnTo>
                  <a:pt x="32400" y="4221961"/>
                </a:lnTo>
                <a:lnTo>
                  <a:pt x="68752" y="4252113"/>
                </a:lnTo>
                <a:lnTo>
                  <a:pt x="114851" y="4271886"/>
                </a:lnTo>
                <a:lnTo>
                  <a:pt x="167929" y="4278987"/>
                </a:lnTo>
                <a:lnTo>
                  <a:pt x="1511366" y="4278987"/>
                </a:lnTo>
                <a:lnTo>
                  <a:pt x="1564444" y="4271886"/>
                </a:lnTo>
                <a:lnTo>
                  <a:pt x="1610542" y="4252113"/>
                </a:lnTo>
                <a:lnTo>
                  <a:pt x="1646894" y="4221961"/>
                </a:lnTo>
                <a:lnTo>
                  <a:pt x="1670734" y="4183725"/>
                </a:lnTo>
                <a:lnTo>
                  <a:pt x="1679295" y="4139700"/>
                </a:lnTo>
                <a:lnTo>
                  <a:pt x="1679295" y="139287"/>
                </a:lnTo>
                <a:lnTo>
                  <a:pt x="1670734" y="95262"/>
                </a:lnTo>
                <a:lnTo>
                  <a:pt x="1646894" y="57026"/>
                </a:lnTo>
                <a:lnTo>
                  <a:pt x="1610542" y="26874"/>
                </a:lnTo>
                <a:lnTo>
                  <a:pt x="1564444" y="7101"/>
                </a:lnTo>
                <a:lnTo>
                  <a:pt x="1511366" y="0"/>
                </a:lnTo>
                <a:close/>
              </a:path>
            </a:pathLst>
          </a:custGeom>
          <a:solidFill>
            <a:srgbClr val="FFE8C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90" name="Google Shape;690;p45"/>
          <p:cNvSpPr txBox="1"/>
          <p:nvPr/>
        </p:nvSpPr>
        <p:spPr>
          <a:xfrm>
            <a:off x="5526521" y="2265810"/>
            <a:ext cx="1383665"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Clr>
                <a:srgbClr val="000000"/>
              </a:buClr>
              <a:buSzPts val="1350"/>
              <a:buFont typeface="Arial"/>
              <a:buNone/>
            </a:pPr>
            <a:r>
              <a:rPr b="1" i="0" lang="en-US" sz="1350" u="none" cap="none" strike="noStrike">
                <a:solidFill>
                  <a:schemeClr val="dk1"/>
                </a:solidFill>
                <a:latin typeface="Calibri"/>
                <a:ea typeface="Calibri"/>
                <a:cs typeface="Calibri"/>
                <a:sym typeface="Calibri"/>
              </a:rPr>
              <a:t>Stima del rischio</a:t>
            </a:r>
            <a:endParaRPr b="0" i="0" sz="1350" u="none" cap="none" strike="noStrike">
              <a:solidFill>
                <a:schemeClr val="dk1"/>
              </a:solidFill>
              <a:latin typeface="Calibri"/>
              <a:ea typeface="Calibri"/>
              <a:cs typeface="Calibri"/>
              <a:sym typeface="Calibri"/>
            </a:endParaRPr>
          </a:p>
        </p:txBody>
      </p:sp>
      <p:grpSp>
        <p:nvGrpSpPr>
          <p:cNvPr id="691" name="Google Shape;691;p45"/>
          <p:cNvGrpSpPr/>
          <p:nvPr/>
        </p:nvGrpSpPr>
        <p:grpSpPr>
          <a:xfrm>
            <a:off x="5549355" y="3037686"/>
            <a:ext cx="1346835" cy="628015"/>
            <a:chOff x="5549355" y="3037686"/>
            <a:chExt cx="1346835" cy="628015"/>
          </a:xfrm>
        </p:grpSpPr>
        <p:sp>
          <p:nvSpPr>
            <p:cNvPr id="692" name="Google Shape;692;p45"/>
            <p:cNvSpPr/>
            <p:nvPr/>
          </p:nvSpPr>
          <p:spPr>
            <a:xfrm>
              <a:off x="5549355" y="3037686"/>
              <a:ext cx="1346835" cy="628015"/>
            </a:xfrm>
            <a:custGeom>
              <a:rect b="b" l="l" r="r" t="t"/>
              <a:pathLst>
                <a:path extrusionOk="0" h="628014" w="1346834">
                  <a:moveTo>
                    <a:pt x="1270817" y="0"/>
                  </a:moveTo>
                  <a:lnTo>
                    <a:pt x="75643" y="0"/>
                  </a:lnTo>
                  <a:lnTo>
                    <a:pt x="46199" y="4930"/>
                  </a:lnTo>
                  <a:lnTo>
                    <a:pt x="22155" y="18376"/>
                  </a:lnTo>
                  <a:lnTo>
                    <a:pt x="5944" y="38320"/>
                  </a:lnTo>
                  <a:lnTo>
                    <a:pt x="0" y="62741"/>
                  </a:lnTo>
                  <a:lnTo>
                    <a:pt x="0" y="564675"/>
                  </a:lnTo>
                  <a:lnTo>
                    <a:pt x="5944" y="589097"/>
                  </a:lnTo>
                  <a:lnTo>
                    <a:pt x="22155" y="609040"/>
                  </a:lnTo>
                  <a:lnTo>
                    <a:pt x="46199" y="622486"/>
                  </a:lnTo>
                  <a:lnTo>
                    <a:pt x="75643" y="627416"/>
                  </a:lnTo>
                  <a:lnTo>
                    <a:pt x="1270817" y="627416"/>
                  </a:lnTo>
                  <a:lnTo>
                    <a:pt x="1300261" y="622486"/>
                  </a:lnTo>
                  <a:lnTo>
                    <a:pt x="1324305" y="609040"/>
                  </a:lnTo>
                  <a:lnTo>
                    <a:pt x="1340517" y="589097"/>
                  </a:lnTo>
                  <a:lnTo>
                    <a:pt x="1346461" y="564675"/>
                  </a:lnTo>
                  <a:lnTo>
                    <a:pt x="1346461" y="62741"/>
                  </a:lnTo>
                  <a:lnTo>
                    <a:pt x="1340517" y="38320"/>
                  </a:lnTo>
                  <a:lnTo>
                    <a:pt x="1324305" y="18376"/>
                  </a:lnTo>
                  <a:lnTo>
                    <a:pt x="1300261" y="4930"/>
                  </a:lnTo>
                  <a:lnTo>
                    <a:pt x="12708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93" name="Google Shape;693;p45"/>
            <p:cNvSpPr/>
            <p:nvPr/>
          </p:nvSpPr>
          <p:spPr>
            <a:xfrm>
              <a:off x="5549355" y="3037686"/>
              <a:ext cx="1346835" cy="628015"/>
            </a:xfrm>
            <a:custGeom>
              <a:rect b="b" l="l" r="r" t="t"/>
              <a:pathLst>
                <a:path extrusionOk="0" h="628014" w="1346834">
                  <a:moveTo>
                    <a:pt x="0" y="62742"/>
                  </a:moveTo>
                  <a:lnTo>
                    <a:pt x="5944" y="38320"/>
                  </a:lnTo>
                  <a:lnTo>
                    <a:pt x="22155" y="18376"/>
                  </a:lnTo>
                  <a:lnTo>
                    <a:pt x="46200" y="4930"/>
                  </a:lnTo>
                  <a:lnTo>
                    <a:pt x="75644" y="0"/>
                  </a:lnTo>
                  <a:lnTo>
                    <a:pt x="1270817" y="0"/>
                  </a:lnTo>
                  <a:lnTo>
                    <a:pt x="1300261" y="4930"/>
                  </a:lnTo>
                  <a:lnTo>
                    <a:pt x="1324305" y="18376"/>
                  </a:lnTo>
                  <a:lnTo>
                    <a:pt x="1340517" y="38320"/>
                  </a:lnTo>
                  <a:lnTo>
                    <a:pt x="1346461" y="62742"/>
                  </a:lnTo>
                  <a:lnTo>
                    <a:pt x="1346461" y="564675"/>
                  </a:lnTo>
                  <a:lnTo>
                    <a:pt x="1340517" y="589097"/>
                  </a:lnTo>
                  <a:lnTo>
                    <a:pt x="1324305" y="609040"/>
                  </a:lnTo>
                  <a:lnTo>
                    <a:pt x="1300261" y="622486"/>
                  </a:lnTo>
                  <a:lnTo>
                    <a:pt x="1270817" y="627417"/>
                  </a:lnTo>
                  <a:lnTo>
                    <a:pt x="75644" y="627417"/>
                  </a:lnTo>
                  <a:lnTo>
                    <a:pt x="46200" y="622486"/>
                  </a:lnTo>
                  <a:lnTo>
                    <a:pt x="22155" y="609040"/>
                  </a:lnTo>
                  <a:lnTo>
                    <a:pt x="5944" y="589097"/>
                  </a:lnTo>
                  <a:lnTo>
                    <a:pt x="0" y="564675"/>
                  </a:lnTo>
                  <a:lnTo>
                    <a:pt x="0" y="62742"/>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94" name="Google Shape;694;p45"/>
          <p:cNvSpPr txBox="1"/>
          <p:nvPr/>
        </p:nvSpPr>
        <p:spPr>
          <a:xfrm>
            <a:off x="5681516" y="3094003"/>
            <a:ext cx="1077595" cy="480059"/>
          </a:xfrm>
          <a:prstGeom prst="rect">
            <a:avLst/>
          </a:prstGeom>
          <a:noFill/>
          <a:ln>
            <a:noFill/>
          </a:ln>
        </p:spPr>
        <p:txBody>
          <a:bodyPr anchorCtr="0" anchor="t" bIns="0" lIns="0" spcFirstLastPara="1" rIns="0" wrap="square" tIns="33000">
            <a:spAutoFit/>
          </a:bodyPr>
          <a:lstStyle/>
          <a:p>
            <a:pPr indent="0" lvl="0" marL="12065" marR="5080" rtl="0" algn="ctr">
              <a:lnSpc>
                <a:spcPct val="90200"/>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Selezione della metodologia di valutazione del rischio</a:t>
            </a:r>
            <a:endParaRPr b="0" i="0" sz="1050" u="none" cap="none" strike="noStrike">
              <a:solidFill>
                <a:schemeClr val="dk1"/>
              </a:solidFill>
              <a:latin typeface="Calibri"/>
              <a:ea typeface="Calibri"/>
              <a:cs typeface="Calibri"/>
              <a:sym typeface="Calibri"/>
            </a:endParaRPr>
          </a:p>
        </p:txBody>
      </p:sp>
      <p:grpSp>
        <p:nvGrpSpPr>
          <p:cNvPr id="695" name="Google Shape;695;p45"/>
          <p:cNvGrpSpPr/>
          <p:nvPr/>
        </p:nvGrpSpPr>
        <p:grpSpPr>
          <a:xfrm>
            <a:off x="5549355" y="3765490"/>
            <a:ext cx="1346835" cy="615315"/>
            <a:chOff x="5549355" y="3765490"/>
            <a:chExt cx="1346835" cy="615315"/>
          </a:xfrm>
        </p:grpSpPr>
        <p:sp>
          <p:nvSpPr>
            <p:cNvPr id="696" name="Google Shape;696;p45"/>
            <p:cNvSpPr/>
            <p:nvPr/>
          </p:nvSpPr>
          <p:spPr>
            <a:xfrm>
              <a:off x="5549355" y="3765490"/>
              <a:ext cx="1346835" cy="615315"/>
            </a:xfrm>
            <a:custGeom>
              <a:rect b="b" l="l" r="r" t="t"/>
              <a:pathLst>
                <a:path extrusionOk="0" h="615314" w="1346834">
                  <a:moveTo>
                    <a:pt x="1272330" y="0"/>
                  </a:moveTo>
                  <a:lnTo>
                    <a:pt x="74131" y="0"/>
                  </a:lnTo>
                  <a:lnTo>
                    <a:pt x="45276" y="4831"/>
                  </a:lnTo>
                  <a:lnTo>
                    <a:pt x="21712" y="18009"/>
                  </a:lnTo>
                  <a:lnTo>
                    <a:pt x="5825" y="37553"/>
                  </a:lnTo>
                  <a:lnTo>
                    <a:pt x="0" y="61487"/>
                  </a:lnTo>
                  <a:lnTo>
                    <a:pt x="0" y="553382"/>
                  </a:lnTo>
                  <a:lnTo>
                    <a:pt x="5825" y="577315"/>
                  </a:lnTo>
                  <a:lnTo>
                    <a:pt x="21712" y="596860"/>
                  </a:lnTo>
                  <a:lnTo>
                    <a:pt x="45276" y="610037"/>
                  </a:lnTo>
                  <a:lnTo>
                    <a:pt x="74131" y="614869"/>
                  </a:lnTo>
                  <a:lnTo>
                    <a:pt x="1272330" y="614869"/>
                  </a:lnTo>
                  <a:lnTo>
                    <a:pt x="1301185" y="610037"/>
                  </a:lnTo>
                  <a:lnTo>
                    <a:pt x="1324749" y="596860"/>
                  </a:lnTo>
                  <a:lnTo>
                    <a:pt x="1340636" y="577315"/>
                  </a:lnTo>
                  <a:lnTo>
                    <a:pt x="1346461" y="553382"/>
                  </a:lnTo>
                  <a:lnTo>
                    <a:pt x="1346461" y="61487"/>
                  </a:lnTo>
                  <a:lnTo>
                    <a:pt x="1340636" y="37553"/>
                  </a:lnTo>
                  <a:lnTo>
                    <a:pt x="1324749" y="18009"/>
                  </a:lnTo>
                  <a:lnTo>
                    <a:pt x="1301185" y="4831"/>
                  </a:lnTo>
                  <a:lnTo>
                    <a:pt x="127233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97" name="Google Shape;697;p45"/>
            <p:cNvSpPr/>
            <p:nvPr/>
          </p:nvSpPr>
          <p:spPr>
            <a:xfrm>
              <a:off x="5549355" y="3765490"/>
              <a:ext cx="1346835" cy="615315"/>
            </a:xfrm>
            <a:custGeom>
              <a:rect b="b" l="l" r="r" t="t"/>
              <a:pathLst>
                <a:path extrusionOk="0" h="615314" w="1346834">
                  <a:moveTo>
                    <a:pt x="0" y="61486"/>
                  </a:moveTo>
                  <a:lnTo>
                    <a:pt x="5825" y="37553"/>
                  </a:lnTo>
                  <a:lnTo>
                    <a:pt x="21712" y="18008"/>
                  </a:lnTo>
                  <a:lnTo>
                    <a:pt x="45275" y="4831"/>
                  </a:lnTo>
                  <a:lnTo>
                    <a:pt x="74130" y="0"/>
                  </a:lnTo>
                  <a:lnTo>
                    <a:pt x="1272331" y="0"/>
                  </a:lnTo>
                  <a:lnTo>
                    <a:pt x="1301186" y="4831"/>
                  </a:lnTo>
                  <a:lnTo>
                    <a:pt x="1324749" y="18008"/>
                  </a:lnTo>
                  <a:lnTo>
                    <a:pt x="1340636" y="37553"/>
                  </a:lnTo>
                  <a:lnTo>
                    <a:pt x="1346461" y="61486"/>
                  </a:lnTo>
                  <a:lnTo>
                    <a:pt x="1346461" y="553382"/>
                  </a:lnTo>
                  <a:lnTo>
                    <a:pt x="1340636" y="577315"/>
                  </a:lnTo>
                  <a:lnTo>
                    <a:pt x="1324749" y="596860"/>
                  </a:lnTo>
                  <a:lnTo>
                    <a:pt x="1301186" y="610037"/>
                  </a:lnTo>
                  <a:lnTo>
                    <a:pt x="1272331" y="614869"/>
                  </a:lnTo>
                  <a:lnTo>
                    <a:pt x="74130" y="614869"/>
                  </a:lnTo>
                  <a:lnTo>
                    <a:pt x="45275" y="610037"/>
                  </a:lnTo>
                  <a:lnTo>
                    <a:pt x="21712" y="596860"/>
                  </a:lnTo>
                  <a:lnTo>
                    <a:pt x="5825" y="577315"/>
                  </a:lnTo>
                  <a:lnTo>
                    <a:pt x="0" y="553382"/>
                  </a:lnTo>
                  <a:lnTo>
                    <a:pt x="0" y="61486"/>
                  </a:lnTo>
                  <a:close/>
                </a:path>
              </a:pathLst>
            </a:custGeom>
            <a:noFill/>
            <a:ln cap="flat" cmpd="sng" w="12975">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98" name="Google Shape;698;p45"/>
          <p:cNvSpPr txBox="1"/>
          <p:nvPr/>
        </p:nvSpPr>
        <p:spPr>
          <a:xfrm>
            <a:off x="5730041" y="3884548"/>
            <a:ext cx="979169" cy="329565"/>
          </a:xfrm>
          <a:prstGeom prst="rect">
            <a:avLst/>
          </a:prstGeom>
          <a:noFill/>
          <a:ln>
            <a:noFill/>
          </a:ln>
        </p:spPr>
        <p:txBody>
          <a:bodyPr anchorCtr="0" anchor="t" bIns="0" lIns="0" spcFirstLastPara="1" rIns="0" wrap="square" tIns="40000">
            <a:spAutoFit/>
          </a:bodyPr>
          <a:lstStyle/>
          <a:p>
            <a:pPr indent="-95885" lvl="0" marL="107950" marR="5080" rtl="0" algn="l">
              <a:lnSpc>
                <a:spcPct val="103809"/>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Valutazione del livello di minaccia</a:t>
            </a:r>
            <a:endParaRPr b="0" i="0" sz="1050" u="none" cap="none" strike="noStrike">
              <a:solidFill>
                <a:schemeClr val="dk1"/>
              </a:solidFill>
              <a:latin typeface="Calibri"/>
              <a:ea typeface="Calibri"/>
              <a:cs typeface="Calibri"/>
              <a:sym typeface="Calibri"/>
            </a:endParaRPr>
          </a:p>
        </p:txBody>
      </p:sp>
      <p:grpSp>
        <p:nvGrpSpPr>
          <p:cNvPr id="699" name="Google Shape;699;p45"/>
          <p:cNvGrpSpPr/>
          <p:nvPr/>
        </p:nvGrpSpPr>
        <p:grpSpPr>
          <a:xfrm>
            <a:off x="5549355" y="4480746"/>
            <a:ext cx="1346835" cy="615315"/>
            <a:chOff x="5549355" y="4480746"/>
            <a:chExt cx="1346835" cy="615315"/>
          </a:xfrm>
        </p:grpSpPr>
        <p:sp>
          <p:nvSpPr>
            <p:cNvPr id="700" name="Google Shape;700;p45"/>
            <p:cNvSpPr/>
            <p:nvPr/>
          </p:nvSpPr>
          <p:spPr>
            <a:xfrm>
              <a:off x="5549355" y="4480746"/>
              <a:ext cx="1346835" cy="615315"/>
            </a:xfrm>
            <a:custGeom>
              <a:rect b="b" l="l" r="r" t="t"/>
              <a:pathLst>
                <a:path extrusionOk="0" h="615314" w="1346834">
                  <a:moveTo>
                    <a:pt x="1272330" y="0"/>
                  </a:moveTo>
                  <a:lnTo>
                    <a:pt x="74131" y="0"/>
                  </a:lnTo>
                  <a:lnTo>
                    <a:pt x="45276" y="4831"/>
                  </a:lnTo>
                  <a:lnTo>
                    <a:pt x="21712" y="18008"/>
                  </a:lnTo>
                  <a:lnTo>
                    <a:pt x="5825" y="37552"/>
                  </a:lnTo>
                  <a:lnTo>
                    <a:pt x="0" y="61485"/>
                  </a:lnTo>
                  <a:lnTo>
                    <a:pt x="0" y="553382"/>
                  </a:lnTo>
                  <a:lnTo>
                    <a:pt x="5825" y="577315"/>
                  </a:lnTo>
                  <a:lnTo>
                    <a:pt x="21712" y="596859"/>
                  </a:lnTo>
                  <a:lnTo>
                    <a:pt x="45276" y="610036"/>
                  </a:lnTo>
                  <a:lnTo>
                    <a:pt x="74131" y="614867"/>
                  </a:lnTo>
                  <a:lnTo>
                    <a:pt x="1272330" y="614867"/>
                  </a:lnTo>
                  <a:lnTo>
                    <a:pt x="1301185" y="610036"/>
                  </a:lnTo>
                  <a:lnTo>
                    <a:pt x="1324749" y="596859"/>
                  </a:lnTo>
                  <a:lnTo>
                    <a:pt x="1340636" y="577315"/>
                  </a:lnTo>
                  <a:lnTo>
                    <a:pt x="1346461" y="553382"/>
                  </a:lnTo>
                  <a:lnTo>
                    <a:pt x="1346461" y="61485"/>
                  </a:lnTo>
                  <a:lnTo>
                    <a:pt x="1340636" y="37552"/>
                  </a:lnTo>
                  <a:lnTo>
                    <a:pt x="1324749" y="18008"/>
                  </a:lnTo>
                  <a:lnTo>
                    <a:pt x="1301185" y="4831"/>
                  </a:lnTo>
                  <a:lnTo>
                    <a:pt x="127233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01" name="Google Shape;701;p45"/>
            <p:cNvSpPr/>
            <p:nvPr/>
          </p:nvSpPr>
          <p:spPr>
            <a:xfrm>
              <a:off x="5549355" y="4480746"/>
              <a:ext cx="1346835" cy="615315"/>
            </a:xfrm>
            <a:custGeom>
              <a:rect b="b" l="l" r="r" t="t"/>
              <a:pathLst>
                <a:path extrusionOk="0" h="615314" w="1346834">
                  <a:moveTo>
                    <a:pt x="0" y="61486"/>
                  </a:moveTo>
                  <a:lnTo>
                    <a:pt x="5825" y="37553"/>
                  </a:lnTo>
                  <a:lnTo>
                    <a:pt x="21712" y="18008"/>
                  </a:lnTo>
                  <a:lnTo>
                    <a:pt x="45275" y="4831"/>
                  </a:lnTo>
                  <a:lnTo>
                    <a:pt x="74130" y="0"/>
                  </a:lnTo>
                  <a:lnTo>
                    <a:pt x="1272331" y="0"/>
                  </a:lnTo>
                  <a:lnTo>
                    <a:pt x="1301186" y="4831"/>
                  </a:lnTo>
                  <a:lnTo>
                    <a:pt x="1324749" y="18008"/>
                  </a:lnTo>
                  <a:lnTo>
                    <a:pt x="1340636" y="37553"/>
                  </a:lnTo>
                  <a:lnTo>
                    <a:pt x="1346461" y="61486"/>
                  </a:lnTo>
                  <a:lnTo>
                    <a:pt x="1346461" y="553382"/>
                  </a:lnTo>
                  <a:lnTo>
                    <a:pt x="1340636" y="577315"/>
                  </a:lnTo>
                  <a:lnTo>
                    <a:pt x="1324749" y="596860"/>
                  </a:lnTo>
                  <a:lnTo>
                    <a:pt x="1301186" y="610037"/>
                  </a:lnTo>
                  <a:lnTo>
                    <a:pt x="1272331" y="614869"/>
                  </a:lnTo>
                  <a:lnTo>
                    <a:pt x="74130" y="614869"/>
                  </a:lnTo>
                  <a:lnTo>
                    <a:pt x="45275" y="610037"/>
                  </a:lnTo>
                  <a:lnTo>
                    <a:pt x="21712" y="596860"/>
                  </a:lnTo>
                  <a:lnTo>
                    <a:pt x="5825" y="577315"/>
                  </a:lnTo>
                  <a:lnTo>
                    <a:pt x="0" y="553382"/>
                  </a:lnTo>
                  <a:lnTo>
                    <a:pt x="0" y="61486"/>
                  </a:lnTo>
                  <a:close/>
                </a:path>
              </a:pathLst>
            </a:custGeom>
            <a:noFill/>
            <a:ln cap="flat" cmpd="sng" w="12975">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02" name="Google Shape;702;p45"/>
          <p:cNvSpPr txBox="1"/>
          <p:nvPr/>
        </p:nvSpPr>
        <p:spPr>
          <a:xfrm>
            <a:off x="5730041" y="4599803"/>
            <a:ext cx="979169" cy="329565"/>
          </a:xfrm>
          <a:prstGeom prst="rect">
            <a:avLst/>
          </a:prstGeom>
          <a:noFill/>
          <a:ln>
            <a:noFill/>
          </a:ln>
        </p:spPr>
        <p:txBody>
          <a:bodyPr anchorCtr="0" anchor="t" bIns="0" lIns="0" spcFirstLastPara="1" rIns="0" wrap="square" tIns="40000">
            <a:spAutoFit/>
          </a:bodyPr>
          <a:lstStyle/>
          <a:p>
            <a:pPr indent="-74295" lvl="0" marL="86360" marR="5080" rtl="0" algn="l">
              <a:lnSpc>
                <a:spcPct val="103809"/>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Valutazione del livello di impatto</a:t>
            </a:r>
            <a:endParaRPr b="0" i="0" sz="1050" u="none" cap="none" strike="noStrike">
              <a:solidFill>
                <a:schemeClr val="dk1"/>
              </a:solidFill>
              <a:latin typeface="Calibri"/>
              <a:ea typeface="Calibri"/>
              <a:cs typeface="Calibri"/>
              <a:sym typeface="Calibri"/>
            </a:endParaRPr>
          </a:p>
        </p:txBody>
      </p:sp>
      <p:grpSp>
        <p:nvGrpSpPr>
          <p:cNvPr id="703" name="Google Shape;703;p45"/>
          <p:cNvGrpSpPr/>
          <p:nvPr/>
        </p:nvGrpSpPr>
        <p:grpSpPr>
          <a:xfrm>
            <a:off x="5549355" y="5196001"/>
            <a:ext cx="1346835" cy="628015"/>
            <a:chOff x="5549355" y="5196001"/>
            <a:chExt cx="1346835" cy="628015"/>
          </a:xfrm>
        </p:grpSpPr>
        <p:sp>
          <p:nvSpPr>
            <p:cNvPr id="704" name="Google Shape;704;p45"/>
            <p:cNvSpPr/>
            <p:nvPr/>
          </p:nvSpPr>
          <p:spPr>
            <a:xfrm>
              <a:off x="5549355" y="5196001"/>
              <a:ext cx="1346835" cy="628015"/>
            </a:xfrm>
            <a:custGeom>
              <a:rect b="b" l="l" r="r" t="t"/>
              <a:pathLst>
                <a:path extrusionOk="0" h="628014" w="1346834">
                  <a:moveTo>
                    <a:pt x="1270817" y="0"/>
                  </a:moveTo>
                  <a:lnTo>
                    <a:pt x="75643" y="0"/>
                  </a:lnTo>
                  <a:lnTo>
                    <a:pt x="46199" y="4930"/>
                  </a:lnTo>
                  <a:lnTo>
                    <a:pt x="22155" y="18376"/>
                  </a:lnTo>
                  <a:lnTo>
                    <a:pt x="5944" y="38320"/>
                  </a:lnTo>
                  <a:lnTo>
                    <a:pt x="0" y="62741"/>
                  </a:lnTo>
                  <a:lnTo>
                    <a:pt x="0" y="564675"/>
                  </a:lnTo>
                  <a:lnTo>
                    <a:pt x="5944" y="589097"/>
                  </a:lnTo>
                  <a:lnTo>
                    <a:pt x="22155" y="609040"/>
                  </a:lnTo>
                  <a:lnTo>
                    <a:pt x="46199" y="622487"/>
                  </a:lnTo>
                  <a:lnTo>
                    <a:pt x="75643" y="627417"/>
                  </a:lnTo>
                  <a:lnTo>
                    <a:pt x="1270817" y="627417"/>
                  </a:lnTo>
                  <a:lnTo>
                    <a:pt x="1300261" y="622487"/>
                  </a:lnTo>
                  <a:lnTo>
                    <a:pt x="1324305" y="609040"/>
                  </a:lnTo>
                  <a:lnTo>
                    <a:pt x="1340517" y="589097"/>
                  </a:lnTo>
                  <a:lnTo>
                    <a:pt x="1346461" y="564675"/>
                  </a:lnTo>
                  <a:lnTo>
                    <a:pt x="1346461" y="62741"/>
                  </a:lnTo>
                  <a:lnTo>
                    <a:pt x="1340517" y="38320"/>
                  </a:lnTo>
                  <a:lnTo>
                    <a:pt x="1324305" y="18376"/>
                  </a:lnTo>
                  <a:lnTo>
                    <a:pt x="1300261" y="4930"/>
                  </a:lnTo>
                  <a:lnTo>
                    <a:pt x="12708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05" name="Google Shape;705;p45"/>
            <p:cNvSpPr/>
            <p:nvPr/>
          </p:nvSpPr>
          <p:spPr>
            <a:xfrm>
              <a:off x="5549355" y="5196001"/>
              <a:ext cx="1346835" cy="628015"/>
            </a:xfrm>
            <a:custGeom>
              <a:rect b="b" l="l" r="r" t="t"/>
              <a:pathLst>
                <a:path extrusionOk="0" h="628014" w="1346834">
                  <a:moveTo>
                    <a:pt x="0" y="62742"/>
                  </a:moveTo>
                  <a:lnTo>
                    <a:pt x="5944" y="38320"/>
                  </a:lnTo>
                  <a:lnTo>
                    <a:pt x="22155" y="18376"/>
                  </a:lnTo>
                  <a:lnTo>
                    <a:pt x="46200" y="4930"/>
                  </a:lnTo>
                  <a:lnTo>
                    <a:pt x="75644" y="0"/>
                  </a:lnTo>
                  <a:lnTo>
                    <a:pt x="1270817" y="0"/>
                  </a:lnTo>
                  <a:lnTo>
                    <a:pt x="1300261" y="4930"/>
                  </a:lnTo>
                  <a:lnTo>
                    <a:pt x="1324305" y="18376"/>
                  </a:lnTo>
                  <a:lnTo>
                    <a:pt x="1340517" y="38320"/>
                  </a:lnTo>
                  <a:lnTo>
                    <a:pt x="1346461" y="62742"/>
                  </a:lnTo>
                  <a:lnTo>
                    <a:pt x="1346461" y="564675"/>
                  </a:lnTo>
                  <a:lnTo>
                    <a:pt x="1340517" y="589097"/>
                  </a:lnTo>
                  <a:lnTo>
                    <a:pt x="1324305" y="609040"/>
                  </a:lnTo>
                  <a:lnTo>
                    <a:pt x="1300261" y="622486"/>
                  </a:lnTo>
                  <a:lnTo>
                    <a:pt x="1270817" y="627417"/>
                  </a:lnTo>
                  <a:lnTo>
                    <a:pt x="75644" y="627417"/>
                  </a:lnTo>
                  <a:lnTo>
                    <a:pt x="46200" y="622486"/>
                  </a:lnTo>
                  <a:lnTo>
                    <a:pt x="22155" y="609040"/>
                  </a:lnTo>
                  <a:lnTo>
                    <a:pt x="5944" y="589097"/>
                  </a:lnTo>
                  <a:lnTo>
                    <a:pt x="0" y="564675"/>
                  </a:lnTo>
                  <a:lnTo>
                    <a:pt x="0" y="62742"/>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06" name="Google Shape;706;p45"/>
          <p:cNvSpPr txBox="1"/>
          <p:nvPr/>
        </p:nvSpPr>
        <p:spPr>
          <a:xfrm>
            <a:off x="5850543" y="5315060"/>
            <a:ext cx="739140" cy="329565"/>
          </a:xfrm>
          <a:prstGeom prst="rect">
            <a:avLst/>
          </a:prstGeom>
          <a:noFill/>
          <a:ln>
            <a:noFill/>
          </a:ln>
        </p:spPr>
        <p:txBody>
          <a:bodyPr anchorCtr="0" anchor="t" bIns="0" lIns="0" spcFirstLastPara="1" rIns="0" wrap="square" tIns="40000">
            <a:spAutoFit/>
          </a:bodyPr>
          <a:lstStyle/>
          <a:p>
            <a:pPr indent="45720" lvl="0" marL="12700" marR="5080" rtl="0" algn="l">
              <a:lnSpc>
                <a:spcPct val="103809"/>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Stima del livello di rischio</a:t>
            </a:r>
            <a:endParaRPr b="0" i="0" sz="1050" u="none" cap="none" strike="noStrike">
              <a:solidFill>
                <a:schemeClr val="dk1"/>
              </a:solidFill>
              <a:latin typeface="Calibri"/>
              <a:ea typeface="Calibri"/>
              <a:cs typeface="Calibri"/>
              <a:sym typeface="Calibri"/>
            </a:endParaRPr>
          </a:p>
        </p:txBody>
      </p:sp>
      <p:sp>
        <p:nvSpPr>
          <p:cNvPr id="707" name="Google Shape;707;p45"/>
          <p:cNvSpPr/>
          <p:nvPr/>
        </p:nvSpPr>
        <p:spPr>
          <a:xfrm>
            <a:off x="7175699" y="1751479"/>
            <a:ext cx="1679575" cy="4279265"/>
          </a:xfrm>
          <a:custGeom>
            <a:rect b="b" l="l" r="r" t="t"/>
            <a:pathLst>
              <a:path extrusionOk="0" h="4279265" w="1679575">
                <a:moveTo>
                  <a:pt x="1511364" y="0"/>
                </a:moveTo>
                <a:lnTo>
                  <a:pt x="167929" y="0"/>
                </a:lnTo>
                <a:lnTo>
                  <a:pt x="114851" y="7101"/>
                </a:lnTo>
                <a:lnTo>
                  <a:pt x="68752" y="26874"/>
                </a:lnTo>
                <a:lnTo>
                  <a:pt x="32400" y="57026"/>
                </a:lnTo>
                <a:lnTo>
                  <a:pt x="8561" y="95262"/>
                </a:lnTo>
                <a:lnTo>
                  <a:pt x="0" y="139287"/>
                </a:lnTo>
                <a:lnTo>
                  <a:pt x="0" y="4139700"/>
                </a:lnTo>
                <a:lnTo>
                  <a:pt x="8561" y="4183725"/>
                </a:lnTo>
                <a:lnTo>
                  <a:pt x="32400" y="4221961"/>
                </a:lnTo>
                <a:lnTo>
                  <a:pt x="68752" y="4252113"/>
                </a:lnTo>
                <a:lnTo>
                  <a:pt x="114851" y="4271886"/>
                </a:lnTo>
                <a:lnTo>
                  <a:pt x="167929" y="4278987"/>
                </a:lnTo>
                <a:lnTo>
                  <a:pt x="1511364" y="4278987"/>
                </a:lnTo>
                <a:lnTo>
                  <a:pt x="1564443" y="4271886"/>
                </a:lnTo>
                <a:lnTo>
                  <a:pt x="1610541" y="4252113"/>
                </a:lnTo>
                <a:lnTo>
                  <a:pt x="1646893" y="4221961"/>
                </a:lnTo>
                <a:lnTo>
                  <a:pt x="1670733" y="4183725"/>
                </a:lnTo>
                <a:lnTo>
                  <a:pt x="1679294" y="4139700"/>
                </a:lnTo>
                <a:lnTo>
                  <a:pt x="1679294" y="139287"/>
                </a:lnTo>
                <a:lnTo>
                  <a:pt x="1670733" y="95262"/>
                </a:lnTo>
                <a:lnTo>
                  <a:pt x="1646893" y="57026"/>
                </a:lnTo>
                <a:lnTo>
                  <a:pt x="1610541" y="26874"/>
                </a:lnTo>
                <a:lnTo>
                  <a:pt x="1564443" y="7101"/>
                </a:lnTo>
                <a:lnTo>
                  <a:pt x="1511364" y="0"/>
                </a:lnTo>
                <a:close/>
              </a:path>
            </a:pathLst>
          </a:custGeom>
          <a:solidFill>
            <a:srgbClr val="FFE8C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08" name="Google Shape;708;p45"/>
          <p:cNvSpPr txBox="1"/>
          <p:nvPr/>
        </p:nvSpPr>
        <p:spPr>
          <a:xfrm>
            <a:off x="7338204" y="2265810"/>
            <a:ext cx="1358900"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Clr>
                <a:srgbClr val="000000"/>
              </a:buClr>
              <a:buSzPts val="1350"/>
              <a:buFont typeface="Arial"/>
              <a:buNone/>
            </a:pPr>
            <a:r>
              <a:rPr b="1" i="0" lang="en-US" sz="1350" u="none" cap="none" strike="noStrike">
                <a:solidFill>
                  <a:schemeClr val="dk1"/>
                </a:solidFill>
                <a:latin typeface="Calibri"/>
                <a:ea typeface="Calibri"/>
                <a:cs typeface="Calibri"/>
                <a:sym typeface="Calibri"/>
              </a:rPr>
              <a:t>Trattamento del rischio</a:t>
            </a:r>
            <a:endParaRPr b="0" i="0" sz="1350" u="none" cap="none" strike="noStrike">
              <a:solidFill>
                <a:schemeClr val="dk1"/>
              </a:solidFill>
              <a:latin typeface="Calibri"/>
              <a:ea typeface="Calibri"/>
              <a:cs typeface="Calibri"/>
              <a:sym typeface="Calibri"/>
            </a:endParaRPr>
          </a:p>
        </p:txBody>
      </p:sp>
      <p:grpSp>
        <p:nvGrpSpPr>
          <p:cNvPr id="709" name="Google Shape;709;p45"/>
          <p:cNvGrpSpPr/>
          <p:nvPr/>
        </p:nvGrpSpPr>
        <p:grpSpPr>
          <a:xfrm>
            <a:off x="7349680" y="3037686"/>
            <a:ext cx="1346835" cy="628015"/>
            <a:chOff x="7349680" y="3037686"/>
            <a:chExt cx="1346835" cy="628015"/>
          </a:xfrm>
        </p:grpSpPr>
        <p:sp>
          <p:nvSpPr>
            <p:cNvPr id="710" name="Google Shape;710;p45"/>
            <p:cNvSpPr/>
            <p:nvPr/>
          </p:nvSpPr>
          <p:spPr>
            <a:xfrm>
              <a:off x="7349680" y="3037686"/>
              <a:ext cx="1346835" cy="628015"/>
            </a:xfrm>
            <a:custGeom>
              <a:rect b="b" l="l" r="r" t="t"/>
              <a:pathLst>
                <a:path extrusionOk="0" h="628014" w="1346834">
                  <a:moveTo>
                    <a:pt x="1270817" y="0"/>
                  </a:moveTo>
                  <a:lnTo>
                    <a:pt x="75643" y="0"/>
                  </a:lnTo>
                  <a:lnTo>
                    <a:pt x="46199" y="4930"/>
                  </a:lnTo>
                  <a:lnTo>
                    <a:pt x="22155" y="18376"/>
                  </a:lnTo>
                  <a:lnTo>
                    <a:pt x="5944" y="38320"/>
                  </a:lnTo>
                  <a:lnTo>
                    <a:pt x="0" y="62741"/>
                  </a:lnTo>
                  <a:lnTo>
                    <a:pt x="0" y="564675"/>
                  </a:lnTo>
                  <a:lnTo>
                    <a:pt x="5944" y="589097"/>
                  </a:lnTo>
                  <a:lnTo>
                    <a:pt x="22155" y="609040"/>
                  </a:lnTo>
                  <a:lnTo>
                    <a:pt x="46199" y="622486"/>
                  </a:lnTo>
                  <a:lnTo>
                    <a:pt x="75643" y="627416"/>
                  </a:lnTo>
                  <a:lnTo>
                    <a:pt x="1270817" y="627416"/>
                  </a:lnTo>
                  <a:lnTo>
                    <a:pt x="1300261" y="622486"/>
                  </a:lnTo>
                  <a:lnTo>
                    <a:pt x="1324305" y="609040"/>
                  </a:lnTo>
                  <a:lnTo>
                    <a:pt x="1340517" y="589097"/>
                  </a:lnTo>
                  <a:lnTo>
                    <a:pt x="1346461" y="564675"/>
                  </a:lnTo>
                  <a:lnTo>
                    <a:pt x="1346461" y="62741"/>
                  </a:lnTo>
                  <a:lnTo>
                    <a:pt x="1340517" y="38320"/>
                  </a:lnTo>
                  <a:lnTo>
                    <a:pt x="1324305" y="18376"/>
                  </a:lnTo>
                  <a:lnTo>
                    <a:pt x="1300261" y="4930"/>
                  </a:lnTo>
                  <a:lnTo>
                    <a:pt x="12708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11" name="Google Shape;711;p45"/>
            <p:cNvSpPr/>
            <p:nvPr/>
          </p:nvSpPr>
          <p:spPr>
            <a:xfrm>
              <a:off x="7349680" y="3037686"/>
              <a:ext cx="1346835" cy="628015"/>
            </a:xfrm>
            <a:custGeom>
              <a:rect b="b" l="l" r="r" t="t"/>
              <a:pathLst>
                <a:path extrusionOk="0" h="628014" w="1346834">
                  <a:moveTo>
                    <a:pt x="0" y="62742"/>
                  </a:moveTo>
                  <a:lnTo>
                    <a:pt x="5944" y="38320"/>
                  </a:lnTo>
                  <a:lnTo>
                    <a:pt x="22155" y="18376"/>
                  </a:lnTo>
                  <a:lnTo>
                    <a:pt x="46200" y="4930"/>
                  </a:lnTo>
                  <a:lnTo>
                    <a:pt x="75644" y="0"/>
                  </a:lnTo>
                  <a:lnTo>
                    <a:pt x="1270817" y="0"/>
                  </a:lnTo>
                  <a:lnTo>
                    <a:pt x="1300261" y="4930"/>
                  </a:lnTo>
                  <a:lnTo>
                    <a:pt x="1324305" y="18376"/>
                  </a:lnTo>
                  <a:lnTo>
                    <a:pt x="1340517" y="38320"/>
                  </a:lnTo>
                  <a:lnTo>
                    <a:pt x="1346461" y="62742"/>
                  </a:lnTo>
                  <a:lnTo>
                    <a:pt x="1346461" y="564675"/>
                  </a:lnTo>
                  <a:lnTo>
                    <a:pt x="1340517" y="589097"/>
                  </a:lnTo>
                  <a:lnTo>
                    <a:pt x="1324305" y="609040"/>
                  </a:lnTo>
                  <a:lnTo>
                    <a:pt x="1300261" y="622486"/>
                  </a:lnTo>
                  <a:lnTo>
                    <a:pt x="1270817" y="627417"/>
                  </a:lnTo>
                  <a:lnTo>
                    <a:pt x="75644" y="627417"/>
                  </a:lnTo>
                  <a:lnTo>
                    <a:pt x="46200" y="622486"/>
                  </a:lnTo>
                  <a:lnTo>
                    <a:pt x="22155" y="609040"/>
                  </a:lnTo>
                  <a:lnTo>
                    <a:pt x="5944" y="589097"/>
                  </a:lnTo>
                  <a:lnTo>
                    <a:pt x="0" y="564675"/>
                  </a:lnTo>
                  <a:lnTo>
                    <a:pt x="0" y="62742"/>
                  </a:lnTo>
                  <a:close/>
                </a:path>
              </a:pathLst>
            </a:custGeom>
            <a:noFill/>
            <a:ln cap="flat" cmpd="sng" w="130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12" name="Google Shape;712;p45"/>
          <p:cNvSpPr txBox="1"/>
          <p:nvPr/>
        </p:nvSpPr>
        <p:spPr>
          <a:xfrm>
            <a:off x="7488888" y="3232034"/>
            <a:ext cx="1059815" cy="191135"/>
          </a:xfrm>
          <a:prstGeom prst="rect">
            <a:avLst/>
          </a:prstGeom>
          <a:noFill/>
          <a:ln>
            <a:noFill/>
          </a:ln>
        </p:spPr>
        <p:txBody>
          <a:bodyPr anchorCtr="0" anchor="t" bIns="0" lIns="0" spcFirstLastPara="1" rIns="0" wrap="square" tIns="17125">
            <a:spAutoFit/>
          </a:bodyPr>
          <a:lstStyle/>
          <a:p>
            <a:pPr indent="0" lvl="0" marL="12700" marR="0" rtl="0" algn="l">
              <a:lnSpc>
                <a:spcPct val="100000"/>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Categorizzare i rischi</a:t>
            </a:r>
            <a:endParaRPr b="0" i="0" sz="1050" u="none" cap="none" strike="noStrike">
              <a:solidFill>
                <a:schemeClr val="dk1"/>
              </a:solidFill>
              <a:latin typeface="Calibri"/>
              <a:ea typeface="Calibri"/>
              <a:cs typeface="Calibri"/>
              <a:sym typeface="Calibri"/>
            </a:endParaRPr>
          </a:p>
        </p:txBody>
      </p:sp>
      <p:grpSp>
        <p:nvGrpSpPr>
          <p:cNvPr id="713" name="Google Shape;713;p45"/>
          <p:cNvGrpSpPr/>
          <p:nvPr/>
        </p:nvGrpSpPr>
        <p:grpSpPr>
          <a:xfrm>
            <a:off x="7183263" y="3765490"/>
            <a:ext cx="1679575" cy="615315"/>
            <a:chOff x="7183263" y="3765490"/>
            <a:chExt cx="1679575" cy="615315"/>
          </a:xfrm>
        </p:grpSpPr>
        <p:sp>
          <p:nvSpPr>
            <p:cNvPr id="714" name="Google Shape;714;p45"/>
            <p:cNvSpPr/>
            <p:nvPr/>
          </p:nvSpPr>
          <p:spPr>
            <a:xfrm>
              <a:off x="7183263" y="3765490"/>
              <a:ext cx="1679575" cy="615315"/>
            </a:xfrm>
            <a:custGeom>
              <a:rect b="b" l="l" r="r" t="t"/>
              <a:pathLst>
                <a:path extrusionOk="0" h="615314" w="1679575">
                  <a:moveTo>
                    <a:pt x="1605164" y="0"/>
                  </a:moveTo>
                  <a:lnTo>
                    <a:pt x="74131" y="0"/>
                  </a:lnTo>
                  <a:lnTo>
                    <a:pt x="45276" y="4831"/>
                  </a:lnTo>
                  <a:lnTo>
                    <a:pt x="21712" y="18009"/>
                  </a:lnTo>
                  <a:lnTo>
                    <a:pt x="5825" y="37553"/>
                  </a:lnTo>
                  <a:lnTo>
                    <a:pt x="0" y="61487"/>
                  </a:lnTo>
                  <a:lnTo>
                    <a:pt x="0" y="553382"/>
                  </a:lnTo>
                  <a:lnTo>
                    <a:pt x="5825" y="577315"/>
                  </a:lnTo>
                  <a:lnTo>
                    <a:pt x="21712" y="596860"/>
                  </a:lnTo>
                  <a:lnTo>
                    <a:pt x="45276" y="610037"/>
                  </a:lnTo>
                  <a:lnTo>
                    <a:pt x="74131" y="614869"/>
                  </a:lnTo>
                  <a:lnTo>
                    <a:pt x="1605164" y="614869"/>
                  </a:lnTo>
                  <a:lnTo>
                    <a:pt x="1634019" y="610037"/>
                  </a:lnTo>
                  <a:lnTo>
                    <a:pt x="1657582" y="596860"/>
                  </a:lnTo>
                  <a:lnTo>
                    <a:pt x="1673468" y="577315"/>
                  </a:lnTo>
                  <a:lnTo>
                    <a:pt x="1679294" y="553382"/>
                  </a:lnTo>
                  <a:lnTo>
                    <a:pt x="1679294" y="61487"/>
                  </a:lnTo>
                  <a:lnTo>
                    <a:pt x="1673468" y="37553"/>
                  </a:lnTo>
                  <a:lnTo>
                    <a:pt x="1657582" y="18009"/>
                  </a:lnTo>
                  <a:lnTo>
                    <a:pt x="1634019" y="4831"/>
                  </a:lnTo>
                  <a:lnTo>
                    <a:pt x="160516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15" name="Google Shape;715;p45"/>
            <p:cNvSpPr/>
            <p:nvPr/>
          </p:nvSpPr>
          <p:spPr>
            <a:xfrm>
              <a:off x="7183263" y="3765490"/>
              <a:ext cx="1679575" cy="615315"/>
            </a:xfrm>
            <a:custGeom>
              <a:rect b="b" l="l" r="r" t="t"/>
              <a:pathLst>
                <a:path extrusionOk="0" h="615314" w="1679575">
                  <a:moveTo>
                    <a:pt x="0" y="61486"/>
                  </a:moveTo>
                  <a:lnTo>
                    <a:pt x="5825" y="37553"/>
                  </a:lnTo>
                  <a:lnTo>
                    <a:pt x="21712" y="18008"/>
                  </a:lnTo>
                  <a:lnTo>
                    <a:pt x="45275" y="4831"/>
                  </a:lnTo>
                  <a:lnTo>
                    <a:pt x="74130" y="0"/>
                  </a:lnTo>
                  <a:lnTo>
                    <a:pt x="1605164" y="0"/>
                  </a:lnTo>
                  <a:lnTo>
                    <a:pt x="1634019" y="4831"/>
                  </a:lnTo>
                  <a:lnTo>
                    <a:pt x="1657582" y="18008"/>
                  </a:lnTo>
                  <a:lnTo>
                    <a:pt x="1673469" y="37553"/>
                  </a:lnTo>
                  <a:lnTo>
                    <a:pt x="1679294" y="61486"/>
                  </a:lnTo>
                  <a:lnTo>
                    <a:pt x="1679294" y="553382"/>
                  </a:lnTo>
                  <a:lnTo>
                    <a:pt x="1673469" y="577316"/>
                  </a:lnTo>
                  <a:lnTo>
                    <a:pt x="1657582" y="596860"/>
                  </a:lnTo>
                  <a:lnTo>
                    <a:pt x="1634019" y="610037"/>
                  </a:lnTo>
                  <a:lnTo>
                    <a:pt x="1605164" y="614869"/>
                  </a:lnTo>
                  <a:lnTo>
                    <a:pt x="74130" y="614869"/>
                  </a:lnTo>
                  <a:lnTo>
                    <a:pt x="45275" y="610037"/>
                  </a:lnTo>
                  <a:lnTo>
                    <a:pt x="21712" y="596860"/>
                  </a:lnTo>
                  <a:lnTo>
                    <a:pt x="5825" y="577316"/>
                  </a:lnTo>
                  <a:lnTo>
                    <a:pt x="0" y="553382"/>
                  </a:lnTo>
                  <a:lnTo>
                    <a:pt x="0" y="61486"/>
                  </a:lnTo>
                  <a:close/>
                </a:path>
              </a:pathLst>
            </a:custGeom>
            <a:noFill/>
            <a:ln cap="flat" cmpd="sng" w="1285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16" name="Google Shape;716;p45"/>
          <p:cNvSpPr txBox="1"/>
          <p:nvPr/>
        </p:nvSpPr>
        <p:spPr>
          <a:xfrm>
            <a:off x="7429619" y="3884548"/>
            <a:ext cx="1178560" cy="329565"/>
          </a:xfrm>
          <a:prstGeom prst="rect">
            <a:avLst/>
          </a:prstGeom>
          <a:noFill/>
          <a:ln>
            <a:noFill/>
          </a:ln>
        </p:spPr>
        <p:txBody>
          <a:bodyPr anchorCtr="0" anchor="t" bIns="0" lIns="0" spcFirstLastPara="1" rIns="0" wrap="square" tIns="40000">
            <a:spAutoFit/>
          </a:bodyPr>
          <a:lstStyle/>
          <a:p>
            <a:pPr indent="376555" lvl="0" marL="12700" marR="5080" rtl="0" algn="l">
              <a:lnSpc>
                <a:spcPct val="103809"/>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Selezionare le contromisure</a:t>
            </a:r>
            <a:endParaRPr b="0" i="0" sz="1050" u="none" cap="none" strike="noStrike">
              <a:solidFill>
                <a:schemeClr val="dk1"/>
              </a:solidFill>
              <a:latin typeface="Calibri"/>
              <a:ea typeface="Calibri"/>
              <a:cs typeface="Calibri"/>
              <a:sym typeface="Calibri"/>
            </a:endParaRPr>
          </a:p>
        </p:txBody>
      </p:sp>
      <p:grpSp>
        <p:nvGrpSpPr>
          <p:cNvPr id="717" name="Google Shape;717;p45"/>
          <p:cNvGrpSpPr/>
          <p:nvPr/>
        </p:nvGrpSpPr>
        <p:grpSpPr>
          <a:xfrm>
            <a:off x="7274037" y="4480746"/>
            <a:ext cx="1497965" cy="615315"/>
            <a:chOff x="7274037" y="4480746"/>
            <a:chExt cx="1497965" cy="615315"/>
          </a:xfrm>
        </p:grpSpPr>
        <p:sp>
          <p:nvSpPr>
            <p:cNvPr id="718" name="Google Shape;718;p45"/>
            <p:cNvSpPr/>
            <p:nvPr/>
          </p:nvSpPr>
          <p:spPr>
            <a:xfrm>
              <a:off x="7274037" y="4480746"/>
              <a:ext cx="1497965" cy="615315"/>
            </a:xfrm>
            <a:custGeom>
              <a:rect b="b" l="l" r="r" t="t"/>
              <a:pathLst>
                <a:path extrusionOk="0" h="615314" w="1497965">
                  <a:moveTo>
                    <a:pt x="1423617" y="0"/>
                  </a:moveTo>
                  <a:lnTo>
                    <a:pt x="74131" y="0"/>
                  </a:lnTo>
                  <a:lnTo>
                    <a:pt x="45275" y="4831"/>
                  </a:lnTo>
                  <a:lnTo>
                    <a:pt x="21712" y="18008"/>
                  </a:lnTo>
                  <a:lnTo>
                    <a:pt x="5825" y="37552"/>
                  </a:lnTo>
                  <a:lnTo>
                    <a:pt x="0" y="61485"/>
                  </a:lnTo>
                  <a:lnTo>
                    <a:pt x="0" y="553382"/>
                  </a:lnTo>
                  <a:lnTo>
                    <a:pt x="5825" y="577315"/>
                  </a:lnTo>
                  <a:lnTo>
                    <a:pt x="21712" y="596859"/>
                  </a:lnTo>
                  <a:lnTo>
                    <a:pt x="45275" y="610036"/>
                  </a:lnTo>
                  <a:lnTo>
                    <a:pt x="74131" y="614867"/>
                  </a:lnTo>
                  <a:lnTo>
                    <a:pt x="1423617" y="614867"/>
                  </a:lnTo>
                  <a:lnTo>
                    <a:pt x="1452472" y="610036"/>
                  </a:lnTo>
                  <a:lnTo>
                    <a:pt x="1476036" y="596859"/>
                  </a:lnTo>
                  <a:lnTo>
                    <a:pt x="1491923" y="577315"/>
                  </a:lnTo>
                  <a:lnTo>
                    <a:pt x="1497749" y="553382"/>
                  </a:lnTo>
                  <a:lnTo>
                    <a:pt x="1497749" y="61485"/>
                  </a:lnTo>
                  <a:lnTo>
                    <a:pt x="1491923" y="37552"/>
                  </a:lnTo>
                  <a:lnTo>
                    <a:pt x="1476036" y="18008"/>
                  </a:lnTo>
                  <a:lnTo>
                    <a:pt x="1452472" y="4831"/>
                  </a:lnTo>
                  <a:lnTo>
                    <a:pt x="1423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19" name="Google Shape;719;p45"/>
            <p:cNvSpPr/>
            <p:nvPr/>
          </p:nvSpPr>
          <p:spPr>
            <a:xfrm>
              <a:off x="7274037" y="4480746"/>
              <a:ext cx="1497965" cy="615315"/>
            </a:xfrm>
            <a:custGeom>
              <a:rect b="b" l="l" r="r" t="t"/>
              <a:pathLst>
                <a:path extrusionOk="0" h="615314" w="1497965">
                  <a:moveTo>
                    <a:pt x="0" y="61486"/>
                  </a:moveTo>
                  <a:lnTo>
                    <a:pt x="5825" y="37553"/>
                  </a:lnTo>
                  <a:lnTo>
                    <a:pt x="21712" y="18009"/>
                  </a:lnTo>
                  <a:lnTo>
                    <a:pt x="45275" y="4831"/>
                  </a:lnTo>
                  <a:lnTo>
                    <a:pt x="74130" y="0"/>
                  </a:lnTo>
                  <a:lnTo>
                    <a:pt x="1423618" y="0"/>
                  </a:lnTo>
                  <a:lnTo>
                    <a:pt x="1452473" y="4831"/>
                  </a:lnTo>
                  <a:lnTo>
                    <a:pt x="1476037" y="18009"/>
                  </a:lnTo>
                  <a:lnTo>
                    <a:pt x="1491923" y="37553"/>
                  </a:lnTo>
                  <a:lnTo>
                    <a:pt x="1497749" y="61486"/>
                  </a:lnTo>
                  <a:lnTo>
                    <a:pt x="1497749" y="553382"/>
                  </a:lnTo>
                  <a:lnTo>
                    <a:pt x="1491923" y="577315"/>
                  </a:lnTo>
                  <a:lnTo>
                    <a:pt x="1476037" y="596860"/>
                  </a:lnTo>
                  <a:lnTo>
                    <a:pt x="1452473" y="610037"/>
                  </a:lnTo>
                  <a:lnTo>
                    <a:pt x="1423618" y="614869"/>
                  </a:lnTo>
                  <a:lnTo>
                    <a:pt x="74130" y="614869"/>
                  </a:lnTo>
                  <a:lnTo>
                    <a:pt x="45275" y="610037"/>
                  </a:lnTo>
                  <a:lnTo>
                    <a:pt x="21712" y="596860"/>
                  </a:lnTo>
                  <a:lnTo>
                    <a:pt x="5825" y="577315"/>
                  </a:lnTo>
                  <a:lnTo>
                    <a:pt x="0" y="553382"/>
                  </a:lnTo>
                  <a:lnTo>
                    <a:pt x="0" y="61486"/>
                  </a:lnTo>
                  <a:close/>
                </a:path>
              </a:pathLst>
            </a:custGeom>
            <a:noFill/>
            <a:ln cap="flat" cmpd="sng" w="1290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20" name="Google Shape;720;p45"/>
          <p:cNvSpPr txBox="1"/>
          <p:nvPr/>
        </p:nvSpPr>
        <p:spPr>
          <a:xfrm>
            <a:off x="7429619" y="4599803"/>
            <a:ext cx="1178560" cy="329565"/>
          </a:xfrm>
          <a:prstGeom prst="rect">
            <a:avLst/>
          </a:prstGeom>
          <a:noFill/>
          <a:ln>
            <a:noFill/>
          </a:ln>
        </p:spPr>
        <p:txBody>
          <a:bodyPr anchorCtr="0" anchor="t" bIns="0" lIns="0" spcFirstLastPara="1" rIns="0" wrap="square" tIns="40000">
            <a:spAutoFit/>
          </a:bodyPr>
          <a:lstStyle/>
          <a:p>
            <a:pPr indent="212090" lvl="0" marL="12700" marR="5080" rtl="0" algn="l">
              <a:lnSpc>
                <a:spcPct val="103809"/>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Attuare le contromisure</a:t>
            </a:r>
            <a:endParaRPr b="0" i="0" sz="1050" u="none" cap="none" strike="noStrike">
              <a:solidFill>
                <a:schemeClr val="dk1"/>
              </a:solidFill>
              <a:latin typeface="Calibri"/>
              <a:ea typeface="Calibri"/>
              <a:cs typeface="Calibri"/>
              <a:sym typeface="Calibri"/>
            </a:endParaRPr>
          </a:p>
        </p:txBody>
      </p:sp>
      <p:grpSp>
        <p:nvGrpSpPr>
          <p:cNvPr id="721" name="Google Shape;721;p45"/>
          <p:cNvGrpSpPr/>
          <p:nvPr/>
        </p:nvGrpSpPr>
        <p:grpSpPr>
          <a:xfrm>
            <a:off x="7304294" y="5196001"/>
            <a:ext cx="1452880" cy="628015"/>
            <a:chOff x="7304294" y="5196001"/>
            <a:chExt cx="1452880" cy="628015"/>
          </a:xfrm>
        </p:grpSpPr>
        <p:sp>
          <p:nvSpPr>
            <p:cNvPr id="722" name="Google Shape;722;p45"/>
            <p:cNvSpPr/>
            <p:nvPr/>
          </p:nvSpPr>
          <p:spPr>
            <a:xfrm>
              <a:off x="7304294" y="5196001"/>
              <a:ext cx="1452880" cy="628015"/>
            </a:xfrm>
            <a:custGeom>
              <a:rect b="b" l="l" r="r" t="t"/>
              <a:pathLst>
                <a:path extrusionOk="0" h="628014" w="1452879">
                  <a:moveTo>
                    <a:pt x="1376718" y="0"/>
                  </a:moveTo>
                  <a:lnTo>
                    <a:pt x="75643" y="0"/>
                  </a:lnTo>
                  <a:lnTo>
                    <a:pt x="46199" y="4930"/>
                  </a:lnTo>
                  <a:lnTo>
                    <a:pt x="22155" y="18376"/>
                  </a:lnTo>
                  <a:lnTo>
                    <a:pt x="5944" y="38320"/>
                  </a:lnTo>
                  <a:lnTo>
                    <a:pt x="0" y="62741"/>
                  </a:lnTo>
                  <a:lnTo>
                    <a:pt x="0" y="564675"/>
                  </a:lnTo>
                  <a:lnTo>
                    <a:pt x="5944" y="589097"/>
                  </a:lnTo>
                  <a:lnTo>
                    <a:pt x="22155" y="609041"/>
                  </a:lnTo>
                  <a:lnTo>
                    <a:pt x="46199" y="622487"/>
                  </a:lnTo>
                  <a:lnTo>
                    <a:pt x="75643" y="627417"/>
                  </a:lnTo>
                  <a:lnTo>
                    <a:pt x="1376718" y="627417"/>
                  </a:lnTo>
                  <a:lnTo>
                    <a:pt x="1406161" y="622487"/>
                  </a:lnTo>
                  <a:lnTo>
                    <a:pt x="1430206" y="609041"/>
                  </a:lnTo>
                  <a:lnTo>
                    <a:pt x="1446417" y="589097"/>
                  </a:lnTo>
                  <a:lnTo>
                    <a:pt x="1452361" y="564675"/>
                  </a:lnTo>
                  <a:lnTo>
                    <a:pt x="1452361" y="62741"/>
                  </a:lnTo>
                  <a:lnTo>
                    <a:pt x="1446417" y="38320"/>
                  </a:lnTo>
                  <a:lnTo>
                    <a:pt x="1430206" y="18376"/>
                  </a:lnTo>
                  <a:lnTo>
                    <a:pt x="1406161" y="4930"/>
                  </a:lnTo>
                  <a:lnTo>
                    <a:pt x="1376718"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23" name="Google Shape;723;p45"/>
            <p:cNvSpPr/>
            <p:nvPr/>
          </p:nvSpPr>
          <p:spPr>
            <a:xfrm>
              <a:off x="7304294" y="5196001"/>
              <a:ext cx="1452880" cy="628015"/>
            </a:xfrm>
            <a:custGeom>
              <a:rect b="b" l="l" r="r" t="t"/>
              <a:pathLst>
                <a:path extrusionOk="0" h="628014" w="1452879">
                  <a:moveTo>
                    <a:pt x="0" y="62741"/>
                  </a:moveTo>
                  <a:lnTo>
                    <a:pt x="5944" y="38319"/>
                  </a:lnTo>
                  <a:lnTo>
                    <a:pt x="22155" y="18376"/>
                  </a:lnTo>
                  <a:lnTo>
                    <a:pt x="46199" y="4930"/>
                  </a:lnTo>
                  <a:lnTo>
                    <a:pt x="75643" y="0"/>
                  </a:lnTo>
                  <a:lnTo>
                    <a:pt x="1376719" y="0"/>
                  </a:lnTo>
                  <a:lnTo>
                    <a:pt x="1406163" y="4930"/>
                  </a:lnTo>
                  <a:lnTo>
                    <a:pt x="1430207" y="18376"/>
                  </a:lnTo>
                  <a:lnTo>
                    <a:pt x="1446418" y="38319"/>
                  </a:lnTo>
                  <a:lnTo>
                    <a:pt x="1452363" y="62741"/>
                  </a:lnTo>
                  <a:lnTo>
                    <a:pt x="1452363" y="564675"/>
                  </a:lnTo>
                  <a:lnTo>
                    <a:pt x="1446418" y="589097"/>
                  </a:lnTo>
                  <a:lnTo>
                    <a:pt x="1430207" y="609040"/>
                  </a:lnTo>
                  <a:lnTo>
                    <a:pt x="1406163" y="622486"/>
                  </a:lnTo>
                  <a:lnTo>
                    <a:pt x="1376719" y="627417"/>
                  </a:lnTo>
                  <a:lnTo>
                    <a:pt x="75643" y="627417"/>
                  </a:lnTo>
                  <a:lnTo>
                    <a:pt x="46199" y="622486"/>
                  </a:lnTo>
                  <a:lnTo>
                    <a:pt x="22155" y="609040"/>
                  </a:lnTo>
                  <a:lnTo>
                    <a:pt x="5944" y="589097"/>
                  </a:lnTo>
                  <a:lnTo>
                    <a:pt x="0" y="564675"/>
                  </a:lnTo>
                  <a:lnTo>
                    <a:pt x="0" y="62741"/>
                  </a:lnTo>
                  <a:close/>
                </a:path>
              </a:pathLst>
            </a:custGeom>
            <a:noFill/>
            <a:ln cap="flat" cmpd="sng" w="12950">
              <a:solidFill>
                <a:srgbClr val="E7AE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24" name="Google Shape;724;p45"/>
          <p:cNvSpPr txBox="1"/>
          <p:nvPr/>
        </p:nvSpPr>
        <p:spPr>
          <a:xfrm>
            <a:off x="7429619" y="5315060"/>
            <a:ext cx="1178560" cy="329565"/>
          </a:xfrm>
          <a:prstGeom prst="rect">
            <a:avLst/>
          </a:prstGeom>
          <a:noFill/>
          <a:ln>
            <a:noFill/>
          </a:ln>
        </p:spPr>
        <p:txBody>
          <a:bodyPr anchorCtr="0" anchor="t" bIns="0" lIns="0" spcFirstLastPara="1" rIns="0" wrap="square" tIns="40000">
            <a:spAutoFit/>
          </a:bodyPr>
          <a:lstStyle/>
          <a:p>
            <a:pPr indent="266065" lvl="0" marL="12700" marR="5080" rtl="0" algn="l">
              <a:lnSpc>
                <a:spcPct val="103809"/>
              </a:lnSpc>
              <a:spcBef>
                <a:spcPts val="0"/>
              </a:spcBef>
              <a:spcAft>
                <a:spcPts val="0"/>
              </a:spcAft>
              <a:buClr>
                <a:srgbClr val="000000"/>
              </a:buClr>
              <a:buSzPts val="1050"/>
              <a:buFont typeface="Arial"/>
              <a:buNone/>
            </a:pPr>
            <a:r>
              <a:rPr b="1" i="0" lang="en-US" sz="1050" u="none" cap="none" strike="noStrike">
                <a:solidFill>
                  <a:schemeClr val="dk1"/>
                </a:solidFill>
                <a:latin typeface="Calibri"/>
                <a:ea typeface="Calibri"/>
                <a:cs typeface="Calibri"/>
                <a:sym typeface="Calibri"/>
              </a:rPr>
              <a:t>Valutare le contromisure</a:t>
            </a:r>
            <a:endParaRPr b="0" i="0" sz="1050" u="none" cap="none" strike="noStrike">
              <a:solidFill>
                <a:schemeClr val="dk1"/>
              </a:solidFill>
              <a:latin typeface="Calibri"/>
              <a:ea typeface="Calibri"/>
              <a:cs typeface="Calibri"/>
              <a:sym typeface="Calibri"/>
            </a:endParaRPr>
          </a:p>
        </p:txBody>
      </p:sp>
      <p:sp>
        <p:nvSpPr>
          <p:cNvPr id="725" name="Google Shape;725;p45"/>
          <p:cNvSpPr/>
          <p:nvPr/>
        </p:nvSpPr>
        <p:spPr>
          <a:xfrm>
            <a:off x="8976024" y="1751479"/>
            <a:ext cx="2103120" cy="4279265"/>
          </a:xfrm>
          <a:custGeom>
            <a:rect b="b" l="l" r="r" t="t"/>
            <a:pathLst>
              <a:path extrusionOk="0" h="4279265" w="2103120">
                <a:moveTo>
                  <a:pt x="1892609" y="0"/>
                </a:moveTo>
                <a:lnTo>
                  <a:pt x="210289" y="0"/>
                </a:lnTo>
                <a:lnTo>
                  <a:pt x="162071" y="4606"/>
                </a:lnTo>
                <a:lnTo>
                  <a:pt x="117808" y="17728"/>
                </a:lnTo>
                <a:lnTo>
                  <a:pt x="78763" y="38318"/>
                </a:lnTo>
                <a:lnTo>
                  <a:pt x="46197" y="65329"/>
                </a:lnTo>
                <a:lnTo>
                  <a:pt x="21373" y="97715"/>
                </a:lnTo>
                <a:lnTo>
                  <a:pt x="5553" y="134428"/>
                </a:lnTo>
                <a:lnTo>
                  <a:pt x="0" y="174421"/>
                </a:lnTo>
                <a:lnTo>
                  <a:pt x="0" y="4104566"/>
                </a:lnTo>
                <a:lnTo>
                  <a:pt x="5553" y="4144559"/>
                </a:lnTo>
                <a:lnTo>
                  <a:pt x="21373" y="4181272"/>
                </a:lnTo>
                <a:lnTo>
                  <a:pt x="46197" y="4213657"/>
                </a:lnTo>
                <a:lnTo>
                  <a:pt x="78763" y="4240669"/>
                </a:lnTo>
                <a:lnTo>
                  <a:pt x="117808" y="4261259"/>
                </a:lnTo>
                <a:lnTo>
                  <a:pt x="162071" y="4274380"/>
                </a:lnTo>
                <a:lnTo>
                  <a:pt x="210289" y="4278987"/>
                </a:lnTo>
                <a:lnTo>
                  <a:pt x="1892609" y="4278987"/>
                </a:lnTo>
                <a:lnTo>
                  <a:pt x="1940827" y="4274380"/>
                </a:lnTo>
                <a:lnTo>
                  <a:pt x="1985090" y="4261259"/>
                </a:lnTo>
                <a:lnTo>
                  <a:pt x="2024135" y="4240669"/>
                </a:lnTo>
                <a:lnTo>
                  <a:pt x="2056701" y="4213657"/>
                </a:lnTo>
                <a:lnTo>
                  <a:pt x="2081526" y="4181272"/>
                </a:lnTo>
                <a:lnTo>
                  <a:pt x="2097346" y="4144559"/>
                </a:lnTo>
                <a:lnTo>
                  <a:pt x="2102900" y="4104566"/>
                </a:lnTo>
                <a:lnTo>
                  <a:pt x="2102900" y="174421"/>
                </a:lnTo>
                <a:lnTo>
                  <a:pt x="2097346" y="134428"/>
                </a:lnTo>
                <a:lnTo>
                  <a:pt x="2081526" y="97715"/>
                </a:lnTo>
                <a:lnTo>
                  <a:pt x="2056701" y="65329"/>
                </a:lnTo>
                <a:lnTo>
                  <a:pt x="2024135" y="38318"/>
                </a:lnTo>
                <a:lnTo>
                  <a:pt x="1985090" y="17728"/>
                </a:lnTo>
                <a:lnTo>
                  <a:pt x="1940827" y="4606"/>
                </a:lnTo>
                <a:lnTo>
                  <a:pt x="1892609" y="0"/>
                </a:lnTo>
                <a:close/>
              </a:path>
            </a:pathLst>
          </a:custGeom>
          <a:solidFill>
            <a:srgbClr val="FFE8C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26" name="Google Shape;726;p45"/>
          <p:cNvSpPr txBox="1"/>
          <p:nvPr/>
        </p:nvSpPr>
        <p:spPr>
          <a:xfrm>
            <a:off x="9202172" y="1889361"/>
            <a:ext cx="1649095"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Clr>
                <a:srgbClr val="000000"/>
              </a:buClr>
              <a:buSzPts val="1350"/>
              <a:buFont typeface="Arial"/>
              <a:buNone/>
            </a:pPr>
            <a:r>
              <a:rPr b="1" i="0" lang="en-US" sz="1350" u="none" cap="none" strike="noStrike">
                <a:solidFill>
                  <a:schemeClr val="dk1"/>
                </a:solidFill>
                <a:latin typeface="Calibri"/>
                <a:ea typeface="Calibri"/>
                <a:cs typeface="Calibri"/>
                <a:sym typeface="Calibri"/>
              </a:rPr>
              <a:t>Rapporti sulla sicurezza</a:t>
            </a:r>
            <a:endParaRPr b="0" i="0" sz="1350" u="none" cap="none" strike="noStrike">
              <a:solidFill>
                <a:schemeClr val="dk1"/>
              </a:solidFill>
              <a:latin typeface="Calibri"/>
              <a:ea typeface="Calibri"/>
              <a:cs typeface="Calibri"/>
              <a:sym typeface="Calibri"/>
            </a:endParaRPr>
          </a:p>
        </p:txBody>
      </p:sp>
      <p:sp>
        <p:nvSpPr>
          <p:cNvPr id="727" name="Google Shape;727;p45"/>
          <p:cNvSpPr txBox="1"/>
          <p:nvPr/>
        </p:nvSpPr>
        <p:spPr>
          <a:xfrm>
            <a:off x="9327664" y="2428939"/>
            <a:ext cx="1398270"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Clr>
                <a:srgbClr val="000000"/>
              </a:buClr>
              <a:buSzPts val="1350"/>
              <a:buFont typeface="Arial"/>
              <a:buNone/>
            </a:pPr>
            <a:r>
              <a:rPr b="1" i="0" lang="en-US" sz="1350" u="none" cap="none" strike="noStrike">
                <a:solidFill>
                  <a:schemeClr val="dk1"/>
                </a:solidFill>
                <a:latin typeface="Calibri"/>
                <a:ea typeface="Calibri"/>
                <a:cs typeface="Calibri"/>
                <a:sym typeface="Calibri"/>
              </a:rPr>
              <a:t>Monitoraggio/regolazione</a:t>
            </a:r>
            <a:endParaRPr b="0" i="0" sz="1350" u="none" cap="none" strike="noStrike">
              <a:solidFill>
                <a:schemeClr val="dk1"/>
              </a:solidFill>
              <a:latin typeface="Calibri"/>
              <a:ea typeface="Calibri"/>
              <a:cs typeface="Calibri"/>
              <a:sym typeface="Calibri"/>
            </a:endParaRPr>
          </a:p>
        </p:txBody>
      </p:sp>
      <p:sp>
        <p:nvSpPr>
          <p:cNvPr id="728" name="Google Shape;728;p45"/>
          <p:cNvSpPr txBox="1"/>
          <p:nvPr/>
        </p:nvSpPr>
        <p:spPr>
          <a:xfrm>
            <a:off x="9431749" y="2955970"/>
            <a:ext cx="1189355" cy="437515"/>
          </a:xfrm>
          <a:prstGeom prst="rect">
            <a:avLst/>
          </a:prstGeom>
          <a:noFill/>
          <a:ln>
            <a:noFill/>
          </a:ln>
        </p:spPr>
        <p:txBody>
          <a:bodyPr anchorCtr="0" anchor="t" bIns="0" lIns="0" spcFirstLastPara="1" rIns="0" wrap="square" tIns="27925">
            <a:spAutoFit/>
          </a:bodyPr>
          <a:lstStyle/>
          <a:p>
            <a:pPr indent="51435" lvl="0" marL="12700" marR="5080" rtl="0" algn="l">
              <a:lnSpc>
                <a:spcPct val="117037"/>
              </a:lnSpc>
              <a:spcBef>
                <a:spcPts val="0"/>
              </a:spcBef>
              <a:spcAft>
                <a:spcPts val="0"/>
              </a:spcAft>
              <a:buClr>
                <a:srgbClr val="000000"/>
              </a:buClr>
              <a:buSzPts val="1350"/>
              <a:buFont typeface="Arial"/>
              <a:buNone/>
            </a:pPr>
            <a:r>
              <a:rPr b="1" i="0" lang="en-US" sz="1350" u="none" cap="none" strike="noStrike">
                <a:solidFill>
                  <a:schemeClr val="dk1"/>
                </a:solidFill>
                <a:latin typeface="Calibri"/>
                <a:ea typeface="Calibri"/>
                <a:cs typeface="Calibri"/>
                <a:sym typeface="Calibri"/>
              </a:rPr>
              <a:t>Gestione della sicurezza SLA</a:t>
            </a:r>
            <a:endParaRPr b="0" i="0" sz="1350" u="none" cap="none" strike="noStrike">
              <a:solidFill>
                <a:schemeClr val="dk1"/>
              </a:solidFill>
              <a:latin typeface="Calibri"/>
              <a:ea typeface="Calibri"/>
              <a:cs typeface="Calibri"/>
              <a:sym typeface="Calibri"/>
            </a:endParaRPr>
          </a:p>
        </p:txBody>
      </p:sp>
      <p:sp>
        <p:nvSpPr>
          <p:cNvPr id="729" name="Google Shape;729;p45"/>
          <p:cNvSpPr txBox="1"/>
          <p:nvPr/>
        </p:nvSpPr>
        <p:spPr>
          <a:xfrm>
            <a:off x="9260796" y="3907135"/>
            <a:ext cx="1530985" cy="552450"/>
          </a:xfrm>
          <a:prstGeom prst="rect">
            <a:avLst/>
          </a:prstGeom>
          <a:noFill/>
          <a:ln>
            <a:noFill/>
          </a:ln>
        </p:spPr>
        <p:txBody>
          <a:bodyPr anchorCtr="0" anchor="t" bIns="0" lIns="0" spcFirstLastPara="1" rIns="0" wrap="square" tIns="11425">
            <a:spAutoFit/>
          </a:bodyPr>
          <a:lstStyle/>
          <a:p>
            <a:pPr indent="-536575" lvl="0" marL="548640" marR="5080" rtl="0" algn="l">
              <a:lnSpc>
                <a:spcPct val="128099"/>
              </a:lnSpc>
              <a:spcBef>
                <a:spcPts val="0"/>
              </a:spcBef>
              <a:spcAft>
                <a:spcPts val="0"/>
              </a:spcAft>
              <a:buClr>
                <a:srgbClr val="000000"/>
              </a:buClr>
              <a:buSzPts val="1350"/>
              <a:buFont typeface="Arial"/>
              <a:buNone/>
            </a:pPr>
            <a:r>
              <a:rPr b="1" i="0" lang="en-US" sz="1350" u="none" cap="none" strike="noStrike">
                <a:solidFill>
                  <a:schemeClr val="dk1"/>
                </a:solidFill>
                <a:latin typeface="Calibri"/>
                <a:ea typeface="Calibri"/>
                <a:cs typeface="Calibri"/>
                <a:sym typeface="Calibri"/>
              </a:rPr>
              <a:t>Audit interno/esterno</a:t>
            </a:r>
            <a:endParaRPr b="0" i="0" sz="1350" u="none" cap="none" strike="noStrike">
              <a:solidFill>
                <a:schemeClr val="dk1"/>
              </a:solidFill>
              <a:latin typeface="Calibri"/>
              <a:ea typeface="Calibri"/>
              <a:cs typeface="Calibri"/>
              <a:sym typeface="Calibri"/>
            </a:endParaRPr>
          </a:p>
        </p:txBody>
      </p:sp>
      <p:sp>
        <p:nvSpPr>
          <p:cNvPr id="730" name="Google Shape;730;p45"/>
          <p:cNvSpPr txBox="1"/>
          <p:nvPr/>
        </p:nvSpPr>
        <p:spPr>
          <a:xfrm>
            <a:off x="9663296" y="4762933"/>
            <a:ext cx="726440"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Clr>
                <a:srgbClr val="000000"/>
              </a:buClr>
              <a:buSzPts val="1350"/>
              <a:buFont typeface="Arial"/>
              <a:buNone/>
            </a:pPr>
            <a:r>
              <a:rPr b="1" i="0" lang="en-US" sz="1350" u="none" cap="none" strike="noStrike">
                <a:solidFill>
                  <a:schemeClr val="dk1"/>
                </a:solidFill>
                <a:latin typeface="Calibri"/>
                <a:ea typeface="Calibri"/>
                <a:cs typeface="Calibri"/>
                <a:sym typeface="Calibri"/>
              </a:rPr>
              <a:t>Formazione</a:t>
            </a:r>
            <a:endParaRPr b="0" i="0" sz="1350" u="none" cap="none" strike="noStrike">
              <a:solidFill>
                <a:schemeClr val="dk1"/>
              </a:solidFill>
              <a:latin typeface="Calibri"/>
              <a:ea typeface="Calibri"/>
              <a:cs typeface="Calibri"/>
              <a:sym typeface="Calibri"/>
            </a:endParaRPr>
          </a:p>
        </p:txBody>
      </p:sp>
      <p:sp>
        <p:nvSpPr>
          <p:cNvPr id="731" name="Google Shape;731;p45"/>
          <p:cNvSpPr txBox="1"/>
          <p:nvPr/>
        </p:nvSpPr>
        <p:spPr>
          <a:xfrm>
            <a:off x="9192337" y="5302511"/>
            <a:ext cx="1668780" cy="2362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Clr>
                <a:srgbClr val="000000"/>
              </a:buClr>
              <a:buSzPts val="1350"/>
              <a:buFont typeface="Arial"/>
              <a:buNone/>
            </a:pPr>
            <a:r>
              <a:rPr b="1" i="0" lang="en-US" sz="1350" u="none" cap="none" strike="noStrike">
                <a:solidFill>
                  <a:schemeClr val="dk1"/>
                </a:solidFill>
                <a:latin typeface="Calibri"/>
                <a:ea typeface="Calibri"/>
                <a:cs typeface="Calibri"/>
                <a:sym typeface="Calibri"/>
              </a:rPr>
              <a:t>Raccomandazioni</a:t>
            </a:r>
            <a:endParaRPr b="0" i="0" sz="1350" u="none" cap="none" strike="noStrik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id="736" name="Google Shape;736;p46"/>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737" name="Google Shape;737;p46"/>
          <p:cNvSpPr/>
          <p:nvPr/>
        </p:nvSpPr>
        <p:spPr>
          <a:xfrm>
            <a:off x="588407" y="6534443"/>
            <a:ext cx="0" cy="127000"/>
          </a:xfrm>
          <a:custGeom>
            <a:rect b="b" l="l" r="r" t="t"/>
            <a:pathLst>
              <a:path extrusionOk="0" h="127000" w="120000">
                <a:moveTo>
                  <a:pt x="0" y="0"/>
                </a:moveTo>
                <a:lnTo>
                  <a:pt x="0" y="126925"/>
                </a:lnTo>
              </a:path>
            </a:pathLst>
          </a:custGeom>
          <a:noFill/>
          <a:ln cap="flat" cmpd="sng" w="12700">
            <a:solidFill>
              <a:srgbClr val="86C15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738" name="Google Shape;738;p46"/>
          <p:cNvPicPr preferRelativeResize="0"/>
          <p:nvPr/>
        </p:nvPicPr>
        <p:blipFill rotWithShape="1">
          <a:blip r:embed="rId4">
            <a:alphaModFix/>
          </a:blip>
          <a:srcRect b="0" l="0" r="0" t="0"/>
          <a:stretch/>
        </p:blipFill>
        <p:spPr>
          <a:xfrm>
            <a:off x="11409599" y="6393599"/>
            <a:ext cx="566604" cy="388799"/>
          </a:xfrm>
          <a:prstGeom prst="rect">
            <a:avLst/>
          </a:prstGeom>
          <a:noFill/>
          <a:ln>
            <a:noFill/>
          </a:ln>
        </p:spPr>
      </p:pic>
      <p:sp>
        <p:nvSpPr>
          <p:cNvPr id="739" name="Google Shape;739;p46"/>
          <p:cNvSpPr txBox="1"/>
          <p:nvPr>
            <p:ph type="title"/>
          </p:nvPr>
        </p:nvSpPr>
        <p:spPr>
          <a:xfrm>
            <a:off x="3558891" y="136143"/>
            <a:ext cx="6475095" cy="4978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D99C3F"/>
              </a:buClr>
              <a:buSzPts val="3100"/>
              <a:buFont typeface="Arial"/>
              <a:buNone/>
            </a:pPr>
            <a:r>
              <a:rPr b="1" lang="en-US" sz="3100">
                <a:solidFill>
                  <a:srgbClr val="D99C3F"/>
                </a:solidFill>
                <a:latin typeface="Arial"/>
                <a:ea typeface="Arial"/>
                <a:cs typeface="Arial"/>
                <a:sym typeface="Arial"/>
              </a:rPr>
              <a:t>PANORAMA DELLE MINACCE INFORMATICHE MARITTIME</a:t>
            </a:r>
            <a:endParaRPr sz="3100">
              <a:latin typeface="Arial"/>
              <a:ea typeface="Arial"/>
              <a:cs typeface="Arial"/>
              <a:sym typeface="Arial"/>
            </a:endParaRPr>
          </a:p>
        </p:txBody>
      </p:sp>
      <p:sp>
        <p:nvSpPr>
          <p:cNvPr id="740" name="Google Shape;740;p46"/>
          <p:cNvSpPr txBox="1"/>
          <p:nvPr/>
        </p:nvSpPr>
        <p:spPr>
          <a:xfrm>
            <a:off x="319024" y="6489700"/>
            <a:ext cx="276225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000"/>
              <a:buFont typeface="Arial"/>
              <a:buNone/>
            </a:pPr>
            <a:r>
              <a:rPr b="1" i="0" lang="en-US" sz="1000" u="none" cap="none" strike="noStrike">
                <a:solidFill>
                  <a:srgbClr val="4BCAAD"/>
                </a:solidFill>
                <a:latin typeface="Arial"/>
                <a:ea typeface="Arial"/>
                <a:cs typeface="Arial"/>
                <a:sym typeface="Arial"/>
              </a:rPr>
              <a:t>41 </a:t>
            </a:r>
            <a:r>
              <a:rPr b="0" i="0" lang="en-US" sz="1000" u="none" cap="none" strike="noStrike">
                <a:solidFill>
                  <a:srgbClr val="4BCAAD"/>
                </a:solidFill>
                <a:latin typeface="Helvetica Neue"/>
                <a:ea typeface="Helvetica Neue"/>
                <a:cs typeface="Helvetica Neue"/>
                <a:sym typeface="Helvetica Neue"/>
              </a:rPr>
              <a:t>Marittimo e sicurezza informatica: il lavoro dell'ENISA</a:t>
            </a:r>
            <a:endParaRPr b="0" i="0" sz="1000" u="none" cap="none" strike="noStrike">
              <a:solidFill>
                <a:schemeClr val="dk1"/>
              </a:solidFill>
              <a:latin typeface="Helvetica Neue"/>
              <a:ea typeface="Helvetica Neue"/>
              <a:cs typeface="Helvetica Neue"/>
              <a:sym typeface="Helvetica Neue"/>
            </a:endParaRPr>
          </a:p>
        </p:txBody>
      </p:sp>
      <p:pic>
        <p:nvPicPr>
          <p:cNvPr id="741" name="Google Shape;741;p46"/>
          <p:cNvPicPr preferRelativeResize="0"/>
          <p:nvPr/>
        </p:nvPicPr>
        <p:blipFill rotWithShape="1">
          <a:blip r:embed="rId5">
            <a:alphaModFix/>
          </a:blip>
          <a:srcRect b="0" l="0" r="0" t="0"/>
          <a:stretch/>
        </p:blipFill>
        <p:spPr>
          <a:xfrm>
            <a:off x="0" y="522514"/>
            <a:ext cx="11439330" cy="633548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47"/>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747" name="Google Shape;747;p47"/>
          <p:cNvSpPr txBox="1"/>
          <p:nvPr/>
        </p:nvSpPr>
        <p:spPr>
          <a:xfrm>
            <a:off x="331724" y="6520693"/>
            <a:ext cx="133350" cy="138430"/>
          </a:xfrm>
          <a:prstGeom prst="rect">
            <a:avLst/>
          </a:prstGeom>
          <a:noFill/>
          <a:ln>
            <a:noFill/>
          </a:ln>
        </p:spPr>
        <p:txBody>
          <a:bodyPr anchorCtr="0" anchor="t" bIns="0" lIns="0" spcFirstLastPara="1" rIns="0" wrap="square" tIns="0">
            <a:spAutoFit/>
          </a:bodyPr>
          <a:lstStyle/>
          <a:p>
            <a:pPr indent="0" lvl="0" marL="0" marR="0" rtl="0" algn="l">
              <a:lnSpc>
                <a:spcPct val="105499"/>
              </a:lnSpc>
              <a:spcBef>
                <a:spcPts val="0"/>
              </a:spcBef>
              <a:spcAft>
                <a:spcPts val="0"/>
              </a:spcAft>
              <a:buClr>
                <a:srgbClr val="000000"/>
              </a:buClr>
              <a:buSzPts val="1000"/>
              <a:buFont typeface="Arial"/>
              <a:buNone/>
            </a:pPr>
            <a:r>
              <a:rPr b="1" i="0" lang="en-US" sz="1000" u="none" cap="none" strike="noStrike">
                <a:solidFill>
                  <a:srgbClr val="4BCAAD"/>
                </a:solidFill>
                <a:latin typeface="Arial"/>
                <a:ea typeface="Arial"/>
                <a:cs typeface="Arial"/>
                <a:sym typeface="Arial"/>
              </a:rPr>
              <a:t>42</a:t>
            </a:r>
            <a:endParaRPr b="0" i="0" sz="1000" u="none" cap="none" strike="noStrike">
              <a:solidFill>
                <a:schemeClr val="dk1"/>
              </a:solidFill>
              <a:latin typeface="Arial"/>
              <a:ea typeface="Arial"/>
              <a:cs typeface="Arial"/>
              <a:sym typeface="Arial"/>
            </a:endParaRPr>
          </a:p>
        </p:txBody>
      </p:sp>
      <p:pic>
        <p:nvPicPr>
          <p:cNvPr id="748" name="Google Shape;748;p47"/>
          <p:cNvPicPr preferRelativeResize="0"/>
          <p:nvPr/>
        </p:nvPicPr>
        <p:blipFill rotWithShape="1">
          <a:blip r:embed="rId4">
            <a:alphaModFix/>
          </a:blip>
          <a:srcRect b="0" l="0" r="0" t="0"/>
          <a:stretch/>
        </p:blipFill>
        <p:spPr>
          <a:xfrm>
            <a:off x="11409599" y="6393599"/>
            <a:ext cx="566604" cy="388799"/>
          </a:xfrm>
          <a:prstGeom prst="rect">
            <a:avLst/>
          </a:prstGeom>
          <a:noFill/>
          <a:ln>
            <a:noFill/>
          </a:ln>
        </p:spPr>
      </p:pic>
      <p:graphicFrame>
        <p:nvGraphicFramePr>
          <p:cNvPr id="749" name="Google Shape;749;p47"/>
          <p:cNvGraphicFramePr/>
          <p:nvPr/>
        </p:nvGraphicFramePr>
        <p:xfrm>
          <a:off x="218370" y="0"/>
          <a:ext cx="3000000" cy="3000000"/>
        </p:xfrm>
        <a:graphic>
          <a:graphicData uri="http://schemas.openxmlformats.org/drawingml/2006/table">
            <a:tbl>
              <a:tblPr bandRow="1" firstRow="1">
                <a:noFill/>
                <a:tableStyleId>{66C8C430-4CD3-4488-ABC1-11A2446D6C23}</a:tableStyleId>
              </a:tblPr>
              <a:tblGrid>
                <a:gridCol w="1711950"/>
                <a:gridCol w="2336800"/>
                <a:gridCol w="4801875"/>
                <a:gridCol w="1787525"/>
                <a:gridCol w="1355100"/>
              </a:tblGrid>
              <a:tr h="577425">
                <a:tc rowSpan="6">
                  <a:txBody>
                    <a:bodyPr/>
                    <a:lstStyle/>
                    <a:p>
                      <a:pPr indent="0" lvl="0" marL="0" marR="0" rtl="0" algn="l">
                        <a:lnSpc>
                          <a:spcPct val="100000"/>
                        </a:lnSpc>
                        <a:spcBef>
                          <a:spcPts val="0"/>
                        </a:spcBef>
                        <a:spcAft>
                          <a:spcPts val="0"/>
                        </a:spcAft>
                        <a:buClr>
                          <a:srgbClr val="000000"/>
                        </a:buClr>
                        <a:buSzPts val="2050"/>
                        <a:buFont typeface="Arial"/>
                        <a:buNone/>
                      </a:pPr>
                      <a:r>
                        <a:t/>
                      </a:r>
                      <a:endParaRPr sz="2050" u="none" cap="none" strike="noStrike">
                        <a:latin typeface="Times New Roman"/>
                        <a:ea typeface="Times New Roman"/>
                        <a:cs typeface="Times New Roman"/>
                        <a:sym typeface="Times New Roman"/>
                      </a:endParaRPr>
                    </a:p>
                    <a:p>
                      <a:pPr indent="0" lvl="0" marL="15875" marR="0" rtl="0" algn="l">
                        <a:lnSpc>
                          <a:spcPct val="100000"/>
                        </a:lnSpc>
                        <a:spcBef>
                          <a:spcPts val="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Ransomware</a:t>
                      </a:r>
                      <a:endParaRPr sz="1800" u="none" cap="none" strike="noStrike">
                        <a:latin typeface="Arial"/>
                        <a:ea typeface="Arial"/>
                        <a:cs typeface="Arial"/>
                        <a:sym typeface="Arial"/>
                      </a:endParaRPr>
                    </a:p>
                  </a:txBody>
                  <a:tcPr marT="3800" marB="0" marR="0" marL="0">
                    <a:lnB cap="flat" cmpd="sng" w="19050">
                      <a:solidFill>
                        <a:srgbClr val="FFFFFF"/>
                      </a:solidFill>
                      <a:prstDash val="solid"/>
                      <a:round/>
                      <a:headEnd len="sm" w="sm" type="none"/>
                      <a:tailEnd len="sm" w="sm" type="none"/>
                    </a:lnB>
                    <a:solidFill>
                      <a:srgbClr val="2FA3EE"/>
                    </a:solidFill>
                  </a:tcPr>
                </a:tc>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Scoperta</a:t>
                      </a:r>
                      <a:endParaRPr sz="1800" u="none" cap="none" strike="noStrike">
                        <a:latin typeface="Arial"/>
                        <a:ea typeface="Arial"/>
                        <a:cs typeface="Arial"/>
                        <a:sym typeface="Arial"/>
                      </a:endParaRPr>
                    </a:p>
                  </a:txBody>
                  <a:tcPr marT="28575" marB="0" marR="0" marL="0">
                    <a:lnR cap="flat" cmpd="sng" w="19050">
                      <a:solidFill>
                        <a:srgbClr val="FFFFFF"/>
                      </a:solidFill>
                      <a:prstDash val="solid"/>
                      <a:round/>
                      <a:headEnd len="sm" w="sm" type="none"/>
                      <a:tailEnd len="sm" w="sm" type="none"/>
                    </a:lnR>
                    <a:lnT cap="flat" cmpd="sng" w="76200">
                      <a:solidFill>
                        <a:srgbClr val="E8F0FC"/>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65405"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Persone, sistemi IT, dispositivi finali IT, componenti di rete e comunicazione, ecc.</a:t>
                      </a:r>
                      <a:endParaRPr sz="1800" u="none" cap="none" strike="noStrike">
                        <a:latin typeface="Arial"/>
                        <a:ea typeface="Arial"/>
                        <a:cs typeface="Arial"/>
                        <a:sym typeface="Arial"/>
                      </a:endParaRPr>
                    </a:p>
                  </a:txBody>
                  <a:tcPr marT="33650" marB="0" marR="0" marL="0">
                    <a:lnL cap="flat" cmpd="sng" w="19050">
                      <a:solidFill>
                        <a:srgbClr val="FFFFFF"/>
                      </a:solidFill>
                      <a:prstDash val="solid"/>
                      <a:round/>
                      <a:headEnd len="sm" w="sm" type="none"/>
                      <a:tailEnd len="sm" w="sm" type="none"/>
                    </a:lnL>
                    <a:lnT cap="flat" cmpd="sng" w="76200">
                      <a:solidFill>
                        <a:srgbClr val="E8F0FC"/>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74325">
                <a:tc vMerge="1"/>
                <a:tc>
                  <a:txBody>
                    <a:bodyPr/>
                    <a:lstStyle/>
                    <a:p>
                      <a:pPr indent="0" lvl="0" marL="15875" marR="0"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Movimento laterale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12065"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Persone, sistemi IT, dati, ecc.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548650">
                <a:tc vMerge="1"/>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Collezione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0"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Ormeggio delle navi/ Servizi di sicurezza e protezione, persone, servizi di supporto Servizi di stoccaggio temporaneo e permanenza Servizi di distribuzione e trasferimento, ecc.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548650">
                <a:tc vMerge="1"/>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Comando e controllo</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14604"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Sistemi IT, dati, servizi di attracco/carico e scarico delle navi, servizi di distribuzione e trasferimento, telefonia mobile/infrastrutture, sistemi e reti OT, ecc.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548650">
                <a:tc vMerge="1"/>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Esfiltrazione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286385"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Dispositivi finali IT, sistemi IT, componenti di rete e comunicazione, sistemi e reti OT, ecc.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548650">
                <a:tc vMerge="1"/>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Impatto</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a:txBody>
                    <a:bodyPr/>
                    <a:lstStyle/>
                    <a:p>
                      <a:pPr indent="63500" lvl="0" marL="15875" marR="92075"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Sistemi IT, dispositivi finali IT, reti e informazioni e dati, ecc.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a:txBody>
                    <a:bodyPr/>
                    <a:lstStyle/>
                    <a:p>
                      <a:pPr indent="0" lvl="0" marL="9969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Comunicazione</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a:txBody>
                    <a:bodyPr/>
                    <a:lstStyle/>
                    <a:p>
                      <a:pPr indent="0" lvl="0" marL="99060" marR="12065"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Componente</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r>
              <a:tr h="274325">
                <a:tc>
                  <a:txBody>
                    <a:bodyPr/>
                    <a:lstStyle/>
                    <a:p>
                      <a:pPr indent="0" lvl="0" marL="15875" marR="0" rtl="0" algn="l">
                        <a:lnSpc>
                          <a:spcPct val="114444"/>
                        </a:lnSpc>
                        <a:spcBef>
                          <a:spcPts val="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Malware</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FA3EE"/>
                    </a:solidFill>
                  </a:tcPr>
                </a:tc>
                <a:tc>
                  <a:txBody>
                    <a:bodyPr/>
                    <a:lstStyle/>
                    <a:p>
                      <a:pPr indent="0" lvl="0" marL="15875" marR="0"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Violazione della sicurezza</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2065"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Dispositivi finali IT, sistemi IT, informazioni e dati, ecc.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548650">
                <a:tc rowSpan="4">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sz="2000" u="none" cap="none" strike="noStrike">
                        <a:latin typeface="Times New Roman"/>
                        <a:ea typeface="Times New Roman"/>
                        <a:cs typeface="Times New Roman"/>
                        <a:sym typeface="Times New Roman"/>
                      </a:endParaRPr>
                    </a:p>
                    <a:p>
                      <a:pPr indent="0" lvl="0" marL="15875" marR="367665" rtl="0" algn="l">
                        <a:lnSpc>
                          <a:spcPct val="117222"/>
                        </a:lnSpc>
                        <a:spcBef>
                          <a:spcPts val="127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Ingegneria sociale</a:t>
                      </a:r>
                      <a:endParaRPr sz="1800" u="none" cap="none" strike="noStrike">
                        <a:latin typeface="Arial"/>
                        <a:ea typeface="Arial"/>
                        <a:cs typeface="Arial"/>
                        <a:sym typeface="Arial"/>
                      </a:endParaRPr>
                    </a:p>
                  </a:txBody>
                  <a:tcPr marT="0" marB="0" marR="0" marL="0">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FA3EE"/>
                    </a:solidFill>
                  </a:tcPr>
                </a:tc>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Ricognizione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66040"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Persone, sistemi IT, servizi delle autorità, servizi di sicurezza, sistema di sicurezza ecc.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548650">
                <a:tc vMerge="1"/>
                <a:tc>
                  <a:txBody>
                    <a:bodyPr/>
                    <a:lstStyle/>
                    <a:p>
                      <a:pPr indent="0" lvl="0" marL="15875" marR="966469"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Sviluppo delle risorse</a:t>
                      </a:r>
                      <a:endParaRPr sz="1800" u="none" cap="none" strike="noStrike">
                        <a:latin typeface="Arial"/>
                        <a:ea typeface="Arial"/>
                        <a:cs typeface="Arial"/>
                        <a:sym typeface="Arial"/>
                      </a:endParaRPr>
                    </a:p>
                  </a:txBody>
                  <a:tcPr marT="5075"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4604" rtl="0" algn="l">
                        <a:lnSpc>
                          <a:spcPct val="116111"/>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Persone, sistemi informatici, servizi delle autorità, sistemi di sicurezza, informazioni e dati, ecc.</a:t>
                      </a:r>
                      <a:endParaRPr sz="1800" u="none" cap="none" strike="noStrike">
                        <a:latin typeface="Arial"/>
                        <a:ea typeface="Arial"/>
                        <a:cs typeface="Arial"/>
                        <a:sym typeface="Arial"/>
                      </a:endParaRPr>
                    </a:p>
                  </a:txBody>
                  <a:tcPr marT="5075"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74325">
                <a:tc vMerge="1"/>
                <a:tc>
                  <a:txBody>
                    <a:bodyPr/>
                    <a:lstStyle/>
                    <a:p>
                      <a:pPr indent="0" lvl="0" marL="15875" marR="0"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Accesso iniziale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gridSpan="3">
                  <a:txBody>
                    <a:bodyPr/>
                    <a:lstStyle/>
                    <a:p>
                      <a:pPr indent="0" lvl="0" marL="15875" marR="12065"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Persone, sistemi IT/OT, ecc.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F0FC"/>
                    </a:solidFill>
                  </a:tcPr>
                </a:tc>
                <a:tc hMerge="1"/>
                <a:tc hMerge="1"/>
              </a:tr>
              <a:tr h="640475">
                <a:tc vMerge="1"/>
                <a:tc>
                  <a:txBody>
                    <a:bodyPr/>
                    <a:lstStyle/>
                    <a:p>
                      <a:pPr indent="0" lvl="0" marL="15875"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Esecuzione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2065"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Persone, sistemi IT, ecc.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83150">
                <a:tc>
                  <a:txBody>
                    <a:bodyPr/>
                    <a:lstStyle/>
                    <a:p>
                      <a:pPr indent="0" lvl="0" marL="0" marR="0" rtl="0" algn="l">
                        <a:lnSpc>
                          <a:spcPct val="100000"/>
                        </a:lnSpc>
                        <a:spcBef>
                          <a:spcPts val="0"/>
                        </a:spcBef>
                        <a:spcAft>
                          <a:spcPts val="0"/>
                        </a:spcAft>
                        <a:buClr>
                          <a:srgbClr val="000000"/>
                        </a:buClr>
                        <a:buSzPts val="1700"/>
                        <a:buFont typeface="Arial"/>
                        <a:buNone/>
                      </a:pPr>
                      <a:r>
                        <a:t/>
                      </a:r>
                      <a:endParaRPr sz="1700" u="none" cap="none" strike="noStrike">
                        <a:latin typeface="Times New Roman"/>
                        <a:ea typeface="Times New Roman"/>
                        <a:cs typeface="Times New Roman"/>
                        <a:sym typeface="Times New Roman"/>
                      </a:endParaRPr>
                    </a:p>
                  </a:txBody>
                  <a:tcPr marT="0" marB="0" marR="0" marL="0">
                    <a:lnT cap="flat" cmpd="sng" w="19050">
                      <a:solidFill>
                        <a:srgbClr val="FFFFFF"/>
                      </a:solidFill>
                      <a:prstDash val="solid"/>
                      <a:round/>
                      <a:headEnd len="sm" w="sm" type="none"/>
                      <a:tailEnd len="sm" w="sm" type="none"/>
                    </a:lnT>
                    <a:solidFill>
                      <a:srgbClr val="2FA3EE"/>
                    </a:solidFill>
                  </a:tcPr>
                </a:tc>
                <a:tc>
                  <a:txBody>
                    <a:bodyPr/>
                    <a:lstStyle/>
                    <a:p>
                      <a:pPr indent="0" lvl="0" marL="15875" marR="0" rtl="0" algn="l">
                        <a:lnSpc>
                          <a:spcPct val="118333"/>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Risorse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solidFill>
                      <a:srgbClr val="E8F0FC"/>
                    </a:solidFill>
                  </a:tcPr>
                </a:tc>
                <a:tc gridSpan="3">
                  <a:txBody>
                    <a:bodyPr/>
                    <a:lstStyle/>
                    <a:p>
                      <a:pPr indent="0" lvl="0" marL="15875" marR="12065" rtl="0" algn="l">
                        <a:lnSpc>
                          <a:spcPct val="118333"/>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Sistemi IT, infrastrutture mobili/fisse, ecc.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solidFill>
                      <a:srgbClr val="E8F0FC"/>
                    </a:solidFill>
                  </a:tcPr>
                </a:tc>
                <a:tc hMerge="1"/>
                <a:tc hMerge="1"/>
              </a:tr>
              <a:tr h="265475">
                <a:tc>
                  <a:txBody>
                    <a:bodyPr/>
                    <a:lstStyle/>
                    <a:p>
                      <a:pPr indent="0" lvl="0" marL="15875" marR="0" rtl="0" algn="l">
                        <a:lnSpc>
                          <a:spcPct val="111111"/>
                        </a:lnSpc>
                        <a:spcBef>
                          <a:spcPts val="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Minacce</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15875" marR="0" rtl="0" algn="l">
                        <a:lnSpc>
                          <a:spcPct val="1105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Sviluppo</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B cap="flat" cmpd="sng" w="19050">
                      <a:solidFill>
                        <a:srgbClr val="FFFFFF"/>
                      </a:solidFill>
                      <a:prstDash val="solid"/>
                      <a:round/>
                      <a:headEnd len="sm" w="sm" type="none"/>
                      <a:tailEnd len="sm" w="sm" type="none"/>
                    </a:lnB>
                    <a:solidFill>
                      <a:srgbClr val="E8F0FC"/>
                    </a:solidFill>
                  </a:tcPr>
                </a:tc>
                <a:tc gridSpan="3">
                  <a:txBody>
                    <a:bodyPr/>
                    <a:lstStyle/>
                    <a:p>
                      <a:pPr indent="0" lvl="0" marL="0" marR="12065" rtl="0" algn="l">
                        <a:lnSpc>
                          <a:spcPct val="100000"/>
                        </a:lnSpc>
                        <a:spcBef>
                          <a:spcPts val="0"/>
                        </a:spcBef>
                        <a:spcAft>
                          <a:spcPts val="0"/>
                        </a:spcAft>
                        <a:buClr>
                          <a:srgbClr val="000000"/>
                        </a:buClr>
                        <a:buSzPts val="1600"/>
                        <a:buFont typeface="Arial"/>
                        <a:buNone/>
                      </a:pPr>
                      <a:r>
                        <a:t/>
                      </a:r>
                      <a:endParaRPr sz="1600" u="none" cap="none" strike="noStrike">
                        <a:latin typeface="Times New Roman"/>
                        <a:ea typeface="Times New Roman"/>
                        <a:cs typeface="Times New Roman"/>
                        <a:sym typeface="Times New Roman"/>
                      </a:endParaRPr>
                    </a:p>
                  </a:txBody>
                  <a:tcPr marT="0" marB="0" marR="0" marL="0">
                    <a:lnL cap="flat" cmpd="sng" w="19050">
                      <a:solidFill>
                        <a:srgbClr val="FFFFFF"/>
                      </a:solidFill>
                      <a:prstDash val="solid"/>
                      <a:round/>
                      <a:headEnd len="sm" w="sm" type="none"/>
                      <a:tailEnd len="sm" w="sm" type="none"/>
                    </a:lnL>
                    <a:lnB cap="flat" cmpd="sng" w="19050">
                      <a:solidFill>
                        <a:srgbClr val="FFFFFF"/>
                      </a:solidFill>
                      <a:prstDash val="solid"/>
                      <a:round/>
                      <a:headEnd len="sm" w="sm" type="none"/>
                      <a:tailEnd len="sm" w="sm" type="none"/>
                    </a:lnB>
                    <a:solidFill>
                      <a:srgbClr val="E8F0FC"/>
                    </a:solidFill>
                  </a:tcPr>
                </a:tc>
                <a:tc hMerge="1"/>
                <a:tc hMerge="1"/>
              </a:tr>
              <a:tr h="274325">
                <a:tc>
                  <a:txBody>
                    <a:bodyPr/>
                    <a:lstStyle/>
                    <a:p>
                      <a:pPr indent="0" lvl="0" marL="15875" marR="0" rtl="0" algn="l">
                        <a:lnSpc>
                          <a:spcPct val="113888"/>
                        </a:lnSpc>
                        <a:spcBef>
                          <a:spcPts val="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contro</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15875" marR="0"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Difesa Evasione</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gridSpan="3">
                  <a:txBody>
                    <a:bodyPr/>
                    <a:lstStyle/>
                    <a:p>
                      <a:pPr indent="0" lvl="0" marL="15875" marR="12065" rtl="0" algn="l">
                        <a:lnSpc>
                          <a:spcPct val="114444"/>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Sistemi IT, dispositivi finali IT, componenti di rete e comunicazione, ecc.</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E0F8"/>
                    </a:solidFill>
                  </a:tcPr>
                </a:tc>
                <a:tc hMerge="1"/>
                <a:tc hMerge="1"/>
              </a:tr>
              <a:tr h="281625">
                <a:tc>
                  <a:txBody>
                    <a:bodyPr/>
                    <a:lstStyle/>
                    <a:p>
                      <a:pPr indent="0" lvl="0" marL="15875" marR="0" rtl="0" algn="l">
                        <a:lnSpc>
                          <a:spcPct val="117777"/>
                        </a:lnSpc>
                        <a:spcBef>
                          <a:spcPts val="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disponibilità</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15875" marR="0" rtl="0" algn="l">
                        <a:lnSpc>
                          <a:spcPct val="117777"/>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Impatto</a:t>
                      </a:r>
                      <a:endParaRPr sz="1800" u="none" cap="none" strike="noStrike">
                        <a:latin typeface="Arial"/>
                        <a:ea typeface="Arial"/>
                        <a:cs typeface="Arial"/>
                        <a:sym typeface="Arial"/>
                      </a:endParaRPr>
                    </a:p>
                  </a:txBody>
                  <a:tcPr marT="0" marB="0" marR="0" marL="0">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solidFill>
                      <a:srgbClr val="E8F0FC"/>
                    </a:solidFill>
                  </a:tcPr>
                </a:tc>
                <a:tc gridSpan="3">
                  <a:txBody>
                    <a:bodyPr/>
                    <a:lstStyle/>
                    <a:p>
                      <a:pPr indent="0" lvl="0" marL="15875" marR="12065" rtl="0" algn="l">
                        <a:lnSpc>
                          <a:spcPct val="117777"/>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Sistemi IT, Infrastruttura mobile/fissa, Servizi di ormeggio per navi, Vess</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lnT cap="flat" cmpd="sng" w="19050">
                      <a:solidFill>
                        <a:srgbClr val="FFFFFF"/>
                      </a:solidFill>
                      <a:prstDash val="solid"/>
                      <a:round/>
                      <a:headEnd len="sm" w="sm" type="none"/>
                      <a:tailEnd len="sm" w="sm" type="none"/>
                    </a:lnT>
                    <a:solidFill>
                      <a:srgbClr val="E8F0FC"/>
                    </a:solidFill>
                  </a:tcPr>
                </a:tc>
                <a:tc hMerge="1"/>
                <a:tc hMerge="1"/>
              </a:tr>
              <a:tr h="385575">
                <a:tc>
                  <a:txBody>
                    <a:bodyPr/>
                    <a:lstStyle/>
                    <a:p>
                      <a:pPr indent="0" lvl="0" marL="15875" marR="0" rtl="0" algn="l">
                        <a:lnSpc>
                          <a:spcPct val="112777"/>
                        </a:lnSpc>
                        <a:spcBef>
                          <a:spcPts val="0"/>
                        </a:spcBef>
                        <a:spcAft>
                          <a:spcPts val="0"/>
                        </a:spcAft>
                        <a:buClr>
                          <a:srgbClr val="000000"/>
                        </a:buClr>
                        <a:buSzPts val="1800"/>
                        <a:buFont typeface="Arial"/>
                        <a:buNone/>
                      </a:pPr>
                      <a:r>
                        <a:rPr b="1" lang="en-US" sz="1800" u="none" cap="none" strike="noStrike">
                          <a:solidFill>
                            <a:srgbClr val="FFFFFF"/>
                          </a:solidFill>
                          <a:latin typeface="Arial"/>
                          <a:ea typeface="Arial"/>
                          <a:cs typeface="Arial"/>
                          <a:sym typeface="Arial"/>
                        </a:rPr>
                        <a:t>(DDoS)</a:t>
                      </a:r>
                      <a:endParaRPr sz="1800" u="none" cap="none" strike="noStrike">
                        <a:latin typeface="Arial"/>
                        <a:ea typeface="Arial"/>
                        <a:cs typeface="Arial"/>
                        <a:sym typeface="Arial"/>
                      </a:endParaRPr>
                    </a:p>
                  </a:txBody>
                  <a:tcPr marT="0" marB="0" marR="0" marL="0">
                    <a:solidFill>
                      <a:srgbClr val="2FA3EE"/>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Times New Roman"/>
                        <a:ea typeface="Times New Roman"/>
                        <a:cs typeface="Times New Roman"/>
                        <a:sym typeface="Times New Roman"/>
                      </a:endParaRPr>
                    </a:p>
                  </a:txBody>
                  <a:tcPr marT="0" marB="0" marR="0" marL="0">
                    <a:lnR cap="flat" cmpd="sng" w="19050">
                      <a:solidFill>
                        <a:srgbClr val="FFFFFF"/>
                      </a:solidFill>
                      <a:prstDash val="solid"/>
                      <a:round/>
                      <a:headEnd len="sm" w="sm" type="none"/>
                      <a:tailEnd len="sm" w="sm" type="none"/>
                    </a:lnR>
                    <a:solidFill>
                      <a:srgbClr val="E8F0FC"/>
                    </a:solidFill>
                  </a:tcPr>
                </a:tc>
                <a:tc gridSpan="3">
                  <a:txBody>
                    <a:bodyPr/>
                    <a:lstStyle/>
                    <a:p>
                      <a:pPr indent="0" lvl="0" marL="15875" marR="12065" rtl="0" algn="l">
                        <a:lnSpc>
                          <a:spcPct val="113888"/>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carico/scarico/servizio di distribuzione e trasferimento</a:t>
                      </a:r>
                      <a:endParaRPr sz="1800" u="none" cap="none" strike="noStrike">
                        <a:latin typeface="Arial"/>
                        <a:ea typeface="Arial"/>
                        <a:cs typeface="Arial"/>
                        <a:sym typeface="Arial"/>
                      </a:endParaRPr>
                    </a:p>
                  </a:txBody>
                  <a:tcPr marT="0" marB="0" marR="0" marL="0">
                    <a:lnL cap="flat" cmpd="sng" w="19050">
                      <a:solidFill>
                        <a:srgbClr val="FFFFFF"/>
                      </a:solidFill>
                      <a:prstDash val="solid"/>
                      <a:round/>
                      <a:headEnd len="sm" w="sm" type="none"/>
                      <a:tailEnd len="sm" w="sm" type="none"/>
                    </a:lnL>
                    <a:solidFill>
                      <a:srgbClr val="E8F0FC"/>
                    </a:solidFill>
                  </a:tcPr>
                </a:tc>
                <a:tc hMerge="1"/>
                <a:tc hMerge="1"/>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48"/>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755" name="Google Shape;755;p48"/>
          <p:cNvSpPr txBox="1"/>
          <p:nvPr/>
        </p:nvSpPr>
        <p:spPr>
          <a:xfrm>
            <a:off x="2054637" y="399795"/>
            <a:ext cx="591185" cy="452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Verdana"/>
                <a:ea typeface="Verdana"/>
                <a:cs typeface="Verdana"/>
                <a:sym typeface="Verdana"/>
              </a:rPr>
              <a:t>Pha</a:t>
            </a:r>
            <a:endParaRPr b="0" i="0" sz="2800" u="none" cap="none" strike="noStrike">
              <a:solidFill>
                <a:schemeClr val="dk1"/>
              </a:solidFill>
              <a:latin typeface="Verdana"/>
              <a:ea typeface="Verdana"/>
              <a:cs typeface="Verdana"/>
              <a:sym typeface="Verdana"/>
            </a:endParaRPr>
          </a:p>
        </p:txBody>
      </p:sp>
      <p:grpSp>
        <p:nvGrpSpPr>
          <p:cNvPr id="756" name="Google Shape;756;p48"/>
          <p:cNvGrpSpPr/>
          <p:nvPr/>
        </p:nvGrpSpPr>
        <p:grpSpPr>
          <a:xfrm>
            <a:off x="1502570" y="2808287"/>
            <a:ext cx="2981036" cy="620713"/>
            <a:chOff x="1502570" y="2808287"/>
            <a:chExt cx="2981036" cy="620713"/>
          </a:xfrm>
        </p:grpSpPr>
        <p:pic>
          <p:nvPicPr>
            <p:cNvPr id="757" name="Google Shape;757;p48"/>
            <p:cNvPicPr preferRelativeResize="0"/>
            <p:nvPr/>
          </p:nvPicPr>
          <p:blipFill rotWithShape="1">
            <a:blip r:embed="rId4">
              <a:alphaModFix/>
            </a:blip>
            <a:srcRect b="0" l="0" r="0" t="0"/>
            <a:stretch/>
          </p:blipFill>
          <p:spPr>
            <a:xfrm>
              <a:off x="1533143" y="2837688"/>
              <a:ext cx="2950463" cy="591312"/>
            </a:xfrm>
            <a:prstGeom prst="rect">
              <a:avLst/>
            </a:prstGeom>
            <a:noFill/>
            <a:ln>
              <a:noFill/>
            </a:ln>
          </p:spPr>
        </p:pic>
        <p:pic>
          <p:nvPicPr>
            <p:cNvPr id="758" name="Google Shape;758;p48"/>
            <p:cNvPicPr preferRelativeResize="0"/>
            <p:nvPr/>
          </p:nvPicPr>
          <p:blipFill rotWithShape="1">
            <a:blip r:embed="rId5">
              <a:alphaModFix/>
            </a:blip>
            <a:srcRect b="0" l="0" r="0" t="0"/>
            <a:stretch/>
          </p:blipFill>
          <p:spPr>
            <a:xfrm>
              <a:off x="1688591" y="2926079"/>
              <a:ext cx="2636520" cy="490727"/>
            </a:xfrm>
            <a:prstGeom prst="rect">
              <a:avLst/>
            </a:prstGeom>
            <a:noFill/>
            <a:ln>
              <a:noFill/>
            </a:ln>
          </p:spPr>
        </p:pic>
        <p:sp>
          <p:nvSpPr>
            <p:cNvPr id="759" name="Google Shape;759;p48"/>
            <p:cNvSpPr/>
            <p:nvPr/>
          </p:nvSpPr>
          <p:spPr>
            <a:xfrm>
              <a:off x="1502570" y="2808287"/>
              <a:ext cx="2933700" cy="575945"/>
            </a:xfrm>
            <a:custGeom>
              <a:rect b="b" l="l" r="r" t="t"/>
              <a:pathLst>
                <a:path extrusionOk="0" h="575945" w="2933700">
                  <a:moveTo>
                    <a:pt x="2647204" y="0"/>
                  </a:moveTo>
                  <a:lnTo>
                    <a:pt x="0" y="0"/>
                  </a:lnTo>
                  <a:lnTo>
                    <a:pt x="0" y="575901"/>
                  </a:lnTo>
                  <a:lnTo>
                    <a:pt x="2647204" y="575901"/>
                  </a:lnTo>
                  <a:lnTo>
                    <a:pt x="2933339" y="287950"/>
                  </a:lnTo>
                  <a:lnTo>
                    <a:pt x="2647204"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60" name="Google Shape;760;p48"/>
            <p:cNvSpPr/>
            <p:nvPr/>
          </p:nvSpPr>
          <p:spPr>
            <a:xfrm>
              <a:off x="1502570" y="2808287"/>
              <a:ext cx="2933700" cy="575945"/>
            </a:xfrm>
            <a:custGeom>
              <a:rect b="b" l="l" r="r" t="t"/>
              <a:pathLst>
                <a:path extrusionOk="0" h="575945" w="2933700">
                  <a:moveTo>
                    <a:pt x="0" y="0"/>
                  </a:moveTo>
                  <a:lnTo>
                    <a:pt x="2647204" y="0"/>
                  </a:lnTo>
                  <a:lnTo>
                    <a:pt x="2933340" y="287951"/>
                  </a:lnTo>
                  <a:lnTo>
                    <a:pt x="2647204" y="575902"/>
                  </a:lnTo>
                  <a:lnTo>
                    <a:pt x="0" y="5759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61" name="Google Shape;761;p48"/>
          <p:cNvSpPr txBox="1"/>
          <p:nvPr/>
        </p:nvSpPr>
        <p:spPr>
          <a:xfrm>
            <a:off x="1778922" y="2934715"/>
            <a:ext cx="238125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3: Analisi delle minacce</a:t>
            </a:r>
            <a:endParaRPr b="0" i="0" sz="1800" u="none" cap="none" strike="noStrike">
              <a:solidFill>
                <a:schemeClr val="dk1"/>
              </a:solidFill>
              <a:latin typeface="Arial"/>
              <a:ea typeface="Arial"/>
              <a:cs typeface="Arial"/>
              <a:sym typeface="Arial"/>
            </a:endParaRPr>
          </a:p>
        </p:txBody>
      </p:sp>
      <p:grpSp>
        <p:nvGrpSpPr>
          <p:cNvPr id="762" name="Google Shape;762;p48"/>
          <p:cNvGrpSpPr/>
          <p:nvPr/>
        </p:nvGrpSpPr>
        <p:grpSpPr>
          <a:xfrm>
            <a:off x="4210844" y="2808287"/>
            <a:ext cx="2991579" cy="620713"/>
            <a:chOff x="4210844" y="2808287"/>
            <a:chExt cx="2991579" cy="620713"/>
          </a:xfrm>
        </p:grpSpPr>
        <p:pic>
          <p:nvPicPr>
            <p:cNvPr id="763" name="Google Shape;763;p48"/>
            <p:cNvPicPr preferRelativeResize="0"/>
            <p:nvPr/>
          </p:nvPicPr>
          <p:blipFill rotWithShape="1">
            <a:blip r:embed="rId6">
              <a:alphaModFix/>
            </a:blip>
            <a:srcRect b="0" l="0" r="0" t="0"/>
            <a:stretch/>
          </p:blipFill>
          <p:spPr>
            <a:xfrm>
              <a:off x="4233671" y="2837688"/>
              <a:ext cx="2968752" cy="591312"/>
            </a:xfrm>
            <a:prstGeom prst="rect">
              <a:avLst/>
            </a:prstGeom>
            <a:noFill/>
            <a:ln>
              <a:noFill/>
            </a:ln>
          </p:spPr>
        </p:pic>
        <p:pic>
          <p:nvPicPr>
            <p:cNvPr id="764" name="Google Shape;764;p48"/>
            <p:cNvPicPr preferRelativeResize="0"/>
            <p:nvPr/>
          </p:nvPicPr>
          <p:blipFill rotWithShape="1">
            <a:blip r:embed="rId7">
              <a:alphaModFix/>
            </a:blip>
            <a:srcRect b="0" l="0" r="0" t="0"/>
            <a:stretch/>
          </p:blipFill>
          <p:spPr>
            <a:xfrm>
              <a:off x="4706111" y="2926079"/>
              <a:ext cx="2270760" cy="490727"/>
            </a:xfrm>
            <a:prstGeom prst="rect">
              <a:avLst/>
            </a:prstGeom>
            <a:noFill/>
            <a:ln>
              <a:noFill/>
            </a:ln>
          </p:spPr>
        </p:pic>
        <p:sp>
          <p:nvSpPr>
            <p:cNvPr id="765" name="Google Shape;765;p48"/>
            <p:cNvSpPr/>
            <p:nvPr/>
          </p:nvSpPr>
          <p:spPr>
            <a:xfrm>
              <a:off x="4210844" y="2808287"/>
              <a:ext cx="2943225" cy="575945"/>
            </a:xfrm>
            <a:custGeom>
              <a:rect b="b" l="l" r="r" t="t"/>
              <a:pathLst>
                <a:path extrusionOk="0" h="575945" w="2943225">
                  <a:moveTo>
                    <a:pt x="2657397" y="0"/>
                  </a:moveTo>
                  <a:lnTo>
                    <a:pt x="0" y="0"/>
                  </a:lnTo>
                  <a:lnTo>
                    <a:pt x="285107" y="287950"/>
                  </a:lnTo>
                  <a:lnTo>
                    <a:pt x="0" y="575901"/>
                  </a:lnTo>
                  <a:lnTo>
                    <a:pt x="2657397" y="575901"/>
                  </a:lnTo>
                  <a:lnTo>
                    <a:pt x="2942864" y="287950"/>
                  </a:lnTo>
                  <a:lnTo>
                    <a:pt x="2657397"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66" name="Google Shape;766;p48"/>
            <p:cNvSpPr/>
            <p:nvPr/>
          </p:nvSpPr>
          <p:spPr>
            <a:xfrm>
              <a:off x="4210844" y="2808287"/>
              <a:ext cx="2943225" cy="575945"/>
            </a:xfrm>
            <a:custGeom>
              <a:rect b="b" l="l" r="r" t="t"/>
              <a:pathLst>
                <a:path extrusionOk="0" h="575945" w="2943225">
                  <a:moveTo>
                    <a:pt x="0" y="0"/>
                  </a:moveTo>
                  <a:lnTo>
                    <a:pt x="2657398" y="0"/>
                  </a:lnTo>
                  <a:lnTo>
                    <a:pt x="2942865" y="287951"/>
                  </a:lnTo>
                  <a:lnTo>
                    <a:pt x="2657398" y="575902"/>
                  </a:lnTo>
                  <a:lnTo>
                    <a:pt x="0" y="575902"/>
                  </a:lnTo>
                  <a:lnTo>
                    <a:pt x="285106"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67" name="Google Shape;767;p48"/>
          <p:cNvSpPr txBox="1"/>
          <p:nvPr/>
        </p:nvSpPr>
        <p:spPr>
          <a:xfrm>
            <a:off x="4797802" y="2934715"/>
            <a:ext cx="201422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Identificazione delle minacce</a:t>
            </a:r>
            <a:endParaRPr b="0" i="0" sz="1800" u="none" cap="none" strike="noStrike">
              <a:solidFill>
                <a:schemeClr val="dk1"/>
              </a:solidFill>
              <a:latin typeface="Arial"/>
              <a:ea typeface="Arial"/>
              <a:cs typeface="Arial"/>
              <a:sym typeface="Arial"/>
            </a:endParaRPr>
          </a:p>
        </p:txBody>
      </p:sp>
      <p:grpSp>
        <p:nvGrpSpPr>
          <p:cNvPr id="768" name="Google Shape;768;p48"/>
          <p:cNvGrpSpPr/>
          <p:nvPr/>
        </p:nvGrpSpPr>
        <p:grpSpPr>
          <a:xfrm>
            <a:off x="6920707" y="2808287"/>
            <a:ext cx="2982244" cy="620713"/>
            <a:chOff x="6920707" y="2808287"/>
            <a:chExt cx="2982244" cy="620713"/>
          </a:xfrm>
        </p:grpSpPr>
        <p:pic>
          <p:nvPicPr>
            <p:cNvPr id="769" name="Google Shape;769;p48"/>
            <p:cNvPicPr preferRelativeResize="0"/>
            <p:nvPr/>
          </p:nvPicPr>
          <p:blipFill rotWithShape="1">
            <a:blip r:embed="rId8">
              <a:alphaModFix/>
            </a:blip>
            <a:srcRect b="0" l="0" r="0" t="0"/>
            <a:stretch/>
          </p:blipFill>
          <p:spPr>
            <a:xfrm>
              <a:off x="6943344" y="2837688"/>
              <a:ext cx="2959607" cy="591312"/>
            </a:xfrm>
            <a:prstGeom prst="rect">
              <a:avLst/>
            </a:prstGeom>
            <a:noFill/>
            <a:ln>
              <a:noFill/>
            </a:ln>
          </p:spPr>
        </p:pic>
        <p:pic>
          <p:nvPicPr>
            <p:cNvPr id="770" name="Google Shape;770;p48"/>
            <p:cNvPicPr preferRelativeResize="0"/>
            <p:nvPr/>
          </p:nvPicPr>
          <p:blipFill rotWithShape="1">
            <a:blip r:embed="rId9">
              <a:alphaModFix/>
            </a:blip>
            <a:srcRect b="0" l="0" r="0" t="0"/>
            <a:stretch/>
          </p:blipFill>
          <p:spPr>
            <a:xfrm>
              <a:off x="7516368" y="2926079"/>
              <a:ext cx="2063496" cy="490727"/>
            </a:xfrm>
            <a:prstGeom prst="rect">
              <a:avLst/>
            </a:prstGeom>
            <a:noFill/>
            <a:ln>
              <a:noFill/>
            </a:ln>
          </p:spPr>
        </p:pic>
        <p:sp>
          <p:nvSpPr>
            <p:cNvPr id="771" name="Google Shape;771;p48"/>
            <p:cNvSpPr/>
            <p:nvPr/>
          </p:nvSpPr>
          <p:spPr>
            <a:xfrm>
              <a:off x="6920707" y="2808287"/>
              <a:ext cx="2933700" cy="575945"/>
            </a:xfrm>
            <a:custGeom>
              <a:rect b="b" l="l" r="r" t="t"/>
              <a:pathLst>
                <a:path extrusionOk="0" h="575945" w="2933700">
                  <a:moveTo>
                    <a:pt x="2649004" y="0"/>
                  </a:moveTo>
                  <a:lnTo>
                    <a:pt x="0" y="0"/>
                  </a:lnTo>
                  <a:lnTo>
                    <a:pt x="284335" y="287950"/>
                  </a:lnTo>
                  <a:lnTo>
                    <a:pt x="0" y="575901"/>
                  </a:lnTo>
                  <a:lnTo>
                    <a:pt x="2649004" y="575901"/>
                  </a:lnTo>
                  <a:lnTo>
                    <a:pt x="2933339" y="287950"/>
                  </a:lnTo>
                  <a:lnTo>
                    <a:pt x="2649004"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72" name="Google Shape;772;p48"/>
            <p:cNvSpPr/>
            <p:nvPr/>
          </p:nvSpPr>
          <p:spPr>
            <a:xfrm>
              <a:off x="6920707" y="2808287"/>
              <a:ext cx="2933700" cy="575945"/>
            </a:xfrm>
            <a:custGeom>
              <a:rect b="b" l="l" r="r" t="t"/>
              <a:pathLst>
                <a:path extrusionOk="0" h="575945" w="2933700">
                  <a:moveTo>
                    <a:pt x="0" y="0"/>
                  </a:moveTo>
                  <a:lnTo>
                    <a:pt x="2649004" y="0"/>
                  </a:lnTo>
                  <a:lnTo>
                    <a:pt x="2933340" y="287951"/>
                  </a:lnTo>
                  <a:lnTo>
                    <a:pt x="2649004" y="575902"/>
                  </a:lnTo>
                  <a:lnTo>
                    <a:pt x="0" y="575902"/>
                  </a:lnTo>
                  <a:lnTo>
                    <a:pt x="284336"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73" name="Google Shape;773;p48"/>
          <p:cNvSpPr txBox="1"/>
          <p:nvPr/>
        </p:nvSpPr>
        <p:spPr>
          <a:xfrm>
            <a:off x="7605675" y="2934715"/>
            <a:ext cx="180784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Valutazione della minaccia</a:t>
            </a:r>
            <a:endParaRPr b="0" i="0" sz="1800" u="none" cap="none" strike="noStrike">
              <a:solidFill>
                <a:schemeClr val="dk1"/>
              </a:solidFill>
              <a:latin typeface="Arial"/>
              <a:ea typeface="Arial"/>
              <a:cs typeface="Arial"/>
              <a:sym typeface="Arial"/>
            </a:endParaRPr>
          </a:p>
        </p:txBody>
      </p:sp>
      <p:grpSp>
        <p:nvGrpSpPr>
          <p:cNvPr id="774" name="Google Shape;774;p48"/>
          <p:cNvGrpSpPr/>
          <p:nvPr/>
        </p:nvGrpSpPr>
        <p:grpSpPr>
          <a:xfrm>
            <a:off x="1502568" y="2087562"/>
            <a:ext cx="2185511" cy="786701"/>
            <a:chOff x="1502568" y="2087562"/>
            <a:chExt cx="2185511" cy="786701"/>
          </a:xfrm>
        </p:grpSpPr>
        <p:pic>
          <p:nvPicPr>
            <p:cNvPr id="775" name="Google Shape;775;p48"/>
            <p:cNvPicPr preferRelativeResize="0"/>
            <p:nvPr/>
          </p:nvPicPr>
          <p:blipFill rotWithShape="1">
            <a:blip r:embed="rId10">
              <a:alphaModFix/>
            </a:blip>
            <a:srcRect b="0" l="0" r="0" t="0"/>
            <a:stretch/>
          </p:blipFill>
          <p:spPr>
            <a:xfrm>
              <a:off x="1533144" y="2118359"/>
              <a:ext cx="2154935" cy="661415"/>
            </a:xfrm>
            <a:prstGeom prst="rect">
              <a:avLst/>
            </a:prstGeom>
            <a:noFill/>
            <a:ln>
              <a:noFill/>
            </a:ln>
          </p:spPr>
        </p:pic>
        <p:pic>
          <p:nvPicPr>
            <p:cNvPr id="776" name="Google Shape;776;p48"/>
            <p:cNvPicPr preferRelativeResize="0"/>
            <p:nvPr/>
          </p:nvPicPr>
          <p:blipFill rotWithShape="1">
            <a:blip r:embed="rId11">
              <a:alphaModFix/>
            </a:blip>
            <a:srcRect b="0" l="0" r="0" t="0"/>
            <a:stretch/>
          </p:blipFill>
          <p:spPr>
            <a:xfrm>
              <a:off x="1719072" y="2103120"/>
              <a:ext cx="1840992" cy="771143"/>
            </a:xfrm>
            <a:prstGeom prst="rect">
              <a:avLst/>
            </a:prstGeom>
            <a:noFill/>
            <a:ln>
              <a:noFill/>
            </a:ln>
          </p:spPr>
        </p:pic>
        <p:sp>
          <p:nvSpPr>
            <p:cNvPr id="777" name="Google Shape;777;p48"/>
            <p:cNvSpPr/>
            <p:nvPr/>
          </p:nvSpPr>
          <p:spPr>
            <a:xfrm>
              <a:off x="1502568" y="2087562"/>
              <a:ext cx="2138045" cy="647700"/>
            </a:xfrm>
            <a:custGeom>
              <a:rect b="b" l="l" r="r" t="t"/>
              <a:pathLst>
                <a:path extrusionOk="0" h="647700" w="2138045">
                  <a:moveTo>
                    <a:pt x="1851640" y="0"/>
                  </a:moveTo>
                  <a:lnTo>
                    <a:pt x="0" y="0"/>
                  </a:lnTo>
                  <a:lnTo>
                    <a:pt x="0" y="647340"/>
                  </a:lnTo>
                  <a:lnTo>
                    <a:pt x="1851640" y="647340"/>
                  </a:lnTo>
                  <a:lnTo>
                    <a:pt x="2138001" y="323670"/>
                  </a:lnTo>
                  <a:lnTo>
                    <a:pt x="1851640"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78" name="Google Shape;778;p48"/>
            <p:cNvSpPr/>
            <p:nvPr/>
          </p:nvSpPr>
          <p:spPr>
            <a:xfrm>
              <a:off x="1502568" y="2087562"/>
              <a:ext cx="2138045" cy="647700"/>
            </a:xfrm>
            <a:custGeom>
              <a:rect b="b" l="l" r="r" t="t"/>
              <a:pathLst>
                <a:path extrusionOk="0" h="647700" w="2138045">
                  <a:moveTo>
                    <a:pt x="0" y="0"/>
                  </a:moveTo>
                  <a:lnTo>
                    <a:pt x="1851640" y="0"/>
                  </a:lnTo>
                  <a:lnTo>
                    <a:pt x="2138002" y="323670"/>
                  </a:lnTo>
                  <a:lnTo>
                    <a:pt x="1851640" y="647340"/>
                  </a:lnTo>
                  <a:lnTo>
                    <a:pt x="0" y="6473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79" name="Google Shape;779;p48"/>
          <p:cNvSpPr txBox="1"/>
          <p:nvPr/>
        </p:nvSpPr>
        <p:spPr>
          <a:xfrm>
            <a:off x="1809908" y="2111755"/>
            <a:ext cx="1524635" cy="580390"/>
          </a:xfrm>
          <a:prstGeom prst="rect">
            <a:avLst/>
          </a:prstGeom>
          <a:noFill/>
          <a:ln>
            <a:noFill/>
          </a:ln>
        </p:spPr>
        <p:txBody>
          <a:bodyPr anchorCtr="0" anchor="t" bIns="0" lIns="0" spcFirstLastPara="1" rIns="0" wrap="square" tIns="6350">
            <a:spAutoFit/>
          </a:bodyPr>
          <a:lstStyle/>
          <a:p>
            <a:pPr indent="-187960" lvl="0" marL="200025"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2: Valutazione dell'impatto</a:t>
            </a:r>
            <a:endParaRPr b="0" i="0" sz="1800" u="none" cap="none" strike="noStrike">
              <a:solidFill>
                <a:schemeClr val="dk1"/>
              </a:solidFill>
              <a:latin typeface="Arial"/>
              <a:ea typeface="Arial"/>
              <a:cs typeface="Arial"/>
              <a:sym typeface="Arial"/>
            </a:endParaRPr>
          </a:p>
        </p:txBody>
      </p:sp>
      <p:grpSp>
        <p:nvGrpSpPr>
          <p:cNvPr id="780" name="Google Shape;780;p48"/>
          <p:cNvGrpSpPr/>
          <p:nvPr/>
        </p:nvGrpSpPr>
        <p:grpSpPr>
          <a:xfrm>
            <a:off x="3477418" y="2087562"/>
            <a:ext cx="2194909" cy="786701"/>
            <a:chOff x="3477418" y="2087562"/>
            <a:chExt cx="2194909" cy="786701"/>
          </a:xfrm>
        </p:grpSpPr>
        <p:pic>
          <p:nvPicPr>
            <p:cNvPr id="781" name="Google Shape;781;p48"/>
            <p:cNvPicPr preferRelativeResize="0"/>
            <p:nvPr/>
          </p:nvPicPr>
          <p:blipFill rotWithShape="1">
            <a:blip r:embed="rId12">
              <a:alphaModFix/>
            </a:blip>
            <a:srcRect b="0" l="0" r="0" t="0"/>
            <a:stretch/>
          </p:blipFill>
          <p:spPr>
            <a:xfrm>
              <a:off x="3499103" y="2118359"/>
              <a:ext cx="2173224" cy="661415"/>
            </a:xfrm>
            <a:prstGeom prst="rect">
              <a:avLst/>
            </a:prstGeom>
            <a:noFill/>
            <a:ln>
              <a:noFill/>
            </a:ln>
          </p:spPr>
        </p:pic>
        <p:pic>
          <p:nvPicPr>
            <p:cNvPr id="782" name="Google Shape;782;p48"/>
            <p:cNvPicPr preferRelativeResize="0"/>
            <p:nvPr/>
          </p:nvPicPr>
          <p:blipFill rotWithShape="1">
            <a:blip r:embed="rId13">
              <a:alphaModFix/>
            </a:blip>
            <a:srcRect b="0" l="0" r="0" t="0"/>
            <a:stretch/>
          </p:blipFill>
          <p:spPr>
            <a:xfrm>
              <a:off x="3819143" y="2103120"/>
              <a:ext cx="1844039" cy="771143"/>
            </a:xfrm>
            <a:prstGeom prst="rect">
              <a:avLst/>
            </a:prstGeom>
            <a:noFill/>
            <a:ln>
              <a:noFill/>
            </a:ln>
          </p:spPr>
        </p:pic>
        <p:sp>
          <p:nvSpPr>
            <p:cNvPr id="783" name="Google Shape;783;p48"/>
            <p:cNvSpPr/>
            <p:nvPr/>
          </p:nvSpPr>
          <p:spPr>
            <a:xfrm>
              <a:off x="3477418" y="2087562"/>
              <a:ext cx="2146300" cy="647700"/>
            </a:xfrm>
            <a:custGeom>
              <a:rect b="b" l="l" r="r" t="t"/>
              <a:pathLst>
                <a:path extrusionOk="0" h="647700" w="2146300">
                  <a:moveTo>
                    <a:pt x="1860558" y="0"/>
                  </a:moveTo>
                  <a:lnTo>
                    <a:pt x="0" y="0"/>
                  </a:lnTo>
                  <a:lnTo>
                    <a:pt x="285381" y="323670"/>
                  </a:lnTo>
                  <a:lnTo>
                    <a:pt x="0" y="647340"/>
                  </a:lnTo>
                  <a:lnTo>
                    <a:pt x="1860558" y="647340"/>
                  </a:lnTo>
                  <a:lnTo>
                    <a:pt x="2145940" y="323670"/>
                  </a:lnTo>
                  <a:lnTo>
                    <a:pt x="1860558"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4" name="Google Shape;784;p48"/>
            <p:cNvSpPr/>
            <p:nvPr/>
          </p:nvSpPr>
          <p:spPr>
            <a:xfrm>
              <a:off x="3477418" y="2087562"/>
              <a:ext cx="2146300" cy="647700"/>
            </a:xfrm>
            <a:custGeom>
              <a:rect b="b" l="l" r="r" t="t"/>
              <a:pathLst>
                <a:path extrusionOk="0" h="647700" w="2146300">
                  <a:moveTo>
                    <a:pt x="0" y="0"/>
                  </a:moveTo>
                  <a:lnTo>
                    <a:pt x="1860558" y="0"/>
                  </a:lnTo>
                  <a:lnTo>
                    <a:pt x="2145940" y="323670"/>
                  </a:lnTo>
                  <a:lnTo>
                    <a:pt x="1860558" y="647340"/>
                  </a:lnTo>
                  <a:lnTo>
                    <a:pt x="0" y="647340"/>
                  </a:lnTo>
                  <a:lnTo>
                    <a:pt x="285381" y="32367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85" name="Google Shape;785;p48"/>
          <p:cNvSpPr txBox="1"/>
          <p:nvPr/>
        </p:nvSpPr>
        <p:spPr>
          <a:xfrm>
            <a:off x="3909469" y="2111755"/>
            <a:ext cx="1526540" cy="580390"/>
          </a:xfrm>
          <a:prstGeom prst="rect">
            <a:avLst/>
          </a:prstGeom>
          <a:noFill/>
          <a:ln>
            <a:noFill/>
          </a:ln>
        </p:spPr>
        <p:txBody>
          <a:bodyPr anchorCtr="0" anchor="t" bIns="0" lIns="0" spcFirstLastPara="1" rIns="0" wrap="square" tIns="6350">
            <a:spAutoFit/>
          </a:bodyPr>
          <a:lstStyle/>
          <a:p>
            <a:pPr indent="-189230" lvl="0" marL="201295"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Valutazione dell'impatto personale</a:t>
            </a:r>
            <a:endParaRPr b="0" i="0" sz="1800" u="none" cap="none" strike="noStrike">
              <a:solidFill>
                <a:schemeClr val="dk1"/>
              </a:solidFill>
              <a:latin typeface="Arial"/>
              <a:ea typeface="Arial"/>
              <a:cs typeface="Arial"/>
              <a:sym typeface="Arial"/>
            </a:endParaRPr>
          </a:p>
        </p:txBody>
      </p:sp>
      <p:grpSp>
        <p:nvGrpSpPr>
          <p:cNvPr id="786" name="Google Shape;786;p48"/>
          <p:cNvGrpSpPr/>
          <p:nvPr/>
        </p:nvGrpSpPr>
        <p:grpSpPr>
          <a:xfrm>
            <a:off x="5453856" y="2087562"/>
            <a:ext cx="2187478" cy="786701"/>
            <a:chOff x="5453856" y="2087562"/>
            <a:chExt cx="2187478" cy="786701"/>
          </a:xfrm>
        </p:grpSpPr>
        <p:pic>
          <p:nvPicPr>
            <p:cNvPr id="787" name="Google Shape;787;p48"/>
            <p:cNvPicPr preferRelativeResize="0"/>
            <p:nvPr/>
          </p:nvPicPr>
          <p:blipFill rotWithShape="1">
            <a:blip r:embed="rId14">
              <a:alphaModFix/>
            </a:blip>
            <a:srcRect b="0" l="0" r="0" t="0"/>
            <a:stretch/>
          </p:blipFill>
          <p:spPr>
            <a:xfrm>
              <a:off x="5477255" y="2118359"/>
              <a:ext cx="2164079" cy="661415"/>
            </a:xfrm>
            <a:prstGeom prst="rect">
              <a:avLst/>
            </a:prstGeom>
            <a:noFill/>
            <a:ln>
              <a:noFill/>
            </a:ln>
          </p:spPr>
        </p:pic>
        <p:pic>
          <p:nvPicPr>
            <p:cNvPr id="788" name="Google Shape;788;p48"/>
            <p:cNvPicPr preferRelativeResize="0"/>
            <p:nvPr/>
          </p:nvPicPr>
          <p:blipFill rotWithShape="1">
            <a:blip r:embed="rId15">
              <a:alphaModFix/>
            </a:blip>
            <a:srcRect b="0" l="0" r="0" t="0"/>
            <a:stretch/>
          </p:blipFill>
          <p:spPr>
            <a:xfrm>
              <a:off x="5900927" y="2103120"/>
              <a:ext cx="1624583" cy="771143"/>
            </a:xfrm>
            <a:prstGeom prst="rect">
              <a:avLst/>
            </a:prstGeom>
            <a:noFill/>
            <a:ln>
              <a:noFill/>
            </a:ln>
          </p:spPr>
        </p:pic>
        <p:sp>
          <p:nvSpPr>
            <p:cNvPr id="789" name="Google Shape;789;p48"/>
            <p:cNvSpPr/>
            <p:nvPr/>
          </p:nvSpPr>
          <p:spPr>
            <a:xfrm>
              <a:off x="5453856" y="2087562"/>
              <a:ext cx="2138045" cy="647700"/>
            </a:xfrm>
            <a:custGeom>
              <a:rect b="b" l="l" r="r" t="t"/>
              <a:pathLst>
                <a:path extrusionOk="0" h="647700" w="2138045">
                  <a:moveTo>
                    <a:pt x="1853535" y="0"/>
                  </a:moveTo>
                  <a:lnTo>
                    <a:pt x="0" y="0"/>
                  </a:lnTo>
                  <a:lnTo>
                    <a:pt x="284107" y="323670"/>
                  </a:lnTo>
                  <a:lnTo>
                    <a:pt x="0" y="647340"/>
                  </a:lnTo>
                  <a:lnTo>
                    <a:pt x="1853535" y="647340"/>
                  </a:lnTo>
                  <a:lnTo>
                    <a:pt x="2138003" y="323670"/>
                  </a:lnTo>
                  <a:lnTo>
                    <a:pt x="1853535"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90" name="Google Shape;790;p48"/>
            <p:cNvSpPr/>
            <p:nvPr/>
          </p:nvSpPr>
          <p:spPr>
            <a:xfrm>
              <a:off x="5453856" y="2087562"/>
              <a:ext cx="2138045" cy="647700"/>
            </a:xfrm>
            <a:custGeom>
              <a:rect b="b" l="l" r="r" t="t"/>
              <a:pathLst>
                <a:path extrusionOk="0" h="647700" w="2138045">
                  <a:moveTo>
                    <a:pt x="0" y="0"/>
                  </a:moveTo>
                  <a:lnTo>
                    <a:pt x="1853536" y="0"/>
                  </a:lnTo>
                  <a:lnTo>
                    <a:pt x="2138003" y="323670"/>
                  </a:lnTo>
                  <a:lnTo>
                    <a:pt x="1853536" y="647340"/>
                  </a:lnTo>
                  <a:lnTo>
                    <a:pt x="0" y="647340"/>
                  </a:lnTo>
                  <a:lnTo>
                    <a:pt x="284108" y="32367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91" name="Google Shape;791;p48"/>
          <p:cNvSpPr txBox="1"/>
          <p:nvPr/>
        </p:nvSpPr>
        <p:spPr>
          <a:xfrm>
            <a:off x="5991473" y="2111755"/>
            <a:ext cx="1306830" cy="580390"/>
          </a:xfrm>
          <a:prstGeom prst="rect">
            <a:avLst/>
          </a:prstGeom>
          <a:noFill/>
          <a:ln>
            <a:noFill/>
          </a:ln>
        </p:spPr>
        <p:txBody>
          <a:bodyPr anchorCtr="0" anchor="t" bIns="0" lIns="0" spcFirstLastPara="1" rIns="0" wrap="square" tIns="6350">
            <a:spAutoFit/>
          </a:bodyPr>
          <a:lstStyle/>
          <a:p>
            <a:pPr indent="-79375" lvl="0" marL="91440"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Valutazione d'impatto del gruppo</a:t>
            </a:r>
            <a:endParaRPr b="0" i="0" sz="1800" u="none" cap="none" strike="noStrike">
              <a:solidFill>
                <a:schemeClr val="dk1"/>
              </a:solidFill>
              <a:latin typeface="Arial"/>
              <a:ea typeface="Arial"/>
              <a:cs typeface="Arial"/>
              <a:sym typeface="Arial"/>
            </a:endParaRPr>
          </a:p>
        </p:txBody>
      </p:sp>
      <p:grpSp>
        <p:nvGrpSpPr>
          <p:cNvPr id="792" name="Google Shape;792;p48"/>
          <p:cNvGrpSpPr/>
          <p:nvPr/>
        </p:nvGrpSpPr>
        <p:grpSpPr>
          <a:xfrm>
            <a:off x="1502570" y="1295401"/>
            <a:ext cx="8110821" cy="1578861"/>
            <a:chOff x="1502570" y="1295401"/>
            <a:chExt cx="8110821" cy="1578861"/>
          </a:xfrm>
        </p:grpSpPr>
        <p:pic>
          <p:nvPicPr>
            <p:cNvPr id="793" name="Google Shape;793;p48"/>
            <p:cNvPicPr preferRelativeResize="0"/>
            <p:nvPr/>
          </p:nvPicPr>
          <p:blipFill rotWithShape="1">
            <a:blip r:embed="rId16">
              <a:alphaModFix/>
            </a:blip>
            <a:srcRect b="0" l="0" r="0" t="0"/>
            <a:stretch/>
          </p:blipFill>
          <p:spPr>
            <a:xfrm>
              <a:off x="7449312" y="2118359"/>
              <a:ext cx="2164079" cy="661415"/>
            </a:xfrm>
            <a:prstGeom prst="rect">
              <a:avLst/>
            </a:prstGeom>
            <a:noFill/>
            <a:ln>
              <a:noFill/>
            </a:ln>
          </p:spPr>
        </p:pic>
        <p:pic>
          <p:nvPicPr>
            <p:cNvPr id="794" name="Google Shape;794;p48"/>
            <p:cNvPicPr preferRelativeResize="0"/>
            <p:nvPr/>
          </p:nvPicPr>
          <p:blipFill rotWithShape="1">
            <a:blip r:embed="rId17">
              <a:alphaModFix/>
            </a:blip>
            <a:srcRect b="0" l="0" r="0" t="0"/>
            <a:stretch/>
          </p:blipFill>
          <p:spPr>
            <a:xfrm>
              <a:off x="7943088" y="2103119"/>
              <a:ext cx="1484376" cy="771143"/>
            </a:xfrm>
            <a:prstGeom prst="rect">
              <a:avLst/>
            </a:prstGeom>
            <a:noFill/>
            <a:ln>
              <a:noFill/>
            </a:ln>
          </p:spPr>
        </p:pic>
        <p:sp>
          <p:nvSpPr>
            <p:cNvPr id="795" name="Google Shape;795;p48"/>
            <p:cNvSpPr/>
            <p:nvPr/>
          </p:nvSpPr>
          <p:spPr>
            <a:xfrm>
              <a:off x="7425529" y="2087562"/>
              <a:ext cx="2139950" cy="647700"/>
            </a:xfrm>
            <a:custGeom>
              <a:rect b="b" l="l" r="r" t="t"/>
              <a:pathLst>
                <a:path extrusionOk="0" h="647700" w="2139950">
                  <a:moveTo>
                    <a:pt x="1855223" y="0"/>
                  </a:moveTo>
                  <a:lnTo>
                    <a:pt x="0" y="0"/>
                  </a:lnTo>
                  <a:lnTo>
                    <a:pt x="284366" y="323670"/>
                  </a:lnTo>
                  <a:lnTo>
                    <a:pt x="0" y="647340"/>
                  </a:lnTo>
                  <a:lnTo>
                    <a:pt x="1855223" y="647340"/>
                  </a:lnTo>
                  <a:lnTo>
                    <a:pt x="2139590" y="323670"/>
                  </a:lnTo>
                  <a:lnTo>
                    <a:pt x="1855223" y="0"/>
                  </a:lnTo>
                  <a:close/>
                </a:path>
              </a:pathLst>
            </a:custGeom>
            <a:solidFill>
              <a:srgbClr val="90BA4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96" name="Google Shape;796;p48"/>
            <p:cNvSpPr/>
            <p:nvPr/>
          </p:nvSpPr>
          <p:spPr>
            <a:xfrm>
              <a:off x="7425529" y="2087562"/>
              <a:ext cx="2139950" cy="647700"/>
            </a:xfrm>
            <a:custGeom>
              <a:rect b="b" l="l" r="r" t="t"/>
              <a:pathLst>
                <a:path extrusionOk="0" h="647700" w="2139950">
                  <a:moveTo>
                    <a:pt x="0" y="0"/>
                  </a:moveTo>
                  <a:lnTo>
                    <a:pt x="1855223" y="0"/>
                  </a:lnTo>
                  <a:lnTo>
                    <a:pt x="2139590" y="323670"/>
                  </a:lnTo>
                  <a:lnTo>
                    <a:pt x="1855223" y="647340"/>
                  </a:lnTo>
                  <a:lnTo>
                    <a:pt x="0" y="647340"/>
                  </a:lnTo>
                  <a:lnTo>
                    <a:pt x="284366" y="32367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797" name="Google Shape;797;p48"/>
            <p:cNvPicPr preferRelativeResize="0"/>
            <p:nvPr/>
          </p:nvPicPr>
          <p:blipFill rotWithShape="1">
            <a:blip r:embed="rId18">
              <a:alphaModFix/>
            </a:blip>
            <a:srcRect b="0" l="0" r="0" t="0"/>
            <a:stretch/>
          </p:blipFill>
          <p:spPr>
            <a:xfrm>
              <a:off x="1533143" y="1325879"/>
              <a:ext cx="2020824" cy="734568"/>
            </a:xfrm>
            <a:prstGeom prst="rect">
              <a:avLst/>
            </a:prstGeom>
            <a:noFill/>
            <a:ln>
              <a:noFill/>
            </a:ln>
          </p:spPr>
        </p:pic>
        <p:pic>
          <p:nvPicPr>
            <p:cNvPr id="798" name="Google Shape;798;p48"/>
            <p:cNvPicPr preferRelativeResize="0"/>
            <p:nvPr/>
          </p:nvPicPr>
          <p:blipFill rotWithShape="1">
            <a:blip r:embed="rId19">
              <a:alphaModFix/>
            </a:blip>
            <a:srcRect b="0" l="0" r="0" t="0"/>
            <a:stretch/>
          </p:blipFill>
          <p:spPr>
            <a:xfrm>
              <a:off x="1807463" y="1347215"/>
              <a:ext cx="1469136" cy="771143"/>
            </a:xfrm>
            <a:prstGeom prst="rect">
              <a:avLst/>
            </a:prstGeom>
            <a:noFill/>
            <a:ln>
              <a:noFill/>
            </a:ln>
          </p:spPr>
        </p:pic>
        <p:sp>
          <p:nvSpPr>
            <p:cNvPr id="799" name="Google Shape;799;p48"/>
            <p:cNvSpPr/>
            <p:nvPr/>
          </p:nvSpPr>
          <p:spPr>
            <a:xfrm>
              <a:off x="1502570" y="1295401"/>
              <a:ext cx="2004695" cy="720725"/>
            </a:xfrm>
            <a:custGeom>
              <a:rect b="b" l="l" r="r" t="t"/>
              <a:pathLst>
                <a:path extrusionOk="0" h="720725" w="2004695">
                  <a:moveTo>
                    <a:pt x="1718222" y="0"/>
                  </a:moveTo>
                  <a:lnTo>
                    <a:pt x="0" y="0"/>
                  </a:lnTo>
                  <a:lnTo>
                    <a:pt x="0" y="720364"/>
                  </a:lnTo>
                  <a:lnTo>
                    <a:pt x="1718222" y="720364"/>
                  </a:lnTo>
                  <a:lnTo>
                    <a:pt x="2004651" y="360001"/>
                  </a:lnTo>
                  <a:lnTo>
                    <a:pt x="1718222"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00" name="Google Shape;800;p48"/>
            <p:cNvSpPr/>
            <p:nvPr/>
          </p:nvSpPr>
          <p:spPr>
            <a:xfrm>
              <a:off x="1502570" y="1295401"/>
              <a:ext cx="2004695" cy="720725"/>
            </a:xfrm>
            <a:custGeom>
              <a:rect b="b" l="l" r="r" t="t"/>
              <a:pathLst>
                <a:path extrusionOk="0" h="720725" w="2004695">
                  <a:moveTo>
                    <a:pt x="0" y="0"/>
                  </a:moveTo>
                  <a:lnTo>
                    <a:pt x="1718222" y="0"/>
                  </a:lnTo>
                  <a:lnTo>
                    <a:pt x="2004652" y="360002"/>
                  </a:lnTo>
                  <a:lnTo>
                    <a:pt x="1718222" y="720365"/>
                  </a:lnTo>
                  <a:lnTo>
                    <a:pt x="0" y="720365"/>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01" name="Google Shape;801;p48"/>
          <p:cNvSpPr txBox="1"/>
          <p:nvPr/>
        </p:nvSpPr>
        <p:spPr>
          <a:xfrm>
            <a:off x="1898810" y="1355852"/>
            <a:ext cx="1213485" cy="580390"/>
          </a:xfrm>
          <a:prstGeom prst="rect">
            <a:avLst/>
          </a:prstGeom>
          <a:noFill/>
          <a:ln>
            <a:noFill/>
          </a:ln>
        </p:spPr>
        <p:txBody>
          <a:bodyPr anchorCtr="0" anchor="t" bIns="0" lIns="0" spcFirstLastPara="1" rIns="0" wrap="square" tIns="6350">
            <a:spAutoFit/>
          </a:bodyPr>
          <a:lstStyle/>
          <a:p>
            <a:pPr indent="189865" lvl="0" marL="12700"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1: Cartografia</a:t>
            </a:r>
            <a:endParaRPr b="0" i="0" sz="1800" u="none" cap="none" strike="noStrike">
              <a:solidFill>
                <a:schemeClr val="dk1"/>
              </a:solidFill>
              <a:latin typeface="Arial"/>
              <a:ea typeface="Arial"/>
              <a:cs typeface="Arial"/>
              <a:sym typeface="Arial"/>
            </a:endParaRPr>
          </a:p>
        </p:txBody>
      </p:sp>
      <p:grpSp>
        <p:nvGrpSpPr>
          <p:cNvPr id="802" name="Google Shape;802;p48"/>
          <p:cNvGrpSpPr/>
          <p:nvPr/>
        </p:nvGrpSpPr>
        <p:grpSpPr>
          <a:xfrm>
            <a:off x="3353594" y="1295401"/>
            <a:ext cx="2059653" cy="822957"/>
            <a:chOff x="3353594" y="1295401"/>
            <a:chExt cx="2059653" cy="822957"/>
          </a:xfrm>
        </p:grpSpPr>
        <p:pic>
          <p:nvPicPr>
            <p:cNvPr id="803" name="Google Shape;803;p48"/>
            <p:cNvPicPr preferRelativeResize="0"/>
            <p:nvPr/>
          </p:nvPicPr>
          <p:blipFill rotWithShape="1">
            <a:blip r:embed="rId20">
              <a:alphaModFix/>
            </a:blip>
            <a:srcRect b="0" l="0" r="0" t="0"/>
            <a:stretch/>
          </p:blipFill>
          <p:spPr>
            <a:xfrm>
              <a:off x="3377183" y="1325879"/>
              <a:ext cx="2036064" cy="734568"/>
            </a:xfrm>
            <a:prstGeom prst="rect">
              <a:avLst/>
            </a:prstGeom>
            <a:noFill/>
            <a:ln>
              <a:noFill/>
            </a:ln>
          </p:spPr>
        </p:pic>
        <p:pic>
          <p:nvPicPr>
            <p:cNvPr id="804" name="Google Shape;804;p48"/>
            <p:cNvPicPr preferRelativeResize="0"/>
            <p:nvPr/>
          </p:nvPicPr>
          <p:blipFill rotWithShape="1">
            <a:blip r:embed="rId21">
              <a:alphaModFix/>
            </a:blip>
            <a:srcRect b="0" l="0" r="0" t="0"/>
            <a:stretch/>
          </p:blipFill>
          <p:spPr>
            <a:xfrm>
              <a:off x="3907535" y="1347215"/>
              <a:ext cx="1283208" cy="771143"/>
            </a:xfrm>
            <a:prstGeom prst="rect">
              <a:avLst/>
            </a:prstGeom>
            <a:noFill/>
            <a:ln>
              <a:noFill/>
            </a:ln>
          </p:spPr>
        </p:pic>
        <p:sp>
          <p:nvSpPr>
            <p:cNvPr id="805" name="Google Shape;805;p48"/>
            <p:cNvSpPr/>
            <p:nvPr/>
          </p:nvSpPr>
          <p:spPr>
            <a:xfrm>
              <a:off x="3353594" y="1295401"/>
              <a:ext cx="2012950" cy="720725"/>
            </a:xfrm>
            <a:custGeom>
              <a:rect b="b" l="l" r="r" t="t"/>
              <a:pathLst>
                <a:path extrusionOk="0" h="720725" w="2012950">
                  <a:moveTo>
                    <a:pt x="1727442" y="0"/>
                  </a:moveTo>
                  <a:lnTo>
                    <a:pt x="0" y="0"/>
                  </a:lnTo>
                  <a:lnTo>
                    <a:pt x="285146" y="360001"/>
                  </a:lnTo>
                  <a:lnTo>
                    <a:pt x="0" y="720364"/>
                  </a:lnTo>
                  <a:lnTo>
                    <a:pt x="1727442" y="720364"/>
                  </a:lnTo>
                  <a:lnTo>
                    <a:pt x="2012590" y="360001"/>
                  </a:lnTo>
                  <a:lnTo>
                    <a:pt x="1727442"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06" name="Google Shape;806;p48"/>
            <p:cNvSpPr/>
            <p:nvPr/>
          </p:nvSpPr>
          <p:spPr>
            <a:xfrm>
              <a:off x="3353594" y="1295401"/>
              <a:ext cx="2012950" cy="720725"/>
            </a:xfrm>
            <a:custGeom>
              <a:rect b="b" l="l" r="r" t="t"/>
              <a:pathLst>
                <a:path extrusionOk="0" h="720725" w="2012950">
                  <a:moveTo>
                    <a:pt x="0" y="0"/>
                  </a:moveTo>
                  <a:lnTo>
                    <a:pt x="1727443" y="0"/>
                  </a:lnTo>
                  <a:lnTo>
                    <a:pt x="2012590" y="360002"/>
                  </a:lnTo>
                  <a:lnTo>
                    <a:pt x="1727443" y="720365"/>
                  </a:lnTo>
                  <a:lnTo>
                    <a:pt x="0" y="720365"/>
                  </a:lnTo>
                  <a:lnTo>
                    <a:pt x="285146"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07" name="Google Shape;807;p48"/>
          <p:cNvSpPr txBox="1"/>
          <p:nvPr/>
        </p:nvSpPr>
        <p:spPr>
          <a:xfrm>
            <a:off x="3999131" y="1355852"/>
            <a:ext cx="966469" cy="580390"/>
          </a:xfrm>
          <a:prstGeom prst="rect">
            <a:avLst/>
          </a:prstGeom>
          <a:noFill/>
          <a:ln>
            <a:noFill/>
          </a:ln>
        </p:spPr>
        <p:txBody>
          <a:bodyPr anchorCtr="0" anchor="t" bIns="0" lIns="0" spcFirstLastPara="1" rIns="0" wrap="square" tIns="6350">
            <a:spAutoFit/>
          </a:bodyPr>
          <a:lstStyle/>
          <a:p>
            <a:pPr indent="-25400" lvl="0" marL="38100"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Criticità dei servizi elettronici</a:t>
            </a:r>
            <a:endParaRPr b="0" i="0" sz="1800" u="none" cap="none" strike="noStrike">
              <a:solidFill>
                <a:schemeClr val="dk1"/>
              </a:solidFill>
              <a:latin typeface="Arial"/>
              <a:ea typeface="Arial"/>
              <a:cs typeface="Arial"/>
              <a:sym typeface="Arial"/>
            </a:endParaRPr>
          </a:p>
        </p:txBody>
      </p:sp>
      <p:grpSp>
        <p:nvGrpSpPr>
          <p:cNvPr id="808" name="Google Shape;808;p48"/>
          <p:cNvGrpSpPr/>
          <p:nvPr/>
        </p:nvGrpSpPr>
        <p:grpSpPr>
          <a:xfrm>
            <a:off x="5206206" y="1295401"/>
            <a:ext cx="2054128" cy="822957"/>
            <a:chOff x="5206206" y="1295401"/>
            <a:chExt cx="2054128" cy="822957"/>
          </a:xfrm>
        </p:grpSpPr>
        <p:pic>
          <p:nvPicPr>
            <p:cNvPr id="809" name="Google Shape;809;p48"/>
            <p:cNvPicPr preferRelativeResize="0"/>
            <p:nvPr/>
          </p:nvPicPr>
          <p:blipFill rotWithShape="1">
            <a:blip r:embed="rId22">
              <a:alphaModFix/>
            </a:blip>
            <a:srcRect b="0" l="0" r="0" t="0"/>
            <a:stretch/>
          </p:blipFill>
          <p:spPr>
            <a:xfrm>
              <a:off x="5230367" y="1325879"/>
              <a:ext cx="2029967" cy="734568"/>
            </a:xfrm>
            <a:prstGeom prst="rect">
              <a:avLst/>
            </a:prstGeom>
            <a:noFill/>
            <a:ln>
              <a:noFill/>
            </a:ln>
          </p:spPr>
        </p:pic>
        <p:pic>
          <p:nvPicPr>
            <p:cNvPr id="810" name="Google Shape;810;p48"/>
            <p:cNvPicPr preferRelativeResize="0"/>
            <p:nvPr/>
          </p:nvPicPr>
          <p:blipFill rotWithShape="1">
            <a:blip r:embed="rId23">
              <a:alphaModFix/>
            </a:blip>
            <a:srcRect b="0" l="0" r="0" t="0"/>
            <a:stretch/>
          </p:blipFill>
          <p:spPr>
            <a:xfrm>
              <a:off x="5611368" y="1347215"/>
              <a:ext cx="1514856" cy="771143"/>
            </a:xfrm>
            <a:prstGeom prst="rect">
              <a:avLst/>
            </a:prstGeom>
            <a:noFill/>
            <a:ln>
              <a:noFill/>
            </a:ln>
          </p:spPr>
        </p:pic>
        <p:sp>
          <p:nvSpPr>
            <p:cNvPr id="811" name="Google Shape;811;p48"/>
            <p:cNvSpPr/>
            <p:nvPr/>
          </p:nvSpPr>
          <p:spPr>
            <a:xfrm>
              <a:off x="5206206" y="1295401"/>
              <a:ext cx="2006600" cy="720725"/>
            </a:xfrm>
            <a:custGeom>
              <a:rect b="b" l="l" r="r" t="t"/>
              <a:pathLst>
                <a:path extrusionOk="0" h="720725" w="2006600">
                  <a:moveTo>
                    <a:pt x="1721897" y="0"/>
                  </a:moveTo>
                  <a:lnTo>
                    <a:pt x="0" y="0"/>
                  </a:lnTo>
                  <a:lnTo>
                    <a:pt x="283983" y="360001"/>
                  </a:lnTo>
                  <a:lnTo>
                    <a:pt x="0" y="720364"/>
                  </a:lnTo>
                  <a:lnTo>
                    <a:pt x="1721897" y="720364"/>
                  </a:lnTo>
                  <a:lnTo>
                    <a:pt x="2006240" y="360001"/>
                  </a:lnTo>
                  <a:lnTo>
                    <a:pt x="1721897"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12" name="Google Shape;812;p48"/>
            <p:cNvSpPr/>
            <p:nvPr/>
          </p:nvSpPr>
          <p:spPr>
            <a:xfrm>
              <a:off x="5206206" y="1295401"/>
              <a:ext cx="2006600" cy="720725"/>
            </a:xfrm>
            <a:custGeom>
              <a:rect b="b" l="l" r="r" t="t"/>
              <a:pathLst>
                <a:path extrusionOk="0" h="720725" w="2006600">
                  <a:moveTo>
                    <a:pt x="0" y="0"/>
                  </a:moveTo>
                  <a:lnTo>
                    <a:pt x="1721897" y="0"/>
                  </a:lnTo>
                  <a:lnTo>
                    <a:pt x="2006240" y="360002"/>
                  </a:lnTo>
                  <a:lnTo>
                    <a:pt x="1721897" y="720365"/>
                  </a:lnTo>
                  <a:lnTo>
                    <a:pt x="0" y="720365"/>
                  </a:lnTo>
                  <a:lnTo>
                    <a:pt x="283983"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13" name="Google Shape;813;p48"/>
          <p:cNvSpPr txBox="1"/>
          <p:nvPr/>
        </p:nvSpPr>
        <p:spPr>
          <a:xfrm>
            <a:off x="5702772" y="1355852"/>
            <a:ext cx="1257935" cy="580390"/>
          </a:xfrm>
          <a:prstGeom prst="rect">
            <a:avLst/>
          </a:prstGeom>
          <a:noFill/>
          <a:ln>
            <a:noFill/>
          </a:ln>
        </p:spPr>
        <p:txBody>
          <a:bodyPr anchorCtr="0" anchor="t" bIns="0" lIns="0" spcFirstLastPara="1" rIns="0" wrap="square" tIns="6350">
            <a:spAutoFit/>
          </a:bodyPr>
          <a:lstStyle/>
          <a:p>
            <a:pPr indent="356235" lvl="0" marL="12700"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Identificazione delle risorse</a:t>
            </a:r>
            <a:endParaRPr b="0" i="0" sz="1800" u="none" cap="none" strike="noStrike">
              <a:solidFill>
                <a:schemeClr val="dk1"/>
              </a:solidFill>
              <a:latin typeface="Arial"/>
              <a:ea typeface="Arial"/>
              <a:cs typeface="Arial"/>
              <a:sym typeface="Arial"/>
            </a:endParaRPr>
          </a:p>
        </p:txBody>
      </p:sp>
      <p:grpSp>
        <p:nvGrpSpPr>
          <p:cNvPr id="814" name="Google Shape;814;p48"/>
          <p:cNvGrpSpPr/>
          <p:nvPr/>
        </p:nvGrpSpPr>
        <p:grpSpPr>
          <a:xfrm>
            <a:off x="7057231" y="1210055"/>
            <a:ext cx="2108103" cy="1039368"/>
            <a:chOff x="7057231" y="1210055"/>
            <a:chExt cx="2108103" cy="1039368"/>
          </a:xfrm>
        </p:grpSpPr>
        <p:pic>
          <p:nvPicPr>
            <p:cNvPr id="815" name="Google Shape;815;p48"/>
            <p:cNvPicPr preferRelativeResize="0"/>
            <p:nvPr/>
          </p:nvPicPr>
          <p:blipFill rotWithShape="1">
            <a:blip r:embed="rId24">
              <a:alphaModFix/>
            </a:blip>
            <a:srcRect b="0" l="0" r="0" t="0"/>
            <a:stretch/>
          </p:blipFill>
          <p:spPr>
            <a:xfrm>
              <a:off x="7080503" y="1325879"/>
              <a:ext cx="2029968" cy="734568"/>
            </a:xfrm>
            <a:prstGeom prst="rect">
              <a:avLst/>
            </a:prstGeom>
            <a:noFill/>
            <a:ln>
              <a:noFill/>
            </a:ln>
          </p:spPr>
        </p:pic>
        <p:pic>
          <p:nvPicPr>
            <p:cNvPr id="816" name="Google Shape;816;p48"/>
            <p:cNvPicPr preferRelativeResize="0"/>
            <p:nvPr/>
          </p:nvPicPr>
          <p:blipFill rotWithShape="1">
            <a:blip r:embed="rId25">
              <a:alphaModFix/>
            </a:blip>
            <a:srcRect b="0" l="0" r="0" t="0"/>
            <a:stretch/>
          </p:blipFill>
          <p:spPr>
            <a:xfrm>
              <a:off x="7272527" y="1210055"/>
              <a:ext cx="1892807" cy="1039368"/>
            </a:xfrm>
            <a:prstGeom prst="rect">
              <a:avLst/>
            </a:prstGeom>
            <a:noFill/>
            <a:ln>
              <a:noFill/>
            </a:ln>
          </p:spPr>
        </p:pic>
        <p:sp>
          <p:nvSpPr>
            <p:cNvPr id="817" name="Google Shape;817;p48"/>
            <p:cNvSpPr/>
            <p:nvPr/>
          </p:nvSpPr>
          <p:spPr>
            <a:xfrm>
              <a:off x="7057231" y="1295401"/>
              <a:ext cx="2004695" cy="720725"/>
            </a:xfrm>
            <a:custGeom>
              <a:rect b="b" l="l" r="r" t="t"/>
              <a:pathLst>
                <a:path extrusionOk="0" h="720725" w="2004695">
                  <a:moveTo>
                    <a:pt x="1720433" y="0"/>
                  </a:moveTo>
                  <a:lnTo>
                    <a:pt x="0" y="0"/>
                  </a:lnTo>
                  <a:lnTo>
                    <a:pt x="284220" y="360001"/>
                  </a:lnTo>
                  <a:lnTo>
                    <a:pt x="0" y="720364"/>
                  </a:lnTo>
                  <a:lnTo>
                    <a:pt x="1720433" y="720364"/>
                  </a:lnTo>
                  <a:lnTo>
                    <a:pt x="2004653" y="360001"/>
                  </a:lnTo>
                  <a:lnTo>
                    <a:pt x="1720433" y="0"/>
                  </a:lnTo>
                  <a:close/>
                </a:path>
              </a:pathLst>
            </a:custGeom>
            <a:solidFill>
              <a:srgbClr val="90BA4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18" name="Google Shape;818;p48"/>
            <p:cNvSpPr/>
            <p:nvPr/>
          </p:nvSpPr>
          <p:spPr>
            <a:xfrm>
              <a:off x="7057231" y="1295401"/>
              <a:ext cx="2004695" cy="720725"/>
            </a:xfrm>
            <a:custGeom>
              <a:rect b="b" l="l" r="r" t="t"/>
              <a:pathLst>
                <a:path extrusionOk="0" h="720725" w="2004695">
                  <a:moveTo>
                    <a:pt x="0" y="0"/>
                  </a:moveTo>
                  <a:lnTo>
                    <a:pt x="1720433" y="0"/>
                  </a:lnTo>
                  <a:lnTo>
                    <a:pt x="2004653" y="360002"/>
                  </a:lnTo>
                  <a:lnTo>
                    <a:pt x="1720433" y="720365"/>
                  </a:lnTo>
                  <a:lnTo>
                    <a:pt x="0" y="720365"/>
                  </a:lnTo>
                  <a:lnTo>
                    <a:pt x="284220"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19" name="Google Shape;819;p48"/>
          <p:cNvSpPr txBox="1"/>
          <p:nvPr>
            <p:ph type="title"/>
          </p:nvPr>
        </p:nvSpPr>
        <p:spPr>
          <a:xfrm>
            <a:off x="7364122" y="1218691"/>
            <a:ext cx="1838325" cy="1473200"/>
          </a:xfrm>
          <a:prstGeom prst="rect">
            <a:avLst/>
          </a:prstGeom>
          <a:noFill/>
          <a:ln>
            <a:noFill/>
          </a:ln>
        </p:spPr>
        <p:txBody>
          <a:bodyPr anchorCtr="0" anchor="ctr" bIns="0" lIns="0" spcFirstLastPara="1" rIns="0" wrap="square" tIns="13950">
            <a:spAutoFit/>
          </a:bodyPr>
          <a:lstStyle/>
          <a:p>
            <a:pPr indent="634" lvl="0" marL="12700" marR="208279" rtl="0" algn="ctr">
              <a:lnSpc>
                <a:spcPct val="994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Interdipendenza delle attività</a:t>
            </a:r>
            <a:endParaRPr sz="1800">
              <a:latin typeface="Arial"/>
              <a:ea typeface="Arial"/>
              <a:cs typeface="Arial"/>
              <a:sym typeface="Arial"/>
            </a:endParaRPr>
          </a:p>
          <a:p>
            <a:pPr indent="0" lvl="0" marL="681355" marR="5080" rtl="0" algn="ctr">
              <a:lnSpc>
                <a:spcPct val="102200"/>
              </a:lnSpc>
              <a:spcBef>
                <a:spcPts val="530"/>
              </a:spcBef>
              <a:spcAft>
                <a:spcPts val="0"/>
              </a:spcAft>
              <a:buClr>
                <a:srgbClr val="FFFFFF"/>
              </a:buClr>
              <a:buSzPts val="1800"/>
              <a:buFont typeface="Arial"/>
              <a:buNone/>
            </a:pPr>
            <a:r>
              <a:rPr b="1" lang="en-US" sz="1800">
                <a:solidFill>
                  <a:srgbClr val="FFFFFF"/>
                </a:solidFill>
                <a:latin typeface="Arial"/>
                <a:ea typeface="Arial"/>
                <a:cs typeface="Arial"/>
                <a:sym typeface="Arial"/>
              </a:rPr>
              <a:t>Valutazione dell'impatto totale</a:t>
            </a:r>
            <a:endParaRPr sz="1800">
              <a:latin typeface="Arial"/>
              <a:ea typeface="Arial"/>
              <a:cs typeface="Arial"/>
              <a:sym typeface="Arial"/>
            </a:endParaRPr>
          </a:p>
        </p:txBody>
      </p:sp>
      <p:grpSp>
        <p:nvGrpSpPr>
          <p:cNvPr id="820" name="Google Shape;820;p48"/>
          <p:cNvGrpSpPr/>
          <p:nvPr/>
        </p:nvGrpSpPr>
        <p:grpSpPr>
          <a:xfrm>
            <a:off x="1502570" y="3398520"/>
            <a:ext cx="2097117" cy="1039367"/>
            <a:chOff x="1502570" y="3398520"/>
            <a:chExt cx="2097117" cy="1039367"/>
          </a:xfrm>
        </p:grpSpPr>
        <p:pic>
          <p:nvPicPr>
            <p:cNvPr id="821" name="Google Shape;821;p48"/>
            <p:cNvPicPr preferRelativeResize="0"/>
            <p:nvPr/>
          </p:nvPicPr>
          <p:blipFill rotWithShape="1">
            <a:blip r:embed="rId26">
              <a:alphaModFix/>
            </a:blip>
            <a:srcRect b="0" l="0" r="0" t="0"/>
            <a:stretch/>
          </p:blipFill>
          <p:spPr>
            <a:xfrm>
              <a:off x="1533143" y="3486912"/>
              <a:ext cx="2066544" cy="789432"/>
            </a:xfrm>
            <a:prstGeom prst="rect">
              <a:avLst/>
            </a:prstGeom>
            <a:noFill/>
            <a:ln>
              <a:noFill/>
            </a:ln>
          </p:spPr>
        </p:pic>
        <p:pic>
          <p:nvPicPr>
            <p:cNvPr id="822" name="Google Shape;822;p48"/>
            <p:cNvPicPr preferRelativeResize="0"/>
            <p:nvPr/>
          </p:nvPicPr>
          <p:blipFill rotWithShape="1">
            <a:blip r:embed="rId27">
              <a:alphaModFix/>
            </a:blip>
            <a:srcRect b="0" l="0" r="0" t="0"/>
            <a:stretch/>
          </p:blipFill>
          <p:spPr>
            <a:xfrm>
              <a:off x="1816607" y="3398520"/>
              <a:ext cx="1560575" cy="1039367"/>
            </a:xfrm>
            <a:prstGeom prst="rect">
              <a:avLst/>
            </a:prstGeom>
            <a:noFill/>
            <a:ln>
              <a:noFill/>
            </a:ln>
          </p:spPr>
        </p:pic>
        <p:sp>
          <p:nvSpPr>
            <p:cNvPr id="823" name="Google Shape;823;p48"/>
            <p:cNvSpPr/>
            <p:nvPr/>
          </p:nvSpPr>
          <p:spPr>
            <a:xfrm>
              <a:off x="1502570" y="3455987"/>
              <a:ext cx="2051050" cy="774700"/>
            </a:xfrm>
            <a:custGeom>
              <a:rect b="b" l="l" r="r" t="t"/>
              <a:pathLst>
                <a:path extrusionOk="0" h="774700" w="2051050">
                  <a:moveTo>
                    <a:pt x="1764162" y="0"/>
                  </a:moveTo>
                  <a:lnTo>
                    <a:pt x="0" y="0"/>
                  </a:lnTo>
                  <a:lnTo>
                    <a:pt x="0" y="774340"/>
                  </a:lnTo>
                  <a:lnTo>
                    <a:pt x="1764162" y="774340"/>
                  </a:lnTo>
                  <a:lnTo>
                    <a:pt x="2050689" y="386990"/>
                  </a:lnTo>
                  <a:lnTo>
                    <a:pt x="1764162"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24" name="Google Shape;824;p48"/>
            <p:cNvSpPr/>
            <p:nvPr/>
          </p:nvSpPr>
          <p:spPr>
            <a:xfrm>
              <a:off x="1502570" y="3455987"/>
              <a:ext cx="2051050" cy="774700"/>
            </a:xfrm>
            <a:custGeom>
              <a:rect b="b" l="l" r="r" t="t"/>
              <a:pathLst>
                <a:path extrusionOk="0" h="774700" w="2051050">
                  <a:moveTo>
                    <a:pt x="0" y="0"/>
                  </a:moveTo>
                  <a:lnTo>
                    <a:pt x="1764162" y="0"/>
                  </a:lnTo>
                  <a:lnTo>
                    <a:pt x="2050690" y="386990"/>
                  </a:lnTo>
                  <a:lnTo>
                    <a:pt x="1764162" y="774340"/>
                  </a:lnTo>
                  <a:lnTo>
                    <a:pt x="0" y="7743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25" name="Google Shape;825;p48"/>
          <p:cNvSpPr txBox="1"/>
          <p:nvPr/>
        </p:nvSpPr>
        <p:spPr>
          <a:xfrm>
            <a:off x="1907319" y="3407155"/>
            <a:ext cx="1242695" cy="845819"/>
          </a:xfrm>
          <a:prstGeom prst="rect">
            <a:avLst/>
          </a:prstGeom>
          <a:noFill/>
          <a:ln>
            <a:noFill/>
          </a:ln>
        </p:spPr>
        <p:txBody>
          <a:bodyPr anchorCtr="0" anchor="t" bIns="0" lIns="0" spcFirstLastPara="1" rIns="0" wrap="square" tIns="13950">
            <a:spAutoFit/>
          </a:bodyPr>
          <a:lstStyle/>
          <a:p>
            <a:pPr indent="-1270" lvl="0" marL="12700" marR="5080" rtl="0" algn="ctr">
              <a:lnSpc>
                <a:spcPct val="994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4: Analisi della vulnerabilità</a:t>
            </a:r>
            <a:endParaRPr b="0" i="0" sz="1800" u="none" cap="none" strike="noStrike">
              <a:solidFill>
                <a:schemeClr val="dk1"/>
              </a:solidFill>
              <a:latin typeface="Arial"/>
              <a:ea typeface="Arial"/>
              <a:cs typeface="Arial"/>
              <a:sym typeface="Arial"/>
            </a:endParaRPr>
          </a:p>
        </p:txBody>
      </p:sp>
      <p:grpSp>
        <p:nvGrpSpPr>
          <p:cNvPr id="826" name="Google Shape;826;p48"/>
          <p:cNvGrpSpPr/>
          <p:nvPr/>
        </p:nvGrpSpPr>
        <p:grpSpPr>
          <a:xfrm>
            <a:off x="3396456" y="3455987"/>
            <a:ext cx="2102135" cy="850837"/>
            <a:chOff x="3396456" y="3455987"/>
            <a:chExt cx="2102135" cy="850837"/>
          </a:xfrm>
        </p:grpSpPr>
        <p:pic>
          <p:nvPicPr>
            <p:cNvPr id="827" name="Google Shape;827;p48"/>
            <p:cNvPicPr preferRelativeResize="0"/>
            <p:nvPr/>
          </p:nvPicPr>
          <p:blipFill rotWithShape="1">
            <a:blip r:embed="rId28">
              <a:alphaModFix/>
            </a:blip>
            <a:srcRect b="0" l="0" r="0" t="0"/>
            <a:stretch/>
          </p:blipFill>
          <p:spPr>
            <a:xfrm>
              <a:off x="3419855" y="3486911"/>
              <a:ext cx="2078736" cy="789432"/>
            </a:xfrm>
            <a:prstGeom prst="rect">
              <a:avLst/>
            </a:prstGeom>
            <a:noFill/>
            <a:ln>
              <a:noFill/>
            </a:ln>
          </p:spPr>
        </p:pic>
        <p:pic>
          <p:nvPicPr>
            <p:cNvPr id="828" name="Google Shape;828;p48"/>
            <p:cNvPicPr preferRelativeResize="0"/>
            <p:nvPr/>
          </p:nvPicPr>
          <p:blipFill rotWithShape="1">
            <a:blip r:embed="rId29">
              <a:alphaModFix/>
            </a:blip>
            <a:srcRect b="0" l="0" r="0" t="0"/>
            <a:stretch/>
          </p:blipFill>
          <p:spPr>
            <a:xfrm>
              <a:off x="3828287" y="3535680"/>
              <a:ext cx="1566672" cy="771144"/>
            </a:xfrm>
            <a:prstGeom prst="rect">
              <a:avLst/>
            </a:prstGeom>
            <a:noFill/>
            <a:ln>
              <a:noFill/>
            </a:ln>
          </p:spPr>
        </p:pic>
        <p:sp>
          <p:nvSpPr>
            <p:cNvPr id="829" name="Google Shape;829;p48"/>
            <p:cNvSpPr/>
            <p:nvPr/>
          </p:nvSpPr>
          <p:spPr>
            <a:xfrm>
              <a:off x="3396456" y="3455987"/>
              <a:ext cx="2055495" cy="774700"/>
            </a:xfrm>
            <a:custGeom>
              <a:rect b="b" l="l" r="r" t="t"/>
              <a:pathLst>
                <a:path extrusionOk="0" h="774700" w="2055495">
                  <a:moveTo>
                    <a:pt x="1770244" y="0"/>
                  </a:moveTo>
                  <a:lnTo>
                    <a:pt x="0" y="0"/>
                  </a:lnTo>
                  <a:lnTo>
                    <a:pt x="284850" y="386990"/>
                  </a:lnTo>
                  <a:lnTo>
                    <a:pt x="0" y="774340"/>
                  </a:lnTo>
                  <a:lnTo>
                    <a:pt x="1770244" y="774340"/>
                  </a:lnTo>
                  <a:lnTo>
                    <a:pt x="2055454" y="386990"/>
                  </a:lnTo>
                  <a:lnTo>
                    <a:pt x="1770244"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30" name="Google Shape;830;p48"/>
            <p:cNvSpPr/>
            <p:nvPr/>
          </p:nvSpPr>
          <p:spPr>
            <a:xfrm>
              <a:off x="3396456" y="3455987"/>
              <a:ext cx="2055495" cy="774700"/>
            </a:xfrm>
            <a:custGeom>
              <a:rect b="b" l="l" r="r" t="t"/>
              <a:pathLst>
                <a:path extrusionOk="0" h="774700" w="2055495">
                  <a:moveTo>
                    <a:pt x="0" y="0"/>
                  </a:moveTo>
                  <a:lnTo>
                    <a:pt x="1770243" y="0"/>
                  </a:lnTo>
                  <a:lnTo>
                    <a:pt x="2055453" y="386990"/>
                  </a:lnTo>
                  <a:lnTo>
                    <a:pt x="1770243" y="774340"/>
                  </a:lnTo>
                  <a:lnTo>
                    <a:pt x="0" y="774340"/>
                  </a:lnTo>
                  <a:lnTo>
                    <a:pt x="284850"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31" name="Google Shape;831;p48"/>
          <p:cNvSpPr txBox="1"/>
          <p:nvPr/>
        </p:nvSpPr>
        <p:spPr>
          <a:xfrm>
            <a:off x="3917628" y="3544316"/>
            <a:ext cx="1257935" cy="577215"/>
          </a:xfrm>
          <a:prstGeom prst="rect">
            <a:avLst/>
          </a:prstGeom>
          <a:noFill/>
          <a:ln>
            <a:noFill/>
          </a:ln>
        </p:spPr>
        <p:txBody>
          <a:bodyPr anchorCtr="0" anchor="t" bIns="0" lIns="0" spcFirstLastPara="1" rIns="0" wrap="square" tIns="9525">
            <a:spAutoFit/>
          </a:bodyPr>
          <a:lstStyle/>
          <a:p>
            <a:pPr indent="7620" lvl="0" marL="12700" marR="5080" rtl="0" algn="l">
              <a:lnSpc>
                <a:spcPct val="101099"/>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Identificazione delle vulnerabilità</a:t>
            </a:r>
            <a:endParaRPr b="0" i="0" sz="1800" u="none" cap="none" strike="noStrike">
              <a:solidFill>
                <a:schemeClr val="dk1"/>
              </a:solidFill>
              <a:latin typeface="Arial"/>
              <a:ea typeface="Arial"/>
              <a:cs typeface="Arial"/>
              <a:sym typeface="Arial"/>
            </a:endParaRPr>
          </a:p>
        </p:txBody>
      </p:sp>
      <p:grpSp>
        <p:nvGrpSpPr>
          <p:cNvPr id="832" name="Google Shape;832;p48"/>
          <p:cNvGrpSpPr/>
          <p:nvPr/>
        </p:nvGrpSpPr>
        <p:grpSpPr>
          <a:xfrm>
            <a:off x="5290344" y="3398520"/>
            <a:ext cx="2098006" cy="1039367"/>
            <a:chOff x="5290344" y="3398520"/>
            <a:chExt cx="2098006" cy="1039367"/>
          </a:xfrm>
        </p:grpSpPr>
        <p:pic>
          <p:nvPicPr>
            <p:cNvPr id="833" name="Google Shape;833;p48"/>
            <p:cNvPicPr preferRelativeResize="0"/>
            <p:nvPr/>
          </p:nvPicPr>
          <p:blipFill rotWithShape="1">
            <a:blip r:embed="rId30">
              <a:alphaModFix/>
            </a:blip>
            <a:srcRect b="0" l="0" r="0" t="0"/>
            <a:stretch/>
          </p:blipFill>
          <p:spPr>
            <a:xfrm>
              <a:off x="5315711" y="3486912"/>
              <a:ext cx="2072639" cy="789432"/>
            </a:xfrm>
            <a:prstGeom prst="rect">
              <a:avLst/>
            </a:prstGeom>
            <a:noFill/>
            <a:ln>
              <a:noFill/>
            </a:ln>
          </p:spPr>
        </p:pic>
        <p:pic>
          <p:nvPicPr>
            <p:cNvPr id="834" name="Google Shape;834;p48"/>
            <p:cNvPicPr preferRelativeResize="0"/>
            <p:nvPr/>
          </p:nvPicPr>
          <p:blipFill rotWithShape="1">
            <a:blip r:embed="rId31">
              <a:alphaModFix/>
            </a:blip>
            <a:srcRect b="0" l="0" r="0" t="0"/>
            <a:stretch/>
          </p:blipFill>
          <p:spPr>
            <a:xfrm>
              <a:off x="5727191" y="3398520"/>
              <a:ext cx="1557528" cy="1039367"/>
            </a:xfrm>
            <a:prstGeom prst="rect">
              <a:avLst/>
            </a:prstGeom>
            <a:noFill/>
            <a:ln>
              <a:noFill/>
            </a:ln>
          </p:spPr>
        </p:pic>
        <p:sp>
          <p:nvSpPr>
            <p:cNvPr id="835" name="Google Shape;835;p48"/>
            <p:cNvSpPr/>
            <p:nvPr/>
          </p:nvSpPr>
          <p:spPr>
            <a:xfrm>
              <a:off x="5290344" y="3455987"/>
              <a:ext cx="2051050" cy="774700"/>
            </a:xfrm>
            <a:custGeom>
              <a:rect b="b" l="l" r="r" t="t"/>
              <a:pathLst>
                <a:path extrusionOk="0" h="774700" w="2051050">
                  <a:moveTo>
                    <a:pt x="1766371" y="0"/>
                  </a:moveTo>
                  <a:lnTo>
                    <a:pt x="0" y="0"/>
                  </a:lnTo>
                  <a:lnTo>
                    <a:pt x="283958" y="386990"/>
                  </a:lnTo>
                  <a:lnTo>
                    <a:pt x="0" y="774340"/>
                  </a:lnTo>
                  <a:lnTo>
                    <a:pt x="1766371" y="774340"/>
                  </a:lnTo>
                  <a:lnTo>
                    <a:pt x="2050689" y="386990"/>
                  </a:lnTo>
                  <a:lnTo>
                    <a:pt x="1766371"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36" name="Google Shape;836;p48"/>
            <p:cNvSpPr/>
            <p:nvPr/>
          </p:nvSpPr>
          <p:spPr>
            <a:xfrm>
              <a:off x="5290344" y="3455987"/>
              <a:ext cx="2051050" cy="774700"/>
            </a:xfrm>
            <a:custGeom>
              <a:rect b="b" l="l" r="r" t="t"/>
              <a:pathLst>
                <a:path extrusionOk="0" h="774700" w="2051050">
                  <a:moveTo>
                    <a:pt x="0" y="0"/>
                  </a:moveTo>
                  <a:lnTo>
                    <a:pt x="1766372" y="0"/>
                  </a:lnTo>
                  <a:lnTo>
                    <a:pt x="2050690" y="386990"/>
                  </a:lnTo>
                  <a:lnTo>
                    <a:pt x="1766372" y="774340"/>
                  </a:lnTo>
                  <a:lnTo>
                    <a:pt x="0" y="774340"/>
                  </a:lnTo>
                  <a:lnTo>
                    <a:pt x="283958"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37" name="Google Shape;837;p48"/>
          <p:cNvSpPr txBox="1"/>
          <p:nvPr/>
        </p:nvSpPr>
        <p:spPr>
          <a:xfrm>
            <a:off x="5816818" y="3407155"/>
            <a:ext cx="1242695" cy="845819"/>
          </a:xfrm>
          <a:prstGeom prst="rect">
            <a:avLst/>
          </a:prstGeom>
          <a:noFill/>
          <a:ln>
            <a:noFill/>
          </a:ln>
        </p:spPr>
        <p:txBody>
          <a:bodyPr anchorCtr="0" anchor="t" bIns="0" lIns="0" spcFirstLastPara="1" rIns="0" wrap="square" tIns="13950">
            <a:spAutoFit/>
          </a:bodyPr>
          <a:lstStyle/>
          <a:p>
            <a:pPr indent="0" lvl="0" marL="12700" marR="5080" rtl="0" algn="ctr">
              <a:lnSpc>
                <a:spcPct val="994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Valutazione teorica della vulnerabilità</a:t>
            </a:r>
            <a:endParaRPr b="0" i="0" sz="1800" u="none" cap="none" strike="noStrike">
              <a:solidFill>
                <a:schemeClr val="dk1"/>
              </a:solidFill>
              <a:latin typeface="Arial"/>
              <a:ea typeface="Arial"/>
              <a:cs typeface="Arial"/>
              <a:sym typeface="Arial"/>
            </a:endParaRPr>
          </a:p>
        </p:txBody>
      </p:sp>
      <p:grpSp>
        <p:nvGrpSpPr>
          <p:cNvPr id="838" name="Google Shape;838;p48"/>
          <p:cNvGrpSpPr/>
          <p:nvPr/>
        </p:nvGrpSpPr>
        <p:grpSpPr>
          <a:xfrm>
            <a:off x="7181056" y="3398520"/>
            <a:ext cx="3916710" cy="1054608"/>
            <a:chOff x="7181056" y="3398520"/>
            <a:chExt cx="3916710" cy="1054608"/>
          </a:xfrm>
        </p:grpSpPr>
        <p:pic>
          <p:nvPicPr>
            <p:cNvPr id="839" name="Google Shape;839;p48"/>
            <p:cNvPicPr preferRelativeResize="0"/>
            <p:nvPr/>
          </p:nvPicPr>
          <p:blipFill rotWithShape="1">
            <a:blip r:embed="rId32">
              <a:alphaModFix/>
            </a:blip>
            <a:srcRect b="0" l="0" r="0" t="0"/>
            <a:stretch/>
          </p:blipFill>
          <p:spPr>
            <a:xfrm>
              <a:off x="7205471" y="3486912"/>
              <a:ext cx="2072639" cy="789432"/>
            </a:xfrm>
            <a:prstGeom prst="rect">
              <a:avLst/>
            </a:prstGeom>
            <a:noFill/>
            <a:ln>
              <a:noFill/>
            </a:ln>
          </p:spPr>
        </p:pic>
        <p:pic>
          <p:nvPicPr>
            <p:cNvPr id="840" name="Google Shape;840;p48"/>
            <p:cNvPicPr preferRelativeResize="0"/>
            <p:nvPr/>
          </p:nvPicPr>
          <p:blipFill rotWithShape="1">
            <a:blip r:embed="rId31">
              <a:alphaModFix/>
            </a:blip>
            <a:srcRect b="0" l="0" r="0" t="0"/>
            <a:stretch/>
          </p:blipFill>
          <p:spPr>
            <a:xfrm>
              <a:off x="7616951" y="3398520"/>
              <a:ext cx="1557527" cy="1039367"/>
            </a:xfrm>
            <a:prstGeom prst="rect">
              <a:avLst/>
            </a:prstGeom>
            <a:noFill/>
            <a:ln>
              <a:noFill/>
            </a:ln>
          </p:spPr>
        </p:pic>
        <p:sp>
          <p:nvSpPr>
            <p:cNvPr id="841" name="Google Shape;841;p48"/>
            <p:cNvSpPr/>
            <p:nvPr/>
          </p:nvSpPr>
          <p:spPr>
            <a:xfrm>
              <a:off x="7181056" y="3455987"/>
              <a:ext cx="2051050" cy="774700"/>
            </a:xfrm>
            <a:custGeom>
              <a:rect b="b" l="l" r="r" t="t"/>
              <a:pathLst>
                <a:path extrusionOk="0" h="774700" w="2051050">
                  <a:moveTo>
                    <a:pt x="1766371" y="0"/>
                  </a:moveTo>
                  <a:lnTo>
                    <a:pt x="0" y="0"/>
                  </a:lnTo>
                  <a:lnTo>
                    <a:pt x="283958" y="386990"/>
                  </a:lnTo>
                  <a:lnTo>
                    <a:pt x="0" y="774340"/>
                  </a:lnTo>
                  <a:lnTo>
                    <a:pt x="1766371" y="774340"/>
                  </a:lnTo>
                  <a:lnTo>
                    <a:pt x="2050690" y="386990"/>
                  </a:lnTo>
                  <a:lnTo>
                    <a:pt x="1766371" y="0"/>
                  </a:lnTo>
                  <a:close/>
                </a:path>
              </a:pathLst>
            </a:custGeom>
            <a:solidFill>
              <a:srgbClr val="90BA4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42" name="Google Shape;842;p48"/>
            <p:cNvSpPr/>
            <p:nvPr/>
          </p:nvSpPr>
          <p:spPr>
            <a:xfrm>
              <a:off x="7181056" y="3455987"/>
              <a:ext cx="2051050" cy="774700"/>
            </a:xfrm>
            <a:custGeom>
              <a:rect b="b" l="l" r="r" t="t"/>
              <a:pathLst>
                <a:path extrusionOk="0" h="774700" w="2051050">
                  <a:moveTo>
                    <a:pt x="0" y="0"/>
                  </a:moveTo>
                  <a:lnTo>
                    <a:pt x="1766372" y="0"/>
                  </a:lnTo>
                  <a:lnTo>
                    <a:pt x="2050690" y="386990"/>
                  </a:lnTo>
                  <a:lnTo>
                    <a:pt x="1766372" y="774340"/>
                  </a:lnTo>
                  <a:lnTo>
                    <a:pt x="0" y="774340"/>
                  </a:lnTo>
                  <a:lnTo>
                    <a:pt x="283958"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843" name="Google Shape;843;p48"/>
            <p:cNvPicPr preferRelativeResize="0"/>
            <p:nvPr/>
          </p:nvPicPr>
          <p:blipFill rotWithShape="1">
            <a:blip r:embed="rId33">
              <a:alphaModFix/>
            </a:blip>
            <a:srcRect b="0" l="0" r="0" t="0"/>
            <a:stretch/>
          </p:blipFill>
          <p:spPr>
            <a:xfrm>
              <a:off x="9022079" y="3505200"/>
              <a:ext cx="2075687" cy="789432"/>
            </a:xfrm>
            <a:prstGeom prst="rect">
              <a:avLst/>
            </a:prstGeom>
            <a:noFill/>
            <a:ln>
              <a:noFill/>
            </a:ln>
          </p:spPr>
        </p:pic>
        <p:pic>
          <p:nvPicPr>
            <p:cNvPr id="844" name="Google Shape;844;p48"/>
            <p:cNvPicPr preferRelativeResize="0"/>
            <p:nvPr/>
          </p:nvPicPr>
          <p:blipFill rotWithShape="1">
            <a:blip r:embed="rId34">
              <a:alphaModFix/>
            </a:blip>
            <a:srcRect b="0" l="0" r="0" t="0"/>
            <a:stretch/>
          </p:blipFill>
          <p:spPr>
            <a:xfrm>
              <a:off x="9433560" y="3416808"/>
              <a:ext cx="1560576" cy="1036320"/>
            </a:xfrm>
            <a:prstGeom prst="rect">
              <a:avLst/>
            </a:prstGeom>
            <a:noFill/>
            <a:ln>
              <a:noFill/>
            </a:ln>
          </p:spPr>
        </p:pic>
        <p:sp>
          <p:nvSpPr>
            <p:cNvPr id="845" name="Google Shape;845;p48"/>
            <p:cNvSpPr/>
            <p:nvPr/>
          </p:nvSpPr>
          <p:spPr>
            <a:xfrm>
              <a:off x="8998745" y="3473450"/>
              <a:ext cx="2051050" cy="774700"/>
            </a:xfrm>
            <a:custGeom>
              <a:rect b="b" l="l" r="r" t="t"/>
              <a:pathLst>
                <a:path extrusionOk="0" h="774700" w="2051050">
                  <a:moveTo>
                    <a:pt x="1766371" y="0"/>
                  </a:moveTo>
                  <a:lnTo>
                    <a:pt x="0" y="0"/>
                  </a:lnTo>
                  <a:lnTo>
                    <a:pt x="283958" y="386990"/>
                  </a:lnTo>
                  <a:lnTo>
                    <a:pt x="0" y="774340"/>
                  </a:lnTo>
                  <a:lnTo>
                    <a:pt x="1766371" y="774340"/>
                  </a:lnTo>
                  <a:lnTo>
                    <a:pt x="2050690" y="386990"/>
                  </a:lnTo>
                  <a:lnTo>
                    <a:pt x="1766371" y="0"/>
                  </a:lnTo>
                  <a:close/>
                </a:path>
              </a:pathLst>
            </a:custGeom>
            <a:solidFill>
              <a:srgbClr val="90BA4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46" name="Google Shape;846;p48"/>
            <p:cNvSpPr/>
            <p:nvPr/>
          </p:nvSpPr>
          <p:spPr>
            <a:xfrm>
              <a:off x="8998745" y="3473450"/>
              <a:ext cx="2051050" cy="774700"/>
            </a:xfrm>
            <a:custGeom>
              <a:rect b="b" l="l" r="r" t="t"/>
              <a:pathLst>
                <a:path extrusionOk="0" h="774700" w="2051050">
                  <a:moveTo>
                    <a:pt x="0" y="0"/>
                  </a:moveTo>
                  <a:lnTo>
                    <a:pt x="1766372" y="0"/>
                  </a:lnTo>
                  <a:lnTo>
                    <a:pt x="2050690" y="386990"/>
                  </a:lnTo>
                  <a:lnTo>
                    <a:pt x="1766372" y="774340"/>
                  </a:lnTo>
                  <a:lnTo>
                    <a:pt x="0" y="774340"/>
                  </a:lnTo>
                  <a:lnTo>
                    <a:pt x="283958"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47" name="Google Shape;847;p48"/>
          <p:cNvSpPr txBox="1"/>
          <p:nvPr/>
        </p:nvSpPr>
        <p:spPr>
          <a:xfrm>
            <a:off x="9525218" y="3422395"/>
            <a:ext cx="1242695" cy="848360"/>
          </a:xfrm>
          <a:prstGeom prst="rect">
            <a:avLst/>
          </a:prstGeom>
          <a:noFill/>
          <a:ln>
            <a:noFill/>
          </a:ln>
        </p:spPr>
        <p:txBody>
          <a:bodyPr anchorCtr="0" anchor="t" bIns="0" lIns="0" spcFirstLastPara="1" rIns="0" wrap="square" tIns="12700">
            <a:spAutoFit/>
          </a:bodyPr>
          <a:lstStyle/>
          <a:p>
            <a:pPr indent="0" lvl="0" marL="12700" marR="508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Valutazione finale della vulnerabilità</a:t>
            </a:r>
            <a:endParaRPr b="0" i="0" sz="1800" u="none" cap="none" strike="noStrike">
              <a:solidFill>
                <a:schemeClr val="dk1"/>
              </a:solidFill>
              <a:latin typeface="Arial"/>
              <a:ea typeface="Arial"/>
              <a:cs typeface="Arial"/>
              <a:sym typeface="Arial"/>
            </a:endParaRPr>
          </a:p>
        </p:txBody>
      </p:sp>
      <p:grpSp>
        <p:nvGrpSpPr>
          <p:cNvPr id="848" name="Google Shape;848;p48"/>
          <p:cNvGrpSpPr/>
          <p:nvPr/>
        </p:nvGrpSpPr>
        <p:grpSpPr>
          <a:xfrm>
            <a:off x="1526381" y="4319587"/>
            <a:ext cx="2951131" cy="538923"/>
            <a:chOff x="1526381" y="4319587"/>
            <a:chExt cx="2951131" cy="538923"/>
          </a:xfrm>
        </p:grpSpPr>
        <p:pic>
          <p:nvPicPr>
            <p:cNvPr id="849" name="Google Shape;849;p48"/>
            <p:cNvPicPr preferRelativeResize="0"/>
            <p:nvPr/>
          </p:nvPicPr>
          <p:blipFill rotWithShape="1">
            <a:blip r:embed="rId35">
              <a:alphaModFix/>
            </a:blip>
            <a:srcRect b="0" l="0" r="0" t="0"/>
            <a:stretch/>
          </p:blipFill>
          <p:spPr>
            <a:xfrm>
              <a:off x="1557528" y="4349496"/>
              <a:ext cx="2919984" cy="448056"/>
            </a:xfrm>
            <a:prstGeom prst="rect">
              <a:avLst/>
            </a:prstGeom>
            <a:noFill/>
            <a:ln>
              <a:noFill/>
            </a:ln>
          </p:spPr>
        </p:pic>
        <p:pic>
          <p:nvPicPr>
            <p:cNvPr id="850" name="Google Shape;850;p48"/>
            <p:cNvPicPr preferRelativeResize="0"/>
            <p:nvPr/>
          </p:nvPicPr>
          <p:blipFill rotWithShape="1">
            <a:blip r:embed="rId36">
              <a:alphaModFix/>
            </a:blip>
            <a:srcRect b="0" l="0" r="0" t="0"/>
            <a:stretch/>
          </p:blipFill>
          <p:spPr>
            <a:xfrm>
              <a:off x="1795272" y="4364735"/>
              <a:ext cx="2438400" cy="493775"/>
            </a:xfrm>
            <a:prstGeom prst="rect">
              <a:avLst/>
            </a:prstGeom>
            <a:noFill/>
            <a:ln>
              <a:noFill/>
            </a:ln>
          </p:spPr>
        </p:pic>
        <p:sp>
          <p:nvSpPr>
            <p:cNvPr id="851" name="Google Shape;851;p48"/>
            <p:cNvSpPr/>
            <p:nvPr/>
          </p:nvSpPr>
          <p:spPr>
            <a:xfrm>
              <a:off x="1526381" y="4319587"/>
              <a:ext cx="2900045" cy="431800"/>
            </a:xfrm>
            <a:custGeom>
              <a:rect b="b" l="l" r="r" t="t"/>
              <a:pathLst>
                <a:path extrusionOk="0" h="431800" w="2900045">
                  <a:moveTo>
                    <a:pt x="2613422" y="0"/>
                  </a:moveTo>
                  <a:lnTo>
                    <a:pt x="0" y="0"/>
                  </a:lnTo>
                  <a:lnTo>
                    <a:pt x="0" y="431440"/>
                  </a:lnTo>
                  <a:lnTo>
                    <a:pt x="2613422" y="431440"/>
                  </a:lnTo>
                  <a:lnTo>
                    <a:pt x="2900003" y="215540"/>
                  </a:lnTo>
                  <a:lnTo>
                    <a:pt x="2613422"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52" name="Google Shape;852;p48"/>
            <p:cNvSpPr/>
            <p:nvPr/>
          </p:nvSpPr>
          <p:spPr>
            <a:xfrm>
              <a:off x="1526381" y="4319587"/>
              <a:ext cx="2900045" cy="431800"/>
            </a:xfrm>
            <a:custGeom>
              <a:rect b="b" l="l" r="r" t="t"/>
              <a:pathLst>
                <a:path extrusionOk="0" h="431800" w="2900045">
                  <a:moveTo>
                    <a:pt x="0" y="0"/>
                  </a:moveTo>
                  <a:lnTo>
                    <a:pt x="2613423" y="0"/>
                  </a:lnTo>
                  <a:lnTo>
                    <a:pt x="2900003" y="215540"/>
                  </a:lnTo>
                  <a:lnTo>
                    <a:pt x="2613423" y="431440"/>
                  </a:lnTo>
                  <a:lnTo>
                    <a:pt x="0" y="4314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53" name="Google Shape;853;p48"/>
          <p:cNvSpPr txBox="1"/>
          <p:nvPr/>
        </p:nvSpPr>
        <p:spPr>
          <a:xfrm>
            <a:off x="1886553" y="4373371"/>
            <a:ext cx="218059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5: Analisi del rischio</a:t>
            </a:r>
            <a:endParaRPr b="0" i="0" sz="1800" u="none" cap="none" strike="noStrike">
              <a:solidFill>
                <a:schemeClr val="dk1"/>
              </a:solidFill>
              <a:latin typeface="Arial"/>
              <a:ea typeface="Arial"/>
              <a:cs typeface="Arial"/>
              <a:sym typeface="Arial"/>
            </a:endParaRPr>
          </a:p>
        </p:txBody>
      </p:sp>
      <p:grpSp>
        <p:nvGrpSpPr>
          <p:cNvPr id="854" name="Google Shape;854;p48"/>
          <p:cNvGrpSpPr/>
          <p:nvPr/>
        </p:nvGrpSpPr>
        <p:grpSpPr>
          <a:xfrm>
            <a:off x="1526381" y="4319587"/>
            <a:ext cx="8306466" cy="1127188"/>
            <a:chOff x="1526381" y="4319587"/>
            <a:chExt cx="8306466" cy="1127188"/>
          </a:xfrm>
        </p:grpSpPr>
        <p:pic>
          <p:nvPicPr>
            <p:cNvPr id="855" name="Google Shape;855;p48"/>
            <p:cNvPicPr preferRelativeResize="0"/>
            <p:nvPr/>
          </p:nvPicPr>
          <p:blipFill rotWithShape="1">
            <a:blip r:embed="rId37">
              <a:alphaModFix/>
            </a:blip>
            <a:srcRect b="0" l="0" r="0" t="0"/>
            <a:stretch/>
          </p:blipFill>
          <p:spPr>
            <a:xfrm>
              <a:off x="4221479" y="4349496"/>
              <a:ext cx="2941320" cy="448056"/>
            </a:xfrm>
            <a:prstGeom prst="rect">
              <a:avLst/>
            </a:prstGeom>
            <a:noFill/>
            <a:ln>
              <a:noFill/>
            </a:ln>
          </p:spPr>
        </p:pic>
        <p:pic>
          <p:nvPicPr>
            <p:cNvPr id="856" name="Google Shape;856;p48"/>
            <p:cNvPicPr preferRelativeResize="0"/>
            <p:nvPr/>
          </p:nvPicPr>
          <p:blipFill rotWithShape="1">
            <a:blip r:embed="rId38">
              <a:alphaModFix/>
            </a:blip>
            <a:srcRect b="0" l="0" r="0" t="0"/>
            <a:stretch/>
          </p:blipFill>
          <p:spPr>
            <a:xfrm>
              <a:off x="4611623" y="4364735"/>
              <a:ext cx="2410968" cy="493775"/>
            </a:xfrm>
            <a:prstGeom prst="rect">
              <a:avLst/>
            </a:prstGeom>
            <a:noFill/>
            <a:ln>
              <a:noFill/>
            </a:ln>
          </p:spPr>
        </p:pic>
        <p:sp>
          <p:nvSpPr>
            <p:cNvPr id="857" name="Google Shape;857;p48"/>
            <p:cNvSpPr/>
            <p:nvPr/>
          </p:nvSpPr>
          <p:spPr>
            <a:xfrm>
              <a:off x="4202906" y="4319587"/>
              <a:ext cx="2909570" cy="431800"/>
            </a:xfrm>
            <a:custGeom>
              <a:rect b="b" l="l" r="r" t="t"/>
              <a:pathLst>
                <a:path extrusionOk="0" h="431800" w="2909570">
                  <a:moveTo>
                    <a:pt x="2624011" y="0"/>
                  </a:moveTo>
                  <a:lnTo>
                    <a:pt x="0" y="0"/>
                  </a:lnTo>
                  <a:lnTo>
                    <a:pt x="285155" y="215540"/>
                  </a:lnTo>
                  <a:lnTo>
                    <a:pt x="0" y="431440"/>
                  </a:lnTo>
                  <a:lnTo>
                    <a:pt x="2624011" y="431440"/>
                  </a:lnTo>
                  <a:lnTo>
                    <a:pt x="2909528" y="215540"/>
                  </a:lnTo>
                  <a:lnTo>
                    <a:pt x="2624011"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58" name="Google Shape;858;p48"/>
            <p:cNvSpPr/>
            <p:nvPr/>
          </p:nvSpPr>
          <p:spPr>
            <a:xfrm>
              <a:off x="4202906" y="4319587"/>
              <a:ext cx="2909570" cy="431800"/>
            </a:xfrm>
            <a:custGeom>
              <a:rect b="b" l="l" r="r" t="t"/>
              <a:pathLst>
                <a:path extrusionOk="0" h="431800" w="2909570">
                  <a:moveTo>
                    <a:pt x="0" y="0"/>
                  </a:moveTo>
                  <a:lnTo>
                    <a:pt x="2624012" y="0"/>
                  </a:lnTo>
                  <a:lnTo>
                    <a:pt x="2909528" y="215540"/>
                  </a:lnTo>
                  <a:lnTo>
                    <a:pt x="2624012" y="431440"/>
                  </a:lnTo>
                  <a:lnTo>
                    <a:pt x="0" y="431440"/>
                  </a:lnTo>
                  <a:lnTo>
                    <a:pt x="285156" y="2155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859" name="Google Shape;859;p48"/>
            <p:cNvPicPr preferRelativeResize="0"/>
            <p:nvPr/>
          </p:nvPicPr>
          <p:blipFill rotWithShape="1">
            <a:blip r:embed="rId39">
              <a:alphaModFix/>
            </a:blip>
            <a:srcRect b="0" l="0" r="0" t="0"/>
            <a:stretch/>
          </p:blipFill>
          <p:spPr>
            <a:xfrm>
              <a:off x="6900671" y="4349496"/>
              <a:ext cx="2932176" cy="448056"/>
            </a:xfrm>
            <a:prstGeom prst="rect">
              <a:avLst/>
            </a:prstGeom>
            <a:noFill/>
            <a:ln>
              <a:noFill/>
            </a:ln>
          </p:spPr>
        </p:pic>
        <p:pic>
          <p:nvPicPr>
            <p:cNvPr id="860" name="Google Shape;860;p48"/>
            <p:cNvPicPr preferRelativeResize="0"/>
            <p:nvPr/>
          </p:nvPicPr>
          <p:blipFill rotWithShape="1">
            <a:blip r:embed="rId40">
              <a:alphaModFix/>
            </a:blip>
            <a:srcRect b="0" l="0" r="0" t="0"/>
            <a:stretch/>
          </p:blipFill>
          <p:spPr>
            <a:xfrm>
              <a:off x="7354823" y="4364735"/>
              <a:ext cx="2276855" cy="493775"/>
            </a:xfrm>
            <a:prstGeom prst="rect">
              <a:avLst/>
            </a:prstGeom>
            <a:noFill/>
            <a:ln>
              <a:noFill/>
            </a:ln>
          </p:spPr>
        </p:pic>
        <p:sp>
          <p:nvSpPr>
            <p:cNvPr id="861" name="Google Shape;861;p48"/>
            <p:cNvSpPr/>
            <p:nvPr/>
          </p:nvSpPr>
          <p:spPr>
            <a:xfrm>
              <a:off x="6882605" y="4319587"/>
              <a:ext cx="2900045" cy="431800"/>
            </a:xfrm>
            <a:custGeom>
              <a:rect b="b" l="l" r="r" t="t"/>
              <a:pathLst>
                <a:path extrusionOk="0" h="431800" w="2900045">
                  <a:moveTo>
                    <a:pt x="2615223" y="0"/>
                  </a:moveTo>
                  <a:lnTo>
                    <a:pt x="0" y="0"/>
                  </a:lnTo>
                  <a:lnTo>
                    <a:pt x="284420" y="215540"/>
                  </a:lnTo>
                  <a:lnTo>
                    <a:pt x="0" y="431440"/>
                  </a:lnTo>
                  <a:lnTo>
                    <a:pt x="2615223" y="431440"/>
                  </a:lnTo>
                  <a:lnTo>
                    <a:pt x="2900003" y="215540"/>
                  </a:lnTo>
                  <a:lnTo>
                    <a:pt x="2615223"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62" name="Google Shape;862;p48"/>
            <p:cNvSpPr/>
            <p:nvPr/>
          </p:nvSpPr>
          <p:spPr>
            <a:xfrm>
              <a:off x="6882605" y="4319587"/>
              <a:ext cx="2900045" cy="431800"/>
            </a:xfrm>
            <a:custGeom>
              <a:rect b="b" l="l" r="r" t="t"/>
              <a:pathLst>
                <a:path extrusionOk="0" h="431800" w="2900045">
                  <a:moveTo>
                    <a:pt x="0" y="0"/>
                  </a:moveTo>
                  <a:lnTo>
                    <a:pt x="2615223" y="0"/>
                  </a:lnTo>
                  <a:lnTo>
                    <a:pt x="2900003" y="215540"/>
                  </a:lnTo>
                  <a:lnTo>
                    <a:pt x="2615223" y="431440"/>
                  </a:lnTo>
                  <a:lnTo>
                    <a:pt x="0" y="431440"/>
                  </a:lnTo>
                  <a:lnTo>
                    <a:pt x="284419" y="2155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863" name="Google Shape;863;p48"/>
            <p:cNvPicPr preferRelativeResize="0"/>
            <p:nvPr/>
          </p:nvPicPr>
          <p:blipFill rotWithShape="1">
            <a:blip r:embed="rId41">
              <a:alphaModFix/>
            </a:blip>
            <a:srcRect b="0" l="0" r="0" t="0"/>
            <a:stretch/>
          </p:blipFill>
          <p:spPr>
            <a:xfrm>
              <a:off x="1557528" y="4855463"/>
              <a:ext cx="3069336" cy="591312"/>
            </a:xfrm>
            <a:prstGeom prst="rect">
              <a:avLst/>
            </a:prstGeom>
            <a:noFill/>
            <a:ln>
              <a:noFill/>
            </a:ln>
          </p:spPr>
        </p:pic>
        <p:pic>
          <p:nvPicPr>
            <p:cNvPr id="864" name="Google Shape;864;p48"/>
            <p:cNvPicPr preferRelativeResize="0"/>
            <p:nvPr/>
          </p:nvPicPr>
          <p:blipFill rotWithShape="1">
            <a:blip r:embed="rId42">
              <a:alphaModFix/>
            </a:blip>
            <a:srcRect b="0" l="0" r="0" t="0"/>
            <a:stretch/>
          </p:blipFill>
          <p:spPr>
            <a:xfrm>
              <a:off x="1691639" y="4940808"/>
              <a:ext cx="2798064" cy="493776"/>
            </a:xfrm>
            <a:prstGeom prst="rect">
              <a:avLst/>
            </a:prstGeom>
            <a:noFill/>
            <a:ln>
              <a:noFill/>
            </a:ln>
          </p:spPr>
        </p:pic>
        <p:sp>
          <p:nvSpPr>
            <p:cNvPr id="865" name="Google Shape;865;p48"/>
            <p:cNvSpPr/>
            <p:nvPr/>
          </p:nvSpPr>
          <p:spPr>
            <a:xfrm>
              <a:off x="1526381" y="4824412"/>
              <a:ext cx="3051175" cy="575945"/>
            </a:xfrm>
            <a:custGeom>
              <a:rect b="b" l="l" r="r" t="t"/>
              <a:pathLst>
                <a:path extrusionOk="0" h="575945" w="3051175">
                  <a:moveTo>
                    <a:pt x="2764665" y="0"/>
                  </a:moveTo>
                  <a:lnTo>
                    <a:pt x="0" y="0"/>
                  </a:lnTo>
                  <a:lnTo>
                    <a:pt x="0" y="575901"/>
                  </a:lnTo>
                  <a:lnTo>
                    <a:pt x="2764665" y="575901"/>
                  </a:lnTo>
                  <a:lnTo>
                    <a:pt x="3050814" y="287950"/>
                  </a:lnTo>
                  <a:lnTo>
                    <a:pt x="2764665"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66" name="Google Shape;866;p48"/>
            <p:cNvSpPr/>
            <p:nvPr/>
          </p:nvSpPr>
          <p:spPr>
            <a:xfrm>
              <a:off x="1526381" y="4824412"/>
              <a:ext cx="3051175" cy="575945"/>
            </a:xfrm>
            <a:custGeom>
              <a:rect b="b" l="l" r="r" t="t"/>
              <a:pathLst>
                <a:path extrusionOk="0" h="575945" w="3051175">
                  <a:moveTo>
                    <a:pt x="0" y="0"/>
                  </a:moveTo>
                  <a:lnTo>
                    <a:pt x="2764666" y="0"/>
                  </a:lnTo>
                  <a:lnTo>
                    <a:pt x="3050815" y="287951"/>
                  </a:lnTo>
                  <a:lnTo>
                    <a:pt x="2764666" y="575902"/>
                  </a:lnTo>
                  <a:lnTo>
                    <a:pt x="0" y="5759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67" name="Google Shape;867;p48"/>
          <p:cNvSpPr txBox="1"/>
          <p:nvPr/>
        </p:nvSpPr>
        <p:spPr>
          <a:xfrm>
            <a:off x="1781301" y="4949444"/>
            <a:ext cx="254254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6: Contromisure</a:t>
            </a:r>
            <a:endParaRPr b="0" i="0" sz="1800" u="none" cap="none" strike="noStrike">
              <a:solidFill>
                <a:schemeClr val="dk1"/>
              </a:solidFill>
              <a:latin typeface="Arial"/>
              <a:ea typeface="Arial"/>
              <a:cs typeface="Arial"/>
              <a:sym typeface="Arial"/>
            </a:endParaRPr>
          </a:p>
        </p:txBody>
      </p:sp>
      <p:grpSp>
        <p:nvGrpSpPr>
          <p:cNvPr id="868" name="Google Shape;868;p48"/>
          <p:cNvGrpSpPr/>
          <p:nvPr/>
        </p:nvGrpSpPr>
        <p:grpSpPr>
          <a:xfrm>
            <a:off x="4344193" y="4803647"/>
            <a:ext cx="3108166" cy="774191"/>
            <a:chOff x="4344193" y="4803647"/>
            <a:chExt cx="3108166" cy="774191"/>
          </a:xfrm>
        </p:grpSpPr>
        <p:pic>
          <p:nvPicPr>
            <p:cNvPr id="869" name="Google Shape;869;p48"/>
            <p:cNvPicPr preferRelativeResize="0"/>
            <p:nvPr/>
          </p:nvPicPr>
          <p:blipFill rotWithShape="1">
            <a:blip r:embed="rId43">
              <a:alphaModFix/>
            </a:blip>
            <a:srcRect b="0" l="0" r="0" t="0"/>
            <a:stretch/>
          </p:blipFill>
          <p:spPr>
            <a:xfrm>
              <a:off x="4364736" y="4855463"/>
              <a:ext cx="3087623" cy="591312"/>
            </a:xfrm>
            <a:prstGeom prst="rect">
              <a:avLst/>
            </a:prstGeom>
            <a:noFill/>
            <a:ln>
              <a:noFill/>
            </a:ln>
          </p:spPr>
        </p:pic>
        <p:pic>
          <p:nvPicPr>
            <p:cNvPr id="870" name="Google Shape;870;p48"/>
            <p:cNvPicPr preferRelativeResize="0"/>
            <p:nvPr/>
          </p:nvPicPr>
          <p:blipFill rotWithShape="1">
            <a:blip r:embed="rId44">
              <a:alphaModFix/>
            </a:blip>
            <a:srcRect b="0" l="0" r="0" t="0"/>
            <a:stretch/>
          </p:blipFill>
          <p:spPr>
            <a:xfrm>
              <a:off x="5068823" y="4803647"/>
              <a:ext cx="1932431" cy="774191"/>
            </a:xfrm>
            <a:prstGeom prst="rect">
              <a:avLst/>
            </a:prstGeom>
            <a:noFill/>
            <a:ln>
              <a:noFill/>
            </a:ln>
          </p:spPr>
        </p:pic>
        <p:sp>
          <p:nvSpPr>
            <p:cNvPr id="871" name="Google Shape;871;p48"/>
            <p:cNvSpPr/>
            <p:nvPr/>
          </p:nvSpPr>
          <p:spPr>
            <a:xfrm>
              <a:off x="4344193" y="4824412"/>
              <a:ext cx="3060700" cy="575945"/>
            </a:xfrm>
            <a:custGeom>
              <a:rect b="b" l="l" r="r" t="t"/>
              <a:pathLst>
                <a:path extrusionOk="0" h="575945" w="3060700">
                  <a:moveTo>
                    <a:pt x="2775322" y="0"/>
                  </a:moveTo>
                  <a:lnTo>
                    <a:pt x="0" y="0"/>
                  </a:lnTo>
                  <a:lnTo>
                    <a:pt x="285017" y="287950"/>
                  </a:lnTo>
                  <a:lnTo>
                    <a:pt x="0" y="575901"/>
                  </a:lnTo>
                  <a:lnTo>
                    <a:pt x="2775322" y="575901"/>
                  </a:lnTo>
                  <a:lnTo>
                    <a:pt x="3060340" y="287950"/>
                  </a:lnTo>
                  <a:lnTo>
                    <a:pt x="2775322"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72" name="Google Shape;872;p48"/>
            <p:cNvSpPr/>
            <p:nvPr/>
          </p:nvSpPr>
          <p:spPr>
            <a:xfrm>
              <a:off x="4344193" y="4824412"/>
              <a:ext cx="3060700" cy="575945"/>
            </a:xfrm>
            <a:custGeom>
              <a:rect b="b" l="l" r="r" t="t"/>
              <a:pathLst>
                <a:path extrusionOk="0" h="575945" w="3060700">
                  <a:moveTo>
                    <a:pt x="0" y="0"/>
                  </a:moveTo>
                  <a:lnTo>
                    <a:pt x="2775323" y="0"/>
                  </a:lnTo>
                  <a:lnTo>
                    <a:pt x="3060340" y="287951"/>
                  </a:lnTo>
                  <a:lnTo>
                    <a:pt x="2775323" y="575902"/>
                  </a:lnTo>
                  <a:lnTo>
                    <a:pt x="0" y="575902"/>
                  </a:lnTo>
                  <a:lnTo>
                    <a:pt x="285017"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73" name="Google Shape;873;p48"/>
          <p:cNvSpPr txBox="1"/>
          <p:nvPr/>
        </p:nvSpPr>
        <p:spPr>
          <a:xfrm>
            <a:off x="4702169" y="4373371"/>
            <a:ext cx="2155825" cy="101917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Calcolo del valore di rischio</a:t>
            </a:r>
            <a:endParaRPr b="0" i="0" sz="1800" u="none" cap="none" strike="noStrike">
              <a:solidFill>
                <a:schemeClr val="dk1"/>
              </a:solidFill>
              <a:latin typeface="Arial"/>
              <a:ea typeface="Arial"/>
              <a:cs typeface="Arial"/>
              <a:sym typeface="Arial"/>
            </a:endParaRPr>
          </a:p>
          <a:p>
            <a:pPr indent="243840" lvl="0" marL="469265" marR="28575" rtl="0" algn="l">
              <a:lnSpc>
                <a:spcPct val="102200"/>
              </a:lnSpc>
              <a:spcBef>
                <a:spcPts val="1245"/>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Raccomandare contromisure</a:t>
            </a:r>
            <a:endParaRPr b="0" i="0" sz="1800" u="none" cap="none" strike="noStrike">
              <a:solidFill>
                <a:schemeClr val="dk1"/>
              </a:solidFill>
              <a:latin typeface="Arial"/>
              <a:ea typeface="Arial"/>
              <a:cs typeface="Arial"/>
              <a:sym typeface="Arial"/>
            </a:endParaRPr>
          </a:p>
        </p:txBody>
      </p:sp>
      <p:grpSp>
        <p:nvGrpSpPr>
          <p:cNvPr id="874" name="Google Shape;874;p48"/>
          <p:cNvGrpSpPr/>
          <p:nvPr/>
        </p:nvGrpSpPr>
        <p:grpSpPr>
          <a:xfrm>
            <a:off x="7163593" y="4803647"/>
            <a:ext cx="3099022" cy="774191"/>
            <a:chOff x="7163593" y="4803647"/>
            <a:chExt cx="3099022" cy="774191"/>
          </a:xfrm>
        </p:grpSpPr>
        <p:pic>
          <p:nvPicPr>
            <p:cNvPr id="875" name="Google Shape;875;p48"/>
            <p:cNvPicPr preferRelativeResize="0"/>
            <p:nvPr/>
          </p:nvPicPr>
          <p:blipFill rotWithShape="1">
            <a:blip r:embed="rId45">
              <a:alphaModFix/>
            </a:blip>
            <a:srcRect b="0" l="0" r="0" t="0"/>
            <a:stretch/>
          </p:blipFill>
          <p:spPr>
            <a:xfrm>
              <a:off x="7184136" y="4855463"/>
              <a:ext cx="3078479" cy="591312"/>
            </a:xfrm>
            <a:prstGeom prst="rect">
              <a:avLst/>
            </a:prstGeom>
            <a:noFill/>
            <a:ln>
              <a:noFill/>
            </a:ln>
          </p:spPr>
        </p:pic>
        <p:pic>
          <p:nvPicPr>
            <p:cNvPr id="876" name="Google Shape;876;p48"/>
            <p:cNvPicPr preferRelativeResize="0"/>
            <p:nvPr/>
          </p:nvPicPr>
          <p:blipFill rotWithShape="1">
            <a:blip r:embed="rId44">
              <a:alphaModFix/>
            </a:blip>
            <a:srcRect b="0" l="0" r="0" t="0"/>
            <a:stretch/>
          </p:blipFill>
          <p:spPr>
            <a:xfrm>
              <a:off x="7882127" y="4803647"/>
              <a:ext cx="1932431" cy="774191"/>
            </a:xfrm>
            <a:prstGeom prst="rect">
              <a:avLst/>
            </a:prstGeom>
            <a:noFill/>
            <a:ln>
              <a:noFill/>
            </a:ln>
          </p:spPr>
        </p:pic>
        <p:sp>
          <p:nvSpPr>
            <p:cNvPr id="877" name="Google Shape;877;p48"/>
            <p:cNvSpPr/>
            <p:nvPr/>
          </p:nvSpPr>
          <p:spPr>
            <a:xfrm>
              <a:off x="7163593" y="4824412"/>
              <a:ext cx="3051175" cy="575945"/>
            </a:xfrm>
            <a:custGeom>
              <a:rect b="b" l="l" r="r" t="t"/>
              <a:pathLst>
                <a:path extrusionOk="0" h="575945" w="3051175">
                  <a:moveTo>
                    <a:pt x="2766466" y="0"/>
                  </a:moveTo>
                  <a:lnTo>
                    <a:pt x="0" y="0"/>
                  </a:lnTo>
                  <a:lnTo>
                    <a:pt x="283989" y="287950"/>
                  </a:lnTo>
                  <a:lnTo>
                    <a:pt x="0" y="575901"/>
                  </a:lnTo>
                  <a:lnTo>
                    <a:pt x="2766466" y="575901"/>
                  </a:lnTo>
                  <a:lnTo>
                    <a:pt x="3050815" y="287950"/>
                  </a:lnTo>
                  <a:lnTo>
                    <a:pt x="2766466"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78" name="Google Shape;878;p48"/>
            <p:cNvSpPr/>
            <p:nvPr/>
          </p:nvSpPr>
          <p:spPr>
            <a:xfrm>
              <a:off x="7163593" y="4824412"/>
              <a:ext cx="3051175" cy="575945"/>
            </a:xfrm>
            <a:custGeom>
              <a:rect b="b" l="l" r="r" t="t"/>
              <a:pathLst>
                <a:path extrusionOk="0" h="575945" w="3051175">
                  <a:moveTo>
                    <a:pt x="0" y="0"/>
                  </a:moveTo>
                  <a:lnTo>
                    <a:pt x="2766466" y="0"/>
                  </a:lnTo>
                  <a:lnTo>
                    <a:pt x="3050815" y="287951"/>
                  </a:lnTo>
                  <a:lnTo>
                    <a:pt x="2766466" y="575902"/>
                  </a:lnTo>
                  <a:lnTo>
                    <a:pt x="0" y="575902"/>
                  </a:lnTo>
                  <a:lnTo>
                    <a:pt x="283989"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79" name="Google Shape;879;p48"/>
          <p:cNvSpPr txBox="1"/>
          <p:nvPr/>
        </p:nvSpPr>
        <p:spPr>
          <a:xfrm>
            <a:off x="7444926" y="3407155"/>
            <a:ext cx="2020570" cy="1704975"/>
          </a:xfrm>
          <a:prstGeom prst="rect">
            <a:avLst/>
          </a:prstGeom>
          <a:noFill/>
          <a:ln>
            <a:noFill/>
          </a:ln>
        </p:spPr>
        <p:txBody>
          <a:bodyPr anchorCtr="0" anchor="t" bIns="0" lIns="0" spcFirstLastPara="1" rIns="0" wrap="square" tIns="13950">
            <a:spAutoFit/>
          </a:bodyPr>
          <a:lstStyle/>
          <a:p>
            <a:pPr indent="-633" lvl="0" marL="274955" marR="519430" rtl="0" algn="ctr">
              <a:lnSpc>
                <a:spcPct val="994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Valutazione pratica della vulnerabilità</a:t>
            </a:r>
            <a:endParaRPr b="0" i="0" sz="1800" u="none" cap="none" strike="noStrike">
              <a:solidFill>
                <a:schemeClr val="dk1"/>
              </a:solidFill>
              <a:latin typeface="Arial"/>
              <a:ea typeface="Arial"/>
              <a:cs typeface="Arial"/>
              <a:sym typeface="Arial"/>
            </a:endParaRPr>
          </a:p>
          <a:p>
            <a:pPr indent="0" lvl="0" marL="12700" marR="0" rtl="0" algn="l">
              <a:lnSpc>
                <a:spcPct val="100000"/>
              </a:lnSpc>
              <a:spcBef>
                <a:spcPts val="1155"/>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Stima del livello di rischio</a:t>
            </a:r>
            <a:endParaRPr b="0" i="0" sz="1800" u="none" cap="none" strike="noStrike">
              <a:solidFill>
                <a:schemeClr val="dk1"/>
              </a:solidFill>
              <a:latin typeface="Arial"/>
              <a:ea typeface="Arial"/>
              <a:cs typeface="Arial"/>
              <a:sym typeface="Arial"/>
            </a:endParaRPr>
          </a:p>
          <a:p>
            <a:pPr indent="0" lvl="0" marL="813435" marR="0" rtl="0" algn="l">
              <a:lnSpc>
                <a:spcPct val="100000"/>
              </a:lnSpc>
              <a:spcBef>
                <a:spcPts val="1295"/>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Selezione di</a:t>
            </a:r>
            <a:endParaRPr b="0" i="0" sz="1800" u="none" cap="none" strike="noStrike">
              <a:solidFill>
                <a:schemeClr val="dk1"/>
              </a:solidFill>
              <a:latin typeface="Arial"/>
              <a:ea typeface="Arial"/>
              <a:cs typeface="Arial"/>
              <a:sym typeface="Arial"/>
            </a:endParaRPr>
          </a:p>
        </p:txBody>
      </p:sp>
      <p:sp>
        <p:nvSpPr>
          <p:cNvPr id="880" name="Google Shape;880;p48"/>
          <p:cNvSpPr txBox="1"/>
          <p:nvPr/>
        </p:nvSpPr>
        <p:spPr>
          <a:xfrm>
            <a:off x="7973849" y="5092700"/>
            <a:ext cx="167449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Contromisure</a:t>
            </a:r>
            <a:endParaRPr b="0" i="0" sz="1800" u="none" cap="none" strike="noStrike">
              <a:solidFill>
                <a:schemeClr val="dk1"/>
              </a:solidFill>
              <a:latin typeface="Arial"/>
              <a:ea typeface="Arial"/>
              <a:cs typeface="Arial"/>
              <a:sym typeface="Arial"/>
            </a:endParaRPr>
          </a:p>
        </p:txBody>
      </p:sp>
      <p:grpSp>
        <p:nvGrpSpPr>
          <p:cNvPr id="881" name="Google Shape;881;p48"/>
          <p:cNvGrpSpPr/>
          <p:nvPr/>
        </p:nvGrpSpPr>
        <p:grpSpPr>
          <a:xfrm>
            <a:off x="1526382" y="5472112"/>
            <a:ext cx="3048665" cy="693991"/>
            <a:chOff x="1526382" y="5472112"/>
            <a:chExt cx="3048665" cy="693991"/>
          </a:xfrm>
        </p:grpSpPr>
        <p:pic>
          <p:nvPicPr>
            <p:cNvPr id="882" name="Google Shape;882;p48"/>
            <p:cNvPicPr preferRelativeResize="0"/>
            <p:nvPr/>
          </p:nvPicPr>
          <p:blipFill rotWithShape="1">
            <a:blip r:embed="rId46">
              <a:alphaModFix/>
            </a:blip>
            <a:srcRect b="0" l="0" r="0" t="0"/>
            <a:stretch/>
          </p:blipFill>
          <p:spPr>
            <a:xfrm>
              <a:off x="1557527" y="5501639"/>
              <a:ext cx="3017520" cy="664464"/>
            </a:xfrm>
            <a:prstGeom prst="rect">
              <a:avLst/>
            </a:prstGeom>
            <a:noFill/>
            <a:ln>
              <a:noFill/>
            </a:ln>
          </p:spPr>
        </p:pic>
        <p:pic>
          <p:nvPicPr>
            <p:cNvPr id="883" name="Google Shape;883;p48"/>
            <p:cNvPicPr preferRelativeResize="0"/>
            <p:nvPr/>
          </p:nvPicPr>
          <p:blipFill rotWithShape="1">
            <a:blip r:embed="rId47">
              <a:alphaModFix/>
            </a:blip>
            <a:srcRect b="0" l="0" r="0" t="0"/>
            <a:stretch/>
          </p:blipFill>
          <p:spPr>
            <a:xfrm>
              <a:off x="1630679" y="5626607"/>
              <a:ext cx="2868168" cy="490728"/>
            </a:xfrm>
            <a:prstGeom prst="rect">
              <a:avLst/>
            </a:prstGeom>
            <a:noFill/>
            <a:ln>
              <a:noFill/>
            </a:ln>
          </p:spPr>
        </p:pic>
        <p:sp>
          <p:nvSpPr>
            <p:cNvPr id="884" name="Google Shape;884;p48"/>
            <p:cNvSpPr/>
            <p:nvPr/>
          </p:nvSpPr>
          <p:spPr>
            <a:xfrm>
              <a:off x="1526382" y="5472112"/>
              <a:ext cx="3000375" cy="647700"/>
            </a:xfrm>
            <a:custGeom>
              <a:rect b="b" l="l" r="r" t="t"/>
              <a:pathLst>
                <a:path extrusionOk="0" h="647700" w="3000375">
                  <a:moveTo>
                    <a:pt x="2713046" y="0"/>
                  </a:moveTo>
                  <a:lnTo>
                    <a:pt x="0" y="0"/>
                  </a:lnTo>
                  <a:lnTo>
                    <a:pt x="0" y="647340"/>
                  </a:lnTo>
                  <a:lnTo>
                    <a:pt x="2713046" y="647340"/>
                  </a:lnTo>
                  <a:lnTo>
                    <a:pt x="3000014" y="323670"/>
                  </a:lnTo>
                  <a:lnTo>
                    <a:pt x="2713046"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85" name="Google Shape;885;p48"/>
            <p:cNvSpPr/>
            <p:nvPr/>
          </p:nvSpPr>
          <p:spPr>
            <a:xfrm>
              <a:off x="1526382" y="5472112"/>
              <a:ext cx="3000375" cy="647700"/>
            </a:xfrm>
            <a:custGeom>
              <a:rect b="b" l="l" r="r" t="t"/>
              <a:pathLst>
                <a:path extrusionOk="0" h="647700" w="3000375">
                  <a:moveTo>
                    <a:pt x="0" y="0"/>
                  </a:moveTo>
                  <a:lnTo>
                    <a:pt x="2713047" y="0"/>
                  </a:lnTo>
                  <a:lnTo>
                    <a:pt x="3000015" y="323670"/>
                  </a:lnTo>
                  <a:lnTo>
                    <a:pt x="2713047" y="647340"/>
                  </a:lnTo>
                  <a:lnTo>
                    <a:pt x="0" y="6473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86" name="Google Shape;886;p48"/>
          <p:cNvSpPr txBox="1"/>
          <p:nvPr/>
        </p:nvSpPr>
        <p:spPr>
          <a:xfrm>
            <a:off x="1721073" y="5632196"/>
            <a:ext cx="261112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7: Segnalazione di sicurezza</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pic>
        <p:nvPicPr>
          <p:cNvPr id="891" name="Google Shape;891;p49"/>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892" name="Google Shape;892;p49"/>
          <p:cNvSpPr/>
          <p:nvPr/>
        </p:nvSpPr>
        <p:spPr>
          <a:xfrm>
            <a:off x="1497806" y="1916113"/>
            <a:ext cx="2967355" cy="1539875"/>
          </a:xfrm>
          <a:custGeom>
            <a:rect b="b" l="l" r="r" t="t"/>
            <a:pathLst>
              <a:path extrusionOk="0" h="1539875" w="2967354">
                <a:moveTo>
                  <a:pt x="0" y="0"/>
                </a:moveTo>
                <a:lnTo>
                  <a:pt x="2967038" y="0"/>
                </a:lnTo>
                <a:lnTo>
                  <a:pt x="2967038" y="1539875"/>
                </a:lnTo>
                <a:lnTo>
                  <a:pt x="0" y="1539875"/>
                </a:lnTo>
                <a:lnTo>
                  <a:pt x="0" y="0"/>
                </a:lnTo>
                <a:close/>
              </a:path>
            </a:pathLst>
          </a:custGeom>
          <a:noFill/>
          <a:ln cap="flat" cmpd="sng" w="12600">
            <a:solidFill>
              <a:srgbClr val="C0C0C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3" name="Google Shape;893;p49"/>
          <p:cNvSpPr txBox="1"/>
          <p:nvPr/>
        </p:nvSpPr>
        <p:spPr>
          <a:xfrm>
            <a:off x="1497806" y="1922413"/>
            <a:ext cx="2967355" cy="1534160"/>
          </a:xfrm>
          <a:prstGeom prst="rect">
            <a:avLst/>
          </a:prstGeom>
          <a:noFill/>
          <a:ln cap="flat" cmpd="sng" w="12600">
            <a:solidFill>
              <a:srgbClr val="C0C0C0"/>
            </a:solidFill>
            <a:prstDash val="solid"/>
            <a:round/>
            <a:headEnd len="sm" w="sm" type="none"/>
            <a:tailEnd len="sm" w="sm" type="none"/>
          </a:ln>
        </p:spPr>
        <p:txBody>
          <a:bodyPr anchorCtr="0" anchor="t" bIns="0" lIns="0" spcFirstLastPara="1" rIns="0" wrap="square" tIns="90150">
            <a:spAutoFit/>
          </a:bodyPr>
          <a:lstStyle/>
          <a:p>
            <a:pPr indent="0" lvl="0" marL="10795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Verdana"/>
                <a:ea typeface="Verdana"/>
                <a:cs typeface="Verdana"/>
                <a:sym typeface="Verdana"/>
              </a:rPr>
              <a:t>1. Identificazione dei servizi elettronici critici</a:t>
            </a:r>
            <a:endParaRPr b="0" i="0" sz="1600" u="none" cap="none" strike="noStrike">
              <a:solidFill>
                <a:schemeClr val="dk1"/>
              </a:solidFill>
              <a:latin typeface="Verdana"/>
              <a:ea typeface="Verdana"/>
              <a:cs typeface="Verdana"/>
              <a:sym typeface="Verdana"/>
            </a:endParaRPr>
          </a:p>
        </p:txBody>
      </p:sp>
      <p:sp>
        <p:nvSpPr>
          <p:cNvPr id="894" name="Google Shape;894;p49"/>
          <p:cNvSpPr/>
          <p:nvPr/>
        </p:nvSpPr>
        <p:spPr>
          <a:xfrm>
            <a:off x="4614069" y="1916113"/>
            <a:ext cx="2967355" cy="1539875"/>
          </a:xfrm>
          <a:custGeom>
            <a:rect b="b" l="l" r="r" t="t"/>
            <a:pathLst>
              <a:path extrusionOk="0" h="1539875" w="2967354">
                <a:moveTo>
                  <a:pt x="0" y="0"/>
                </a:moveTo>
                <a:lnTo>
                  <a:pt x="2967037" y="0"/>
                </a:lnTo>
                <a:lnTo>
                  <a:pt x="2967037" y="1539875"/>
                </a:lnTo>
                <a:lnTo>
                  <a:pt x="0" y="1539875"/>
                </a:lnTo>
                <a:lnTo>
                  <a:pt x="0" y="0"/>
                </a:lnTo>
                <a:close/>
              </a:path>
            </a:pathLst>
          </a:custGeom>
          <a:noFill/>
          <a:ln cap="flat" cmpd="sng" w="12600">
            <a:solidFill>
              <a:srgbClr val="C0C0C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5" name="Google Shape;895;p49"/>
          <p:cNvSpPr txBox="1"/>
          <p:nvPr/>
        </p:nvSpPr>
        <p:spPr>
          <a:xfrm>
            <a:off x="4614069" y="1922413"/>
            <a:ext cx="2967355" cy="1534160"/>
          </a:xfrm>
          <a:prstGeom prst="rect">
            <a:avLst/>
          </a:prstGeom>
          <a:noFill/>
          <a:ln cap="flat" cmpd="sng" w="12600">
            <a:solidFill>
              <a:srgbClr val="C0C0C0"/>
            </a:solidFill>
            <a:prstDash val="solid"/>
            <a:round/>
            <a:headEnd len="sm" w="sm" type="none"/>
            <a:tailEnd len="sm" w="sm" type="none"/>
          </a:ln>
        </p:spPr>
        <p:txBody>
          <a:bodyPr anchorCtr="0" anchor="t" bIns="0" lIns="0" spcFirstLastPara="1" rIns="0" wrap="square" tIns="90150">
            <a:spAutoFit/>
          </a:bodyPr>
          <a:lstStyle/>
          <a:p>
            <a:pPr indent="0" lvl="0" marL="10795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Verdana"/>
                <a:ea typeface="Verdana"/>
                <a:cs typeface="Verdana"/>
                <a:sym typeface="Verdana"/>
              </a:rPr>
              <a:t>2. Identificazione dei partecipanti</a:t>
            </a:r>
            <a:endParaRPr b="0" i="0" sz="1600" u="none" cap="none" strike="noStrike">
              <a:solidFill>
                <a:schemeClr val="dk1"/>
              </a:solidFill>
              <a:latin typeface="Verdana"/>
              <a:ea typeface="Verdana"/>
              <a:cs typeface="Verdana"/>
              <a:sym typeface="Verdana"/>
            </a:endParaRPr>
          </a:p>
        </p:txBody>
      </p:sp>
      <p:sp>
        <p:nvSpPr>
          <p:cNvPr id="896" name="Google Shape;896;p49"/>
          <p:cNvSpPr/>
          <p:nvPr/>
        </p:nvSpPr>
        <p:spPr>
          <a:xfrm>
            <a:off x="7747795" y="1916113"/>
            <a:ext cx="2967355" cy="1539875"/>
          </a:xfrm>
          <a:custGeom>
            <a:rect b="b" l="l" r="r" t="t"/>
            <a:pathLst>
              <a:path extrusionOk="0" h="1539875" w="2967354">
                <a:moveTo>
                  <a:pt x="0" y="0"/>
                </a:moveTo>
                <a:lnTo>
                  <a:pt x="2967037" y="0"/>
                </a:lnTo>
                <a:lnTo>
                  <a:pt x="2967037" y="1539875"/>
                </a:lnTo>
                <a:lnTo>
                  <a:pt x="0" y="1539875"/>
                </a:lnTo>
                <a:lnTo>
                  <a:pt x="0" y="0"/>
                </a:lnTo>
                <a:close/>
              </a:path>
            </a:pathLst>
          </a:custGeom>
          <a:noFill/>
          <a:ln cap="flat" cmpd="sng" w="12600">
            <a:solidFill>
              <a:srgbClr val="C0C0C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7" name="Google Shape;897;p49"/>
          <p:cNvSpPr txBox="1"/>
          <p:nvPr/>
        </p:nvSpPr>
        <p:spPr>
          <a:xfrm>
            <a:off x="7747795" y="1916113"/>
            <a:ext cx="2967355" cy="1539875"/>
          </a:xfrm>
          <a:prstGeom prst="rect">
            <a:avLst/>
          </a:prstGeom>
          <a:noFill/>
          <a:ln cap="flat" cmpd="sng" w="12600">
            <a:solidFill>
              <a:srgbClr val="C0C0C0"/>
            </a:solidFill>
            <a:prstDash val="solid"/>
            <a:round/>
            <a:headEnd len="sm" w="sm" type="none"/>
            <a:tailEnd len="sm" w="sm" type="none"/>
          </a:ln>
        </p:spPr>
        <p:txBody>
          <a:bodyPr anchorCtr="0" anchor="t" bIns="0" lIns="0" spcFirstLastPara="1" rIns="0" wrap="square" tIns="96500">
            <a:spAutoFit/>
          </a:bodyPr>
          <a:lstStyle/>
          <a:p>
            <a:pPr indent="0" lvl="0" marL="10795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Verdana"/>
                <a:ea typeface="Verdana"/>
                <a:cs typeface="Verdana"/>
                <a:sym typeface="Verdana"/>
              </a:rPr>
              <a:t>3. Identificazione degli utenti</a:t>
            </a:r>
            <a:endParaRPr b="0" i="0" sz="1600" u="none" cap="none" strike="noStrike">
              <a:solidFill>
                <a:schemeClr val="dk1"/>
              </a:solidFill>
              <a:latin typeface="Verdana"/>
              <a:ea typeface="Verdana"/>
              <a:cs typeface="Verdana"/>
              <a:sym typeface="Verdana"/>
            </a:endParaRPr>
          </a:p>
        </p:txBody>
      </p:sp>
      <p:grpSp>
        <p:nvGrpSpPr>
          <p:cNvPr id="898" name="Google Shape;898;p49"/>
          <p:cNvGrpSpPr/>
          <p:nvPr/>
        </p:nvGrpSpPr>
        <p:grpSpPr>
          <a:xfrm>
            <a:off x="4310856" y="2303462"/>
            <a:ext cx="5208048" cy="1686368"/>
            <a:chOff x="4310856" y="2303462"/>
            <a:chExt cx="5208048" cy="1686368"/>
          </a:xfrm>
        </p:grpSpPr>
        <p:pic>
          <p:nvPicPr>
            <p:cNvPr id="899" name="Google Shape;899;p49"/>
            <p:cNvPicPr preferRelativeResize="0"/>
            <p:nvPr/>
          </p:nvPicPr>
          <p:blipFill rotWithShape="1">
            <a:blip r:embed="rId4">
              <a:alphaModFix/>
            </a:blip>
            <a:srcRect b="0" l="0" r="0" t="0"/>
            <a:stretch/>
          </p:blipFill>
          <p:spPr>
            <a:xfrm>
              <a:off x="4346448" y="2340863"/>
              <a:ext cx="591312" cy="701039"/>
            </a:xfrm>
            <a:prstGeom prst="rect">
              <a:avLst/>
            </a:prstGeom>
            <a:noFill/>
            <a:ln>
              <a:noFill/>
            </a:ln>
          </p:spPr>
        </p:pic>
        <p:pic>
          <p:nvPicPr>
            <p:cNvPr id="900" name="Google Shape;900;p49"/>
            <p:cNvPicPr preferRelativeResize="0"/>
            <p:nvPr/>
          </p:nvPicPr>
          <p:blipFill rotWithShape="1">
            <a:blip r:embed="rId5">
              <a:alphaModFix/>
            </a:blip>
            <a:srcRect b="0" l="0" r="0" t="0"/>
            <a:stretch/>
          </p:blipFill>
          <p:spPr>
            <a:xfrm>
              <a:off x="4310856" y="2303462"/>
              <a:ext cx="588604" cy="698140"/>
            </a:xfrm>
            <a:prstGeom prst="rect">
              <a:avLst/>
            </a:prstGeom>
            <a:noFill/>
            <a:ln>
              <a:noFill/>
            </a:ln>
          </p:spPr>
        </p:pic>
        <p:pic>
          <p:nvPicPr>
            <p:cNvPr id="901" name="Google Shape;901;p49"/>
            <p:cNvPicPr preferRelativeResize="0"/>
            <p:nvPr/>
          </p:nvPicPr>
          <p:blipFill rotWithShape="1">
            <a:blip r:embed="rId6">
              <a:alphaModFix/>
            </a:blip>
            <a:srcRect b="0" l="0" r="0" t="0"/>
            <a:stretch/>
          </p:blipFill>
          <p:spPr>
            <a:xfrm>
              <a:off x="7449312" y="2414015"/>
              <a:ext cx="591311" cy="701039"/>
            </a:xfrm>
            <a:prstGeom prst="rect">
              <a:avLst/>
            </a:prstGeom>
            <a:noFill/>
            <a:ln>
              <a:noFill/>
            </a:ln>
          </p:spPr>
        </p:pic>
        <p:pic>
          <p:nvPicPr>
            <p:cNvPr id="902" name="Google Shape;902;p49"/>
            <p:cNvPicPr preferRelativeResize="0"/>
            <p:nvPr/>
          </p:nvPicPr>
          <p:blipFill rotWithShape="1">
            <a:blip r:embed="rId7">
              <a:alphaModFix/>
            </a:blip>
            <a:srcRect b="0" l="0" r="0" t="0"/>
            <a:stretch/>
          </p:blipFill>
          <p:spPr>
            <a:xfrm>
              <a:off x="7411243" y="2376487"/>
              <a:ext cx="588603" cy="698140"/>
            </a:xfrm>
            <a:prstGeom prst="rect">
              <a:avLst/>
            </a:prstGeom>
            <a:noFill/>
            <a:ln>
              <a:noFill/>
            </a:ln>
          </p:spPr>
        </p:pic>
        <p:pic>
          <p:nvPicPr>
            <p:cNvPr id="903" name="Google Shape;903;p49"/>
            <p:cNvPicPr preferRelativeResize="0"/>
            <p:nvPr/>
          </p:nvPicPr>
          <p:blipFill rotWithShape="1">
            <a:blip r:embed="rId8">
              <a:alphaModFix/>
            </a:blip>
            <a:srcRect b="0" l="0" r="0" t="0"/>
            <a:stretch/>
          </p:blipFill>
          <p:spPr>
            <a:xfrm>
              <a:off x="8817864" y="3410711"/>
              <a:ext cx="701040" cy="579119"/>
            </a:xfrm>
            <a:prstGeom prst="rect">
              <a:avLst/>
            </a:prstGeom>
            <a:noFill/>
            <a:ln>
              <a:noFill/>
            </a:ln>
          </p:spPr>
        </p:pic>
      </p:grpSp>
      <p:sp>
        <p:nvSpPr>
          <p:cNvPr id="904" name="Google Shape;904;p49"/>
          <p:cNvSpPr txBox="1"/>
          <p:nvPr/>
        </p:nvSpPr>
        <p:spPr>
          <a:xfrm>
            <a:off x="1497806" y="1532019"/>
            <a:ext cx="2967355" cy="384175"/>
          </a:xfrm>
          <a:prstGeom prst="rect">
            <a:avLst/>
          </a:prstGeom>
          <a:solidFill>
            <a:srgbClr val="C0C0C0"/>
          </a:solidFill>
          <a:ln>
            <a:noFill/>
          </a:ln>
        </p:spPr>
        <p:txBody>
          <a:bodyPr anchorCtr="0" anchor="t" bIns="0" lIns="0" spcFirstLastPara="1" rIns="0" wrap="square" tIns="69200">
            <a:spAutoFit/>
          </a:bodyPr>
          <a:lstStyle/>
          <a:p>
            <a:pPr indent="0" lvl="0" marL="111125"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Verdana"/>
                <a:ea typeface="Verdana"/>
                <a:cs typeface="Verdana"/>
                <a:sym typeface="Verdana"/>
              </a:rPr>
              <a:t>Rappresentante legale</a:t>
            </a:r>
            <a:endParaRPr b="0" i="0" sz="1600" u="none" cap="none" strike="noStrike">
              <a:solidFill>
                <a:schemeClr val="dk1"/>
              </a:solidFill>
              <a:latin typeface="Verdana"/>
              <a:ea typeface="Verdana"/>
              <a:cs typeface="Verdana"/>
              <a:sym typeface="Verdana"/>
            </a:endParaRPr>
          </a:p>
        </p:txBody>
      </p:sp>
      <p:sp>
        <p:nvSpPr>
          <p:cNvPr id="905" name="Google Shape;905;p49"/>
          <p:cNvSpPr txBox="1"/>
          <p:nvPr/>
        </p:nvSpPr>
        <p:spPr>
          <a:xfrm>
            <a:off x="4614069" y="1532019"/>
            <a:ext cx="2967355" cy="384175"/>
          </a:xfrm>
          <a:prstGeom prst="rect">
            <a:avLst/>
          </a:prstGeom>
          <a:solidFill>
            <a:srgbClr val="C0C0C0"/>
          </a:solidFill>
          <a:ln>
            <a:noFill/>
          </a:ln>
        </p:spPr>
        <p:txBody>
          <a:bodyPr anchorCtr="0" anchor="t" bIns="0" lIns="0" spcFirstLastPara="1" rIns="0" wrap="square" tIns="56500">
            <a:spAutoFit/>
          </a:bodyPr>
          <a:lstStyle/>
          <a:p>
            <a:pPr indent="0" lvl="0" marL="116839"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Verdana"/>
                <a:ea typeface="Verdana"/>
                <a:cs typeface="Verdana"/>
                <a:sym typeface="Verdana"/>
              </a:rPr>
              <a:t>Rappresentante legale</a:t>
            </a:r>
            <a:endParaRPr b="0" i="0" sz="1600" u="none" cap="none" strike="noStrike">
              <a:solidFill>
                <a:schemeClr val="dk1"/>
              </a:solidFill>
              <a:latin typeface="Verdana"/>
              <a:ea typeface="Verdana"/>
              <a:cs typeface="Verdana"/>
              <a:sym typeface="Verdana"/>
            </a:endParaRPr>
          </a:p>
        </p:txBody>
      </p:sp>
      <p:grpSp>
        <p:nvGrpSpPr>
          <p:cNvPr id="906" name="Google Shape;906;p49"/>
          <p:cNvGrpSpPr/>
          <p:nvPr/>
        </p:nvGrpSpPr>
        <p:grpSpPr>
          <a:xfrm>
            <a:off x="1429543" y="287338"/>
            <a:ext cx="2051273" cy="825181"/>
            <a:chOff x="1429543" y="287338"/>
            <a:chExt cx="2051273" cy="825181"/>
          </a:xfrm>
        </p:grpSpPr>
        <p:pic>
          <p:nvPicPr>
            <p:cNvPr id="907" name="Google Shape;907;p49"/>
            <p:cNvPicPr preferRelativeResize="0"/>
            <p:nvPr/>
          </p:nvPicPr>
          <p:blipFill rotWithShape="1">
            <a:blip r:embed="rId9">
              <a:alphaModFix/>
            </a:blip>
            <a:srcRect b="0" l="0" r="0" t="0"/>
            <a:stretch/>
          </p:blipFill>
          <p:spPr>
            <a:xfrm>
              <a:off x="1459992" y="316991"/>
              <a:ext cx="2020824" cy="737615"/>
            </a:xfrm>
            <a:prstGeom prst="rect">
              <a:avLst/>
            </a:prstGeom>
            <a:noFill/>
            <a:ln>
              <a:noFill/>
            </a:ln>
          </p:spPr>
        </p:pic>
        <p:pic>
          <p:nvPicPr>
            <p:cNvPr id="908" name="Google Shape;908;p49"/>
            <p:cNvPicPr preferRelativeResize="0"/>
            <p:nvPr/>
          </p:nvPicPr>
          <p:blipFill rotWithShape="1">
            <a:blip r:embed="rId10">
              <a:alphaModFix/>
            </a:blip>
            <a:srcRect b="0" l="0" r="0" t="0"/>
            <a:stretch/>
          </p:blipFill>
          <p:spPr>
            <a:xfrm>
              <a:off x="1734311" y="341375"/>
              <a:ext cx="1472184" cy="771144"/>
            </a:xfrm>
            <a:prstGeom prst="rect">
              <a:avLst/>
            </a:prstGeom>
            <a:noFill/>
            <a:ln>
              <a:noFill/>
            </a:ln>
          </p:spPr>
        </p:pic>
        <p:sp>
          <p:nvSpPr>
            <p:cNvPr id="909" name="Google Shape;909;p49"/>
            <p:cNvSpPr/>
            <p:nvPr/>
          </p:nvSpPr>
          <p:spPr>
            <a:xfrm>
              <a:off x="1429543" y="287338"/>
              <a:ext cx="2004695" cy="720725"/>
            </a:xfrm>
            <a:custGeom>
              <a:rect b="b" l="l" r="r" t="t"/>
              <a:pathLst>
                <a:path extrusionOk="0" h="720725" w="2004695">
                  <a:moveTo>
                    <a:pt x="1718222" y="0"/>
                  </a:moveTo>
                  <a:lnTo>
                    <a:pt x="0" y="0"/>
                  </a:lnTo>
                  <a:lnTo>
                    <a:pt x="0" y="720365"/>
                  </a:lnTo>
                  <a:lnTo>
                    <a:pt x="1718222" y="720365"/>
                  </a:lnTo>
                  <a:lnTo>
                    <a:pt x="2004651" y="360003"/>
                  </a:lnTo>
                  <a:lnTo>
                    <a:pt x="1718222"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10" name="Google Shape;910;p49"/>
            <p:cNvSpPr/>
            <p:nvPr/>
          </p:nvSpPr>
          <p:spPr>
            <a:xfrm>
              <a:off x="1429543" y="287338"/>
              <a:ext cx="2004695" cy="720725"/>
            </a:xfrm>
            <a:custGeom>
              <a:rect b="b" l="l" r="r" t="t"/>
              <a:pathLst>
                <a:path extrusionOk="0" h="720725" w="2004695">
                  <a:moveTo>
                    <a:pt x="0" y="0"/>
                  </a:moveTo>
                  <a:lnTo>
                    <a:pt x="1718222" y="0"/>
                  </a:lnTo>
                  <a:lnTo>
                    <a:pt x="2004652" y="360002"/>
                  </a:lnTo>
                  <a:lnTo>
                    <a:pt x="1718222" y="720365"/>
                  </a:lnTo>
                  <a:lnTo>
                    <a:pt x="0" y="720365"/>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11" name="Google Shape;911;p49"/>
          <p:cNvSpPr txBox="1"/>
          <p:nvPr/>
        </p:nvSpPr>
        <p:spPr>
          <a:xfrm>
            <a:off x="1825783" y="346963"/>
            <a:ext cx="1213485" cy="580390"/>
          </a:xfrm>
          <a:prstGeom prst="rect">
            <a:avLst/>
          </a:prstGeom>
          <a:noFill/>
          <a:ln>
            <a:noFill/>
          </a:ln>
        </p:spPr>
        <p:txBody>
          <a:bodyPr anchorCtr="0" anchor="t" bIns="0" lIns="0" spcFirstLastPara="1" rIns="0" wrap="square" tIns="6350">
            <a:spAutoFit/>
          </a:bodyPr>
          <a:lstStyle/>
          <a:p>
            <a:pPr indent="189865" lvl="0" marL="12700"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1: Cartografia</a:t>
            </a:r>
            <a:endParaRPr b="0" i="0" sz="1800" u="none" cap="none" strike="noStrike">
              <a:solidFill>
                <a:schemeClr val="dk1"/>
              </a:solidFill>
              <a:latin typeface="Arial"/>
              <a:ea typeface="Arial"/>
              <a:cs typeface="Arial"/>
              <a:sym typeface="Arial"/>
            </a:endParaRPr>
          </a:p>
        </p:txBody>
      </p:sp>
      <p:grpSp>
        <p:nvGrpSpPr>
          <p:cNvPr id="912" name="Google Shape;912;p49"/>
          <p:cNvGrpSpPr/>
          <p:nvPr/>
        </p:nvGrpSpPr>
        <p:grpSpPr>
          <a:xfrm>
            <a:off x="3280568" y="287338"/>
            <a:ext cx="2059528" cy="825181"/>
            <a:chOff x="3280568" y="287338"/>
            <a:chExt cx="2059528" cy="825181"/>
          </a:xfrm>
        </p:grpSpPr>
        <p:pic>
          <p:nvPicPr>
            <p:cNvPr id="913" name="Google Shape;913;p49"/>
            <p:cNvPicPr preferRelativeResize="0"/>
            <p:nvPr/>
          </p:nvPicPr>
          <p:blipFill rotWithShape="1">
            <a:blip r:embed="rId11">
              <a:alphaModFix/>
            </a:blip>
            <a:srcRect b="0" l="0" r="0" t="0"/>
            <a:stretch/>
          </p:blipFill>
          <p:spPr>
            <a:xfrm>
              <a:off x="3304032" y="316991"/>
              <a:ext cx="2036064" cy="737615"/>
            </a:xfrm>
            <a:prstGeom prst="rect">
              <a:avLst/>
            </a:prstGeom>
            <a:noFill/>
            <a:ln>
              <a:noFill/>
            </a:ln>
          </p:spPr>
        </p:pic>
        <p:pic>
          <p:nvPicPr>
            <p:cNvPr id="914" name="Google Shape;914;p49"/>
            <p:cNvPicPr preferRelativeResize="0"/>
            <p:nvPr/>
          </p:nvPicPr>
          <p:blipFill rotWithShape="1">
            <a:blip r:embed="rId12">
              <a:alphaModFix/>
            </a:blip>
            <a:srcRect b="0" l="0" r="0" t="0"/>
            <a:stretch/>
          </p:blipFill>
          <p:spPr>
            <a:xfrm>
              <a:off x="3834383" y="341375"/>
              <a:ext cx="1283208" cy="771144"/>
            </a:xfrm>
            <a:prstGeom prst="rect">
              <a:avLst/>
            </a:prstGeom>
            <a:noFill/>
            <a:ln>
              <a:noFill/>
            </a:ln>
          </p:spPr>
        </p:pic>
        <p:sp>
          <p:nvSpPr>
            <p:cNvPr id="915" name="Google Shape;915;p49"/>
            <p:cNvSpPr/>
            <p:nvPr/>
          </p:nvSpPr>
          <p:spPr>
            <a:xfrm>
              <a:off x="3280568" y="287338"/>
              <a:ext cx="2012950" cy="720725"/>
            </a:xfrm>
            <a:custGeom>
              <a:rect b="b" l="l" r="r" t="t"/>
              <a:pathLst>
                <a:path extrusionOk="0" h="720725" w="2012950">
                  <a:moveTo>
                    <a:pt x="1727442" y="0"/>
                  </a:moveTo>
                  <a:lnTo>
                    <a:pt x="0" y="0"/>
                  </a:lnTo>
                  <a:lnTo>
                    <a:pt x="285146" y="360003"/>
                  </a:lnTo>
                  <a:lnTo>
                    <a:pt x="0" y="720365"/>
                  </a:lnTo>
                  <a:lnTo>
                    <a:pt x="1727442" y="720365"/>
                  </a:lnTo>
                  <a:lnTo>
                    <a:pt x="2012590" y="360003"/>
                  </a:lnTo>
                  <a:lnTo>
                    <a:pt x="1727442"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16" name="Google Shape;916;p49"/>
            <p:cNvSpPr/>
            <p:nvPr/>
          </p:nvSpPr>
          <p:spPr>
            <a:xfrm>
              <a:off x="3280568" y="287338"/>
              <a:ext cx="2012950" cy="720725"/>
            </a:xfrm>
            <a:custGeom>
              <a:rect b="b" l="l" r="r" t="t"/>
              <a:pathLst>
                <a:path extrusionOk="0" h="720725" w="2012950">
                  <a:moveTo>
                    <a:pt x="0" y="0"/>
                  </a:moveTo>
                  <a:lnTo>
                    <a:pt x="1727443" y="0"/>
                  </a:lnTo>
                  <a:lnTo>
                    <a:pt x="2012590" y="360002"/>
                  </a:lnTo>
                  <a:lnTo>
                    <a:pt x="1727443" y="720365"/>
                  </a:lnTo>
                  <a:lnTo>
                    <a:pt x="0" y="720365"/>
                  </a:lnTo>
                  <a:lnTo>
                    <a:pt x="285146"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17" name="Google Shape;917;p49"/>
          <p:cNvSpPr txBox="1"/>
          <p:nvPr/>
        </p:nvSpPr>
        <p:spPr>
          <a:xfrm>
            <a:off x="3926106" y="346963"/>
            <a:ext cx="966469" cy="580390"/>
          </a:xfrm>
          <a:prstGeom prst="rect">
            <a:avLst/>
          </a:prstGeom>
          <a:noFill/>
          <a:ln>
            <a:noFill/>
          </a:ln>
        </p:spPr>
        <p:txBody>
          <a:bodyPr anchorCtr="0" anchor="t" bIns="0" lIns="0" spcFirstLastPara="1" rIns="0" wrap="square" tIns="6350">
            <a:spAutoFit/>
          </a:bodyPr>
          <a:lstStyle/>
          <a:p>
            <a:pPr indent="-25400" lvl="0" marL="38100"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Criticità dei servizi elettronici</a:t>
            </a:r>
            <a:endParaRPr b="0" i="0" sz="1800" u="none" cap="none" strike="noStrike">
              <a:solidFill>
                <a:schemeClr val="dk1"/>
              </a:solidFill>
              <a:latin typeface="Arial"/>
              <a:ea typeface="Arial"/>
              <a:cs typeface="Arial"/>
              <a:sym typeface="Arial"/>
            </a:endParaRPr>
          </a:p>
        </p:txBody>
      </p:sp>
      <p:grpSp>
        <p:nvGrpSpPr>
          <p:cNvPr id="918" name="Google Shape;918;p49"/>
          <p:cNvGrpSpPr/>
          <p:nvPr/>
        </p:nvGrpSpPr>
        <p:grpSpPr>
          <a:xfrm>
            <a:off x="5134768" y="287338"/>
            <a:ext cx="2055462" cy="825181"/>
            <a:chOff x="5134768" y="287338"/>
            <a:chExt cx="2055462" cy="825181"/>
          </a:xfrm>
        </p:grpSpPr>
        <p:pic>
          <p:nvPicPr>
            <p:cNvPr id="919" name="Google Shape;919;p49"/>
            <p:cNvPicPr preferRelativeResize="0"/>
            <p:nvPr/>
          </p:nvPicPr>
          <p:blipFill rotWithShape="1">
            <a:blip r:embed="rId13">
              <a:alphaModFix/>
            </a:blip>
            <a:srcRect b="0" l="0" r="0" t="0"/>
            <a:stretch/>
          </p:blipFill>
          <p:spPr>
            <a:xfrm>
              <a:off x="5157215" y="316991"/>
              <a:ext cx="2033015" cy="737615"/>
            </a:xfrm>
            <a:prstGeom prst="rect">
              <a:avLst/>
            </a:prstGeom>
            <a:noFill/>
            <a:ln>
              <a:noFill/>
            </a:ln>
          </p:spPr>
        </p:pic>
        <p:pic>
          <p:nvPicPr>
            <p:cNvPr id="920" name="Google Shape;920;p49"/>
            <p:cNvPicPr preferRelativeResize="0"/>
            <p:nvPr/>
          </p:nvPicPr>
          <p:blipFill rotWithShape="1">
            <a:blip r:embed="rId14">
              <a:alphaModFix/>
            </a:blip>
            <a:srcRect b="0" l="0" r="0" t="0"/>
            <a:stretch/>
          </p:blipFill>
          <p:spPr>
            <a:xfrm>
              <a:off x="5541263" y="341375"/>
              <a:ext cx="1514856" cy="771144"/>
            </a:xfrm>
            <a:prstGeom prst="rect">
              <a:avLst/>
            </a:prstGeom>
            <a:noFill/>
            <a:ln>
              <a:noFill/>
            </a:ln>
          </p:spPr>
        </p:pic>
        <p:sp>
          <p:nvSpPr>
            <p:cNvPr id="921" name="Google Shape;921;p49"/>
            <p:cNvSpPr/>
            <p:nvPr/>
          </p:nvSpPr>
          <p:spPr>
            <a:xfrm>
              <a:off x="5134768" y="287338"/>
              <a:ext cx="2006600" cy="720725"/>
            </a:xfrm>
            <a:custGeom>
              <a:rect b="b" l="l" r="r" t="t"/>
              <a:pathLst>
                <a:path extrusionOk="0" h="720725" w="2006600">
                  <a:moveTo>
                    <a:pt x="1721896" y="0"/>
                  </a:moveTo>
                  <a:lnTo>
                    <a:pt x="0" y="0"/>
                  </a:lnTo>
                  <a:lnTo>
                    <a:pt x="283983" y="360003"/>
                  </a:lnTo>
                  <a:lnTo>
                    <a:pt x="0" y="720365"/>
                  </a:lnTo>
                  <a:lnTo>
                    <a:pt x="1721896" y="720365"/>
                  </a:lnTo>
                  <a:lnTo>
                    <a:pt x="2006240" y="360003"/>
                  </a:lnTo>
                  <a:lnTo>
                    <a:pt x="1721896"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22" name="Google Shape;922;p49"/>
            <p:cNvSpPr/>
            <p:nvPr/>
          </p:nvSpPr>
          <p:spPr>
            <a:xfrm>
              <a:off x="5134768" y="287338"/>
              <a:ext cx="2006600" cy="720725"/>
            </a:xfrm>
            <a:custGeom>
              <a:rect b="b" l="l" r="r" t="t"/>
              <a:pathLst>
                <a:path extrusionOk="0" h="720725" w="2006600">
                  <a:moveTo>
                    <a:pt x="0" y="0"/>
                  </a:moveTo>
                  <a:lnTo>
                    <a:pt x="1721897" y="0"/>
                  </a:lnTo>
                  <a:lnTo>
                    <a:pt x="2006240" y="360002"/>
                  </a:lnTo>
                  <a:lnTo>
                    <a:pt x="1721897" y="720365"/>
                  </a:lnTo>
                  <a:lnTo>
                    <a:pt x="0" y="720365"/>
                  </a:lnTo>
                  <a:lnTo>
                    <a:pt x="283983"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23" name="Google Shape;923;p49"/>
          <p:cNvSpPr txBox="1"/>
          <p:nvPr/>
        </p:nvSpPr>
        <p:spPr>
          <a:xfrm>
            <a:off x="5631334" y="346963"/>
            <a:ext cx="1257935" cy="580390"/>
          </a:xfrm>
          <a:prstGeom prst="rect">
            <a:avLst/>
          </a:prstGeom>
          <a:noFill/>
          <a:ln>
            <a:noFill/>
          </a:ln>
        </p:spPr>
        <p:txBody>
          <a:bodyPr anchorCtr="0" anchor="t" bIns="0" lIns="0" spcFirstLastPara="1" rIns="0" wrap="square" tIns="6350">
            <a:spAutoFit/>
          </a:bodyPr>
          <a:lstStyle/>
          <a:p>
            <a:pPr indent="356235" lvl="0" marL="12700"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Identificazione delle risorse</a:t>
            </a:r>
            <a:endParaRPr b="0" i="0" sz="1800" u="none" cap="none" strike="noStrike">
              <a:solidFill>
                <a:schemeClr val="dk1"/>
              </a:solidFill>
              <a:latin typeface="Arial"/>
              <a:ea typeface="Arial"/>
              <a:cs typeface="Arial"/>
              <a:sym typeface="Arial"/>
            </a:endParaRPr>
          </a:p>
        </p:txBody>
      </p:sp>
      <p:grpSp>
        <p:nvGrpSpPr>
          <p:cNvPr id="924" name="Google Shape;924;p49"/>
          <p:cNvGrpSpPr/>
          <p:nvPr/>
        </p:nvGrpSpPr>
        <p:grpSpPr>
          <a:xfrm>
            <a:off x="6984206" y="204215"/>
            <a:ext cx="2107978" cy="1036319"/>
            <a:chOff x="6984206" y="204215"/>
            <a:chExt cx="2107978" cy="1036319"/>
          </a:xfrm>
        </p:grpSpPr>
        <p:pic>
          <p:nvPicPr>
            <p:cNvPr id="925" name="Google Shape;925;p49"/>
            <p:cNvPicPr preferRelativeResize="0"/>
            <p:nvPr/>
          </p:nvPicPr>
          <p:blipFill rotWithShape="1">
            <a:blip r:embed="rId15">
              <a:alphaModFix/>
            </a:blip>
            <a:srcRect b="0" l="0" r="0" t="0"/>
            <a:stretch/>
          </p:blipFill>
          <p:spPr>
            <a:xfrm>
              <a:off x="7007352" y="316992"/>
              <a:ext cx="2029968" cy="737615"/>
            </a:xfrm>
            <a:prstGeom prst="rect">
              <a:avLst/>
            </a:prstGeom>
            <a:noFill/>
            <a:ln>
              <a:noFill/>
            </a:ln>
          </p:spPr>
        </p:pic>
        <p:pic>
          <p:nvPicPr>
            <p:cNvPr id="926" name="Google Shape;926;p49"/>
            <p:cNvPicPr preferRelativeResize="0"/>
            <p:nvPr/>
          </p:nvPicPr>
          <p:blipFill rotWithShape="1">
            <a:blip r:embed="rId16">
              <a:alphaModFix/>
            </a:blip>
            <a:srcRect b="0" l="0" r="0" t="0"/>
            <a:stretch/>
          </p:blipFill>
          <p:spPr>
            <a:xfrm>
              <a:off x="7202424" y="204215"/>
              <a:ext cx="1889760" cy="1036319"/>
            </a:xfrm>
            <a:prstGeom prst="rect">
              <a:avLst/>
            </a:prstGeom>
            <a:noFill/>
            <a:ln>
              <a:noFill/>
            </a:ln>
          </p:spPr>
        </p:pic>
        <p:sp>
          <p:nvSpPr>
            <p:cNvPr id="927" name="Google Shape;927;p49"/>
            <p:cNvSpPr/>
            <p:nvPr/>
          </p:nvSpPr>
          <p:spPr>
            <a:xfrm>
              <a:off x="6984206" y="287338"/>
              <a:ext cx="2006600" cy="720725"/>
            </a:xfrm>
            <a:custGeom>
              <a:rect b="b" l="l" r="r" t="t"/>
              <a:pathLst>
                <a:path extrusionOk="0" h="720725" w="2006600">
                  <a:moveTo>
                    <a:pt x="1721794" y="0"/>
                  </a:moveTo>
                  <a:lnTo>
                    <a:pt x="0" y="0"/>
                  </a:lnTo>
                  <a:lnTo>
                    <a:pt x="284445" y="360003"/>
                  </a:lnTo>
                  <a:lnTo>
                    <a:pt x="0" y="720365"/>
                  </a:lnTo>
                  <a:lnTo>
                    <a:pt x="1721794" y="720365"/>
                  </a:lnTo>
                  <a:lnTo>
                    <a:pt x="2006239" y="360003"/>
                  </a:lnTo>
                  <a:lnTo>
                    <a:pt x="1721794" y="0"/>
                  </a:lnTo>
                  <a:close/>
                </a:path>
              </a:pathLst>
            </a:custGeom>
            <a:solidFill>
              <a:srgbClr val="90BA4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28" name="Google Shape;928;p49"/>
            <p:cNvSpPr/>
            <p:nvPr/>
          </p:nvSpPr>
          <p:spPr>
            <a:xfrm>
              <a:off x="6984206" y="287338"/>
              <a:ext cx="2006600" cy="720725"/>
            </a:xfrm>
            <a:custGeom>
              <a:rect b="b" l="l" r="r" t="t"/>
              <a:pathLst>
                <a:path extrusionOk="0" h="720725" w="2006600">
                  <a:moveTo>
                    <a:pt x="0" y="0"/>
                  </a:moveTo>
                  <a:lnTo>
                    <a:pt x="1721795" y="0"/>
                  </a:lnTo>
                  <a:lnTo>
                    <a:pt x="2006240" y="360002"/>
                  </a:lnTo>
                  <a:lnTo>
                    <a:pt x="1721795" y="720365"/>
                  </a:lnTo>
                  <a:lnTo>
                    <a:pt x="0" y="720365"/>
                  </a:lnTo>
                  <a:lnTo>
                    <a:pt x="284445"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29" name="Google Shape;929;p49"/>
          <p:cNvSpPr txBox="1"/>
          <p:nvPr>
            <p:ph type="title"/>
          </p:nvPr>
        </p:nvSpPr>
        <p:spPr>
          <a:xfrm>
            <a:off x="7291890" y="209803"/>
            <a:ext cx="1634489" cy="848360"/>
          </a:xfrm>
          <a:prstGeom prst="rect">
            <a:avLst/>
          </a:prstGeom>
          <a:noFill/>
          <a:ln>
            <a:noFill/>
          </a:ln>
        </p:spPr>
        <p:txBody>
          <a:bodyPr anchorCtr="0" anchor="ctr" bIns="0" lIns="0" spcFirstLastPara="1" rIns="0" wrap="square" tIns="12700">
            <a:spAutoFit/>
          </a:bodyPr>
          <a:lstStyle/>
          <a:p>
            <a:pPr indent="635" lvl="0" marL="12065" marR="5080" rtl="0" algn="ctr">
              <a:lnSpc>
                <a:spcPct val="1000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Interdipendenza delle attività</a:t>
            </a:r>
            <a:endParaRPr sz="1800">
              <a:latin typeface="Arial"/>
              <a:ea typeface="Arial"/>
              <a:cs typeface="Arial"/>
              <a:sym typeface="Arial"/>
            </a:endParaRPr>
          </a:p>
        </p:txBody>
      </p:sp>
      <p:pic>
        <p:nvPicPr>
          <p:cNvPr id="930" name="Google Shape;930;p49"/>
          <p:cNvPicPr preferRelativeResize="0"/>
          <p:nvPr/>
        </p:nvPicPr>
        <p:blipFill rotWithShape="1">
          <a:blip r:embed="rId17">
            <a:alphaModFix/>
          </a:blip>
          <a:srcRect b="0" l="0" r="0" t="0"/>
          <a:stretch/>
        </p:blipFill>
        <p:spPr>
          <a:xfrm>
            <a:off x="8856544" y="3370710"/>
            <a:ext cx="696710" cy="578267"/>
          </a:xfrm>
          <a:prstGeom prst="rect">
            <a:avLst/>
          </a:prstGeom>
          <a:noFill/>
          <a:ln>
            <a:noFill/>
          </a:ln>
        </p:spPr>
      </p:pic>
      <p:sp>
        <p:nvSpPr>
          <p:cNvPr id="931" name="Google Shape;931;p49"/>
          <p:cNvSpPr txBox="1"/>
          <p:nvPr/>
        </p:nvSpPr>
        <p:spPr>
          <a:xfrm>
            <a:off x="7747795" y="1538369"/>
            <a:ext cx="2967355" cy="371475"/>
          </a:xfrm>
          <a:prstGeom prst="rect">
            <a:avLst/>
          </a:prstGeom>
          <a:solidFill>
            <a:srgbClr val="C0C0C0"/>
          </a:solidFill>
          <a:ln>
            <a:noFill/>
          </a:ln>
        </p:spPr>
        <p:txBody>
          <a:bodyPr anchorCtr="0" anchor="t" bIns="0" lIns="0" spcFirstLastPara="1" rIns="0" wrap="square" tIns="50150">
            <a:spAutoFit/>
          </a:bodyPr>
          <a:lstStyle/>
          <a:p>
            <a:pPr indent="0" lvl="0" marL="116839"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Verdana"/>
                <a:ea typeface="Verdana"/>
                <a:cs typeface="Verdana"/>
                <a:sym typeface="Verdana"/>
              </a:rPr>
              <a:t>Gestione</a:t>
            </a:r>
            <a:endParaRPr b="0" i="0" sz="1600" u="none" cap="none" strike="noStrike">
              <a:solidFill>
                <a:schemeClr val="dk1"/>
              </a:solidFill>
              <a:latin typeface="Verdana"/>
              <a:ea typeface="Verdana"/>
              <a:cs typeface="Verdana"/>
              <a:sym typeface="Verdana"/>
            </a:endParaRPr>
          </a:p>
        </p:txBody>
      </p:sp>
      <p:sp>
        <p:nvSpPr>
          <p:cNvPr id="932" name="Google Shape;932;p49"/>
          <p:cNvSpPr txBox="1"/>
          <p:nvPr/>
        </p:nvSpPr>
        <p:spPr>
          <a:xfrm>
            <a:off x="7766845" y="4406851"/>
            <a:ext cx="2967355" cy="1534160"/>
          </a:xfrm>
          <a:prstGeom prst="rect">
            <a:avLst/>
          </a:prstGeom>
          <a:noFill/>
          <a:ln cap="flat" cmpd="sng" w="12600">
            <a:solidFill>
              <a:srgbClr val="C0C0C0"/>
            </a:solidFill>
            <a:prstDash val="solid"/>
            <a:round/>
            <a:headEnd len="sm" w="sm" type="none"/>
            <a:tailEnd len="sm" w="sm" type="none"/>
          </a:ln>
        </p:spPr>
        <p:txBody>
          <a:bodyPr anchorCtr="0" anchor="t" bIns="0" lIns="0" spcFirstLastPara="1" rIns="0" wrap="square" tIns="89525">
            <a:spAutoFit/>
          </a:bodyPr>
          <a:lstStyle/>
          <a:p>
            <a:pPr indent="0" lvl="0" marL="10795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Verdana"/>
                <a:ea typeface="Verdana"/>
                <a:cs typeface="Verdana"/>
                <a:sym typeface="Verdana"/>
              </a:rPr>
              <a:t>4. Identificazione delle risorse di dati</a:t>
            </a:r>
            <a:endParaRPr b="0" i="0" sz="1600" u="none" cap="none" strike="noStrike">
              <a:solidFill>
                <a:schemeClr val="dk1"/>
              </a:solidFill>
              <a:latin typeface="Verdana"/>
              <a:ea typeface="Verdana"/>
              <a:cs typeface="Verdana"/>
              <a:sym typeface="Verdana"/>
            </a:endParaRPr>
          </a:p>
        </p:txBody>
      </p:sp>
      <p:sp>
        <p:nvSpPr>
          <p:cNvPr id="933" name="Google Shape;933;p49"/>
          <p:cNvSpPr txBox="1"/>
          <p:nvPr/>
        </p:nvSpPr>
        <p:spPr>
          <a:xfrm>
            <a:off x="7766845" y="4027570"/>
            <a:ext cx="2967355" cy="373380"/>
          </a:xfrm>
          <a:prstGeom prst="rect">
            <a:avLst/>
          </a:prstGeom>
          <a:solidFill>
            <a:srgbClr val="C0C0C0"/>
          </a:solidFill>
          <a:ln>
            <a:noFill/>
          </a:ln>
        </p:spPr>
        <p:txBody>
          <a:bodyPr anchorCtr="0" anchor="t" bIns="0" lIns="0" spcFirstLastPara="1" rIns="0" wrap="square" tIns="48250">
            <a:spAutoFit/>
          </a:bodyPr>
          <a:lstStyle/>
          <a:p>
            <a:pPr indent="0" lvl="0" marL="183515"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Arial"/>
                <a:ea typeface="Arial"/>
                <a:cs typeface="Arial"/>
                <a:sym typeface="Arial"/>
              </a:rPr>
              <a:t>Utenti locali</a:t>
            </a:r>
            <a:endParaRPr b="0" i="0" sz="1600" u="none" cap="none" strike="noStrike">
              <a:solidFill>
                <a:schemeClr val="dk1"/>
              </a:solidFill>
              <a:latin typeface="Arial"/>
              <a:ea typeface="Arial"/>
              <a:cs typeface="Arial"/>
              <a:sym typeface="Arial"/>
            </a:endParaRPr>
          </a:p>
        </p:txBody>
      </p:sp>
      <p:grpSp>
        <p:nvGrpSpPr>
          <p:cNvPr id="934" name="Google Shape;934;p49"/>
          <p:cNvGrpSpPr/>
          <p:nvPr/>
        </p:nvGrpSpPr>
        <p:grpSpPr>
          <a:xfrm>
            <a:off x="4150519" y="4392613"/>
            <a:ext cx="3565397" cy="1539875"/>
            <a:chOff x="4150519" y="4392613"/>
            <a:chExt cx="3565397" cy="1539875"/>
          </a:xfrm>
        </p:grpSpPr>
        <p:pic>
          <p:nvPicPr>
            <p:cNvPr id="935" name="Google Shape;935;p49"/>
            <p:cNvPicPr preferRelativeResize="0"/>
            <p:nvPr/>
          </p:nvPicPr>
          <p:blipFill rotWithShape="1">
            <a:blip r:embed="rId18">
              <a:alphaModFix/>
            </a:blip>
            <a:srcRect b="0" l="0" r="0" t="0"/>
            <a:stretch/>
          </p:blipFill>
          <p:spPr>
            <a:xfrm>
              <a:off x="7083551" y="4654295"/>
              <a:ext cx="594359" cy="704087"/>
            </a:xfrm>
            <a:prstGeom prst="rect">
              <a:avLst/>
            </a:prstGeom>
            <a:noFill/>
            <a:ln>
              <a:noFill/>
            </a:ln>
          </p:spPr>
        </p:pic>
        <p:pic>
          <p:nvPicPr>
            <p:cNvPr id="936" name="Google Shape;936;p49"/>
            <p:cNvPicPr preferRelativeResize="0"/>
            <p:nvPr/>
          </p:nvPicPr>
          <p:blipFill rotWithShape="1">
            <a:blip r:embed="rId19">
              <a:alphaModFix/>
            </a:blip>
            <a:srcRect b="0" l="0" r="0" t="0"/>
            <a:stretch/>
          </p:blipFill>
          <p:spPr>
            <a:xfrm>
              <a:off x="7124303" y="4694786"/>
              <a:ext cx="591613" cy="698047"/>
            </a:xfrm>
            <a:prstGeom prst="rect">
              <a:avLst/>
            </a:prstGeom>
            <a:noFill/>
            <a:ln>
              <a:noFill/>
            </a:ln>
          </p:spPr>
        </p:pic>
        <p:sp>
          <p:nvSpPr>
            <p:cNvPr id="937" name="Google Shape;937;p49"/>
            <p:cNvSpPr/>
            <p:nvPr/>
          </p:nvSpPr>
          <p:spPr>
            <a:xfrm>
              <a:off x="4150519" y="4392613"/>
              <a:ext cx="2967355" cy="1539875"/>
            </a:xfrm>
            <a:custGeom>
              <a:rect b="b" l="l" r="r" t="t"/>
              <a:pathLst>
                <a:path extrusionOk="0" h="1539875" w="2967354">
                  <a:moveTo>
                    <a:pt x="0" y="0"/>
                  </a:moveTo>
                  <a:lnTo>
                    <a:pt x="2967037" y="0"/>
                  </a:lnTo>
                  <a:lnTo>
                    <a:pt x="2967037" y="1539875"/>
                  </a:lnTo>
                  <a:lnTo>
                    <a:pt x="0" y="1539875"/>
                  </a:lnTo>
                  <a:lnTo>
                    <a:pt x="0" y="0"/>
                  </a:lnTo>
                  <a:close/>
                </a:path>
              </a:pathLst>
            </a:custGeom>
            <a:noFill/>
            <a:ln cap="flat" cmpd="sng" w="12600">
              <a:solidFill>
                <a:srgbClr val="C0C0C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38" name="Google Shape;938;p49"/>
          <p:cNvSpPr txBox="1"/>
          <p:nvPr/>
        </p:nvSpPr>
        <p:spPr>
          <a:xfrm>
            <a:off x="4150519" y="4398913"/>
            <a:ext cx="2967355" cy="1534160"/>
          </a:xfrm>
          <a:prstGeom prst="rect">
            <a:avLst/>
          </a:prstGeom>
          <a:noFill/>
          <a:ln cap="flat" cmpd="sng" w="12600">
            <a:solidFill>
              <a:srgbClr val="C0C0C0"/>
            </a:solidFill>
            <a:prstDash val="solid"/>
            <a:round/>
            <a:headEnd len="sm" w="sm" type="none"/>
            <a:tailEnd len="sm" w="sm" type="none"/>
          </a:ln>
        </p:spPr>
        <p:txBody>
          <a:bodyPr anchorCtr="0" anchor="t" bIns="0" lIns="0" spcFirstLastPara="1" rIns="0" wrap="square" tIns="98425">
            <a:spAutoFit/>
          </a:bodyPr>
          <a:lstStyle/>
          <a:p>
            <a:pPr indent="0" lvl="0" marL="107950" marR="184150" rtl="0" algn="l">
              <a:lnSpc>
                <a:spcPct val="118750"/>
              </a:lnSpc>
              <a:spcBef>
                <a:spcPts val="0"/>
              </a:spcBef>
              <a:spcAft>
                <a:spcPts val="0"/>
              </a:spcAft>
              <a:buClr>
                <a:srgbClr val="000000"/>
              </a:buClr>
              <a:buSzPts val="1600"/>
              <a:buFont typeface="Arial"/>
              <a:buNone/>
            </a:pPr>
            <a:r>
              <a:rPr b="0" i="0" lang="en-US" sz="1600" u="none" cap="none" strike="noStrike">
                <a:solidFill>
                  <a:schemeClr val="dk1"/>
                </a:solidFill>
                <a:latin typeface="Verdana"/>
                <a:ea typeface="Verdana"/>
                <a:cs typeface="Verdana"/>
                <a:sym typeface="Verdana"/>
              </a:rPr>
              <a:t>5. Identificazione/dipendenze H/W e S/W</a:t>
            </a:r>
            <a:endParaRPr b="0" i="0" sz="1600" u="none" cap="none" strike="noStrike">
              <a:solidFill>
                <a:schemeClr val="dk1"/>
              </a:solidFill>
              <a:latin typeface="Verdana"/>
              <a:ea typeface="Verdana"/>
              <a:cs typeface="Verdana"/>
              <a:sym typeface="Verdana"/>
            </a:endParaRPr>
          </a:p>
        </p:txBody>
      </p:sp>
      <p:sp>
        <p:nvSpPr>
          <p:cNvPr id="939" name="Google Shape;939;p49"/>
          <p:cNvSpPr txBox="1"/>
          <p:nvPr/>
        </p:nvSpPr>
        <p:spPr>
          <a:xfrm>
            <a:off x="4150519" y="4019632"/>
            <a:ext cx="2967355" cy="373380"/>
          </a:xfrm>
          <a:prstGeom prst="rect">
            <a:avLst/>
          </a:prstGeom>
          <a:solidFill>
            <a:srgbClr val="C0C0C0"/>
          </a:solidFill>
          <a:ln>
            <a:noFill/>
          </a:ln>
        </p:spPr>
        <p:txBody>
          <a:bodyPr anchorCtr="0" anchor="t" bIns="0" lIns="0" spcFirstLastPara="1" rIns="0" wrap="square" tIns="50150">
            <a:spAutoFit/>
          </a:bodyPr>
          <a:lstStyle/>
          <a:p>
            <a:pPr indent="0" lvl="0" marL="177165"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Arial"/>
                <a:ea typeface="Arial"/>
                <a:cs typeface="Arial"/>
                <a:sym typeface="Arial"/>
              </a:rPr>
              <a:t>Amministratori</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5"/>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Play"/>
              <a:buNone/>
            </a:pPr>
            <a:r>
              <a:rPr lang="en-US"/>
              <a:t>CHI</a:t>
            </a:r>
            <a:endParaRPr/>
          </a:p>
        </p:txBody>
      </p:sp>
      <p:sp>
        <p:nvSpPr>
          <p:cNvPr id="191" name="Google Shape;191;p5"/>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90000"/>
              </a:lnSpc>
              <a:spcBef>
                <a:spcPts val="0"/>
              </a:spcBef>
              <a:spcAft>
                <a:spcPts val="0"/>
              </a:spcAft>
              <a:buClr>
                <a:schemeClr val="accent1"/>
              </a:buClr>
              <a:buSzPts val="2400"/>
              <a:buNone/>
            </a:pPr>
            <a:r>
              <a:rPr lang="en-US"/>
              <a:t>Profilo dei formatori</a:t>
            </a:r>
            <a:endParaRPr/>
          </a:p>
          <a:p>
            <a:pPr indent="0" lvl="0" marL="0" rtl="0" algn="l">
              <a:lnSpc>
                <a:spcPct val="90000"/>
              </a:lnSpc>
              <a:spcBef>
                <a:spcPts val="0"/>
              </a:spcBef>
              <a:spcAft>
                <a:spcPts val="0"/>
              </a:spcAft>
              <a:buClr>
                <a:schemeClr val="accent1"/>
              </a:buClr>
              <a:buSzPts val="2400"/>
              <a:buNone/>
            </a:pPr>
            <a:r>
              <a:t/>
            </a:r>
            <a:endParaRPr/>
          </a:p>
        </p:txBody>
      </p:sp>
      <p:sp>
        <p:nvSpPr>
          <p:cNvPr id="192" name="Google Shape;192;p5"/>
          <p:cNvSpPr txBox="1"/>
          <p:nvPr>
            <p:ph idx="3" type="body"/>
          </p:nvPr>
        </p:nvSpPr>
        <p:spPr>
          <a:xfrm>
            <a:off x="5686426" y="1977016"/>
            <a:ext cx="5994586" cy="4480933"/>
          </a:xfrm>
          <a:prstGeom prst="rect">
            <a:avLst/>
          </a:prstGeom>
          <a:noFill/>
          <a:ln>
            <a:noFill/>
          </a:ln>
        </p:spPr>
        <p:txBody>
          <a:bodyPr anchorCtr="0" anchor="t" bIns="45700" lIns="91425" spcFirstLastPara="1" rIns="91425" wrap="square" tIns="0">
            <a:normAutofit fontScale="77500" lnSpcReduction="20000"/>
          </a:bodyPr>
          <a:lstStyle/>
          <a:p>
            <a:pPr indent="-274320" lvl="0" marL="274320" rtl="0" algn="l">
              <a:lnSpc>
                <a:spcPct val="90000"/>
              </a:lnSpc>
              <a:spcBef>
                <a:spcPts val="0"/>
              </a:spcBef>
              <a:spcAft>
                <a:spcPts val="0"/>
              </a:spcAft>
              <a:buClr>
                <a:schemeClr val="lt1"/>
              </a:buClr>
              <a:buSzPct val="100000"/>
              <a:buFont typeface="Courier New"/>
              <a:buChar char="o"/>
            </a:pPr>
            <a:r>
              <a:rPr lang="en-US"/>
              <a:t>Nineta Polemi è professore di cybersecurity presso l'Università del Pireo-UNIPI- (Cyber Security Lab, Dipartimento di Informatica) e CTO/cofondatore di Trustilio. Ha lavorato (2017-2020) come Programme Manager e Policy Officer presso la DG della Commissione europea (Unità CONNECT H1 intitolata "Cybersecurity Technologies and Capabilities"). Ha conseguito il dottorato di ricerca in matematica applicata (teoria della codifica) presso la City University di New York (Graduate Center). Ha ricoperto incarichi di insegnamento e ricerca presso la City University of New York (Queens &amp; Baruch Colleges), la State University of New York (Farmingdale), l'Université Libre de Bruxelles (ULB)-Solvay Brussels School-. Ha più di 150 pubblicazioni in materia di sicurezza (ad esempio, sicurezza portuale, sicurezza marittima, sicurezza della catena di approvvigionamento marittimo) e ha organizzato numerosi eventi scientifici e politici internazionali sulla cybersecurity. Ha ricevuto numerose sovvenzioni di ricerca (NATO, IEEE) e premi (NSA, MSI Army Research Office IEEE, CYNY, Ministero ellenico del mare, Hellenic National Defense General) e ha partecipato come Project and Technical Manager a più di 60 progetti di R&amp;S e commerciali internazionali, comunitari e nazionali sulla cybersecurity. È esperta/revisore/consulente esterno presso ENISA, E.C. (DG CNECT, DG HOME), FORTH, Focal Point.</a:t>
            </a:r>
            <a:endParaRPr/>
          </a:p>
          <a:p>
            <a:pPr indent="-274320" lvl="0" marL="274320" rtl="0" algn="l">
              <a:lnSpc>
                <a:spcPct val="90000"/>
              </a:lnSpc>
              <a:spcBef>
                <a:spcPts val="1600"/>
              </a:spcBef>
              <a:spcAft>
                <a:spcPts val="0"/>
              </a:spcAft>
              <a:buClr>
                <a:schemeClr val="lt1"/>
              </a:buClr>
              <a:buSzPct val="100000"/>
              <a:buFont typeface="Courier New"/>
              <a:buChar char="o"/>
            </a:pPr>
            <a:r>
              <a:rPr lang="en-US"/>
              <a:t>Paresh Rathod è un tecnocrate esperto, un esperto di cyber, un innovatore, un educatore e un leader di pensiero con la passione di creare un mondo digitale, servizi e soluzioni più sicuri. Insignito della medaglia di cavaliere meritevole dal Presidente della Repubblica di Finlandia, il dottor Rathod è responsabile della ricerca e dell'innovazione presso Trustilio BV nei Paesi Bassi e leader tematico (Cyber RDI) - educatore (ICT) presso Laurea, Finlandia. Il contributo del dottor Rathod si estende oltre i suoi ruoli accademici e aziendali, tra cui l'Organizzazione europea per la sicurezza informatica (ECSO, Bruxelles), dove ha co-presieduto il gruppo di lavoro, e l'Agenzia dell'Unione europea per la sicurezza informatica (ENISA), dove ha ricoperto il ruolo di esperto-relatore nell'AHWG per il lavoro di sviluppo del Quadro europeo delle competenze in materia di sicurezza informatica. L'innovazione scientifica e il lavoro scientifico di Paresh sono stati presentati in numerosi seminari, workshop, conferenze internazionali, riviste e forum. Ha formato oltre 10.000 professionisti e studenti dell'istruzione superiore in Europa, dimostrando il suo impegno nella condivisione delle conoscenze e nello sviluppo delle competenze. In particolare, Paresh Rathod ha partecipato a progetti di innovazione dell'UE come ABC4EU, MOBI, MACICO, SATERISK, ECHO, CyberSecPro, DYNAMO, ARCSAR, EU-HYBNET, EU CISE 2020, CYCLOPES, CUSTODES, NERO e AI-ARC, dando forma al futuro della sicurezza informatica e delle tecnologie all'avanguardia. Ha contribuito a iniziative come CAL4INO, ECOLHE e DIG4LIFE, promuovendo la trasformazione digitale in Europa. Mette a disposizione la sua competenza ed esperienza come consulente senior per molte aziende e organizzazioni, fornendo una guida strategica e aiutandole ad avere successo.</a:t>
            </a:r>
            <a:endParaRPr/>
          </a:p>
        </p:txBody>
      </p:sp>
      <p:cxnSp>
        <p:nvCxnSpPr>
          <p:cNvPr id="193" name="Google Shape;193;p5"/>
          <p:cNvCxnSpPr/>
          <p:nvPr/>
        </p:nvCxnSpPr>
        <p:spPr>
          <a:xfrm flipH="1">
            <a:off x="2929081" y="0"/>
            <a:ext cx="1822122" cy="6871447"/>
          </a:xfrm>
          <a:prstGeom prst="straightConnector1">
            <a:avLst/>
          </a:prstGeom>
          <a:noFill/>
          <a:ln cap="flat" cmpd="sng" w="22225">
            <a:solidFill>
              <a:schemeClr val="dk2"/>
            </a:solidFill>
            <a:prstDash val="solid"/>
            <a:miter lim="800000"/>
            <a:headEnd len="sm" w="sm" type="none"/>
            <a:tailEnd len="sm" w="sm" type="none"/>
          </a:ln>
        </p:spPr>
      </p:cxnSp>
      <p:sp>
        <p:nvSpPr>
          <p:cNvPr id="194" name="Google Shape;194;p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5" name="Google Shape;195;p5"/>
          <p:cNvSpPr/>
          <p:nvPr>
            <p:ph idx="2" type="pic"/>
          </p:nvPr>
        </p:nvSpPr>
        <p:spPr>
          <a:xfrm>
            <a:off x="0" y="-2235"/>
            <a:ext cx="5840730" cy="6862275"/>
          </a:xfrm>
          <a:prstGeom prst="rect">
            <a:avLst/>
          </a:prstGeom>
          <a:solidFill>
            <a:schemeClr val="lt2"/>
          </a:solidFill>
          <a:ln>
            <a:noFill/>
          </a:ln>
        </p:spPr>
      </p:sp>
      <p:pic>
        <p:nvPicPr>
          <p:cNvPr descr="A person with his hand on his chin" id="196" name="Google Shape;196;p5"/>
          <p:cNvPicPr preferRelativeResize="0"/>
          <p:nvPr/>
        </p:nvPicPr>
        <p:blipFill rotWithShape="1">
          <a:blip r:embed="rId3">
            <a:alphaModFix/>
          </a:blip>
          <a:srcRect b="0" l="172" r="172" t="0"/>
          <a:stretch/>
        </p:blipFill>
        <p:spPr>
          <a:xfrm>
            <a:off x="8716" y="12577"/>
            <a:ext cx="5840730" cy="6862275"/>
          </a:xfrm>
          <a:custGeom>
            <a:rect b="b" l="l" r="r" t="t"/>
            <a:pathLst>
              <a:path extrusionOk="0" h="6887937" w="5840730">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lt2"/>
          </a:solid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id="944" name="Google Shape;944;p50"/>
          <p:cNvPicPr preferRelativeResize="0"/>
          <p:nvPr/>
        </p:nvPicPr>
        <p:blipFill rotWithShape="1">
          <a:blip r:embed="rId3">
            <a:alphaModFix/>
          </a:blip>
          <a:srcRect b="0" l="0" r="0" t="0"/>
          <a:stretch/>
        </p:blipFill>
        <p:spPr>
          <a:xfrm>
            <a:off x="0" y="0"/>
            <a:ext cx="12192000" cy="6857999"/>
          </a:xfrm>
          <a:prstGeom prst="rect">
            <a:avLst/>
          </a:prstGeom>
          <a:noFill/>
          <a:ln>
            <a:noFill/>
          </a:ln>
        </p:spPr>
      </p:pic>
      <p:pic>
        <p:nvPicPr>
          <p:cNvPr id="945" name="Google Shape;945;p50"/>
          <p:cNvPicPr preferRelativeResize="0"/>
          <p:nvPr/>
        </p:nvPicPr>
        <p:blipFill rotWithShape="1">
          <a:blip r:embed="rId4">
            <a:alphaModFix/>
          </a:blip>
          <a:srcRect b="0" l="0" r="0" t="0"/>
          <a:stretch/>
        </p:blipFill>
        <p:spPr>
          <a:xfrm>
            <a:off x="1869282" y="1476376"/>
            <a:ext cx="8488362" cy="4714874"/>
          </a:xfrm>
          <a:prstGeom prst="rect">
            <a:avLst/>
          </a:prstGeom>
          <a:noFill/>
          <a:ln>
            <a:noFill/>
          </a:ln>
        </p:spPr>
      </p:pic>
      <p:grpSp>
        <p:nvGrpSpPr>
          <p:cNvPr id="946" name="Google Shape;946;p50"/>
          <p:cNvGrpSpPr/>
          <p:nvPr/>
        </p:nvGrpSpPr>
        <p:grpSpPr>
          <a:xfrm>
            <a:off x="1450182" y="314325"/>
            <a:ext cx="2051969" cy="822579"/>
            <a:chOff x="1450182" y="314325"/>
            <a:chExt cx="2051969" cy="822579"/>
          </a:xfrm>
        </p:grpSpPr>
        <p:pic>
          <p:nvPicPr>
            <p:cNvPr id="947" name="Google Shape;947;p50"/>
            <p:cNvPicPr preferRelativeResize="0"/>
            <p:nvPr/>
          </p:nvPicPr>
          <p:blipFill rotWithShape="1">
            <a:blip r:embed="rId5">
              <a:alphaModFix/>
            </a:blip>
            <a:srcRect b="0" l="0" r="0" t="0"/>
            <a:stretch/>
          </p:blipFill>
          <p:spPr>
            <a:xfrm>
              <a:off x="1481327" y="344423"/>
              <a:ext cx="2020824" cy="734567"/>
            </a:xfrm>
            <a:prstGeom prst="rect">
              <a:avLst/>
            </a:prstGeom>
            <a:noFill/>
            <a:ln>
              <a:noFill/>
            </a:ln>
          </p:spPr>
        </p:pic>
        <p:pic>
          <p:nvPicPr>
            <p:cNvPr id="948" name="Google Shape;948;p50"/>
            <p:cNvPicPr preferRelativeResize="0"/>
            <p:nvPr/>
          </p:nvPicPr>
          <p:blipFill rotWithShape="1">
            <a:blip r:embed="rId6">
              <a:alphaModFix/>
            </a:blip>
            <a:srcRect b="0" l="0" r="0" t="0"/>
            <a:stretch/>
          </p:blipFill>
          <p:spPr>
            <a:xfrm>
              <a:off x="1755647" y="365760"/>
              <a:ext cx="1469136" cy="771144"/>
            </a:xfrm>
            <a:prstGeom prst="rect">
              <a:avLst/>
            </a:prstGeom>
            <a:noFill/>
            <a:ln>
              <a:noFill/>
            </a:ln>
          </p:spPr>
        </p:pic>
        <p:sp>
          <p:nvSpPr>
            <p:cNvPr id="949" name="Google Shape;949;p50"/>
            <p:cNvSpPr/>
            <p:nvPr/>
          </p:nvSpPr>
          <p:spPr>
            <a:xfrm>
              <a:off x="1450182" y="314325"/>
              <a:ext cx="2004695" cy="718820"/>
            </a:xfrm>
            <a:custGeom>
              <a:rect b="b" l="l" r="r" t="t"/>
              <a:pathLst>
                <a:path extrusionOk="0" h="718819" w="2004695">
                  <a:moveTo>
                    <a:pt x="1718222" y="0"/>
                  </a:moveTo>
                  <a:lnTo>
                    <a:pt x="0" y="0"/>
                  </a:lnTo>
                  <a:lnTo>
                    <a:pt x="0" y="718779"/>
                  </a:lnTo>
                  <a:lnTo>
                    <a:pt x="1718222" y="718779"/>
                  </a:lnTo>
                  <a:lnTo>
                    <a:pt x="2004653" y="359209"/>
                  </a:lnTo>
                  <a:lnTo>
                    <a:pt x="1718222"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50" name="Google Shape;950;p50"/>
            <p:cNvSpPr/>
            <p:nvPr/>
          </p:nvSpPr>
          <p:spPr>
            <a:xfrm>
              <a:off x="1450182" y="314325"/>
              <a:ext cx="2004695" cy="718820"/>
            </a:xfrm>
            <a:custGeom>
              <a:rect b="b" l="l" r="r" t="t"/>
              <a:pathLst>
                <a:path extrusionOk="0" h="718819" w="2004695">
                  <a:moveTo>
                    <a:pt x="0" y="0"/>
                  </a:moveTo>
                  <a:lnTo>
                    <a:pt x="1718223" y="0"/>
                  </a:lnTo>
                  <a:lnTo>
                    <a:pt x="2004653" y="359209"/>
                  </a:lnTo>
                  <a:lnTo>
                    <a:pt x="1718223" y="718778"/>
                  </a:lnTo>
                  <a:lnTo>
                    <a:pt x="0" y="718778"/>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51" name="Google Shape;951;p50"/>
          <p:cNvSpPr txBox="1"/>
          <p:nvPr/>
        </p:nvSpPr>
        <p:spPr>
          <a:xfrm>
            <a:off x="1846422" y="374395"/>
            <a:ext cx="1213485" cy="580390"/>
          </a:xfrm>
          <a:prstGeom prst="rect">
            <a:avLst/>
          </a:prstGeom>
          <a:noFill/>
          <a:ln>
            <a:noFill/>
          </a:ln>
        </p:spPr>
        <p:txBody>
          <a:bodyPr anchorCtr="0" anchor="t" bIns="0" lIns="0" spcFirstLastPara="1" rIns="0" wrap="square" tIns="6350">
            <a:spAutoFit/>
          </a:bodyPr>
          <a:lstStyle/>
          <a:p>
            <a:pPr indent="189865" lvl="0" marL="12700"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1: Cartografia</a:t>
            </a:r>
            <a:endParaRPr b="0" i="0" sz="1800" u="none" cap="none" strike="noStrike">
              <a:solidFill>
                <a:schemeClr val="dk1"/>
              </a:solidFill>
              <a:latin typeface="Arial"/>
              <a:ea typeface="Arial"/>
              <a:cs typeface="Arial"/>
              <a:sym typeface="Arial"/>
            </a:endParaRPr>
          </a:p>
        </p:txBody>
      </p:sp>
      <p:grpSp>
        <p:nvGrpSpPr>
          <p:cNvPr id="952" name="Google Shape;952;p50"/>
          <p:cNvGrpSpPr/>
          <p:nvPr/>
        </p:nvGrpSpPr>
        <p:grpSpPr>
          <a:xfrm>
            <a:off x="3301206" y="314325"/>
            <a:ext cx="2060225" cy="822579"/>
            <a:chOff x="3301206" y="314325"/>
            <a:chExt cx="2060225" cy="822579"/>
          </a:xfrm>
        </p:grpSpPr>
        <p:pic>
          <p:nvPicPr>
            <p:cNvPr id="953" name="Google Shape;953;p50"/>
            <p:cNvPicPr preferRelativeResize="0"/>
            <p:nvPr/>
          </p:nvPicPr>
          <p:blipFill rotWithShape="1">
            <a:blip r:embed="rId7">
              <a:alphaModFix/>
            </a:blip>
            <a:srcRect b="0" l="0" r="0" t="0"/>
            <a:stretch/>
          </p:blipFill>
          <p:spPr>
            <a:xfrm>
              <a:off x="3325367" y="344423"/>
              <a:ext cx="2036064" cy="734567"/>
            </a:xfrm>
            <a:prstGeom prst="rect">
              <a:avLst/>
            </a:prstGeom>
            <a:noFill/>
            <a:ln>
              <a:noFill/>
            </a:ln>
          </p:spPr>
        </p:pic>
        <p:pic>
          <p:nvPicPr>
            <p:cNvPr id="954" name="Google Shape;954;p50"/>
            <p:cNvPicPr preferRelativeResize="0"/>
            <p:nvPr/>
          </p:nvPicPr>
          <p:blipFill rotWithShape="1">
            <a:blip r:embed="rId8">
              <a:alphaModFix/>
            </a:blip>
            <a:srcRect b="0" l="0" r="0" t="0"/>
            <a:stretch/>
          </p:blipFill>
          <p:spPr>
            <a:xfrm>
              <a:off x="3855719" y="365760"/>
              <a:ext cx="1283208" cy="771144"/>
            </a:xfrm>
            <a:prstGeom prst="rect">
              <a:avLst/>
            </a:prstGeom>
            <a:noFill/>
            <a:ln>
              <a:noFill/>
            </a:ln>
          </p:spPr>
        </p:pic>
        <p:sp>
          <p:nvSpPr>
            <p:cNvPr id="955" name="Google Shape;955;p50"/>
            <p:cNvSpPr/>
            <p:nvPr/>
          </p:nvSpPr>
          <p:spPr>
            <a:xfrm>
              <a:off x="3301206" y="314325"/>
              <a:ext cx="2012950" cy="718820"/>
            </a:xfrm>
            <a:custGeom>
              <a:rect b="b" l="l" r="r" t="t"/>
              <a:pathLst>
                <a:path extrusionOk="0" h="718819" w="2012950">
                  <a:moveTo>
                    <a:pt x="1727443" y="0"/>
                  </a:moveTo>
                  <a:lnTo>
                    <a:pt x="0" y="0"/>
                  </a:lnTo>
                  <a:lnTo>
                    <a:pt x="285148" y="359209"/>
                  </a:lnTo>
                  <a:lnTo>
                    <a:pt x="0" y="718779"/>
                  </a:lnTo>
                  <a:lnTo>
                    <a:pt x="1727443" y="718779"/>
                  </a:lnTo>
                  <a:lnTo>
                    <a:pt x="2012590" y="359209"/>
                  </a:lnTo>
                  <a:lnTo>
                    <a:pt x="1727443"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56" name="Google Shape;956;p50"/>
            <p:cNvSpPr/>
            <p:nvPr/>
          </p:nvSpPr>
          <p:spPr>
            <a:xfrm>
              <a:off x="3301206" y="314325"/>
              <a:ext cx="2012950" cy="718820"/>
            </a:xfrm>
            <a:custGeom>
              <a:rect b="b" l="l" r="r" t="t"/>
              <a:pathLst>
                <a:path extrusionOk="0" h="718819" w="2012950">
                  <a:moveTo>
                    <a:pt x="0" y="0"/>
                  </a:moveTo>
                  <a:lnTo>
                    <a:pt x="1727443" y="0"/>
                  </a:lnTo>
                  <a:lnTo>
                    <a:pt x="2012590" y="359209"/>
                  </a:lnTo>
                  <a:lnTo>
                    <a:pt x="1727443" y="718778"/>
                  </a:lnTo>
                  <a:lnTo>
                    <a:pt x="0" y="718778"/>
                  </a:lnTo>
                  <a:lnTo>
                    <a:pt x="285146" y="359209"/>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57" name="Google Shape;957;p50"/>
          <p:cNvSpPr txBox="1"/>
          <p:nvPr/>
        </p:nvSpPr>
        <p:spPr>
          <a:xfrm>
            <a:off x="3946743" y="374395"/>
            <a:ext cx="966469" cy="580390"/>
          </a:xfrm>
          <a:prstGeom prst="rect">
            <a:avLst/>
          </a:prstGeom>
          <a:noFill/>
          <a:ln>
            <a:noFill/>
          </a:ln>
        </p:spPr>
        <p:txBody>
          <a:bodyPr anchorCtr="0" anchor="t" bIns="0" lIns="0" spcFirstLastPara="1" rIns="0" wrap="square" tIns="6350">
            <a:spAutoFit/>
          </a:bodyPr>
          <a:lstStyle/>
          <a:p>
            <a:pPr indent="-25400" lvl="0" marL="38100"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Criticità dei servizi elettronici</a:t>
            </a:r>
            <a:endParaRPr b="0" i="0" sz="1800" u="none" cap="none" strike="noStrike">
              <a:solidFill>
                <a:schemeClr val="dk1"/>
              </a:solidFill>
              <a:latin typeface="Arial"/>
              <a:ea typeface="Arial"/>
              <a:cs typeface="Arial"/>
              <a:sym typeface="Arial"/>
            </a:endParaRPr>
          </a:p>
        </p:txBody>
      </p:sp>
      <p:grpSp>
        <p:nvGrpSpPr>
          <p:cNvPr id="958" name="Google Shape;958;p50"/>
          <p:cNvGrpSpPr/>
          <p:nvPr/>
        </p:nvGrpSpPr>
        <p:grpSpPr>
          <a:xfrm>
            <a:off x="5153819" y="314325"/>
            <a:ext cx="2054700" cy="822579"/>
            <a:chOff x="5153819" y="314325"/>
            <a:chExt cx="2054700" cy="822579"/>
          </a:xfrm>
        </p:grpSpPr>
        <p:pic>
          <p:nvPicPr>
            <p:cNvPr id="959" name="Google Shape;959;p50"/>
            <p:cNvPicPr preferRelativeResize="0"/>
            <p:nvPr/>
          </p:nvPicPr>
          <p:blipFill rotWithShape="1">
            <a:blip r:embed="rId9">
              <a:alphaModFix/>
            </a:blip>
            <a:srcRect b="0" l="0" r="0" t="0"/>
            <a:stretch/>
          </p:blipFill>
          <p:spPr>
            <a:xfrm>
              <a:off x="5178551" y="344423"/>
              <a:ext cx="2029968" cy="734567"/>
            </a:xfrm>
            <a:prstGeom prst="rect">
              <a:avLst/>
            </a:prstGeom>
            <a:noFill/>
            <a:ln>
              <a:noFill/>
            </a:ln>
          </p:spPr>
        </p:pic>
        <p:pic>
          <p:nvPicPr>
            <p:cNvPr id="960" name="Google Shape;960;p50"/>
            <p:cNvPicPr preferRelativeResize="0"/>
            <p:nvPr/>
          </p:nvPicPr>
          <p:blipFill rotWithShape="1">
            <a:blip r:embed="rId10">
              <a:alphaModFix/>
            </a:blip>
            <a:srcRect b="0" l="0" r="0" t="0"/>
            <a:stretch/>
          </p:blipFill>
          <p:spPr>
            <a:xfrm>
              <a:off x="5559551" y="365760"/>
              <a:ext cx="1514855" cy="771144"/>
            </a:xfrm>
            <a:prstGeom prst="rect">
              <a:avLst/>
            </a:prstGeom>
            <a:noFill/>
            <a:ln>
              <a:noFill/>
            </a:ln>
          </p:spPr>
        </p:pic>
        <p:sp>
          <p:nvSpPr>
            <p:cNvPr id="961" name="Google Shape;961;p50"/>
            <p:cNvSpPr/>
            <p:nvPr/>
          </p:nvSpPr>
          <p:spPr>
            <a:xfrm>
              <a:off x="5153819" y="314325"/>
              <a:ext cx="2006600" cy="718820"/>
            </a:xfrm>
            <a:custGeom>
              <a:rect b="b" l="l" r="r" t="t"/>
              <a:pathLst>
                <a:path extrusionOk="0" h="718819" w="2006600">
                  <a:moveTo>
                    <a:pt x="1721896" y="0"/>
                  </a:moveTo>
                  <a:lnTo>
                    <a:pt x="0" y="0"/>
                  </a:lnTo>
                  <a:lnTo>
                    <a:pt x="283983" y="359209"/>
                  </a:lnTo>
                  <a:lnTo>
                    <a:pt x="0" y="718779"/>
                  </a:lnTo>
                  <a:lnTo>
                    <a:pt x="1721896" y="718779"/>
                  </a:lnTo>
                  <a:lnTo>
                    <a:pt x="2006240" y="359209"/>
                  </a:lnTo>
                  <a:lnTo>
                    <a:pt x="1721896"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62" name="Google Shape;962;p50"/>
            <p:cNvSpPr/>
            <p:nvPr/>
          </p:nvSpPr>
          <p:spPr>
            <a:xfrm>
              <a:off x="5153819" y="314325"/>
              <a:ext cx="2006600" cy="718820"/>
            </a:xfrm>
            <a:custGeom>
              <a:rect b="b" l="l" r="r" t="t"/>
              <a:pathLst>
                <a:path extrusionOk="0" h="718819" w="2006600">
                  <a:moveTo>
                    <a:pt x="0" y="0"/>
                  </a:moveTo>
                  <a:lnTo>
                    <a:pt x="1721897" y="0"/>
                  </a:lnTo>
                  <a:lnTo>
                    <a:pt x="2006240" y="359209"/>
                  </a:lnTo>
                  <a:lnTo>
                    <a:pt x="1721897" y="718778"/>
                  </a:lnTo>
                  <a:lnTo>
                    <a:pt x="0" y="718778"/>
                  </a:lnTo>
                  <a:lnTo>
                    <a:pt x="283983" y="359209"/>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63" name="Google Shape;963;p50"/>
          <p:cNvSpPr txBox="1"/>
          <p:nvPr/>
        </p:nvSpPr>
        <p:spPr>
          <a:xfrm>
            <a:off x="5650384" y="374395"/>
            <a:ext cx="1257935" cy="580390"/>
          </a:xfrm>
          <a:prstGeom prst="rect">
            <a:avLst/>
          </a:prstGeom>
          <a:noFill/>
          <a:ln>
            <a:noFill/>
          </a:ln>
        </p:spPr>
        <p:txBody>
          <a:bodyPr anchorCtr="0" anchor="t" bIns="0" lIns="0" spcFirstLastPara="1" rIns="0" wrap="square" tIns="6350">
            <a:spAutoFit/>
          </a:bodyPr>
          <a:lstStyle/>
          <a:p>
            <a:pPr indent="356235" lvl="0" marL="12700"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Identificazione delle risorse</a:t>
            </a:r>
            <a:endParaRPr b="0" i="0" sz="1800" u="none" cap="none" strike="noStrike">
              <a:solidFill>
                <a:schemeClr val="dk1"/>
              </a:solidFill>
              <a:latin typeface="Arial"/>
              <a:ea typeface="Arial"/>
              <a:cs typeface="Arial"/>
              <a:sym typeface="Arial"/>
            </a:endParaRPr>
          </a:p>
        </p:txBody>
      </p:sp>
      <p:grpSp>
        <p:nvGrpSpPr>
          <p:cNvPr id="964" name="Google Shape;964;p50"/>
          <p:cNvGrpSpPr/>
          <p:nvPr/>
        </p:nvGrpSpPr>
        <p:grpSpPr>
          <a:xfrm>
            <a:off x="7004844" y="228600"/>
            <a:ext cx="2108674" cy="1039367"/>
            <a:chOff x="7004844" y="228600"/>
            <a:chExt cx="2108674" cy="1039367"/>
          </a:xfrm>
        </p:grpSpPr>
        <p:pic>
          <p:nvPicPr>
            <p:cNvPr id="965" name="Google Shape;965;p50"/>
            <p:cNvPicPr preferRelativeResize="0"/>
            <p:nvPr/>
          </p:nvPicPr>
          <p:blipFill rotWithShape="1">
            <a:blip r:embed="rId11">
              <a:alphaModFix/>
            </a:blip>
            <a:srcRect b="0" l="0" r="0" t="0"/>
            <a:stretch/>
          </p:blipFill>
          <p:spPr>
            <a:xfrm>
              <a:off x="7028687" y="344423"/>
              <a:ext cx="2029968" cy="734567"/>
            </a:xfrm>
            <a:prstGeom prst="rect">
              <a:avLst/>
            </a:prstGeom>
            <a:noFill/>
            <a:ln>
              <a:noFill/>
            </a:ln>
          </p:spPr>
        </p:pic>
        <p:pic>
          <p:nvPicPr>
            <p:cNvPr id="966" name="Google Shape;966;p50"/>
            <p:cNvPicPr preferRelativeResize="0"/>
            <p:nvPr/>
          </p:nvPicPr>
          <p:blipFill rotWithShape="1">
            <a:blip r:embed="rId12">
              <a:alphaModFix/>
            </a:blip>
            <a:srcRect b="0" l="0" r="0" t="0"/>
            <a:stretch/>
          </p:blipFill>
          <p:spPr>
            <a:xfrm>
              <a:off x="7220711" y="228600"/>
              <a:ext cx="1892807" cy="1039367"/>
            </a:xfrm>
            <a:prstGeom prst="rect">
              <a:avLst/>
            </a:prstGeom>
            <a:noFill/>
            <a:ln>
              <a:noFill/>
            </a:ln>
          </p:spPr>
        </p:pic>
        <p:sp>
          <p:nvSpPr>
            <p:cNvPr id="967" name="Google Shape;967;p50"/>
            <p:cNvSpPr/>
            <p:nvPr/>
          </p:nvSpPr>
          <p:spPr>
            <a:xfrm>
              <a:off x="7004844" y="314325"/>
              <a:ext cx="2004695" cy="718820"/>
            </a:xfrm>
            <a:custGeom>
              <a:rect b="b" l="l" r="r" t="t"/>
              <a:pathLst>
                <a:path extrusionOk="0" h="718819" w="2004695">
                  <a:moveTo>
                    <a:pt x="1720432" y="0"/>
                  </a:moveTo>
                  <a:lnTo>
                    <a:pt x="0" y="0"/>
                  </a:lnTo>
                  <a:lnTo>
                    <a:pt x="284219" y="359209"/>
                  </a:lnTo>
                  <a:lnTo>
                    <a:pt x="0" y="718779"/>
                  </a:lnTo>
                  <a:lnTo>
                    <a:pt x="1720432" y="718779"/>
                  </a:lnTo>
                  <a:lnTo>
                    <a:pt x="2004651" y="359209"/>
                  </a:lnTo>
                  <a:lnTo>
                    <a:pt x="1720432" y="0"/>
                  </a:lnTo>
                  <a:close/>
                </a:path>
              </a:pathLst>
            </a:custGeom>
            <a:solidFill>
              <a:srgbClr val="90BA4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68" name="Google Shape;968;p50"/>
            <p:cNvSpPr/>
            <p:nvPr/>
          </p:nvSpPr>
          <p:spPr>
            <a:xfrm>
              <a:off x="7004844" y="314325"/>
              <a:ext cx="2004695" cy="718820"/>
            </a:xfrm>
            <a:custGeom>
              <a:rect b="b" l="l" r="r" t="t"/>
              <a:pathLst>
                <a:path extrusionOk="0" h="718819" w="2004695">
                  <a:moveTo>
                    <a:pt x="0" y="0"/>
                  </a:moveTo>
                  <a:lnTo>
                    <a:pt x="1720432" y="0"/>
                  </a:lnTo>
                  <a:lnTo>
                    <a:pt x="2004652" y="359209"/>
                  </a:lnTo>
                  <a:lnTo>
                    <a:pt x="1720432" y="718778"/>
                  </a:lnTo>
                  <a:lnTo>
                    <a:pt x="0" y="718778"/>
                  </a:lnTo>
                  <a:lnTo>
                    <a:pt x="284220" y="359209"/>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69" name="Google Shape;969;p50"/>
          <p:cNvSpPr txBox="1"/>
          <p:nvPr>
            <p:ph type="title"/>
          </p:nvPr>
        </p:nvSpPr>
        <p:spPr>
          <a:xfrm>
            <a:off x="7311735" y="237235"/>
            <a:ext cx="1634489" cy="845819"/>
          </a:xfrm>
          <a:prstGeom prst="rect">
            <a:avLst/>
          </a:prstGeom>
          <a:noFill/>
          <a:ln>
            <a:noFill/>
          </a:ln>
        </p:spPr>
        <p:txBody>
          <a:bodyPr anchorCtr="0" anchor="ctr" bIns="0" lIns="0" spcFirstLastPara="1" rIns="0" wrap="square" tIns="13950">
            <a:spAutoFit/>
          </a:bodyPr>
          <a:lstStyle/>
          <a:p>
            <a:pPr indent="634" lvl="0" marL="12700" marR="5080" rtl="0" algn="ctr">
              <a:lnSpc>
                <a:spcPct val="994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Interdipendenza delle attività</a:t>
            </a:r>
            <a:endParaRPr sz="1800">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pic>
        <p:nvPicPr>
          <p:cNvPr id="974" name="Google Shape;974;p51"/>
          <p:cNvPicPr preferRelativeResize="0"/>
          <p:nvPr/>
        </p:nvPicPr>
        <p:blipFill rotWithShape="1">
          <a:blip r:embed="rId3">
            <a:alphaModFix/>
          </a:blip>
          <a:srcRect b="0" l="0" r="0" t="0"/>
          <a:stretch/>
        </p:blipFill>
        <p:spPr>
          <a:xfrm>
            <a:off x="0" y="0"/>
            <a:ext cx="12192000" cy="6857999"/>
          </a:xfrm>
          <a:prstGeom prst="rect">
            <a:avLst/>
          </a:prstGeom>
          <a:noFill/>
          <a:ln>
            <a:noFill/>
          </a:ln>
        </p:spPr>
      </p:pic>
      <p:grpSp>
        <p:nvGrpSpPr>
          <p:cNvPr id="975" name="Google Shape;975;p51"/>
          <p:cNvGrpSpPr/>
          <p:nvPr/>
        </p:nvGrpSpPr>
        <p:grpSpPr>
          <a:xfrm>
            <a:off x="1470820" y="339726"/>
            <a:ext cx="2052667" cy="824608"/>
            <a:chOff x="1470820" y="339726"/>
            <a:chExt cx="2052667" cy="824608"/>
          </a:xfrm>
        </p:grpSpPr>
        <p:pic>
          <p:nvPicPr>
            <p:cNvPr id="976" name="Google Shape;976;p51"/>
            <p:cNvPicPr preferRelativeResize="0"/>
            <p:nvPr/>
          </p:nvPicPr>
          <p:blipFill rotWithShape="1">
            <a:blip r:embed="rId4">
              <a:alphaModFix/>
            </a:blip>
            <a:srcRect b="0" l="0" r="0" t="0"/>
            <a:stretch/>
          </p:blipFill>
          <p:spPr>
            <a:xfrm>
              <a:off x="1502663" y="368807"/>
              <a:ext cx="2020824" cy="737615"/>
            </a:xfrm>
            <a:prstGeom prst="rect">
              <a:avLst/>
            </a:prstGeom>
            <a:noFill/>
            <a:ln>
              <a:noFill/>
            </a:ln>
          </p:spPr>
        </p:pic>
        <p:pic>
          <p:nvPicPr>
            <p:cNvPr id="977" name="Google Shape;977;p51"/>
            <p:cNvPicPr preferRelativeResize="0"/>
            <p:nvPr/>
          </p:nvPicPr>
          <p:blipFill rotWithShape="1">
            <a:blip r:embed="rId5">
              <a:alphaModFix/>
            </a:blip>
            <a:srcRect b="0" l="0" r="0" t="0"/>
            <a:stretch/>
          </p:blipFill>
          <p:spPr>
            <a:xfrm>
              <a:off x="1776984" y="393191"/>
              <a:ext cx="1469136" cy="771143"/>
            </a:xfrm>
            <a:prstGeom prst="rect">
              <a:avLst/>
            </a:prstGeom>
            <a:noFill/>
            <a:ln>
              <a:noFill/>
            </a:ln>
          </p:spPr>
        </p:pic>
        <p:sp>
          <p:nvSpPr>
            <p:cNvPr id="978" name="Google Shape;978;p51"/>
            <p:cNvSpPr/>
            <p:nvPr/>
          </p:nvSpPr>
          <p:spPr>
            <a:xfrm>
              <a:off x="1470820" y="339726"/>
              <a:ext cx="2004695" cy="720725"/>
            </a:xfrm>
            <a:custGeom>
              <a:rect b="b" l="l" r="r" t="t"/>
              <a:pathLst>
                <a:path extrusionOk="0" h="720725" w="2004695">
                  <a:moveTo>
                    <a:pt x="1718222" y="0"/>
                  </a:moveTo>
                  <a:lnTo>
                    <a:pt x="0" y="0"/>
                  </a:lnTo>
                  <a:lnTo>
                    <a:pt x="0" y="720364"/>
                  </a:lnTo>
                  <a:lnTo>
                    <a:pt x="1718222" y="720364"/>
                  </a:lnTo>
                  <a:lnTo>
                    <a:pt x="2004651" y="360001"/>
                  </a:lnTo>
                  <a:lnTo>
                    <a:pt x="1718222"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79" name="Google Shape;979;p51"/>
            <p:cNvSpPr/>
            <p:nvPr/>
          </p:nvSpPr>
          <p:spPr>
            <a:xfrm>
              <a:off x="1470820" y="339726"/>
              <a:ext cx="2004695" cy="720725"/>
            </a:xfrm>
            <a:custGeom>
              <a:rect b="b" l="l" r="r" t="t"/>
              <a:pathLst>
                <a:path extrusionOk="0" h="720725" w="2004695">
                  <a:moveTo>
                    <a:pt x="0" y="0"/>
                  </a:moveTo>
                  <a:lnTo>
                    <a:pt x="1718222" y="0"/>
                  </a:lnTo>
                  <a:lnTo>
                    <a:pt x="2004652" y="360002"/>
                  </a:lnTo>
                  <a:lnTo>
                    <a:pt x="1718222" y="720365"/>
                  </a:lnTo>
                  <a:lnTo>
                    <a:pt x="0" y="720365"/>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80" name="Google Shape;980;p51"/>
          <p:cNvSpPr txBox="1"/>
          <p:nvPr/>
        </p:nvSpPr>
        <p:spPr>
          <a:xfrm>
            <a:off x="1867060" y="401827"/>
            <a:ext cx="1213485" cy="577215"/>
          </a:xfrm>
          <a:prstGeom prst="rect">
            <a:avLst/>
          </a:prstGeom>
          <a:noFill/>
          <a:ln>
            <a:noFill/>
          </a:ln>
        </p:spPr>
        <p:txBody>
          <a:bodyPr anchorCtr="0" anchor="t" bIns="0" lIns="0" spcFirstLastPara="1" rIns="0" wrap="square" tIns="9525">
            <a:spAutoFit/>
          </a:bodyPr>
          <a:lstStyle/>
          <a:p>
            <a:pPr indent="189865" lvl="0" marL="12700" marR="5080" rtl="0" algn="l">
              <a:lnSpc>
                <a:spcPct val="101099"/>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1: Cartografia</a:t>
            </a:r>
            <a:endParaRPr b="0" i="0" sz="1800" u="none" cap="none" strike="noStrike">
              <a:solidFill>
                <a:schemeClr val="dk1"/>
              </a:solidFill>
              <a:latin typeface="Arial"/>
              <a:ea typeface="Arial"/>
              <a:cs typeface="Arial"/>
              <a:sym typeface="Arial"/>
            </a:endParaRPr>
          </a:p>
        </p:txBody>
      </p:sp>
      <p:grpSp>
        <p:nvGrpSpPr>
          <p:cNvPr id="981" name="Google Shape;981;p51"/>
          <p:cNvGrpSpPr/>
          <p:nvPr/>
        </p:nvGrpSpPr>
        <p:grpSpPr>
          <a:xfrm>
            <a:off x="3321844" y="339726"/>
            <a:ext cx="2060923" cy="824608"/>
            <a:chOff x="3321844" y="339726"/>
            <a:chExt cx="2060923" cy="824608"/>
          </a:xfrm>
        </p:grpSpPr>
        <p:pic>
          <p:nvPicPr>
            <p:cNvPr id="982" name="Google Shape;982;p51"/>
            <p:cNvPicPr preferRelativeResize="0"/>
            <p:nvPr/>
          </p:nvPicPr>
          <p:blipFill rotWithShape="1">
            <a:blip r:embed="rId6">
              <a:alphaModFix/>
            </a:blip>
            <a:srcRect b="0" l="0" r="0" t="0"/>
            <a:stretch/>
          </p:blipFill>
          <p:spPr>
            <a:xfrm>
              <a:off x="3346703" y="368807"/>
              <a:ext cx="2036064" cy="737615"/>
            </a:xfrm>
            <a:prstGeom prst="rect">
              <a:avLst/>
            </a:prstGeom>
            <a:noFill/>
            <a:ln>
              <a:noFill/>
            </a:ln>
          </p:spPr>
        </p:pic>
        <p:pic>
          <p:nvPicPr>
            <p:cNvPr id="983" name="Google Shape;983;p51"/>
            <p:cNvPicPr preferRelativeResize="0"/>
            <p:nvPr/>
          </p:nvPicPr>
          <p:blipFill rotWithShape="1">
            <a:blip r:embed="rId7">
              <a:alphaModFix/>
            </a:blip>
            <a:srcRect b="0" l="0" r="0" t="0"/>
            <a:stretch/>
          </p:blipFill>
          <p:spPr>
            <a:xfrm>
              <a:off x="3877055" y="393191"/>
              <a:ext cx="1283208" cy="771143"/>
            </a:xfrm>
            <a:prstGeom prst="rect">
              <a:avLst/>
            </a:prstGeom>
            <a:noFill/>
            <a:ln>
              <a:noFill/>
            </a:ln>
          </p:spPr>
        </p:pic>
        <p:sp>
          <p:nvSpPr>
            <p:cNvPr id="984" name="Google Shape;984;p51"/>
            <p:cNvSpPr/>
            <p:nvPr/>
          </p:nvSpPr>
          <p:spPr>
            <a:xfrm>
              <a:off x="3321844" y="339726"/>
              <a:ext cx="2012950" cy="720725"/>
            </a:xfrm>
            <a:custGeom>
              <a:rect b="b" l="l" r="r" t="t"/>
              <a:pathLst>
                <a:path extrusionOk="0" h="720725" w="2012950">
                  <a:moveTo>
                    <a:pt x="1727442" y="0"/>
                  </a:moveTo>
                  <a:lnTo>
                    <a:pt x="0" y="0"/>
                  </a:lnTo>
                  <a:lnTo>
                    <a:pt x="285146" y="360001"/>
                  </a:lnTo>
                  <a:lnTo>
                    <a:pt x="0" y="720364"/>
                  </a:lnTo>
                  <a:lnTo>
                    <a:pt x="1727442" y="720364"/>
                  </a:lnTo>
                  <a:lnTo>
                    <a:pt x="2012589" y="360001"/>
                  </a:lnTo>
                  <a:lnTo>
                    <a:pt x="1727442"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85" name="Google Shape;985;p51"/>
            <p:cNvSpPr/>
            <p:nvPr/>
          </p:nvSpPr>
          <p:spPr>
            <a:xfrm>
              <a:off x="3321844" y="339726"/>
              <a:ext cx="2012950" cy="720725"/>
            </a:xfrm>
            <a:custGeom>
              <a:rect b="b" l="l" r="r" t="t"/>
              <a:pathLst>
                <a:path extrusionOk="0" h="720725" w="2012950">
                  <a:moveTo>
                    <a:pt x="0" y="0"/>
                  </a:moveTo>
                  <a:lnTo>
                    <a:pt x="1727443" y="0"/>
                  </a:lnTo>
                  <a:lnTo>
                    <a:pt x="2012590" y="360002"/>
                  </a:lnTo>
                  <a:lnTo>
                    <a:pt x="1727443" y="720365"/>
                  </a:lnTo>
                  <a:lnTo>
                    <a:pt x="0" y="720365"/>
                  </a:lnTo>
                  <a:lnTo>
                    <a:pt x="285146"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86" name="Google Shape;986;p51"/>
          <p:cNvSpPr txBox="1"/>
          <p:nvPr/>
        </p:nvSpPr>
        <p:spPr>
          <a:xfrm>
            <a:off x="3967381" y="401827"/>
            <a:ext cx="966469" cy="577215"/>
          </a:xfrm>
          <a:prstGeom prst="rect">
            <a:avLst/>
          </a:prstGeom>
          <a:noFill/>
          <a:ln>
            <a:noFill/>
          </a:ln>
        </p:spPr>
        <p:txBody>
          <a:bodyPr anchorCtr="0" anchor="t" bIns="0" lIns="0" spcFirstLastPara="1" rIns="0" wrap="square" tIns="9525">
            <a:spAutoFit/>
          </a:bodyPr>
          <a:lstStyle/>
          <a:p>
            <a:pPr indent="-25400" lvl="0" marL="38100" marR="5080" rtl="0" algn="l">
              <a:lnSpc>
                <a:spcPct val="101099"/>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Criticità dei servizi elettronici</a:t>
            </a:r>
            <a:endParaRPr b="0" i="0" sz="1800" u="none" cap="none" strike="noStrike">
              <a:solidFill>
                <a:schemeClr val="dk1"/>
              </a:solidFill>
              <a:latin typeface="Arial"/>
              <a:ea typeface="Arial"/>
              <a:cs typeface="Arial"/>
              <a:sym typeface="Arial"/>
            </a:endParaRPr>
          </a:p>
        </p:txBody>
      </p:sp>
      <p:grpSp>
        <p:nvGrpSpPr>
          <p:cNvPr id="987" name="Google Shape;987;p51"/>
          <p:cNvGrpSpPr/>
          <p:nvPr/>
        </p:nvGrpSpPr>
        <p:grpSpPr>
          <a:xfrm>
            <a:off x="5174456" y="339726"/>
            <a:ext cx="2055399" cy="824608"/>
            <a:chOff x="5174456" y="339726"/>
            <a:chExt cx="2055399" cy="824608"/>
          </a:xfrm>
        </p:grpSpPr>
        <p:pic>
          <p:nvPicPr>
            <p:cNvPr id="988" name="Google Shape;988;p51"/>
            <p:cNvPicPr preferRelativeResize="0"/>
            <p:nvPr/>
          </p:nvPicPr>
          <p:blipFill rotWithShape="1">
            <a:blip r:embed="rId8">
              <a:alphaModFix/>
            </a:blip>
            <a:srcRect b="0" l="0" r="0" t="0"/>
            <a:stretch/>
          </p:blipFill>
          <p:spPr>
            <a:xfrm>
              <a:off x="5196840" y="368807"/>
              <a:ext cx="2033015" cy="737615"/>
            </a:xfrm>
            <a:prstGeom prst="rect">
              <a:avLst/>
            </a:prstGeom>
            <a:noFill/>
            <a:ln>
              <a:noFill/>
            </a:ln>
          </p:spPr>
        </p:pic>
        <p:pic>
          <p:nvPicPr>
            <p:cNvPr id="989" name="Google Shape;989;p51"/>
            <p:cNvPicPr preferRelativeResize="0"/>
            <p:nvPr/>
          </p:nvPicPr>
          <p:blipFill rotWithShape="1">
            <a:blip r:embed="rId9">
              <a:alphaModFix/>
            </a:blip>
            <a:srcRect b="0" l="0" r="0" t="0"/>
            <a:stretch/>
          </p:blipFill>
          <p:spPr>
            <a:xfrm>
              <a:off x="5580887" y="393191"/>
              <a:ext cx="1514856" cy="771143"/>
            </a:xfrm>
            <a:prstGeom prst="rect">
              <a:avLst/>
            </a:prstGeom>
            <a:noFill/>
            <a:ln>
              <a:noFill/>
            </a:ln>
          </p:spPr>
        </p:pic>
        <p:sp>
          <p:nvSpPr>
            <p:cNvPr id="990" name="Google Shape;990;p51"/>
            <p:cNvSpPr/>
            <p:nvPr/>
          </p:nvSpPr>
          <p:spPr>
            <a:xfrm>
              <a:off x="5174456" y="339726"/>
              <a:ext cx="2006600" cy="720725"/>
            </a:xfrm>
            <a:custGeom>
              <a:rect b="b" l="l" r="r" t="t"/>
              <a:pathLst>
                <a:path extrusionOk="0" h="720725" w="2006600">
                  <a:moveTo>
                    <a:pt x="1721897" y="0"/>
                  </a:moveTo>
                  <a:lnTo>
                    <a:pt x="0" y="0"/>
                  </a:lnTo>
                  <a:lnTo>
                    <a:pt x="283983" y="360001"/>
                  </a:lnTo>
                  <a:lnTo>
                    <a:pt x="0" y="720364"/>
                  </a:lnTo>
                  <a:lnTo>
                    <a:pt x="1721897" y="720364"/>
                  </a:lnTo>
                  <a:lnTo>
                    <a:pt x="2006240" y="360001"/>
                  </a:lnTo>
                  <a:lnTo>
                    <a:pt x="1721897"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91" name="Google Shape;991;p51"/>
            <p:cNvSpPr/>
            <p:nvPr/>
          </p:nvSpPr>
          <p:spPr>
            <a:xfrm>
              <a:off x="5174456" y="339726"/>
              <a:ext cx="2006600" cy="720725"/>
            </a:xfrm>
            <a:custGeom>
              <a:rect b="b" l="l" r="r" t="t"/>
              <a:pathLst>
                <a:path extrusionOk="0" h="720725" w="2006600">
                  <a:moveTo>
                    <a:pt x="0" y="0"/>
                  </a:moveTo>
                  <a:lnTo>
                    <a:pt x="1721897" y="0"/>
                  </a:lnTo>
                  <a:lnTo>
                    <a:pt x="2006240" y="360002"/>
                  </a:lnTo>
                  <a:lnTo>
                    <a:pt x="1721897" y="720365"/>
                  </a:lnTo>
                  <a:lnTo>
                    <a:pt x="0" y="720365"/>
                  </a:lnTo>
                  <a:lnTo>
                    <a:pt x="283983"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92" name="Google Shape;992;p51"/>
          <p:cNvSpPr txBox="1"/>
          <p:nvPr/>
        </p:nvSpPr>
        <p:spPr>
          <a:xfrm>
            <a:off x="5671022" y="401827"/>
            <a:ext cx="1257935" cy="577215"/>
          </a:xfrm>
          <a:prstGeom prst="rect">
            <a:avLst/>
          </a:prstGeom>
          <a:noFill/>
          <a:ln>
            <a:noFill/>
          </a:ln>
        </p:spPr>
        <p:txBody>
          <a:bodyPr anchorCtr="0" anchor="t" bIns="0" lIns="0" spcFirstLastPara="1" rIns="0" wrap="square" tIns="9525">
            <a:spAutoFit/>
          </a:bodyPr>
          <a:lstStyle/>
          <a:p>
            <a:pPr indent="356235" lvl="0" marL="12700" marR="5080" rtl="0" algn="l">
              <a:lnSpc>
                <a:spcPct val="101099"/>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Identificazione delle risorse</a:t>
            </a:r>
            <a:endParaRPr b="0" i="0" sz="1800" u="none" cap="none" strike="noStrike">
              <a:solidFill>
                <a:schemeClr val="dk1"/>
              </a:solidFill>
              <a:latin typeface="Arial"/>
              <a:ea typeface="Arial"/>
              <a:cs typeface="Arial"/>
              <a:sym typeface="Arial"/>
            </a:endParaRPr>
          </a:p>
        </p:txBody>
      </p:sp>
      <p:grpSp>
        <p:nvGrpSpPr>
          <p:cNvPr id="993" name="Google Shape;993;p51"/>
          <p:cNvGrpSpPr/>
          <p:nvPr/>
        </p:nvGrpSpPr>
        <p:grpSpPr>
          <a:xfrm>
            <a:off x="7025482" y="256031"/>
            <a:ext cx="2109372" cy="1036320"/>
            <a:chOff x="7025482" y="256031"/>
            <a:chExt cx="2109372" cy="1036320"/>
          </a:xfrm>
        </p:grpSpPr>
        <p:pic>
          <p:nvPicPr>
            <p:cNvPr id="994" name="Google Shape;994;p51"/>
            <p:cNvPicPr preferRelativeResize="0"/>
            <p:nvPr/>
          </p:nvPicPr>
          <p:blipFill rotWithShape="1">
            <a:blip r:embed="rId10">
              <a:alphaModFix/>
            </a:blip>
            <a:srcRect b="0" l="0" r="0" t="0"/>
            <a:stretch/>
          </p:blipFill>
          <p:spPr>
            <a:xfrm>
              <a:off x="7050023" y="368807"/>
              <a:ext cx="2026920" cy="737615"/>
            </a:xfrm>
            <a:prstGeom prst="rect">
              <a:avLst/>
            </a:prstGeom>
            <a:noFill/>
            <a:ln>
              <a:noFill/>
            </a:ln>
          </p:spPr>
        </p:pic>
        <p:pic>
          <p:nvPicPr>
            <p:cNvPr id="995" name="Google Shape;995;p51"/>
            <p:cNvPicPr preferRelativeResize="0"/>
            <p:nvPr/>
          </p:nvPicPr>
          <p:blipFill rotWithShape="1">
            <a:blip r:embed="rId11">
              <a:alphaModFix/>
            </a:blip>
            <a:srcRect b="0" l="0" r="0" t="0"/>
            <a:stretch/>
          </p:blipFill>
          <p:spPr>
            <a:xfrm>
              <a:off x="7242047" y="256031"/>
              <a:ext cx="1892807" cy="1036320"/>
            </a:xfrm>
            <a:prstGeom prst="rect">
              <a:avLst/>
            </a:prstGeom>
            <a:noFill/>
            <a:ln>
              <a:noFill/>
            </a:ln>
          </p:spPr>
        </p:pic>
        <p:sp>
          <p:nvSpPr>
            <p:cNvPr id="996" name="Google Shape;996;p51"/>
            <p:cNvSpPr/>
            <p:nvPr/>
          </p:nvSpPr>
          <p:spPr>
            <a:xfrm>
              <a:off x="7025482" y="339726"/>
              <a:ext cx="2004695" cy="720725"/>
            </a:xfrm>
            <a:custGeom>
              <a:rect b="b" l="l" r="r" t="t"/>
              <a:pathLst>
                <a:path extrusionOk="0" h="720725" w="2004695">
                  <a:moveTo>
                    <a:pt x="1720432" y="0"/>
                  </a:moveTo>
                  <a:lnTo>
                    <a:pt x="0" y="0"/>
                  </a:lnTo>
                  <a:lnTo>
                    <a:pt x="284219" y="360001"/>
                  </a:lnTo>
                  <a:lnTo>
                    <a:pt x="0" y="720364"/>
                  </a:lnTo>
                  <a:lnTo>
                    <a:pt x="1720432" y="720364"/>
                  </a:lnTo>
                  <a:lnTo>
                    <a:pt x="2004653" y="360001"/>
                  </a:lnTo>
                  <a:lnTo>
                    <a:pt x="1720432" y="0"/>
                  </a:lnTo>
                  <a:close/>
                </a:path>
              </a:pathLst>
            </a:custGeom>
            <a:solidFill>
              <a:srgbClr val="90BA4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97" name="Google Shape;997;p51"/>
            <p:cNvSpPr/>
            <p:nvPr/>
          </p:nvSpPr>
          <p:spPr>
            <a:xfrm>
              <a:off x="7025482" y="339726"/>
              <a:ext cx="2004695" cy="720725"/>
            </a:xfrm>
            <a:custGeom>
              <a:rect b="b" l="l" r="r" t="t"/>
              <a:pathLst>
                <a:path extrusionOk="0" h="720725" w="2004695">
                  <a:moveTo>
                    <a:pt x="0" y="0"/>
                  </a:moveTo>
                  <a:lnTo>
                    <a:pt x="1720433" y="0"/>
                  </a:lnTo>
                  <a:lnTo>
                    <a:pt x="2004653" y="360002"/>
                  </a:lnTo>
                  <a:lnTo>
                    <a:pt x="1720433" y="720365"/>
                  </a:lnTo>
                  <a:lnTo>
                    <a:pt x="0" y="720365"/>
                  </a:lnTo>
                  <a:lnTo>
                    <a:pt x="284220"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98" name="Google Shape;998;p51"/>
          <p:cNvSpPr txBox="1"/>
          <p:nvPr>
            <p:ph type="title"/>
          </p:nvPr>
        </p:nvSpPr>
        <p:spPr>
          <a:xfrm>
            <a:off x="7332372" y="264667"/>
            <a:ext cx="1634489" cy="845819"/>
          </a:xfrm>
          <a:prstGeom prst="rect">
            <a:avLst/>
          </a:prstGeom>
          <a:noFill/>
          <a:ln>
            <a:noFill/>
          </a:ln>
        </p:spPr>
        <p:txBody>
          <a:bodyPr anchorCtr="0" anchor="ctr" bIns="0" lIns="0" spcFirstLastPara="1" rIns="0" wrap="square" tIns="13950">
            <a:spAutoFit/>
          </a:bodyPr>
          <a:lstStyle/>
          <a:p>
            <a:pPr indent="634" lvl="0" marL="12700" marR="5080" rtl="0" algn="ctr">
              <a:lnSpc>
                <a:spcPct val="994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Interdipendenza delle attività</a:t>
            </a:r>
            <a:endParaRPr sz="1800">
              <a:latin typeface="Arial"/>
              <a:ea typeface="Arial"/>
              <a:cs typeface="Arial"/>
              <a:sym typeface="Arial"/>
            </a:endParaRPr>
          </a:p>
        </p:txBody>
      </p:sp>
      <p:sp>
        <p:nvSpPr>
          <p:cNvPr id="999" name="Google Shape;999;p51"/>
          <p:cNvSpPr txBox="1"/>
          <p:nvPr/>
        </p:nvSpPr>
        <p:spPr>
          <a:xfrm>
            <a:off x="2227568" y="1309115"/>
            <a:ext cx="1534160"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Modello patrimoniale</a:t>
            </a:r>
            <a:endParaRPr b="0" i="0" sz="2000" u="none" cap="none" strike="noStrike">
              <a:solidFill>
                <a:schemeClr val="dk1"/>
              </a:solidFill>
              <a:latin typeface="Arial"/>
              <a:ea typeface="Arial"/>
              <a:cs typeface="Arial"/>
              <a:sym typeface="Arial"/>
            </a:endParaRPr>
          </a:p>
        </p:txBody>
      </p:sp>
      <p:pic>
        <p:nvPicPr>
          <p:cNvPr id="1000" name="Google Shape;1000;p51"/>
          <p:cNvPicPr preferRelativeResize="0"/>
          <p:nvPr/>
        </p:nvPicPr>
        <p:blipFill rotWithShape="1">
          <a:blip r:embed="rId12">
            <a:alphaModFix/>
          </a:blip>
          <a:srcRect b="0" l="0" r="0" t="0"/>
          <a:stretch/>
        </p:blipFill>
        <p:spPr>
          <a:xfrm>
            <a:off x="1397793" y="1800225"/>
            <a:ext cx="4856162" cy="4319587"/>
          </a:xfrm>
          <a:prstGeom prst="rect">
            <a:avLst/>
          </a:prstGeom>
          <a:noFill/>
          <a:ln>
            <a:noFill/>
          </a:ln>
        </p:spPr>
      </p:pic>
      <p:sp>
        <p:nvSpPr>
          <p:cNvPr id="1001" name="Google Shape;1001;p51"/>
          <p:cNvSpPr txBox="1"/>
          <p:nvPr/>
        </p:nvSpPr>
        <p:spPr>
          <a:xfrm>
            <a:off x="8634718" y="1315211"/>
            <a:ext cx="1393190"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Modello utente</a:t>
            </a:r>
            <a:endParaRPr b="0" i="0" sz="2000" u="none" cap="none" strike="noStrike">
              <a:solidFill>
                <a:schemeClr val="dk1"/>
              </a:solidFill>
              <a:latin typeface="Arial"/>
              <a:ea typeface="Arial"/>
              <a:cs typeface="Arial"/>
              <a:sym typeface="Arial"/>
            </a:endParaRPr>
          </a:p>
        </p:txBody>
      </p:sp>
      <p:pic>
        <p:nvPicPr>
          <p:cNvPr id="1002" name="Google Shape;1002;p51"/>
          <p:cNvPicPr preferRelativeResize="0"/>
          <p:nvPr/>
        </p:nvPicPr>
        <p:blipFill rotWithShape="1">
          <a:blip r:embed="rId13">
            <a:alphaModFix/>
          </a:blip>
          <a:srcRect b="0" l="0" r="0" t="0"/>
          <a:stretch/>
        </p:blipFill>
        <p:spPr>
          <a:xfrm>
            <a:off x="6558754" y="1816101"/>
            <a:ext cx="4159250" cy="430371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pic>
        <p:nvPicPr>
          <p:cNvPr id="1007" name="Google Shape;1007;p52"/>
          <p:cNvPicPr preferRelativeResize="0"/>
          <p:nvPr/>
        </p:nvPicPr>
        <p:blipFill rotWithShape="1">
          <a:blip r:embed="rId3">
            <a:alphaModFix/>
          </a:blip>
          <a:srcRect b="0" l="0" r="0" t="0"/>
          <a:stretch/>
        </p:blipFill>
        <p:spPr>
          <a:xfrm>
            <a:off x="0" y="0"/>
            <a:ext cx="12192000" cy="6857999"/>
          </a:xfrm>
          <a:prstGeom prst="rect">
            <a:avLst/>
          </a:prstGeom>
          <a:noFill/>
          <a:ln>
            <a:noFill/>
          </a:ln>
        </p:spPr>
      </p:pic>
      <p:graphicFrame>
        <p:nvGraphicFramePr>
          <p:cNvPr id="1008" name="Google Shape;1008;p52"/>
          <p:cNvGraphicFramePr/>
          <p:nvPr/>
        </p:nvGraphicFramePr>
        <p:xfrm>
          <a:off x="1788466" y="1549548"/>
          <a:ext cx="3000000" cy="3000000"/>
        </p:xfrm>
        <a:graphic>
          <a:graphicData uri="http://schemas.openxmlformats.org/drawingml/2006/table">
            <a:tbl>
              <a:tblPr bandRow="1" firstRow="1">
                <a:noFill/>
                <a:tableStyleId>{66C8C430-4CD3-4488-ABC1-11A2446D6C23}</a:tableStyleId>
              </a:tblPr>
              <a:tblGrid>
                <a:gridCol w="3818250"/>
                <a:gridCol w="1276350"/>
                <a:gridCol w="1727200"/>
                <a:gridCol w="1847850"/>
              </a:tblGrid>
              <a:tr h="747450">
                <a:tc>
                  <a:txBody>
                    <a:bodyPr/>
                    <a:lstStyle/>
                    <a:p>
                      <a:pPr indent="0" lvl="0" marL="116839"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latin typeface="Arial"/>
                          <a:ea typeface="Arial"/>
                          <a:cs typeface="Arial"/>
                          <a:sym typeface="Arial"/>
                        </a:rPr>
                        <a:t>Livello di impatto</a:t>
                      </a:r>
                      <a:endParaRPr sz="1400" u="none" cap="none" strike="noStrike">
                        <a:latin typeface="Arial"/>
                        <a:ea typeface="Arial"/>
                        <a:cs typeface="Arial"/>
                        <a:sym typeface="Arial"/>
                      </a:endParaRPr>
                    </a:p>
                  </a:txBody>
                  <a:tcPr marT="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B9B1A"/>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b="1" lang="en-US" sz="1400" u="none" cap="none" strike="noStrike">
                          <a:solidFill>
                            <a:srgbClr val="FFFFFF"/>
                          </a:solidFill>
                          <a:latin typeface="Arial"/>
                          <a:ea typeface="Arial"/>
                          <a:cs typeface="Arial"/>
                          <a:sym typeface="Arial"/>
                        </a:rPr>
                        <a:t>Valore</a:t>
                      </a:r>
                      <a:endParaRPr sz="1400" u="none" cap="none" strike="noStrike">
                        <a:latin typeface="Arial"/>
                        <a:ea typeface="Arial"/>
                        <a:cs typeface="Arial"/>
                        <a:sym typeface="Arial"/>
                      </a:endParaRPr>
                    </a:p>
                  </a:txBody>
                  <a:tcPr marT="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C7013"/>
                    </a:solidFill>
                  </a:tcPr>
                </a:tc>
                <a:tc>
                  <a:txBody>
                    <a:bodyPr/>
                    <a:lstStyle/>
                    <a:p>
                      <a:pPr indent="0" lvl="0" marL="0" marR="109220" rtl="0" algn="r">
                        <a:lnSpc>
                          <a:spcPct val="100000"/>
                        </a:lnSpc>
                        <a:spcBef>
                          <a:spcPts val="0"/>
                        </a:spcBef>
                        <a:spcAft>
                          <a:spcPts val="0"/>
                        </a:spcAft>
                        <a:buClr>
                          <a:srgbClr val="000000"/>
                        </a:buClr>
                        <a:buSzPts val="1400"/>
                        <a:buFont typeface="Arial"/>
                        <a:buNone/>
                      </a:pPr>
                      <a:r>
                        <a:rPr b="1" lang="en-US" sz="1400" u="none" cap="none" strike="noStrike">
                          <a:solidFill>
                            <a:srgbClr val="FFFFFF"/>
                          </a:solidFill>
                          <a:latin typeface="Arial"/>
                          <a:ea typeface="Arial"/>
                          <a:cs typeface="Arial"/>
                          <a:sym typeface="Arial"/>
                        </a:rPr>
                        <a:t>Descrizione</a:t>
                      </a:r>
                      <a:endParaRPr sz="1400" u="none" cap="none" strike="noStrike">
                        <a:latin typeface="Arial"/>
                        <a:ea typeface="Arial"/>
                        <a:cs typeface="Arial"/>
                        <a:sym typeface="Arial"/>
                      </a:endParaRPr>
                    </a:p>
                  </a:txBody>
                  <a:tcPr marT="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8520E"/>
                    </a:solidFill>
                  </a:tcPr>
                </a:tc>
                <a:tc>
                  <a:txBody>
                    <a:bodyPr/>
                    <a:lstStyle/>
                    <a:p>
                      <a:pPr indent="0" lvl="0" marL="0" marR="109220" rtl="0" algn="r">
                        <a:lnSpc>
                          <a:spcPct val="100000"/>
                        </a:lnSpc>
                        <a:spcBef>
                          <a:spcPts val="0"/>
                        </a:spcBef>
                        <a:spcAft>
                          <a:spcPts val="0"/>
                        </a:spcAft>
                        <a:buClr>
                          <a:srgbClr val="000000"/>
                        </a:buClr>
                        <a:buSzPts val="1400"/>
                        <a:buFont typeface="Arial"/>
                        <a:buNone/>
                      </a:pPr>
                      <a:r>
                        <a:rPr b="1" lang="en-US" sz="1400" u="none" cap="none" strike="noStrike">
                          <a:solidFill>
                            <a:srgbClr val="FFFFFF"/>
                          </a:solidFill>
                          <a:latin typeface="Arial"/>
                          <a:ea typeface="Arial"/>
                          <a:cs typeface="Arial"/>
                          <a:sym typeface="Arial"/>
                        </a:rPr>
                        <a:t>Perdita finanziaria</a:t>
                      </a:r>
                      <a:endParaRPr sz="1400" u="none" cap="none" strike="noStrike">
                        <a:latin typeface="Arial"/>
                        <a:ea typeface="Arial"/>
                        <a:cs typeface="Arial"/>
                        <a:sym typeface="Arial"/>
                      </a:endParaRPr>
                    </a:p>
                  </a:txBody>
                  <a:tcPr marT="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D4D4D"/>
                    </a:solidFill>
                  </a:tcPr>
                </a:tc>
              </a:tr>
              <a:tr h="66282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Molto alto (VH)</a:t>
                      </a:r>
                      <a:endParaRPr sz="1400" u="none" cap="none" strike="noStrike">
                        <a:latin typeface="Arial"/>
                        <a:ea typeface="Arial"/>
                        <a:cs typeface="Arial"/>
                        <a:sym typeface="Arial"/>
                      </a:endParaRPr>
                    </a:p>
                  </a:txBody>
                  <a:tcPr marT="1967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5</a:t>
                      </a:r>
                      <a:endParaRPr sz="1400" u="none" cap="none" strike="noStrike">
                        <a:latin typeface="Arial"/>
                        <a:ea typeface="Arial"/>
                        <a:cs typeface="Arial"/>
                        <a:sym typeface="Arial"/>
                      </a:endParaRPr>
                    </a:p>
                  </a:txBody>
                  <a:tcPr marT="1967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9854" rtl="0" algn="r">
                        <a:lnSpc>
                          <a:spcPct val="117499"/>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Catastrofico</a:t>
                      </a:r>
                      <a:endParaRPr sz="1400" u="none" cap="none" strike="noStrike">
                        <a:latin typeface="Arial"/>
                        <a:ea typeface="Arial"/>
                        <a:cs typeface="Arial"/>
                        <a:sym typeface="Arial"/>
                      </a:endParaRPr>
                    </a:p>
                    <a:p>
                      <a:pPr indent="0" lvl="0" marL="0" marR="109854" rtl="0" algn="r">
                        <a:lnSpc>
                          <a:spcPct val="117499"/>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Impatto</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10489"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&gt; 10.000.000 €</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66282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Alto (H)</a:t>
                      </a:r>
                      <a:endParaRPr sz="1400" u="none" cap="none" strike="noStrike">
                        <a:latin typeface="Arial"/>
                        <a:ea typeface="Arial"/>
                        <a:cs typeface="Arial"/>
                        <a:sym typeface="Arial"/>
                      </a:endParaRPr>
                    </a:p>
                  </a:txBody>
                  <a:tcPr marT="216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4</a:t>
                      </a:r>
                      <a:endParaRPr sz="1400" u="none" cap="none" strike="noStrike">
                        <a:latin typeface="Arial"/>
                        <a:ea typeface="Arial"/>
                        <a:cs typeface="Arial"/>
                        <a:sym typeface="Arial"/>
                      </a:endParaRPr>
                    </a:p>
                  </a:txBody>
                  <a:tcPr marT="216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Impatto significativo</a:t>
                      </a:r>
                      <a:endParaRPr sz="1400" u="none" cap="none" strike="noStrike">
                        <a:latin typeface="Arial"/>
                        <a:ea typeface="Arial"/>
                        <a:cs typeface="Arial"/>
                        <a:sym typeface="Arial"/>
                      </a:endParaRPr>
                    </a:p>
                  </a:txBody>
                  <a:tcPr marT="216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0" lvl="0" marL="0" marR="109220"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&lt; =10.000.000 €</a:t>
                      </a:r>
                      <a:endParaRPr sz="1400" u="none" cap="none" strike="noStrike">
                        <a:latin typeface="Arial"/>
                        <a:ea typeface="Arial"/>
                        <a:cs typeface="Arial"/>
                        <a:sym typeface="Arial"/>
                      </a:endParaRPr>
                    </a:p>
                  </a:txBody>
                  <a:tcPr marT="216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663550">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Medio (M)</a:t>
                      </a:r>
                      <a:endParaRPr sz="1400" u="none" cap="none" strike="noStrike">
                        <a:latin typeface="Arial"/>
                        <a:ea typeface="Arial"/>
                        <a:cs typeface="Arial"/>
                        <a:sym typeface="Arial"/>
                      </a:endParaRPr>
                    </a:p>
                  </a:txBody>
                  <a:tcPr marT="2032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3</a:t>
                      </a:r>
                      <a:endParaRPr sz="1400" u="none" cap="none" strike="noStrike">
                        <a:latin typeface="Arial"/>
                        <a:ea typeface="Arial"/>
                        <a:cs typeface="Arial"/>
                        <a:sym typeface="Arial"/>
                      </a:endParaRPr>
                    </a:p>
                  </a:txBody>
                  <a:tcPr marT="2032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Impatto moderato</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&lt;=1.000.000 €</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66282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Basso (L)</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2</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Basso impatto</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&lt;= 100.000 €</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66607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Molto basso (VL)</a:t>
                      </a:r>
                      <a:endParaRPr sz="1400" u="none" cap="none" strike="noStrike">
                        <a:latin typeface="Arial"/>
                        <a:ea typeface="Arial"/>
                        <a:cs typeface="Arial"/>
                        <a:sym typeface="Arial"/>
                      </a:endParaRPr>
                    </a:p>
                  </a:txBody>
                  <a:tcPr marT="1967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1</a:t>
                      </a:r>
                      <a:endParaRPr sz="1400" u="none" cap="none" strike="noStrike">
                        <a:latin typeface="Arial"/>
                        <a:ea typeface="Arial"/>
                        <a:cs typeface="Arial"/>
                        <a:sym typeface="Arial"/>
                      </a:endParaRPr>
                    </a:p>
                  </a:txBody>
                  <a:tcPr marT="1967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Impatto minore</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9220"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&lt;= 10.000 €</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bl>
          </a:graphicData>
        </a:graphic>
      </p:graphicFrame>
      <p:grpSp>
        <p:nvGrpSpPr>
          <p:cNvPr id="1009" name="Google Shape;1009;p52"/>
          <p:cNvGrpSpPr/>
          <p:nvPr/>
        </p:nvGrpSpPr>
        <p:grpSpPr>
          <a:xfrm>
            <a:off x="1429543" y="360362"/>
            <a:ext cx="2246345" cy="788733"/>
            <a:chOff x="1429543" y="360362"/>
            <a:chExt cx="2246345" cy="788733"/>
          </a:xfrm>
        </p:grpSpPr>
        <p:pic>
          <p:nvPicPr>
            <p:cNvPr id="1010" name="Google Shape;1010;p52"/>
            <p:cNvPicPr preferRelativeResize="0"/>
            <p:nvPr/>
          </p:nvPicPr>
          <p:blipFill rotWithShape="1">
            <a:blip r:embed="rId4">
              <a:alphaModFix/>
            </a:blip>
            <a:srcRect b="0" l="0" r="0" t="0"/>
            <a:stretch/>
          </p:blipFill>
          <p:spPr>
            <a:xfrm>
              <a:off x="1459992" y="390144"/>
              <a:ext cx="2215896" cy="664463"/>
            </a:xfrm>
            <a:prstGeom prst="rect">
              <a:avLst/>
            </a:prstGeom>
            <a:noFill/>
            <a:ln>
              <a:noFill/>
            </a:ln>
          </p:spPr>
        </p:pic>
        <p:pic>
          <p:nvPicPr>
            <p:cNvPr id="1011" name="Google Shape;1011;p52"/>
            <p:cNvPicPr preferRelativeResize="0"/>
            <p:nvPr/>
          </p:nvPicPr>
          <p:blipFill rotWithShape="1">
            <a:blip r:embed="rId5">
              <a:alphaModFix/>
            </a:blip>
            <a:srcRect b="0" l="0" r="0" t="0"/>
            <a:stretch/>
          </p:blipFill>
          <p:spPr>
            <a:xfrm>
              <a:off x="1676400" y="377951"/>
              <a:ext cx="1840992" cy="771144"/>
            </a:xfrm>
            <a:prstGeom prst="rect">
              <a:avLst/>
            </a:prstGeom>
            <a:noFill/>
            <a:ln>
              <a:noFill/>
            </a:ln>
          </p:spPr>
        </p:pic>
        <p:sp>
          <p:nvSpPr>
            <p:cNvPr id="1012" name="Google Shape;1012;p52"/>
            <p:cNvSpPr/>
            <p:nvPr/>
          </p:nvSpPr>
          <p:spPr>
            <a:xfrm>
              <a:off x="1429543" y="360362"/>
              <a:ext cx="2197100" cy="647700"/>
            </a:xfrm>
            <a:custGeom>
              <a:rect b="b" l="l" r="r" t="t"/>
              <a:pathLst>
                <a:path extrusionOk="0" h="647700" w="2197100">
                  <a:moveTo>
                    <a:pt x="1910850" y="0"/>
                  </a:moveTo>
                  <a:lnTo>
                    <a:pt x="0" y="0"/>
                  </a:lnTo>
                  <a:lnTo>
                    <a:pt x="0" y="647340"/>
                  </a:lnTo>
                  <a:lnTo>
                    <a:pt x="1910850" y="647340"/>
                  </a:lnTo>
                  <a:lnTo>
                    <a:pt x="2196740" y="323670"/>
                  </a:lnTo>
                  <a:lnTo>
                    <a:pt x="1910850"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13" name="Google Shape;1013;p52"/>
            <p:cNvSpPr/>
            <p:nvPr/>
          </p:nvSpPr>
          <p:spPr>
            <a:xfrm>
              <a:off x="1429543" y="360362"/>
              <a:ext cx="2197100" cy="647700"/>
            </a:xfrm>
            <a:custGeom>
              <a:rect b="b" l="l" r="r" t="t"/>
              <a:pathLst>
                <a:path extrusionOk="0" h="647700" w="2197100">
                  <a:moveTo>
                    <a:pt x="0" y="0"/>
                  </a:moveTo>
                  <a:lnTo>
                    <a:pt x="1910850" y="0"/>
                  </a:lnTo>
                  <a:lnTo>
                    <a:pt x="2196740" y="323670"/>
                  </a:lnTo>
                  <a:lnTo>
                    <a:pt x="1910850" y="647340"/>
                  </a:lnTo>
                  <a:lnTo>
                    <a:pt x="0" y="6473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14" name="Google Shape;1014;p52"/>
          <p:cNvSpPr txBox="1"/>
          <p:nvPr/>
        </p:nvSpPr>
        <p:spPr>
          <a:xfrm>
            <a:off x="1766252" y="383539"/>
            <a:ext cx="1524635" cy="580390"/>
          </a:xfrm>
          <a:prstGeom prst="rect">
            <a:avLst/>
          </a:prstGeom>
          <a:noFill/>
          <a:ln>
            <a:noFill/>
          </a:ln>
        </p:spPr>
        <p:txBody>
          <a:bodyPr anchorCtr="0" anchor="t" bIns="0" lIns="0" spcFirstLastPara="1" rIns="0" wrap="square" tIns="6350">
            <a:spAutoFit/>
          </a:bodyPr>
          <a:lstStyle/>
          <a:p>
            <a:pPr indent="-187960" lvl="0" marL="200025"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2: Valutazione dell'impatto</a:t>
            </a:r>
            <a:endParaRPr b="0" i="0" sz="1800" u="none" cap="none" strike="noStrike">
              <a:solidFill>
                <a:schemeClr val="dk1"/>
              </a:solidFill>
              <a:latin typeface="Arial"/>
              <a:ea typeface="Arial"/>
              <a:cs typeface="Arial"/>
              <a:sym typeface="Arial"/>
            </a:endParaRPr>
          </a:p>
        </p:txBody>
      </p:sp>
      <p:grpSp>
        <p:nvGrpSpPr>
          <p:cNvPr id="1015" name="Google Shape;1015;p52"/>
          <p:cNvGrpSpPr/>
          <p:nvPr/>
        </p:nvGrpSpPr>
        <p:grpSpPr>
          <a:xfrm>
            <a:off x="3456781" y="360362"/>
            <a:ext cx="2252122" cy="788733"/>
            <a:chOff x="3456781" y="360362"/>
            <a:chExt cx="2252122" cy="788733"/>
          </a:xfrm>
        </p:grpSpPr>
        <p:pic>
          <p:nvPicPr>
            <p:cNvPr id="1016" name="Google Shape;1016;p52"/>
            <p:cNvPicPr preferRelativeResize="0"/>
            <p:nvPr/>
          </p:nvPicPr>
          <p:blipFill rotWithShape="1">
            <a:blip r:embed="rId6">
              <a:alphaModFix/>
            </a:blip>
            <a:srcRect b="0" l="0" r="0" t="0"/>
            <a:stretch/>
          </p:blipFill>
          <p:spPr>
            <a:xfrm>
              <a:off x="3480815" y="390144"/>
              <a:ext cx="2228088" cy="664463"/>
            </a:xfrm>
            <a:prstGeom prst="rect">
              <a:avLst/>
            </a:prstGeom>
            <a:noFill/>
            <a:ln>
              <a:noFill/>
            </a:ln>
          </p:spPr>
        </p:pic>
        <p:pic>
          <p:nvPicPr>
            <p:cNvPr id="1017" name="Google Shape;1017;p52"/>
            <p:cNvPicPr preferRelativeResize="0"/>
            <p:nvPr/>
          </p:nvPicPr>
          <p:blipFill rotWithShape="1">
            <a:blip r:embed="rId5">
              <a:alphaModFix/>
            </a:blip>
            <a:srcRect b="0" l="0" r="0" t="0"/>
            <a:stretch/>
          </p:blipFill>
          <p:spPr>
            <a:xfrm>
              <a:off x="3828288" y="377951"/>
              <a:ext cx="1840991" cy="771144"/>
            </a:xfrm>
            <a:prstGeom prst="rect">
              <a:avLst/>
            </a:prstGeom>
            <a:noFill/>
            <a:ln>
              <a:noFill/>
            </a:ln>
          </p:spPr>
        </p:pic>
        <p:sp>
          <p:nvSpPr>
            <p:cNvPr id="1018" name="Google Shape;1018;p52"/>
            <p:cNvSpPr/>
            <p:nvPr/>
          </p:nvSpPr>
          <p:spPr>
            <a:xfrm>
              <a:off x="3456781" y="360362"/>
              <a:ext cx="2204720" cy="647700"/>
            </a:xfrm>
            <a:custGeom>
              <a:rect b="b" l="l" r="r" t="t"/>
              <a:pathLst>
                <a:path extrusionOk="0" h="647700" w="2204720">
                  <a:moveTo>
                    <a:pt x="1919146" y="0"/>
                  </a:moveTo>
                  <a:lnTo>
                    <a:pt x="0" y="0"/>
                  </a:lnTo>
                  <a:lnTo>
                    <a:pt x="285531" y="323670"/>
                  </a:lnTo>
                  <a:lnTo>
                    <a:pt x="0" y="647340"/>
                  </a:lnTo>
                  <a:lnTo>
                    <a:pt x="1919146" y="647340"/>
                  </a:lnTo>
                  <a:lnTo>
                    <a:pt x="2204678" y="323670"/>
                  </a:lnTo>
                  <a:lnTo>
                    <a:pt x="1919146"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19" name="Google Shape;1019;p52"/>
            <p:cNvSpPr/>
            <p:nvPr/>
          </p:nvSpPr>
          <p:spPr>
            <a:xfrm>
              <a:off x="3456781" y="360362"/>
              <a:ext cx="2204720" cy="647700"/>
            </a:xfrm>
            <a:custGeom>
              <a:rect b="b" l="l" r="r" t="t"/>
              <a:pathLst>
                <a:path extrusionOk="0" h="647700" w="2204720">
                  <a:moveTo>
                    <a:pt x="0" y="0"/>
                  </a:moveTo>
                  <a:lnTo>
                    <a:pt x="1919146" y="0"/>
                  </a:lnTo>
                  <a:lnTo>
                    <a:pt x="2204678" y="323670"/>
                  </a:lnTo>
                  <a:lnTo>
                    <a:pt x="1919146" y="647340"/>
                  </a:lnTo>
                  <a:lnTo>
                    <a:pt x="0" y="647340"/>
                  </a:lnTo>
                  <a:lnTo>
                    <a:pt x="285531" y="32367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20" name="Google Shape;1020;p52"/>
          <p:cNvSpPr txBox="1"/>
          <p:nvPr/>
        </p:nvSpPr>
        <p:spPr>
          <a:xfrm>
            <a:off x="3918198" y="383539"/>
            <a:ext cx="1526540" cy="580390"/>
          </a:xfrm>
          <a:prstGeom prst="rect">
            <a:avLst/>
          </a:prstGeom>
          <a:noFill/>
          <a:ln>
            <a:noFill/>
          </a:ln>
        </p:spPr>
        <p:txBody>
          <a:bodyPr anchorCtr="0" anchor="t" bIns="0" lIns="0" spcFirstLastPara="1" rIns="0" wrap="square" tIns="6350">
            <a:spAutoFit/>
          </a:bodyPr>
          <a:lstStyle/>
          <a:p>
            <a:pPr indent="-189230" lvl="0" marL="201295"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Valutazione dell'impatto personale</a:t>
            </a:r>
            <a:endParaRPr b="0" i="0" sz="1800" u="none" cap="none" strike="noStrike">
              <a:solidFill>
                <a:schemeClr val="dk1"/>
              </a:solidFill>
              <a:latin typeface="Arial"/>
              <a:ea typeface="Arial"/>
              <a:cs typeface="Arial"/>
              <a:sym typeface="Arial"/>
            </a:endParaRPr>
          </a:p>
        </p:txBody>
      </p:sp>
      <p:grpSp>
        <p:nvGrpSpPr>
          <p:cNvPr id="1021" name="Google Shape;1021;p52"/>
          <p:cNvGrpSpPr/>
          <p:nvPr/>
        </p:nvGrpSpPr>
        <p:grpSpPr>
          <a:xfrm>
            <a:off x="5487193" y="360362"/>
            <a:ext cx="2245582" cy="788733"/>
            <a:chOff x="5487193" y="360362"/>
            <a:chExt cx="2245582" cy="788733"/>
          </a:xfrm>
        </p:grpSpPr>
        <p:pic>
          <p:nvPicPr>
            <p:cNvPr id="1022" name="Google Shape;1022;p52"/>
            <p:cNvPicPr preferRelativeResize="0"/>
            <p:nvPr/>
          </p:nvPicPr>
          <p:blipFill rotWithShape="1">
            <a:blip r:embed="rId7">
              <a:alphaModFix/>
            </a:blip>
            <a:srcRect b="0" l="0" r="0" t="0"/>
            <a:stretch/>
          </p:blipFill>
          <p:spPr>
            <a:xfrm>
              <a:off x="5510784" y="390144"/>
              <a:ext cx="2221991" cy="664463"/>
            </a:xfrm>
            <a:prstGeom prst="rect">
              <a:avLst/>
            </a:prstGeom>
            <a:noFill/>
            <a:ln>
              <a:noFill/>
            </a:ln>
          </p:spPr>
        </p:pic>
        <p:pic>
          <p:nvPicPr>
            <p:cNvPr id="1023" name="Google Shape;1023;p52"/>
            <p:cNvPicPr preferRelativeResize="0"/>
            <p:nvPr/>
          </p:nvPicPr>
          <p:blipFill rotWithShape="1">
            <a:blip r:embed="rId8">
              <a:alphaModFix/>
            </a:blip>
            <a:srcRect b="0" l="0" r="0" t="0"/>
            <a:stretch/>
          </p:blipFill>
          <p:spPr>
            <a:xfrm>
              <a:off x="5964936" y="377951"/>
              <a:ext cx="1621536" cy="771144"/>
            </a:xfrm>
            <a:prstGeom prst="rect">
              <a:avLst/>
            </a:prstGeom>
            <a:noFill/>
            <a:ln>
              <a:noFill/>
            </a:ln>
          </p:spPr>
        </p:pic>
        <p:sp>
          <p:nvSpPr>
            <p:cNvPr id="1024" name="Google Shape;1024;p52"/>
            <p:cNvSpPr/>
            <p:nvPr/>
          </p:nvSpPr>
          <p:spPr>
            <a:xfrm>
              <a:off x="5487193" y="360362"/>
              <a:ext cx="2197100" cy="647700"/>
            </a:xfrm>
            <a:custGeom>
              <a:rect b="b" l="l" r="r" t="t"/>
              <a:pathLst>
                <a:path extrusionOk="0" h="647700" w="2197100">
                  <a:moveTo>
                    <a:pt x="1912430" y="0"/>
                  </a:moveTo>
                  <a:lnTo>
                    <a:pt x="0" y="0"/>
                  </a:lnTo>
                  <a:lnTo>
                    <a:pt x="284309" y="323670"/>
                  </a:lnTo>
                  <a:lnTo>
                    <a:pt x="0" y="647340"/>
                  </a:lnTo>
                  <a:lnTo>
                    <a:pt x="1912430" y="647340"/>
                  </a:lnTo>
                  <a:lnTo>
                    <a:pt x="2196740" y="323670"/>
                  </a:lnTo>
                  <a:lnTo>
                    <a:pt x="1912430"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25" name="Google Shape;1025;p52"/>
            <p:cNvSpPr/>
            <p:nvPr/>
          </p:nvSpPr>
          <p:spPr>
            <a:xfrm>
              <a:off x="5487193" y="360362"/>
              <a:ext cx="2197100" cy="647700"/>
            </a:xfrm>
            <a:custGeom>
              <a:rect b="b" l="l" r="r" t="t"/>
              <a:pathLst>
                <a:path extrusionOk="0" h="647700" w="2197100">
                  <a:moveTo>
                    <a:pt x="0" y="0"/>
                  </a:moveTo>
                  <a:lnTo>
                    <a:pt x="1912431" y="0"/>
                  </a:lnTo>
                  <a:lnTo>
                    <a:pt x="2196740" y="323670"/>
                  </a:lnTo>
                  <a:lnTo>
                    <a:pt x="1912431" y="647340"/>
                  </a:lnTo>
                  <a:lnTo>
                    <a:pt x="0" y="647340"/>
                  </a:lnTo>
                  <a:lnTo>
                    <a:pt x="284309" y="32367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26" name="Google Shape;1026;p52"/>
          <p:cNvSpPr txBox="1"/>
          <p:nvPr/>
        </p:nvSpPr>
        <p:spPr>
          <a:xfrm>
            <a:off x="6054180" y="383539"/>
            <a:ext cx="1306830" cy="580390"/>
          </a:xfrm>
          <a:prstGeom prst="rect">
            <a:avLst/>
          </a:prstGeom>
          <a:noFill/>
          <a:ln>
            <a:noFill/>
          </a:ln>
        </p:spPr>
        <p:txBody>
          <a:bodyPr anchorCtr="0" anchor="t" bIns="0" lIns="0" spcFirstLastPara="1" rIns="0" wrap="square" tIns="6350">
            <a:spAutoFit/>
          </a:bodyPr>
          <a:lstStyle/>
          <a:p>
            <a:pPr indent="-79375" lvl="0" marL="91440"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Valutazione dell'impatto del gruppo</a:t>
            </a:r>
            <a:endParaRPr b="0" i="0" sz="1800" u="none" cap="none" strike="noStrike">
              <a:solidFill>
                <a:schemeClr val="dk1"/>
              </a:solidFill>
              <a:latin typeface="Arial"/>
              <a:ea typeface="Arial"/>
              <a:cs typeface="Arial"/>
              <a:sym typeface="Arial"/>
            </a:endParaRPr>
          </a:p>
        </p:txBody>
      </p:sp>
      <p:grpSp>
        <p:nvGrpSpPr>
          <p:cNvPr id="1027" name="Google Shape;1027;p52"/>
          <p:cNvGrpSpPr/>
          <p:nvPr/>
        </p:nvGrpSpPr>
        <p:grpSpPr>
          <a:xfrm>
            <a:off x="7512844" y="360362"/>
            <a:ext cx="2243804" cy="788733"/>
            <a:chOff x="7512844" y="360362"/>
            <a:chExt cx="2243804" cy="788733"/>
          </a:xfrm>
        </p:grpSpPr>
        <p:pic>
          <p:nvPicPr>
            <p:cNvPr id="1028" name="Google Shape;1028;p52"/>
            <p:cNvPicPr preferRelativeResize="0"/>
            <p:nvPr/>
          </p:nvPicPr>
          <p:blipFill rotWithShape="1">
            <a:blip r:embed="rId9">
              <a:alphaModFix/>
            </a:blip>
            <a:srcRect b="0" l="0" r="0" t="0"/>
            <a:stretch/>
          </p:blipFill>
          <p:spPr>
            <a:xfrm>
              <a:off x="7534656" y="390143"/>
              <a:ext cx="2221992" cy="664463"/>
            </a:xfrm>
            <a:prstGeom prst="rect">
              <a:avLst/>
            </a:prstGeom>
            <a:noFill/>
            <a:ln>
              <a:noFill/>
            </a:ln>
          </p:spPr>
        </p:pic>
        <p:pic>
          <p:nvPicPr>
            <p:cNvPr id="1029" name="Google Shape;1029;p52"/>
            <p:cNvPicPr preferRelativeResize="0"/>
            <p:nvPr/>
          </p:nvPicPr>
          <p:blipFill rotWithShape="1">
            <a:blip r:embed="rId10">
              <a:alphaModFix/>
            </a:blip>
            <a:srcRect b="0" l="0" r="0" t="0"/>
            <a:stretch/>
          </p:blipFill>
          <p:spPr>
            <a:xfrm>
              <a:off x="8058912" y="377951"/>
              <a:ext cx="1484376" cy="771144"/>
            </a:xfrm>
            <a:prstGeom prst="rect">
              <a:avLst/>
            </a:prstGeom>
            <a:noFill/>
            <a:ln>
              <a:noFill/>
            </a:ln>
          </p:spPr>
        </p:pic>
        <p:sp>
          <p:nvSpPr>
            <p:cNvPr id="1030" name="Google Shape;1030;p52"/>
            <p:cNvSpPr/>
            <p:nvPr/>
          </p:nvSpPr>
          <p:spPr>
            <a:xfrm>
              <a:off x="7512844" y="360362"/>
              <a:ext cx="2197100" cy="647700"/>
            </a:xfrm>
            <a:custGeom>
              <a:rect b="b" l="l" r="r" t="t"/>
              <a:pathLst>
                <a:path extrusionOk="0" h="647700" w="2197100">
                  <a:moveTo>
                    <a:pt x="1912024" y="0"/>
                  </a:moveTo>
                  <a:lnTo>
                    <a:pt x="0" y="0"/>
                  </a:lnTo>
                  <a:lnTo>
                    <a:pt x="284716" y="323670"/>
                  </a:lnTo>
                  <a:lnTo>
                    <a:pt x="0" y="647340"/>
                  </a:lnTo>
                  <a:lnTo>
                    <a:pt x="1912024" y="647340"/>
                  </a:lnTo>
                  <a:lnTo>
                    <a:pt x="2196739" y="323670"/>
                  </a:lnTo>
                  <a:lnTo>
                    <a:pt x="1912024" y="0"/>
                  </a:lnTo>
                  <a:close/>
                </a:path>
              </a:pathLst>
            </a:custGeom>
            <a:solidFill>
              <a:srgbClr val="90BA4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31" name="Google Shape;1031;p52"/>
            <p:cNvSpPr/>
            <p:nvPr/>
          </p:nvSpPr>
          <p:spPr>
            <a:xfrm>
              <a:off x="7512844" y="360362"/>
              <a:ext cx="2197100" cy="647700"/>
            </a:xfrm>
            <a:custGeom>
              <a:rect b="b" l="l" r="r" t="t"/>
              <a:pathLst>
                <a:path extrusionOk="0" h="647700" w="2197100">
                  <a:moveTo>
                    <a:pt x="0" y="0"/>
                  </a:moveTo>
                  <a:lnTo>
                    <a:pt x="1912024" y="0"/>
                  </a:lnTo>
                  <a:lnTo>
                    <a:pt x="2196740" y="323670"/>
                  </a:lnTo>
                  <a:lnTo>
                    <a:pt x="1912024" y="647340"/>
                  </a:lnTo>
                  <a:lnTo>
                    <a:pt x="0" y="647340"/>
                  </a:lnTo>
                  <a:lnTo>
                    <a:pt x="284715" y="32367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32" name="Google Shape;1032;p52"/>
          <p:cNvSpPr txBox="1"/>
          <p:nvPr>
            <p:ph type="title"/>
          </p:nvPr>
        </p:nvSpPr>
        <p:spPr>
          <a:xfrm>
            <a:off x="8148918" y="383539"/>
            <a:ext cx="1169035" cy="580390"/>
          </a:xfrm>
          <a:prstGeom prst="rect">
            <a:avLst/>
          </a:prstGeom>
          <a:noFill/>
          <a:ln>
            <a:noFill/>
          </a:ln>
        </p:spPr>
        <p:txBody>
          <a:bodyPr anchorCtr="0" anchor="ctr" bIns="0" lIns="0" spcFirstLastPara="1" rIns="0" wrap="square" tIns="6350">
            <a:spAutoFit/>
          </a:bodyPr>
          <a:lstStyle/>
          <a:p>
            <a:pPr indent="-10160" lvl="0" marL="22225" marR="5080" rtl="0" algn="l">
              <a:lnSpc>
                <a:spcPct val="1022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Valutazione dell'impatto totale</a:t>
            </a:r>
            <a:endParaRPr sz="1800">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graphicFrame>
        <p:nvGraphicFramePr>
          <p:cNvPr id="1037" name="Google Shape;1037;p53"/>
          <p:cNvGraphicFramePr/>
          <p:nvPr/>
        </p:nvGraphicFramePr>
        <p:xfrm>
          <a:off x="2679055" y="1622572"/>
          <a:ext cx="3000000" cy="3000000"/>
        </p:xfrm>
        <a:graphic>
          <a:graphicData uri="http://schemas.openxmlformats.org/drawingml/2006/table">
            <a:tbl>
              <a:tblPr bandRow="1" firstRow="1">
                <a:noFill/>
                <a:tableStyleId>{66C8C430-4CD3-4488-ABC1-11A2446D6C23}</a:tableStyleId>
              </a:tblPr>
              <a:tblGrid>
                <a:gridCol w="3014975"/>
                <a:gridCol w="3723650"/>
              </a:tblGrid>
              <a:tr h="747150">
                <a:tc>
                  <a:txBody>
                    <a:bodyPr/>
                    <a:lstStyle/>
                    <a:p>
                      <a:pPr indent="0" lvl="0" marL="116839"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latin typeface="Arial"/>
                          <a:ea typeface="Arial"/>
                          <a:cs typeface="Arial"/>
                          <a:sym typeface="Arial"/>
                        </a:rPr>
                        <a:t>Livello di minaccia</a:t>
                      </a:r>
                      <a:endParaRPr sz="1400" u="none" cap="none" strike="noStrike">
                        <a:latin typeface="Arial"/>
                        <a:ea typeface="Arial"/>
                        <a:cs typeface="Arial"/>
                        <a:sym typeface="Arial"/>
                      </a:endParaRPr>
                    </a:p>
                  </a:txBody>
                  <a:tcPr marT="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B9B1A"/>
                    </a:solidFill>
                  </a:tcPr>
                </a:tc>
                <a:tc>
                  <a:txBody>
                    <a:bodyPr/>
                    <a:lstStyle/>
                    <a:p>
                      <a:pPr indent="0" lvl="0" marL="0" marR="109220" rtl="0" algn="r">
                        <a:lnSpc>
                          <a:spcPct val="100000"/>
                        </a:lnSpc>
                        <a:spcBef>
                          <a:spcPts val="0"/>
                        </a:spcBef>
                        <a:spcAft>
                          <a:spcPts val="0"/>
                        </a:spcAft>
                        <a:buClr>
                          <a:srgbClr val="000000"/>
                        </a:buClr>
                        <a:buSzPts val="1400"/>
                        <a:buFont typeface="Arial"/>
                        <a:buNone/>
                      </a:pPr>
                      <a:r>
                        <a:rPr b="1" lang="en-US" sz="1400" u="none" cap="none" strike="noStrike">
                          <a:solidFill>
                            <a:srgbClr val="FFFFFF"/>
                          </a:solidFill>
                          <a:latin typeface="Arial"/>
                          <a:ea typeface="Arial"/>
                          <a:cs typeface="Arial"/>
                          <a:sym typeface="Arial"/>
                        </a:rPr>
                        <a:t>Descrizione</a:t>
                      </a:r>
                      <a:endParaRPr sz="1400" u="none" cap="none" strike="noStrike">
                        <a:latin typeface="Arial"/>
                        <a:ea typeface="Arial"/>
                        <a:cs typeface="Arial"/>
                        <a:sym typeface="Arial"/>
                      </a:endParaRPr>
                    </a:p>
                  </a:txBody>
                  <a:tcPr marT="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C7013"/>
                    </a:solidFill>
                  </a:tcPr>
                </a:tc>
              </a:tr>
              <a:tr h="66257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Molto alto (VH)</a:t>
                      </a:r>
                      <a:endParaRPr sz="1400" u="none" cap="none" strike="noStrike">
                        <a:latin typeface="Arial"/>
                        <a:ea typeface="Arial"/>
                        <a:cs typeface="Arial"/>
                        <a:sym typeface="Arial"/>
                      </a:endParaRPr>
                    </a:p>
                  </a:txBody>
                  <a:tcPr marT="2032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Una volta al mese</a:t>
                      </a:r>
                      <a:endParaRPr sz="1400" u="none" cap="none" strike="noStrike">
                        <a:latin typeface="Arial"/>
                        <a:ea typeface="Arial"/>
                        <a:cs typeface="Arial"/>
                        <a:sym typeface="Arial"/>
                      </a:endParaRPr>
                    </a:p>
                  </a:txBody>
                  <a:tcPr marT="2032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66257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Alto (H)</a:t>
                      </a:r>
                      <a:endParaRPr sz="1400" u="none" cap="none" strike="noStrike">
                        <a:latin typeface="Arial"/>
                        <a:ea typeface="Arial"/>
                        <a:cs typeface="Arial"/>
                        <a:sym typeface="Arial"/>
                      </a:endParaRPr>
                    </a:p>
                  </a:txBody>
                  <a:tcPr marT="190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Una volta ogni quattro mesi</a:t>
                      </a:r>
                      <a:endParaRPr sz="1400" u="none" cap="none" strike="noStrike">
                        <a:latin typeface="Arial"/>
                        <a:ea typeface="Arial"/>
                        <a:cs typeface="Arial"/>
                        <a:sym typeface="Arial"/>
                      </a:endParaRPr>
                    </a:p>
                  </a:txBody>
                  <a:tcPr marT="190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663300">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Medio (M)</a:t>
                      </a:r>
                      <a:endParaRPr sz="1400" u="none" cap="none" strike="noStrike">
                        <a:latin typeface="Arial"/>
                        <a:ea typeface="Arial"/>
                        <a:cs typeface="Arial"/>
                        <a:sym typeface="Arial"/>
                      </a:endParaRPr>
                    </a:p>
                  </a:txBody>
                  <a:tcPr marT="20950"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220"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Una volta all'anno</a:t>
                      </a:r>
                      <a:endParaRPr sz="1400" u="none" cap="none" strike="noStrike">
                        <a:latin typeface="Arial"/>
                        <a:ea typeface="Arial"/>
                        <a:cs typeface="Arial"/>
                        <a:sym typeface="Arial"/>
                      </a:endParaRPr>
                    </a:p>
                  </a:txBody>
                  <a:tcPr marT="20950"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66257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Basso (L)</a:t>
                      </a:r>
                      <a:endParaRPr sz="1400" u="none" cap="none" strike="noStrike">
                        <a:latin typeface="Arial"/>
                        <a:ea typeface="Arial"/>
                        <a:cs typeface="Arial"/>
                        <a:sym typeface="Arial"/>
                      </a:endParaRPr>
                    </a:p>
                  </a:txBody>
                  <a:tcPr marT="190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854"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Una volta ogni tre anni</a:t>
                      </a:r>
                      <a:endParaRPr sz="1400" u="none" cap="none" strike="noStrike">
                        <a:latin typeface="Arial"/>
                        <a:ea typeface="Arial"/>
                        <a:cs typeface="Arial"/>
                        <a:sym typeface="Arial"/>
                      </a:endParaRPr>
                    </a:p>
                  </a:txBody>
                  <a:tcPr marT="190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66582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Molto basso (VL)</a:t>
                      </a:r>
                      <a:endParaRPr sz="1400" u="none" cap="none" strike="noStrike">
                        <a:latin typeface="Arial"/>
                        <a:ea typeface="Arial"/>
                        <a:cs typeface="Arial"/>
                        <a:sym typeface="Arial"/>
                      </a:endParaRPr>
                    </a:p>
                  </a:txBody>
                  <a:tcPr marT="20950"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10489"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Non più di una volta ogni 10 anni</a:t>
                      </a:r>
                      <a:endParaRPr sz="1400" u="none" cap="none" strike="noStrike">
                        <a:latin typeface="Arial"/>
                        <a:ea typeface="Arial"/>
                        <a:cs typeface="Arial"/>
                        <a:sym typeface="Arial"/>
                      </a:endParaRPr>
                    </a:p>
                  </a:txBody>
                  <a:tcPr marT="20950"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bl>
          </a:graphicData>
        </a:graphic>
      </p:graphicFrame>
      <p:grpSp>
        <p:nvGrpSpPr>
          <p:cNvPr id="1038" name="Google Shape;1038;p53"/>
          <p:cNvGrpSpPr/>
          <p:nvPr/>
        </p:nvGrpSpPr>
        <p:grpSpPr>
          <a:xfrm>
            <a:off x="1521620" y="379412"/>
            <a:ext cx="2983323" cy="623380"/>
            <a:chOff x="1521620" y="379412"/>
            <a:chExt cx="2983323" cy="623380"/>
          </a:xfrm>
        </p:grpSpPr>
        <p:pic>
          <p:nvPicPr>
            <p:cNvPr id="1039" name="Google Shape;1039;p53"/>
            <p:cNvPicPr preferRelativeResize="0"/>
            <p:nvPr/>
          </p:nvPicPr>
          <p:blipFill rotWithShape="1">
            <a:blip r:embed="rId3">
              <a:alphaModFix/>
            </a:blip>
            <a:srcRect b="0" l="0" r="0" t="0"/>
            <a:stretch/>
          </p:blipFill>
          <p:spPr>
            <a:xfrm>
              <a:off x="1551431" y="408432"/>
              <a:ext cx="2953512" cy="594360"/>
            </a:xfrm>
            <a:prstGeom prst="rect">
              <a:avLst/>
            </a:prstGeom>
            <a:noFill/>
            <a:ln>
              <a:noFill/>
            </a:ln>
          </p:spPr>
        </p:pic>
        <p:pic>
          <p:nvPicPr>
            <p:cNvPr id="1040" name="Google Shape;1040;p53"/>
            <p:cNvPicPr preferRelativeResize="0"/>
            <p:nvPr/>
          </p:nvPicPr>
          <p:blipFill rotWithShape="1">
            <a:blip r:embed="rId4">
              <a:alphaModFix/>
            </a:blip>
            <a:srcRect b="0" l="0" r="0" t="0"/>
            <a:stretch/>
          </p:blipFill>
          <p:spPr>
            <a:xfrm>
              <a:off x="1706879" y="496823"/>
              <a:ext cx="2639568" cy="493775"/>
            </a:xfrm>
            <a:prstGeom prst="rect">
              <a:avLst/>
            </a:prstGeom>
            <a:noFill/>
            <a:ln>
              <a:noFill/>
            </a:ln>
          </p:spPr>
        </p:pic>
        <p:sp>
          <p:nvSpPr>
            <p:cNvPr id="1041" name="Google Shape;1041;p53"/>
            <p:cNvSpPr/>
            <p:nvPr/>
          </p:nvSpPr>
          <p:spPr>
            <a:xfrm>
              <a:off x="1521620" y="379412"/>
              <a:ext cx="2933700" cy="575945"/>
            </a:xfrm>
            <a:custGeom>
              <a:rect b="b" l="l" r="r" t="t"/>
              <a:pathLst>
                <a:path extrusionOk="0" h="575944" w="2933700">
                  <a:moveTo>
                    <a:pt x="2647204" y="0"/>
                  </a:moveTo>
                  <a:lnTo>
                    <a:pt x="0" y="0"/>
                  </a:lnTo>
                  <a:lnTo>
                    <a:pt x="0" y="575903"/>
                  </a:lnTo>
                  <a:lnTo>
                    <a:pt x="2647204" y="575903"/>
                  </a:lnTo>
                  <a:lnTo>
                    <a:pt x="2933339" y="287950"/>
                  </a:lnTo>
                  <a:lnTo>
                    <a:pt x="2647204"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42" name="Google Shape;1042;p53"/>
            <p:cNvSpPr/>
            <p:nvPr/>
          </p:nvSpPr>
          <p:spPr>
            <a:xfrm>
              <a:off x="1521620" y="379412"/>
              <a:ext cx="2933700" cy="575945"/>
            </a:xfrm>
            <a:custGeom>
              <a:rect b="b" l="l" r="r" t="t"/>
              <a:pathLst>
                <a:path extrusionOk="0" h="575944" w="2933700">
                  <a:moveTo>
                    <a:pt x="0" y="0"/>
                  </a:moveTo>
                  <a:lnTo>
                    <a:pt x="2647204" y="0"/>
                  </a:lnTo>
                  <a:lnTo>
                    <a:pt x="2933340" y="287951"/>
                  </a:lnTo>
                  <a:lnTo>
                    <a:pt x="2647204" y="575902"/>
                  </a:lnTo>
                  <a:lnTo>
                    <a:pt x="0" y="5759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43" name="Google Shape;1043;p53"/>
          <p:cNvSpPr txBox="1"/>
          <p:nvPr/>
        </p:nvSpPr>
        <p:spPr>
          <a:xfrm>
            <a:off x="1797972" y="505459"/>
            <a:ext cx="238125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3: Analisi delle minacce</a:t>
            </a:r>
            <a:endParaRPr b="0" i="0" sz="1800" u="none" cap="none" strike="noStrike">
              <a:solidFill>
                <a:schemeClr val="dk1"/>
              </a:solidFill>
              <a:latin typeface="Arial"/>
              <a:ea typeface="Arial"/>
              <a:cs typeface="Arial"/>
              <a:sym typeface="Arial"/>
            </a:endParaRPr>
          </a:p>
        </p:txBody>
      </p:sp>
      <p:grpSp>
        <p:nvGrpSpPr>
          <p:cNvPr id="1044" name="Google Shape;1044;p53"/>
          <p:cNvGrpSpPr/>
          <p:nvPr/>
        </p:nvGrpSpPr>
        <p:grpSpPr>
          <a:xfrm>
            <a:off x="4229894" y="379412"/>
            <a:ext cx="2990816" cy="623380"/>
            <a:chOff x="4229894" y="379412"/>
            <a:chExt cx="2990816" cy="623380"/>
          </a:xfrm>
        </p:grpSpPr>
        <p:pic>
          <p:nvPicPr>
            <p:cNvPr id="1045" name="Google Shape;1045;p53"/>
            <p:cNvPicPr preferRelativeResize="0"/>
            <p:nvPr/>
          </p:nvPicPr>
          <p:blipFill rotWithShape="1">
            <a:blip r:embed="rId5">
              <a:alphaModFix/>
            </a:blip>
            <a:srcRect b="0" l="0" r="0" t="0"/>
            <a:stretch/>
          </p:blipFill>
          <p:spPr>
            <a:xfrm>
              <a:off x="4251959" y="408432"/>
              <a:ext cx="2968751" cy="594360"/>
            </a:xfrm>
            <a:prstGeom prst="rect">
              <a:avLst/>
            </a:prstGeom>
            <a:noFill/>
            <a:ln>
              <a:noFill/>
            </a:ln>
          </p:spPr>
        </p:pic>
        <p:pic>
          <p:nvPicPr>
            <p:cNvPr id="1046" name="Google Shape;1046;p53"/>
            <p:cNvPicPr preferRelativeResize="0"/>
            <p:nvPr/>
          </p:nvPicPr>
          <p:blipFill rotWithShape="1">
            <a:blip r:embed="rId6">
              <a:alphaModFix/>
            </a:blip>
            <a:srcRect b="0" l="0" r="0" t="0"/>
            <a:stretch/>
          </p:blipFill>
          <p:spPr>
            <a:xfrm>
              <a:off x="4727447" y="496823"/>
              <a:ext cx="2267711" cy="493775"/>
            </a:xfrm>
            <a:prstGeom prst="rect">
              <a:avLst/>
            </a:prstGeom>
            <a:noFill/>
            <a:ln>
              <a:noFill/>
            </a:ln>
          </p:spPr>
        </p:pic>
        <p:sp>
          <p:nvSpPr>
            <p:cNvPr id="1047" name="Google Shape;1047;p53"/>
            <p:cNvSpPr/>
            <p:nvPr/>
          </p:nvSpPr>
          <p:spPr>
            <a:xfrm>
              <a:off x="4229894" y="379412"/>
              <a:ext cx="2943225" cy="575945"/>
            </a:xfrm>
            <a:custGeom>
              <a:rect b="b" l="l" r="r" t="t"/>
              <a:pathLst>
                <a:path extrusionOk="0" h="575944" w="2943225">
                  <a:moveTo>
                    <a:pt x="2657397" y="0"/>
                  </a:moveTo>
                  <a:lnTo>
                    <a:pt x="0" y="0"/>
                  </a:lnTo>
                  <a:lnTo>
                    <a:pt x="285107" y="287950"/>
                  </a:lnTo>
                  <a:lnTo>
                    <a:pt x="0" y="575903"/>
                  </a:lnTo>
                  <a:lnTo>
                    <a:pt x="2657397" y="575903"/>
                  </a:lnTo>
                  <a:lnTo>
                    <a:pt x="2942864" y="287950"/>
                  </a:lnTo>
                  <a:lnTo>
                    <a:pt x="2657397"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48" name="Google Shape;1048;p53"/>
            <p:cNvSpPr/>
            <p:nvPr/>
          </p:nvSpPr>
          <p:spPr>
            <a:xfrm>
              <a:off x="4229894" y="379412"/>
              <a:ext cx="2943225" cy="575945"/>
            </a:xfrm>
            <a:custGeom>
              <a:rect b="b" l="l" r="r" t="t"/>
              <a:pathLst>
                <a:path extrusionOk="0" h="575944" w="2943225">
                  <a:moveTo>
                    <a:pt x="0" y="0"/>
                  </a:moveTo>
                  <a:lnTo>
                    <a:pt x="2657398" y="0"/>
                  </a:lnTo>
                  <a:lnTo>
                    <a:pt x="2942865" y="287951"/>
                  </a:lnTo>
                  <a:lnTo>
                    <a:pt x="2657398" y="575902"/>
                  </a:lnTo>
                  <a:lnTo>
                    <a:pt x="0" y="575902"/>
                  </a:lnTo>
                  <a:lnTo>
                    <a:pt x="285106"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49" name="Google Shape;1049;p53"/>
          <p:cNvSpPr txBox="1"/>
          <p:nvPr/>
        </p:nvSpPr>
        <p:spPr>
          <a:xfrm>
            <a:off x="4816852" y="505459"/>
            <a:ext cx="201422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Identificazione delle minacce</a:t>
            </a:r>
            <a:endParaRPr b="0" i="0" sz="1800" u="none" cap="none" strike="noStrike">
              <a:solidFill>
                <a:schemeClr val="dk1"/>
              </a:solidFill>
              <a:latin typeface="Arial"/>
              <a:ea typeface="Arial"/>
              <a:cs typeface="Arial"/>
              <a:sym typeface="Arial"/>
            </a:endParaRPr>
          </a:p>
        </p:txBody>
      </p:sp>
      <p:grpSp>
        <p:nvGrpSpPr>
          <p:cNvPr id="1050" name="Google Shape;1050;p53"/>
          <p:cNvGrpSpPr/>
          <p:nvPr/>
        </p:nvGrpSpPr>
        <p:grpSpPr>
          <a:xfrm>
            <a:off x="6941344" y="379412"/>
            <a:ext cx="2982942" cy="623379"/>
            <a:chOff x="6941344" y="379412"/>
            <a:chExt cx="2982942" cy="623379"/>
          </a:xfrm>
        </p:grpSpPr>
        <p:pic>
          <p:nvPicPr>
            <p:cNvPr id="1051" name="Google Shape;1051;p53"/>
            <p:cNvPicPr preferRelativeResize="0"/>
            <p:nvPr/>
          </p:nvPicPr>
          <p:blipFill rotWithShape="1">
            <a:blip r:embed="rId7">
              <a:alphaModFix/>
            </a:blip>
            <a:srcRect b="0" l="0" r="0" t="0"/>
            <a:stretch/>
          </p:blipFill>
          <p:spPr>
            <a:xfrm>
              <a:off x="6961631" y="408431"/>
              <a:ext cx="2962655" cy="594360"/>
            </a:xfrm>
            <a:prstGeom prst="rect">
              <a:avLst/>
            </a:prstGeom>
            <a:noFill/>
            <a:ln>
              <a:noFill/>
            </a:ln>
          </p:spPr>
        </p:pic>
        <p:pic>
          <p:nvPicPr>
            <p:cNvPr id="1052" name="Google Shape;1052;p53"/>
            <p:cNvPicPr preferRelativeResize="0"/>
            <p:nvPr/>
          </p:nvPicPr>
          <p:blipFill rotWithShape="1">
            <a:blip r:embed="rId8">
              <a:alphaModFix/>
            </a:blip>
            <a:srcRect b="0" l="0" r="0" t="0"/>
            <a:stretch/>
          </p:blipFill>
          <p:spPr>
            <a:xfrm>
              <a:off x="7534655" y="496823"/>
              <a:ext cx="2066544" cy="493775"/>
            </a:xfrm>
            <a:prstGeom prst="rect">
              <a:avLst/>
            </a:prstGeom>
            <a:noFill/>
            <a:ln>
              <a:noFill/>
            </a:ln>
          </p:spPr>
        </p:pic>
        <p:sp>
          <p:nvSpPr>
            <p:cNvPr id="1053" name="Google Shape;1053;p53"/>
            <p:cNvSpPr/>
            <p:nvPr/>
          </p:nvSpPr>
          <p:spPr>
            <a:xfrm>
              <a:off x="6941344" y="379412"/>
              <a:ext cx="2933700" cy="575945"/>
            </a:xfrm>
            <a:custGeom>
              <a:rect b="b" l="l" r="r" t="t"/>
              <a:pathLst>
                <a:path extrusionOk="0" h="575944" w="2933700">
                  <a:moveTo>
                    <a:pt x="2649004" y="0"/>
                  </a:moveTo>
                  <a:lnTo>
                    <a:pt x="0" y="0"/>
                  </a:lnTo>
                  <a:lnTo>
                    <a:pt x="284336" y="287950"/>
                  </a:lnTo>
                  <a:lnTo>
                    <a:pt x="0" y="575903"/>
                  </a:lnTo>
                  <a:lnTo>
                    <a:pt x="2649004" y="575903"/>
                  </a:lnTo>
                  <a:lnTo>
                    <a:pt x="2933340" y="287950"/>
                  </a:lnTo>
                  <a:lnTo>
                    <a:pt x="2649004"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54" name="Google Shape;1054;p53"/>
            <p:cNvSpPr/>
            <p:nvPr/>
          </p:nvSpPr>
          <p:spPr>
            <a:xfrm>
              <a:off x="6941344" y="379412"/>
              <a:ext cx="2933700" cy="575945"/>
            </a:xfrm>
            <a:custGeom>
              <a:rect b="b" l="l" r="r" t="t"/>
              <a:pathLst>
                <a:path extrusionOk="0" h="575944" w="2933700">
                  <a:moveTo>
                    <a:pt x="0" y="0"/>
                  </a:moveTo>
                  <a:lnTo>
                    <a:pt x="2649004" y="0"/>
                  </a:lnTo>
                  <a:lnTo>
                    <a:pt x="2933340" y="287951"/>
                  </a:lnTo>
                  <a:lnTo>
                    <a:pt x="2649004" y="575902"/>
                  </a:lnTo>
                  <a:lnTo>
                    <a:pt x="0" y="575902"/>
                  </a:lnTo>
                  <a:lnTo>
                    <a:pt x="284336"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55" name="Google Shape;1055;p53"/>
          <p:cNvSpPr txBox="1"/>
          <p:nvPr/>
        </p:nvSpPr>
        <p:spPr>
          <a:xfrm>
            <a:off x="7626314" y="505459"/>
            <a:ext cx="180784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Valutazione della minaccia</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grpSp>
        <p:nvGrpSpPr>
          <p:cNvPr id="1060" name="Google Shape;1060;p54"/>
          <p:cNvGrpSpPr/>
          <p:nvPr/>
        </p:nvGrpSpPr>
        <p:grpSpPr>
          <a:xfrm>
            <a:off x="1542256" y="398462"/>
            <a:ext cx="2980974" cy="622617"/>
            <a:chOff x="1542256" y="398462"/>
            <a:chExt cx="2980974" cy="622617"/>
          </a:xfrm>
        </p:grpSpPr>
        <p:pic>
          <p:nvPicPr>
            <p:cNvPr id="1061" name="Google Shape;1061;p54"/>
            <p:cNvPicPr preferRelativeResize="0"/>
            <p:nvPr/>
          </p:nvPicPr>
          <p:blipFill rotWithShape="1">
            <a:blip r:embed="rId3">
              <a:alphaModFix/>
            </a:blip>
            <a:srcRect b="0" l="0" r="0" t="0"/>
            <a:stretch/>
          </p:blipFill>
          <p:spPr>
            <a:xfrm>
              <a:off x="1572767" y="429767"/>
              <a:ext cx="2950463" cy="591312"/>
            </a:xfrm>
            <a:prstGeom prst="rect">
              <a:avLst/>
            </a:prstGeom>
            <a:noFill/>
            <a:ln>
              <a:noFill/>
            </a:ln>
          </p:spPr>
        </p:pic>
        <p:pic>
          <p:nvPicPr>
            <p:cNvPr id="1062" name="Google Shape;1062;p54"/>
            <p:cNvPicPr preferRelativeResize="0"/>
            <p:nvPr/>
          </p:nvPicPr>
          <p:blipFill rotWithShape="1">
            <a:blip r:embed="rId4">
              <a:alphaModFix/>
            </a:blip>
            <a:srcRect b="0" l="0" r="0" t="0"/>
            <a:stretch/>
          </p:blipFill>
          <p:spPr>
            <a:xfrm>
              <a:off x="1728215" y="515112"/>
              <a:ext cx="2639568" cy="493775"/>
            </a:xfrm>
            <a:prstGeom prst="rect">
              <a:avLst/>
            </a:prstGeom>
            <a:noFill/>
            <a:ln>
              <a:noFill/>
            </a:ln>
          </p:spPr>
        </p:pic>
        <p:sp>
          <p:nvSpPr>
            <p:cNvPr id="1063" name="Google Shape;1063;p54"/>
            <p:cNvSpPr/>
            <p:nvPr/>
          </p:nvSpPr>
          <p:spPr>
            <a:xfrm>
              <a:off x="1542256" y="398462"/>
              <a:ext cx="2933700" cy="575945"/>
            </a:xfrm>
            <a:custGeom>
              <a:rect b="b" l="l" r="r" t="t"/>
              <a:pathLst>
                <a:path extrusionOk="0" h="575944" w="2933700">
                  <a:moveTo>
                    <a:pt x="2647204" y="0"/>
                  </a:moveTo>
                  <a:lnTo>
                    <a:pt x="0" y="0"/>
                  </a:lnTo>
                  <a:lnTo>
                    <a:pt x="0" y="575903"/>
                  </a:lnTo>
                  <a:lnTo>
                    <a:pt x="2647204" y="575903"/>
                  </a:lnTo>
                  <a:lnTo>
                    <a:pt x="2933339" y="287950"/>
                  </a:lnTo>
                  <a:lnTo>
                    <a:pt x="2647204"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64" name="Google Shape;1064;p54"/>
            <p:cNvSpPr/>
            <p:nvPr/>
          </p:nvSpPr>
          <p:spPr>
            <a:xfrm>
              <a:off x="1542256" y="398462"/>
              <a:ext cx="2933700" cy="575945"/>
            </a:xfrm>
            <a:custGeom>
              <a:rect b="b" l="l" r="r" t="t"/>
              <a:pathLst>
                <a:path extrusionOk="0" h="575944" w="2933700">
                  <a:moveTo>
                    <a:pt x="0" y="0"/>
                  </a:moveTo>
                  <a:lnTo>
                    <a:pt x="2647204" y="0"/>
                  </a:lnTo>
                  <a:lnTo>
                    <a:pt x="2933340" y="287951"/>
                  </a:lnTo>
                  <a:lnTo>
                    <a:pt x="2647204" y="575902"/>
                  </a:lnTo>
                  <a:lnTo>
                    <a:pt x="0" y="5759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65" name="Google Shape;1065;p54"/>
          <p:cNvSpPr txBox="1"/>
          <p:nvPr/>
        </p:nvSpPr>
        <p:spPr>
          <a:xfrm>
            <a:off x="1818608" y="523747"/>
            <a:ext cx="238125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3: Analisi delle minacce</a:t>
            </a:r>
            <a:endParaRPr b="0" i="0" sz="1800" u="none" cap="none" strike="noStrike">
              <a:solidFill>
                <a:schemeClr val="dk1"/>
              </a:solidFill>
              <a:latin typeface="Arial"/>
              <a:ea typeface="Arial"/>
              <a:cs typeface="Arial"/>
              <a:sym typeface="Arial"/>
            </a:endParaRPr>
          </a:p>
        </p:txBody>
      </p:sp>
      <p:grpSp>
        <p:nvGrpSpPr>
          <p:cNvPr id="1066" name="Google Shape;1066;p54"/>
          <p:cNvGrpSpPr/>
          <p:nvPr/>
        </p:nvGrpSpPr>
        <p:grpSpPr>
          <a:xfrm>
            <a:off x="4250531" y="398462"/>
            <a:ext cx="2991517" cy="622617"/>
            <a:chOff x="4250531" y="398462"/>
            <a:chExt cx="2991517" cy="622617"/>
          </a:xfrm>
        </p:grpSpPr>
        <p:pic>
          <p:nvPicPr>
            <p:cNvPr id="1067" name="Google Shape;1067;p54"/>
            <p:cNvPicPr preferRelativeResize="0"/>
            <p:nvPr/>
          </p:nvPicPr>
          <p:blipFill rotWithShape="1">
            <a:blip r:embed="rId5">
              <a:alphaModFix/>
            </a:blip>
            <a:srcRect b="0" l="0" r="0" t="0"/>
            <a:stretch/>
          </p:blipFill>
          <p:spPr>
            <a:xfrm>
              <a:off x="4273296" y="429767"/>
              <a:ext cx="2968752" cy="591312"/>
            </a:xfrm>
            <a:prstGeom prst="rect">
              <a:avLst/>
            </a:prstGeom>
            <a:noFill/>
            <a:ln>
              <a:noFill/>
            </a:ln>
          </p:spPr>
        </p:pic>
        <p:pic>
          <p:nvPicPr>
            <p:cNvPr id="1068" name="Google Shape;1068;p54"/>
            <p:cNvPicPr preferRelativeResize="0"/>
            <p:nvPr/>
          </p:nvPicPr>
          <p:blipFill rotWithShape="1">
            <a:blip r:embed="rId6">
              <a:alphaModFix/>
            </a:blip>
            <a:srcRect b="0" l="0" r="0" t="0"/>
            <a:stretch/>
          </p:blipFill>
          <p:spPr>
            <a:xfrm>
              <a:off x="4745736" y="515112"/>
              <a:ext cx="2270760" cy="493775"/>
            </a:xfrm>
            <a:prstGeom prst="rect">
              <a:avLst/>
            </a:prstGeom>
            <a:noFill/>
            <a:ln>
              <a:noFill/>
            </a:ln>
          </p:spPr>
        </p:pic>
        <p:sp>
          <p:nvSpPr>
            <p:cNvPr id="1069" name="Google Shape;1069;p54"/>
            <p:cNvSpPr/>
            <p:nvPr/>
          </p:nvSpPr>
          <p:spPr>
            <a:xfrm>
              <a:off x="4250531" y="398462"/>
              <a:ext cx="2943225" cy="575945"/>
            </a:xfrm>
            <a:custGeom>
              <a:rect b="b" l="l" r="r" t="t"/>
              <a:pathLst>
                <a:path extrusionOk="0" h="575944" w="2943225">
                  <a:moveTo>
                    <a:pt x="2657397" y="0"/>
                  </a:moveTo>
                  <a:lnTo>
                    <a:pt x="0" y="0"/>
                  </a:lnTo>
                  <a:lnTo>
                    <a:pt x="285106" y="287950"/>
                  </a:lnTo>
                  <a:lnTo>
                    <a:pt x="0" y="575903"/>
                  </a:lnTo>
                  <a:lnTo>
                    <a:pt x="2657397" y="575903"/>
                  </a:lnTo>
                  <a:lnTo>
                    <a:pt x="2942864" y="287950"/>
                  </a:lnTo>
                  <a:lnTo>
                    <a:pt x="2657397"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70" name="Google Shape;1070;p54"/>
            <p:cNvSpPr/>
            <p:nvPr/>
          </p:nvSpPr>
          <p:spPr>
            <a:xfrm>
              <a:off x="4250531" y="398462"/>
              <a:ext cx="2943225" cy="575945"/>
            </a:xfrm>
            <a:custGeom>
              <a:rect b="b" l="l" r="r" t="t"/>
              <a:pathLst>
                <a:path extrusionOk="0" h="575944" w="2943225">
                  <a:moveTo>
                    <a:pt x="0" y="0"/>
                  </a:moveTo>
                  <a:lnTo>
                    <a:pt x="2657398" y="0"/>
                  </a:lnTo>
                  <a:lnTo>
                    <a:pt x="2942865" y="287951"/>
                  </a:lnTo>
                  <a:lnTo>
                    <a:pt x="2657398" y="575902"/>
                  </a:lnTo>
                  <a:lnTo>
                    <a:pt x="0" y="575902"/>
                  </a:lnTo>
                  <a:lnTo>
                    <a:pt x="285106"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71" name="Google Shape;1071;p54"/>
          <p:cNvSpPr txBox="1"/>
          <p:nvPr/>
        </p:nvSpPr>
        <p:spPr>
          <a:xfrm>
            <a:off x="4837488" y="523747"/>
            <a:ext cx="201422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Identificazione delle minacce</a:t>
            </a:r>
            <a:endParaRPr b="0" i="0" sz="1800" u="none" cap="none" strike="noStrike">
              <a:solidFill>
                <a:schemeClr val="dk1"/>
              </a:solidFill>
              <a:latin typeface="Arial"/>
              <a:ea typeface="Arial"/>
              <a:cs typeface="Arial"/>
              <a:sym typeface="Arial"/>
            </a:endParaRPr>
          </a:p>
        </p:txBody>
      </p:sp>
      <p:grpSp>
        <p:nvGrpSpPr>
          <p:cNvPr id="1072" name="Google Shape;1072;p54"/>
          <p:cNvGrpSpPr/>
          <p:nvPr/>
        </p:nvGrpSpPr>
        <p:grpSpPr>
          <a:xfrm>
            <a:off x="6960394" y="398462"/>
            <a:ext cx="2982181" cy="622617"/>
            <a:chOff x="6960394" y="398462"/>
            <a:chExt cx="2982181" cy="622617"/>
          </a:xfrm>
        </p:grpSpPr>
        <p:pic>
          <p:nvPicPr>
            <p:cNvPr id="1073" name="Google Shape;1073;p54"/>
            <p:cNvPicPr preferRelativeResize="0"/>
            <p:nvPr/>
          </p:nvPicPr>
          <p:blipFill rotWithShape="1">
            <a:blip r:embed="rId7">
              <a:alphaModFix/>
            </a:blip>
            <a:srcRect b="0" l="0" r="0" t="0"/>
            <a:stretch/>
          </p:blipFill>
          <p:spPr>
            <a:xfrm>
              <a:off x="6982968" y="429767"/>
              <a:ext cx="2959607" cy="591312"/>
            </a:xfrm>
            <a:prstGeom prst="rect">
              <a:avLst/>
            </a:prstGeom>
            <a:noFill/>
            <a:ln>
              <a:noFill/>
            </a:ln>
          </p:spPr>
        </p:pic>
        <p:pic>
          <p:nvPicPr>
            <p:cNvPr id="1074" name="Google Shape;1074;p54"/>
            <p:cNvPicPr preferRelativeResize="0"/>
            <p:nvPr/>
          </p:nvPicPr>
          <p:blipFill rotWithShape="1">
            <a:blip r:embed="rId8">
              <a:alphaModFix/>
            </a:blip>
            <a:srcRect b="0" l="0" r="0" t="0"/>
            <a:stretch/>
          </p:blipFill>
          <p:spPr>
            <a:xfrm>
              <a:off x="7555992" y="515111"/>
              <a:ext cx="2063496" cy="493775"/>
            </a:xfrm>
            <a:prstGeom prst="rect">
              <a:avLst/>
            </a:prstGeom>
            <a:noFill/>
            <a:ln>
              <a:noFill/>
            </a:ln>
          </p:spPr>
        </p:pic>
        <p:sp>
          <p:nvSpPr>
            <p:cNvPr id="1075" name="Google Shape;1075;p54"/>
            <p:cNvSpPr/>
            <p:nvPr/>
          </p:nvSpPr>
          <p:spPr>
            <a:xfrm>
              <a:off x="6960394" y="398462"/>
              <a:ext cx="2933700" cy="575945"/>
            </a:xfrm>
            <a:custGeom>
              <a:rect b="b" l="l" r="r" t="t"/>
              <a:pathLst>
                <a:path extrusionOk="0" h="575944" w="2933700">
                  <a:moveTo>
                    <a:pt x="2649004" y="0"/>
                  </a:moveTo>
                  <a:lnTo>
                    <a:pt x="0" y="0"/>
                  </a:lnTo>
                  <a:lnTo>
                    <a:pt x="284336" y="287950"/>
                  </a:lnTo>
                  <a:lnTo>
                    <a:pt x="0" y="575903"/>
                  </a:lnTo>
                  <a:lnTo>
                    <a:pt x="2649004" y="575903"/>
                  </a:lnTo>
                  <a:lnTo>
                    <a:pt x="2933339" y="287950"/>
                  </a:lnTo>
                  <a:lnTo>
                    <a:pt x="2649004"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76" name="Google Shape;1076;p54"/>
            <p:cNvSpPr/>
            <p:nvPr/>
          </p:nvSpPr>
          <p:spPr>
            <a:xfrm>
              <a:off x="6960394" y="398462"/>
              <a:ext cx="2933700" cy="575945"/>
            </a:xfrm>
            <a:custGeom>
              <a:rect b="b" l="l" r="r" t="t"/>
              <a:pathLst>
                <a:path extrusionOk="0" h="575944" w="2933700">
                  <a:moveTo>
                    <a:pt x="0" y="0"/>
                  </a:moveTo>
                  <a:lnTo>
                    <a:pt x="2649004" y="0"/>
                  </a:lnTo>
                  <a:lnTo>
                    <a:pt x="2933340" y="287951"/>
                  </a:lnTo>
                  <a:lnTo>
                    <a:pt x="2649004" y="575902"/>
                  </a:lnTo>
                  <a:lnTo>
                    <a:pt x="0" y="575902"/>
                  </a:lnTo>
                  <a:lnTo>
                    <a:pt x="284336" y="287951"/>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77" name="Google Shape;1077;p54"/>
          <p:cNvSpPr txBox="1"/>
          <p:nvPr/>
        </p:nvSpPr>
        <p:spPr>
          <a:xfrm>
            <a:off x="7645362" y="523747"/>
            <a:ext cx="180784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Valutazione della minaccia</a:t>
            </a:r>
            <a:endParaRPr b="0" i="0" sz="1800" u="none" cap="none" strike="noStrike">
              <a:solidFill>
                <a:schemeClr val="dk1"/>
              </a:solidFill>
              <a:latin typeface="Arial"/>
              <a:ea typeface="Arial"/>
              <a:cs typeface="Arial"/>
              <a:sym typeface="Arial"/>
            </a:endParaRPr>
          </a:p>
        </p:txBody>
      </p:sp>
      <p:graphicFrame>
        <p:nvGraphicFramePr>
          <p:cNvPr id="1078" name="Google Shape;1078;p54"/>
          <p:cNvGraphicFramePr/>
          <p:nvPr/>
        </p:nvGraphicFramePr>
        <p:xfrm>
          <a:off x="1356667" y="1293961"/>
          <a:ext cx="3000000" cy="3000000"/>
        </p:xfrm>
        <a:graphic>
          <a:graphicData uri="http://schemas.openxmlformats.org/drawingml/2006/table">
            <a:tbl>
              <a:tblPr bandRow="1" firstRow="1">
                <a:noFill/>
                <a:tableStyleId>{66C8C430-4CD3-4488-ABC1-11A2446D6C23}</a:tableStyleId>
              </a:tblPr>
              <a:tblGrid>
                <a:gridCol w="1534800"/>
                <a:gridCol w="1083300"/>
                <a:gridCol w="909950"/>
                <a:gridCol w="1917075"/>
                <a:gridCol w="2487925"/>
                <a:gridCol w="1569725"/>
              </a:tblGrid>
              <a:tr h="270650">
                <a:tc gridSpan="3">
                  <a:txBody>
                    <a:bodyPr/>
                    <a:lstStyle/>
                    <a:p>
                      <a:pPr indent="0" lvl="0" marL="116839"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latin typeface="Arial"/>
                          <a:ea typeface="Arial"/>
                          <a:cs typeface="Arial"/>
                          <a:sym typeface="Arial"/>
                        </a:rPr>
                        <a:t>Scala delle minacce</a:t>
                      </a:r>
                      <a:endParaRPr sz="1400" u="none" cap="none" strike="noStrike">
                        <a:latin typeface="Arial"/>
                        <a:ea typeface="Arial"/>
                        <a:cs typeface="Arial"/>
                        <a:sym typeface="Arial"/>
                      </a:endParaRPr>
                    </a:p>
                  </a:txBody>
                  <a:tcPr marT="76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B9B1A"/>
                    </a:solidFill>
                  </a:tcPr>
                </a:tc>
                <a:tc hMerge="1"/>
                <a:tc hMerge="1"/>
                <a:tc gridSpan="3">
                  <a:txBody>
                    <a:bodyPr/>
                    <a:lstStyle/>
                    <a:p>
                      <a:pPr indent="0" lvl="0" marL="3686809"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latin typeface="Arial"/>
                          <a:ea typeface="Arial"/>
                          <a:cs typeface="Arial"/>
                          <a:sym typeface="Arial"/>
                        </a:rPr>
                        <a:t>Descrizione del livello di minaccia</a:t>
                      </a:r>
                      <a:endParaRPr sz="1400" u="none" cap="none" strike="noStrike">
                        <a:latin typeface="Arial"/>
                        <a:ea typeface="Arial"/>
                        <a:cs typeface="Arial"/>
                        <a:sym typeface="Arial"/>
                      </a:endParaRPr>
                    </a:p>
                  </a:txBody>
                  <a:tcPr marT="76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C7013"/>
                    </a:solidFill>
                  </a:tcPr>
                </a:tc>
                <a:tc hMerge="1"/>
                <a:tc hMerge="1"/>
              </a:tr>
              <a:tr h="131067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Classe di minaccia</a:t>
                      </a:r>
                      <a:endParaRPr sz="1400" u="none" cap="none" strike="noStrike">
                        <a:latin typeface="Arial"/>
                        <a:ea typeface="Arial"/>
                        <a:cs typeface="Arial"/>
                        <a:sym typeface="Arial"/>
                      </a:endParaRPr>
                    </a:p>
                  </a:txBody>
                  <a:tcPr marT="20950"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116839" marR="209550" rtl="0" algn="l">
                        <a:lnSpc>
                          <a:spcPct val="100000"/>
                        </a:lnSpc>
                        <a:spcBef>
                          <a:spcPts val="0"/>
                        </a:spcBef>
                        <a:spcAft>
                          <a:spcPts val="0"/>
                        </a:spcAft>
                        <a:buClr>
                          <a:srgbClr val="000000"/>
                        </a:buClr>
                        <a:buSzPts val="2000"/>
                        <a:buFont typeface="Arial"/>
                        <a:buNone/>
                      </a:pPr>
                      <a:r>
                        <a:rPr lang="en-US" sz="2000" u="none" cap="none" strike="noStrike">
                          <a:latin typeface="Arial"/>
                          <a:ea typeface="Arial"/>
                          <a:cs typeface="Arial"/>
                          <a:sym typeface="Arial"/>
                        </a:rPr>
                        <a:t>Valore Intervallo (%)</a:t>
                      </a:r>
                      <a:endParaRPr sz="2000" u="none" cap="none" strike="noStrike">
                        <a:latin typeface="Arial"/>
                        <a:ea typeface="Arial"/>
                        <a:cs typeface="Arial"/>
                        <a:sym typeface="Arial"/>
                      </a:endParaRPr>
                    </a:p>
                  </a:txBody>
                  <a:tcPr marT="33025" marB="0" marR="0" marL="0">
                    <a:solidFill>
                      <a:srgbClr val="FFFFFF"/>
                    </a:solidFill>
                  </a:tcPr>
                </a:tc>
                <a:tc>
                  <a:txBody>
                    <a:bodyPr/>
                    <a:lstStyle/>
                    <a:p>
                      <a:pPr indent="0" lvl="0" marL="116839" marR="51435" rtl="0" algn="l">
                        <a:lnSpc>
                          <a:spcPct val="100000"/>
                        </a:lnSpc>
                        <a:spcBef>
                          <a:spcPts val="0"/>
                        </a:spcBef>
                        <a:spcAft>
                          <a:spcPts val="0"/>
                        </a:spcAft>
                        <a:buClr>
                          <a:srgbClr val="000000"/>
                        </a:buClr>
                        <a:buSzPts val="2000"/>
                        <a:buFont typeface="Arial"/>
                        <a:buNone/>
                      </a:pPr>
                      <a:r>
                        <a:rPr lang="en-US" sz="2000" u="none" cap="none" strike="noStrike">
                          <a:latin typeface="Arial"/>
                          <a:ea typeface="Arial"/>
                          <a:cs typeface="Arial"/>
                          <a:sym typeface="Arial"/>
                        </a:rPr>
                        <a:t>Valore di default (%)</a:t>
                      </a:r>
                      <a:endParaRPr sz="2000" u="none" cap="none" strike="noStrike">
                        <a:latin typeface="Arial"/>
                        <a:ea typeface="Arial"/>
                        <a:cs typeface="Arial"/>
                        <a:sym typeface="Arial"/>
                      </a:endParaRPr>
                    </a:p>
                  </a:txBody>
                  <a:tcPr marT="33025" marB="0" marR="0" marL="0">
                    <a:solidFill>
                      <a:srgbClr val="FFFFFF"/>
                    </a:solidFill>
                  </a:tcPr>
                </a:tc>
                <a:tc>
                  <a:txBody>
                    <a:bodyPr/>
                    <a:lstStyle/>
                    <a:p>
                      <a:pPr indent="0" lvl="0" marL="302895"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Storia degli incidenti</a:t>
                      </a:r>
                      <a:endParaRPr sz="1400" u="none" cap="none" strike="noStrike">
                        <a:latin typeface="Arial"/>
                        <a:ea typeface="Arial"/>
                        <a:cs typeface="Arial"/>
                        <a:sym typeface="Arial"/>
                      </a:endParaRPr>
                    </a:p>
                  </a:txBody>
                  <a:tcPr marT="20950"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687070"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Intuizione e conoscenza</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400685" lvl="0" marL="568325" marR="108585" rtl="0" algn="l">
                        <a:lnSpc>
                          <a:spcPct val="112857"/>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Informazioni sociali</a:t>
                      </a:r>
                      <a:endParaRPr sz="1400" u="none" cap="none" strike="noStrike">
                        <a:latin typeface="Arial"/>
                        <a:ea typeface="Arial"/>
                        <a:cs typeface="Arial"/>
                        <a:sym typeface="Arial"/>
                      </a:endParaRPr>
                    </a:p>
                  </a:txBody>
                  <a:tcPr marT="381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102682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Molto alto (5)</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116839" marR="0" rtl="0" algn="l">
                        <a:lnSpc>
                          <a:spcPct val="100000"/>
                        </a:lnSpc>
                        <a:spcBef>
                          <a:spcPts val="0"/>
                        </a:spcBef>
                        <a:spcAft>
                          <a:spcPts val="0"/>
                        </a:spcAft>
                        <a:buClr>
                          <a:srgbClr val="000000"/>
                        </a:buClr>
                        <a:buSzPts val="2000"/>
                        <a:buFont typeface="Arial"/>
                        <a:buNone/>
                      </a:pPr>
                      <a:r>
                        <a:rPr lang="en-US" sz="2000" u="none" cap="none" strike="noStrike">
                          <a:latin typeface="Arial"/>
                          <a:ea typeface="Arial"/>
                          <a:cs typeface="Arial"/>
                          <a:sym typeface="Arial"/>
                        </a:rPr>
                        <a:t>(80-</a:t>
                      </a:r>
                      <a:endParaRPr sz="2000" u="none" cap="none" strike="noStrike">
                        <a:latin typeface="Arial"/>
                        <a:ea typeface="Arial"/>
                        <a:cs typeface="Arial"/>
                        <a:sym typeface="Arial"/>
                      </a:endParaRPr>
                    </a:p>
                    <a:p>
                      <a:pPr indent="0" lvl="0" marL="116839" marR="0" rtl="0" algn="l">
                        <a:lnSpc>
                          <a:spcPct val="100000"/>
                        </a:lnSpc>
                        <a:spcBef>
                          <a:spcPts val="0"/>
                        </a:spcBef>
                        <a:spcAft>
                          <a:spcPts val="0"/>
                        </a:spcAft>
                        <a:buClr>
                          <a:srgbClr val="000000"/>
                        </a:buClr>
                        <a:buSzPts val="2000"/>
                        <a:buFont typeface="Arial"/>
                        <a:buNone/>
                      </a:pPr>
                      <a:r>
                        <a:rPr lang="en-US" sz="2000" u="none" cap="none" strike="noStrike">
                          <a:latin typeface="Arial"/>
                          <a:ea typeface="Arial"/>
                          <a:cs typeface="Arial"/>
                          <a:sym typeface="Arial"/>
                        </a:rPr>
                        <a:t>100]</a:t>
                      </a:r>
                      <a:endParaRPr sz="2000" u="none" cap="none" strike="noStrike">
                        <a:latin typeface="Arial"/>
                        <a:ea typeface="Arial"/>
                        <a:cs typeface="Arial"/>
                        <a:sym typeface="Arial"/>
                      </a:endParaRPr>
                    </a:p>
                  </a:txBody>
                  <a:tcPr marT="330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116839" marR="0" rtl="0" algn="l">
                        <a:lnSpc>
                          <a:spcPct val="100000"/>
                        </a:lnSpc>
                        <a:spcBef>
                          <a:spcPts val="0"/>
                        </a:spcBef>
                        <a:spcAft>
                          <a:spcPts val="0"/>
                        </a:spcAft>
                        <a:buClr>
                          <a:srgbClr val="000000"/>
                        </a:buClr>
                        <a:buSzPts val="2000"/>
                        <a:buFont typeface="Arial"/>
                        <a:buNone/>
                      </a:pPr>
                      <a:r>
                        <a:rPr lang="en-US" sz="2000" u="none" cap="none" strike="noStrike">
                          <a:latin typeface="Arial"/>
                          <a:ea typeface="Arial"/>
                          <a:cs typeface="Arial"/>
                          <a:sym typeface="Arial"/>
                        </a:rPr>
                        <a:t>100</a:t>
                      </a:r>
                      <a:endParaRPr sz="2000" u="none" cap="none" strike="noStrike">
                        <a:latin typeface="Arial"/>
                        <a:ea typeface="Arial"/>
                        <a:cs typeface="Arial"/>
                        <a:sym typeface="Arial"/>
                      </a:endParaRPr>
                    </a:p>
                  </a:txBody>
                  <a:tcPr marT="330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128270" lvl="0" marL="198755" marR="109220" rtl="0" algn="r">
                        <a:lnSpc>
                          <a:spcPct val="109090"/>
                        </a:lnSpc>
                        <a:spcBef>
                          <a:spcPts val="0"/>
                        </a:spcBef>
                        <a:spcAft>
                          <a:spcPts val="0"/>
                        </a:spcAft>
                        <a:buClr>
                          <a:srgbClr val="000000"/>
                        </a:buClr>
                        <a:buSzPts val="1100"/>
                        <a:buFont typeface="Arial"/>
                        <a:buNone/>
                      </a:pPr>
                      <a:r>
                        <a:rPr lang="en-US" sz="1100" u="none" cap="none" strike="noStrike">
                          <a:solidFill>
                            <a:srgbClr val="333333"/>
                          </a:solidFill>
                          <a:latin typeface="Arial"/>
                          <a:ea typeface="Arial"/>
                          <a:cs typeface="Arial"/>
                          <a:sym typeface="Arial"/>
                        </a:rPr>
                        <a:t>Questa minaccia si è concretizzata più di una volta nell'ultimo anno (periodo di 12 mesi).</a:t>
                      </a:r>
                      <a:endParaRPr sz="1100" u="none" cap="none" strike="noStrike">
                        <a:latin typeface="Arial"/>
                        <a:ea typeface="Arial"/>
                        <a:cs typeface="Arial"/>
                        <a:sym typeface="Arial"/>
                      </a:endParaRPr>
                    </a:p>
                  </a:txBody>
                  <a:tcPr marT="489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74295" lvl="0" marL="185420" marR="108585" rtl="0" algn="r">
                        <a:lnSpc>
                          <a:spcPct val="92200"/>
                        </a:lnSpc>
                        <a:spcBef>
                          <a:spcPts val="0"/>
                        </a:spcBef>
                        <a:spcAft>
                          <a:spcPts val="0"/>
                        </a:spcAft>
                        <a:buClr>
                          <a:srgbClr val="000000"/>
                        </a:buClr>
                        <a:buSzPts val="1200"/>
                        <a:buFont typeface="Arial"/>
                        <a:buNone/>
                      </a:pPr>
                      <a:r>
                        <a:rPr lang="en-US" sz="1200" u="none" cap="none" strike="noStrike">
                          <a:solidFill>
                            <a:srgbClr val="333333"/>
                          </a:solidFill>
                          <a:latin typeface="Arial"/>
                          <a:ea typeface="Arial"/>
                          <a:cs typeface="Arial"/>
                          <a:sym typeface="Arial"/>
                        </a:rPr>
                        <a:t>Si prevede che questa minaccia si verifichi all'interno delle attività del partner commerciale con una probabilità molto alta (più dell'80% di probabilità).</a:t>
                      </a:r>
                      <a:endParaRPr sz="1200" u="none" cap="none" strike="noStrike">
                        <a:latin typeface="Arial"/>
                        <a:ea typeface="Arial"/>
                        <a:cs typeface="Arial"/>
                        <a:sym typeface="Arial"/>
                      </a:endParaRPr>
                    </a:p>
                  </a:txBody>
                  <a:tcPr marT="482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24130" lvl="0" marL="76200" marR="107950" rtl="0" algn="r">
                        <a:lnSpc>
                          <a:spcPct val="92700"/>
                        </a:lnSpc>
                        <a:spcBef>
                          <a:spcPts val="0"/>
                        </a:spcBef>
                        <a:spcAft>
                          <a:spcPts val="0"/>
                        </a:spcAft>
                        <a:buClr>
                          <a:srgbClr val="000000"/>
                        </a:buClr>
                        <a:buSzPts val="1100"/>
                        <a:buFont typeface="Arial"/>
                        <a:buNone/>
                      </a:pPr>
                      <a:r>
                        <a:rPr lang="en-US" sz="1100" u="none" cap="none" strike="noStrike">
                          <a:solidFill>
                            <a:srgbClr val="333333"/>
                          </a:solidFill>
                          <a:latin typeface="Arial"/>
                          <a:ea typeface="Arial"/>
                          <a:cs typeface="Arial"/>
                          <a:sym typeface="Arial"/>
                        </a:rPr>
                        <a:t>Si prevede che questa minaccia si verifichi all'interno delle attività del partner commerciale con una probabilità molto alta (più dell'80% di probabilità).</a:t>
                      </a:r>
                      <a:endParaRPr sz="1100" u="none" cap="none" strike="noStrike">
                        <a:latin typeface="Arial"/>
                        <a:ea typeface="Arial"/>
                        <a:cs typeface="Arial"/>
                        <a:sym typeface="Arial"/>
                      </a:endParaRPr>
                    </a:p>
                  </a:txBody>
                  <a:tcPr marT="438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84252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Alto (4)</a:t>
                      </a:r>
                      <a:endParaRPr sz="1400" u="none" cap="none" strike="noStrike">
                        <a:latin typeface="Arial"/>
                        <a:ea typeface="Arial"/>
                        <a:cs typeface="Arial"/>
                        <a:sym typeface="Arial"/>
                      </a:endParaRPr>
                    </a:p>
                  </a:txBody>
                  <a:tcPr marT="20950"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116839" marR="0" rtl="0" algn="l">
                        <a:lnSpc>
                          <a:spcPct val="100000"/>
                        </a:lnSpc>
                        <a:spcBef>
                          <a:spcPts val="0"/>
                        </a:spcBef>
                        <a:spcAft>
                          <a:spcPts val="0"/>
                        </a:spcAft>
                        <a:buClr>
                          <a:srgbClr val="000000"/>
                        </a:buClr>
                        <a:buSzPts val="2000"/>
                        <a:buFont typeface="Arial"/>
                        <a:buNone/>
                      </a:pPr>
                      <a:r>
                        <a:rPr lang="en-US" sz="2000" u="none" cap="none" strike="noStrike">
                          <a:latin typeface="Arial"/>
                          <a:ea typeface="Arial"/>
                          <a:cs typeface="Arial"/>
                          <a:sym typeface="Arial"/>
                        </a:rPr>
                        <a:t>(60-80]</a:t>
                      </a:r>
                      <a:endParaRPr sz="2000" u="none" cap="none" strike="noStrike">
                        <a:latin typeface="Arial"/>
                        <a:ea typeface="Arial"/>
                        <a:cs typeface="Arial"/>
                        <a:sym typeface="Arial"/>
                      </a:endParaRPr>
                    </a:p>
                  </a:txBody>
                  <a:tcPr marT="3302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116839" marR="0" rtl="0" algn="l">
                        <a:lnSpc>
                          <a:spcPct val="100000"/>
                        </a:lnSpc>
                        <a:spcBef>
                          <a:spcPts val="0"/>
                        </a:spcBef>
                        <a:spcAft>
                          <a:spcPts val="0"/>
                        </a:spcAft>
                        <a:buClr>
                          <a:srgbClr val="000000"/>
                        </a:buClr>
                        <a:buSzPts val="2000"/>
                        <a:buFont typeface="Arial"/>
                        <a:buNone/>
                      </a:pPr>
                      <a:r>
                        <a:rPr lang="en-US" sz="2000" u="none" cap="none" strike="noStrike">
                          <a:latin typeface="Arial"/>
                          <a:ea typeface="Arial"/>
                          <a:cs typeface="Arial"/>
                          <a:sym typeface="Arial"/>
                        </a:rPr>
                        <a:t>80</a:t>
                      </a:r>
                      <a:endParaRPr sz="2000" u="none" cap="none" strike="noStrike">
                        <a:latin typeface="Arial"/>
                        <a:ea typeface="Arial"/>
                        <a:cs typeface="Arial"/>
                        <a:sym typeface="Arial"/>
                      </a:endParaRPr>
                    </a:p>
                  </a:txBody>
                  <a:tcPr marT="33025" marB="0" marR="0" marL="0">
                    <a:lnT cap="flat" cmpd="sng" w="9525">
                      <a:solidFill>
                        <a:srgbClr val="FFFFFF"/>
                      </a:solidFill>
                      <a:prstDash val="solid"/>
                      <a:round/>
                      <a:headEnd len="sm" w="sm" type="none"/>
                      <a:tailEnd len="sm" w="sm" type="none"/>
                    </a:lnT>
                    <a:solidFill>
                      <a:srgbClr val="FFFFFF"/>
                    </a:solidFill>
                  </a:tcPr>
                </a:tc>
                <a:tc>
                  <a:txBody>
                    <a:bodyPr/>
                    <a:lstStyle/>
                    <a:p>
                      <a:pPr indent="127635" lvl="0" marL="199390" marR="109854" rtl="0" algn="r">
                        <a:lnSpc>
                          <a:spcPct val="109090"/>
                        </a:lnSpc>
                        <a:spcBef>
                          <a:spcPts val="0"/>
                        </a:spcBef>
                        <a:spcAft>
                          <a:spcPts val="0"/>
                        </a:spcAft>
                        <a:buClr>
                          <a:srgbClr val="000000"/>
                        </a:buClr>
                        <a:buSzPts val="1100"/>
                        <a:buFont typeface="Arial"/>
                        <a:buNone/>
                      </a:pPr>
                      <a:r>
                        <a:rPr lang="en-US" sz="1100" u="none" cap="none" strike="noStrike">
                          <a:solidFill>
                            <a:srgbClr val="333333"/>
                          </a:solidFill>
                          <a:latin typeface="Arial"/>
                          <a:ea typeface="Arial"/>
                          <a:cs typeface="Arial"/>
                          <a:sym typeface="Arial"/>
                        </a:rPr>
                        <a:t>Questa minaccia si è concretizzata una volta negli ultimi 1 anno (12</a:t>
                      </a:r>
                      <a:endParaRPr sz="1100" u="none" cap="none" strike="noStrike">
                        <a:latin typeface="Arial"/>
                        <a:ea typeface="Arial"/>
                        <a:cs typeface="Arial"/>
                        <a:sym typeface="Arial"/>
                      </a:endParaRPr>
                    </a:p>
                    <a:p>
                      <a:pPr indent="0" lvl="0" marL="0" marR="109854" rtl="0" algn="r">
                        <a:lnSpc>
                          <a:spcPct val="107272"/>
                        </a:lnSpc>
                        <a:spcBef>
                          <a:spcPts val="0"/>
                        </a:spcBef>
                        <a:spcAft>
                          <a:spcPts val="0"/>
                        </a:spcAft>
                        <a:buClr>
                          <a:srgbClr val="000000"/>
                        </a:buClr>
                        <a:buSzPts val="1100"/>
                        <a:buFont typeface="Arial"/>
                        <a:buNone/>
                      </a:pPr>
                      <a:r>
                        <a:rPr lang="en-US" sz="1100" u="none" cap="none" strike="noStrike">
                          <a:solidFill>
                            <a:srgbClr val="333333"/>
                          </a:solidFill>
                          <a:latin typeface="Arial"/>
                          <a:ea typeface="Arial"/>
                          <a:cs typeface="Arial"/>
                          <a:sym typeface="Arial"/>
                        </a:rPr>
                        <a:t>mese).</a:t>
                      </a:r>
                      <a:endParaRPr sz="1100" u="none" cap="none" strike="noStrike">
                        <a:latin typeface="Arial"/>
                        <a:ea typeface="Arial"/>
                        <a:cs typeface="Arial"/>
                        <a:sym typeface="Arial"/>
                      </a:endParaRPr>
                    </a:p>
                  </a:txBody>
                  <a:tcPr marT="4952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F8F8F8"/>
                    </a:solidFill>
                  </a:tcPr>
                </a:tc>
                <a:tc>
                  <a:txBody>
                    <a:bodyPr/>
                    <a:lstStyle/>
                    <a:p>
                      <a:pPr indent="74295" lvl="0" marL="185420" marR="108585" rtl="0" algn="r">
                        <a:lnSpc>
                          <a:spcPct val="108333"/>
                        </a:lnSpc>
                        <a:spcBef>
                          <a:spcPts val="0"/>
                        </a:spcBef>
                        <a:spcAft>
                          <a:spcPts val="0"/>
                        </a:spcAft>
                        <a:buClr>
                          <a:srgbClr val="000000"/>
                        </a:buClr>
                        <a:buSzPts val="1200"/>
                        <a:buFont typeface="Arial"/>
                        <a:buNone/>
                      </a:pPr>
                      <a:r>
                        <a:rPr lang="en-US" sz="1200" u="none" cap="none" strike="noStrike">
                          <a:solidFill>
                            <a:srgbClr val="333333"/>
                          </a:solidFill>
                          <a:latin typeface="Arial"/>
                          <a:ea typeface="Arial"/>
                          <a:cs typeface="Arial"/>
                          <a:sym typeface="Arial"/>
                        </a:rPr>
                        <a:t>Si prevede che questa minaccia si verifichi all'interno delle attività del partner commerciale con un'alta probabilità.</a:t>
                      </a:r>
                      <a:endParaRPr sz="1200" u="none" cap="none" strike="noStrike">
                        <a:latin typeface="Arial"/>
                        <a:ea typeface="Arial"/>
                        <a:cs typeface="Arial"/>
                        <a:sym typeface="Arial"/>
                      </a:endParaRPr>
                    </a:p>
                    <a:p>
                      <a:pPr indent="0" lvl="0" marL="0" marR="109854" rtl="0" algn="r">
                        <a:lnSpc>
                          <a:spcPct val="100000"/>
                        </a:lnSpc>
                        <a:spcBef>
                          <a:spcPts val="235"/>
                        </a:spcBef>
                        <a:spcAft>
                          <a:spcPts val="0"/>
                        </a:spcAft>
                        <a:buClr>
                          <a:srgbClr val="000000"/>
                        </a:buClr>
                        <a:buSzPts val="1200"/>
                        <a:buFont typeface="Arial"/>
                        <a:buNone/>
                      </a:pPr>
                      <a:r>
                        <a:rPr lang="en-US" sz="1200" u="none" cap="none" strike="noStrike">
                          <a:solidFill>
                            <a:srgbClr val="333333"/>
                          </a:solidFill>
                          <a:latin typeface="Arial"/>
                          <a:ea typeface="Arial"/>
                          <a:cs typeface="Arial"/>
                          <a:sym typeface="Arial"/>
                        </a:rPr>
                        <a:t>(61-80% di probabilità)</a:t>
                      </a:r>
                      <a:endParaRPr sz="1200" u="none" cap="none" strike="noStrike">
                        <a:latin typeface="Arial"/>
                        <a:ea typeface="Arial"/>
                        <a:cs typeface="Arial"/>
                        <a:sym typeface="Arial"/>
                      </a:endParaRPr>
                    </a:p>
                  </a:txBody>
                  <a:tcPr marT="546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F8F8F8"/>
                    </a:solidFill>
                  </a:tcPr>
                </a:tc>
                <a:tc>
                  <a:txBody>
                    <a:bodyPr/>
                    <a:lstStyle/>
                    <a:p>
                      <a:pPr indent="-24130" lvl="0" marL="76200" marR="108585" rtl="0" algn="r">
                        <a:lnSpc>
                          <a:spcPct val="93900"/>
                        </a:lnSpc>
                        <a:spcBef>
                          <a:spcPts val="0"/>
                        </a:spcBef>
                        <a:spcAft>
                          <a:spcPts val="0"/>
                        </a:spcAft>
                        <a:buClr>
                          <a:srgbClr val="000000"/>
                        </a:buClr>
                        <a:buSzPts val="1100"/>
                        <a:buFont typeface="Arial"/>
                        <a:buNone/>
                      </a:pPr>
                      <a:r>
                        <a:rPr lang="en-US" sz="1100" u="none" cap="none" strike="noStrike">
                          <a:solidFill>
                            <a:srgbClr val="333333"/>
                          </a:solidFill>
                          <a:latin typeface="Arial"/>
                          <a:ea typeface="Arial"/>
                          <a:cs typeface="Arial"/>
                          <a:sym typeface="Arial"/>
                        </a:rPr>
                        <a:t>Si prevede che questa minaccia si verifichi all'interno delle attività del partner commerciale con un'elevata</a:t>
                      </a:r>
                      <a:endParaRPr sz="1100" u="none" cap="none" strike="noStrike">
                        <a:latin typeface="Arial"/>
                        <a:ea typeface="Arial"/>
                        <a:cs typeface="Arial"/>
                        <a:sym typeface="Arial"/>
                      </a:endParaRPr>
                    </a:p>
                    <a:p>
                      <a:pPr indent="0" lvl="0" marL="0" marR="108585" rtl="0" algn="r">
                        <a:lnSpc>
                          <a:spcPct val="109090"/>
                        </a:lnSpc>
                        <a:spcBef>
                          <a:spcPts val="0"/>
                        </a:spcBef>
                        <a:spcAft>
                          <a:spcPts val="0"/>
                        </a:spcAft>
                        <a:buClr>
                          <a:srgbClr val="000000"/>
                        </a:buClr>
                        <a:buSzPts val="1100"/>
                        <a:buFont typeface="Arial"/>
                        <a:buNone/>
                      </a:pPr>
                      <a:r>
                        <a:rPr lang="en-US" sz="1100" u="none" cap="none" strike="noStrike">
                          <a:solidFill>
                            <a:srgbClr val="333333"/>
                          </a:solidFill>
                          <a:latin typeface="Arial"/>
                          <a:ea typeface="Arial"/>
                          <a:cs typeface="Arial"/>
                          <a:sym typeface="Arial"/>
                        </a:rPr>
                        <a:t>probabilità</a:t>
                      </a:r>
                      <a:endParaRPr sz="1100" u="none" cap="none" strike="noStrike">
                        <a:latin typeface="Arial"/>
                        <a:ea typeface="Arial"/>
                        <a:cs typeface="Arial"/>
                        <a:sym typeface="Arial"/>
                      </a:endParaRPr>
                    </a:p>
                  </a:txBody>
                  <a:tcPr marT="419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F8F8F8"/>
                    </a:solidFill>
                  </a:tcPr>
                </a:tc>
              </a:tr>
              <a:tr h="222400">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Times New Roman"/>
                        <a:ea typeface="Times New Roman"/>
                        <a:cs typeface="Times New Roman"/>
                        <a:sym typeface="Times New Roman"/>
                      </a:endParaRPr>
                    </a:p>
                  </a:txBody>
                  <a:tcPr marT="0" marB="0" marR="0" marL="0">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Times New Roman"/>
                        <a:ea typeface="Times New Roman"/>
                        <a:cs typeface="Times New Roman"/>
                        <a:sym typeface="Times New Roman"/>
                      </a:endParaRPr>
                    </a:p>
                  </a:txBody>
                  <a:tcPr marT="0" marB="0" marR="0" marL="0">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Times New Roman"/>
                        <a:ea typeface="Times New Roman"/>
                        <a:cs typeface="Times New Roman"/>
                        <a:sym typeface="Times New Roman"/>
                      </a:endParaRPr>
                    </a:p>
                  </a:txBody>
                  <a:tcPr marT="0" marB="0" marR="0" marL="0">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Times New Roman"/>
                        <a:ea typeface="Times New Roman"/>
                        <a:cs typeface="Times New Roman"/>
                        <a:sym typeface="Times New Roman"/>
                      </a:endParaRPr>
                    </a:p>
                  </a:txBody>
                  <a:tcPr marT="0" marB="0" marR="0" marL="0">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F8F8F8"/>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Times New Roman"/>
                        <a:ea typeface="Times New Roman"/>
                        <a:cs typeface="Times New Roman"/>
                        <a:sym typeface="Times New Roman"/>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F8F8F8"/>
                    </a:solidFill>
                  </a:tcPr>
                </a:tc>
                <a:tc>
                  <a:txBody>
                    <a:bodyPr/>
                    <a:lstStyle/>
                    <a:p>
                      <a:pPr indent="0" lvl="0" marL="0" marR="107950" rtl="0" algn="r">
                        <a:lnSpc>
                          <a:spcPct val="100000"/>
                        </a:lnSpc>
                        <a:spcBef>
                          <a:spcPts val="0"/>
                        </a:spcBef>
                        <a:spcAft>
                          <a:spcPts val="0"/>
                        </a:spcAft>
                        <a:buClr>
                          <a:srgbClr val="000000"/>
                        </a:buClr>
                        <a:buSzPts val="1100"/>
                        <a:buFont typeface="Arial"/>
                        <a:buNone/>
                      </a:pPr>
                      <a:r>
                        <a:rPr lang="en-US" sz="1100" u="none" cap="none" strike="noStrike">
                          <a:solidFill>
                            <a:srgbClr val="333333"/>
                          </a:solidFill>
                          <a:latin typeface="Arial"/>
                          <a:ea typeface="Arial"/>
                          <a:cs typeface="Arial"/>
                          <a:sym typeface="Arial"/>
                        </a:rPr>
                        <a:t>(61-80% di probabilità)</a:t>
                      </a:r>
                      <a:endParaRPr sz="1100" u="none" cap="none" strike="noStrike">
                        <a:latin typeface="Arial"/>
                        <a:ea typeface="Arial"/>
                        <a:cs typeface="Arial"/>
                        <a:sym typeface="Arial"/>
                      </a:endParaRPr>
                    </a:p>
                  </a:txBody>
                  <a:tcPr marT="31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F8F8F8"/>
                    </a:solidFill>
                  </a:tcPr>
                </a:tc>
              </a:tr>
              <a:tr h="841350">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Medio (3)</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solidFill>
                      <a:srgbClr val="EAEAEA"/>
                    </a:solidFill>
                  </a:tcPr>
                </a:tc>
                <a:tc>
                  <a:txBody>
                    <a:bodyPr/>
                    <a:lstStyle/>
                    <a:p>
                      <a:pPr indent="0" lvl="0" marL="116839" marR="0" rtl="0" algn="l">
                        <a:lnSpc>
                          <a:spcPct val="100000"/>
                        </a:lnSpc>
                        <a:spcBef>
                          <a:spcPts val="0"/>
                        </a:spcBef>
                        <a:spcAft>
                          <a:spcPts val="0"/>
                        </a:spcAft>
                        <a:buClr>
                          <a:srgbClr val="000000"/>
                        </a:buClr>
                        <a:buSzPts val="2000"/>
                        <a:buFont typeface="Arial"/>
                        <a:buNone/>
                      </a:pPr>
                      <a:r>
                        <a:rPr lang="en-US" sz="2000" u="none" cap="none" strike="noStrike">
                          <a:latin typeface="Arial"/>
                          <a:ea typeface="Arial"/>
                          <a:cs typeface="Arial"/>
                          <a:sym typeface="Arial"/>
                        </a:rPr>
                        <a:t>(40-60]</a:t>
                      </a:r>
                      <a:endParaRPr sz="2000" u="none" cap="none" strike="noStrike">
                        <a:latin typeface="Arial"/>
                        <a:ea typeface="Arial"/>
                        <a:cs typeface="Arial"/>
                        <a:sym typeface="Arial"/>
                      </a:endParaRPr>
                    </a:p>
                  </a:txBody>
                  <a:tcPr marT="323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solidFill>
                      <a:srgbClr val="EAEAEA"/>
                    </a:solidFill>
                  </a:tcPr>
                </a:tc>
                <a:tc>
                  <a:txBody>
                    <a:bodyPr/>
                    <a:lstStyle/>
                    <a:p>
                      <a:pPr indent="0" lvl="0" marL="116839" marR="0" rtl="0" algn="l">
                        <a:lnSpc>
                          <a:spcPct val="100000"/>
                        </a:lnSpc>
                        <a:spcBef>
                          <a:spcPts val="0"/>
                        </a:spcBef>
                        <a:spcAft>
                          <a:spcPts val="0"/>
                        </a:spcAft>
                        <a:buClr>
                          <a:srgbClr val="000000"/>
                        </a:buClr>
                        <a:buSzPts val="2000"/>
                        <a:buFont typeface="Arial"/>
                        <a:buNone/>
                      </a:pPr>
                      <a:r>
                        <a:rPr lang="en-US" sz="2000" u="none" cap="none" strike="noStrike">
                          <a:latin typeface="Arial"/>
                          <a:ea typeface="Arial"/>
                          <a:cs typeface="Arial"/>
                          <a:sym typeface="Arial"/>
                        </a:rPr>
                        <a:t>60</a:t>
                      </a:r>
                      <a:endParaRPr sz="2000" u="none" cap="none" strike="noStrike">
                        <a:latin typeface="Arial"/>
                        <a:ea typeface="Arial"/>
                        <a:cs typeface="Arial"/>
                        <a:sym typeface="Arial"/>
                      </a:endParaRPr>
                    </a:p>
                  </a:txBody>
                  <a:tcPr marT="323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solidFill>
                      <a:srgbClr val="EAEAEA"/>
                    </a:solidFill>
                  </a:tcPr>
                </a:tc>
                <a:tc>
                  <a:txBody>
                    <a:bodyPr/>
                    <a:lstStyle/>
                    <a:p>
                      <a:pPr indent="-633" lvl="0" marL="88265" marR="109220" rtl="0" algn="r">
                        <a:lnSpc>
                          <a:spcPct val="108333"/>
                        </a:lnSpc>
                        <a:spcBef>
                          <a:spcPts val="0"/>
                        </a:spcBef>
                        <a:spcAft>
                          <a:spcPts val="0"/>
                        </a:spcAft>
                        <a:buClr>
                          <a:srgbClr val="000000"/>
                        </a:buClr>
                        <a:buSzPts val="1200"/>
                        <a:buFont typeface="Arial"/>
                        <a:buNone/>
                      </a:pPr>
                      <a:r>
                        <a:rPr lang="en-US" sz="1200" u="none" cap="none" strike="noStrike">
                          <a:solidFill>
                            <a:srgbClr val="333333"/>
                          </a:solidFill>
                          <a:latin typeface="Arial"/>
                          <a:ea typeface="Arial"/>
                          <a:cs typeface="Arial"/>
                          <a:sym typeface="Arial"/>
                        </a:rPr>
                        <a:t>Più di un incidente di questa minaccia è stato realizzato in</a:t>
                      </a:r>
                      <a:endParaRPr sz="1200" u="none" cap="none" strike="noStrike">
                        <a:latin typeface="Arial"/>
                        <a:ea typeface="Arial"/>
                        <a:cs typeface="Arial"/>
                        <a:sym typeface="Arial"/>
                      </a:endParaRPr>
                    </a:p>
                    <a:p>
                      <a:pPr indent="0" lvl="0" marL="0" marR="110489" rtl="0" algn="r">
                        <a:lnSpc>
                          <a:spcPct val="105833"/>
                        </a:lnSpc>
                        <a:spcBef>
                          <a:spcPts val="0"/>
                        </a:spcBef>
                        <a:spcAft>
                          <a:spcPts val="0"/>
                        </a:spcAft>
                        <a:buClr>
                          <a:srgbClr val="000000"/>
                        </a:buClr>
                        <a:buSzPts val="1200"/>
                        <a:buFont typeface="Arial"/>
                        <a:buNone/>
                      </a:pPr>
                      <a:r>
                        <a:rPr lang="en-US" sz="1200" u="none" cap="none" strike="noStrike">
                          <a:solidFill>
                            <a:srgbClr val="333333"/>
                          </a:solidFill>
                          <a:latin typeface="Arial"/>
                          <a:ea typeface="Arial"/>
                          <a:cs typeface="Arial"/>
                          <a:sym typeface="Arial"/>
                        </a:rPr>
                        <a:t>negli ultimi 2 anni.</a:t>
                      </a:r>
                      <a:endParaRPr sz="1200" u="none" cap="none" strike="noStrike">
                        <a:latin typeface="Arial"/>
                        <a:ea typeface="Arial"/>
                        <a:cs typeface="Arial"/>
                        <a:sym typeface="Arial"/>
                      </a:endParaRPr>
                    </a:p>
                  </a:txBody>
                  <a:tcPr marT="533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EAEAEA"/>
                    </a:solidFill>
                  </a:tcPr>
                </a:tc>
                <a:tc>
                  <a:txBody>
                    <a:bodyPr/>
                    <a:lstStyle/>
                    <a:p>
                      <a:pPr indent="74295" lvl="0" marL="185420" marR="108585" rtl="0" algn="just">
                        <a:lnSpc>
                          <a:spcPct val="108333"/>
                        </a:lnSpc>
                        <a:spcBef>
                          <a:spcPts val="0"/>
                        </a:spcBef>
                        <a:spcAft>
                          <a:spcPts val="0"/>
                        </a:spcAft>
                        <a:buClr>
                          <a:srgbClr val="000000"/>
                        </a:buClr>
                        <a:buSzPts val="1200"/>
                        <a:buFont typeface="Arial"/>
                        <a:buNone/>
                      </a:pPr>
                      <a:r>
                        <a:rPr lang="en-US" sz="1200" u="none" cap="none" strike="noStrike">
                          <a:solidFill>
                            <a:srgbClr val="333333"/>
                          </a:solidFill>
                          <a:latin typeface="Arial"/>
                          <a:ea typeface="Arial"/>
                          <a:cs typeface="Arial"/>
                          <a:sym typeface="Arial"/>
                        </a:rPr>
                        <a:t>Si prevede che questa minaccia si verifichi all'interno delle attività del partner commerciale con una probabilità media.</a:t>
                      </a:r>
                      <a:endParaRPr sz="1200" u="none" cap="none" strike="noStrike">
                        <a:latin typeface="Arial"/>
                        <a:ea typeface="Arial"/>
                        <a:cs typeface="Arial"/>
                        <a:sym typeface="Arial"/>
                      </a:endParaRPr>
                    </a:p>
                    <a:p>
                      <a:pPr indent="0" lvl="0" marL="1016000" marR="0" rtl="0" algn="just">
                        <a:lnSpc>
                          <a:spcPct val="100000"/>
                        </a:lnSpc>
                        <a:spcBef>
                          <a:spcPts val="235"/>
                        </a:spcBef>
                        <a:spcAft>
                          <a:spcPts val="0"/>
                        </a:spcAft>
                        <a:buClr>
                          <a:srgbClr val="000000"/>
                        </a:buClr>
                        <a:buSzPts val="1200"/>
                        <a:buFont typeface="Arial"/>
                        <a:buNone/>
                      </a:pPr>
                      <a:r>
                        <a:rPr lang="en-US" sz="1200" u="none" cap="none" strike="noStrike">
                          <a:solidFill>
                            <a:srgbClr val="333333"/>
                          </a:solidFill>
                          <a:latin typeface="Arial"/>
                          <a:ea typeface="Arial"/>
                          <a:cs typeface="Arial"/>
                          <a:sym typeface="Arial"/>
                        </a:rPr>
                        <a:t>(41-60% di probabilità)</a:t>
                      </a:r>
                      <a:endParaRPr sz="1200" u="none" cap="none" strike="noStrike">
                        <a:latin typeface="Arial"/>
                        <a:ea typeface="Arial"/>
                        <a:cs typeface="Arial"/>
                        <a:sym typeface="Arial"/>
                      </a:endParaRPr>
                    </a:p>
                  </a:txBody>
                  <a:tcPr marT="533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EAEAEA"/>
                    </a:solidFill>
                  </a:tcPr>
                </a:tc>
                <a:tc>
                  <a:txBody>
                    <a:bodyPr/>
                    <a:lstStyle/>
                    <a:p>
                      <a:pPr indent="-24130" lvl="0" marL="76200" marR="107950" rtl="0" algn="r">
                        <a:lnSpc>
                          <a:spcPct val="93300"/>
                        </a:lnSpc>
                        <a:spcBef>
                          <a:spcPts val="0"/>
                        </a:spcBef>
                        <a:spcAft>
                          <a:spcPts val="0"/>
                        </a:spcAft>
                        <a:buClr>
                          <a:srgbClr val="000000"/>
                        </a:buClr>
                        <a:buSzPts val="1100"/>
                        <a:buFont typeface="Arial"/>
                        <a:buNone/>
                      </a:pPr>
                      <a:r>
                        <a:rPr lang="en-US" sz="1100" u="none" cap="none" strike="noStrike">
                          <a:solidFill>
                            <a:srgbClr val="333333"/>
                          </a:solidFill>
                          <a:latin typeface="Arial"/>
                          <a:ea typeface="Arial"/>
                          <a:cs typeface="Arial"/>
                          <a:sym typeface="Arial"/>
                        </a:rPr>
                        <a:t>Si prevede che questa minaccia si verifichi all'interno delle attività del partner commerciale con un livello di rischio medio.</a:t>
                      </a:r>
                      <a:endParaRPr sz="1100" u="none" cap="none" strike="noStrike">
                        <a:latin typeface="Arial"/>
                        <a:ea typeface="Arial"/>
                        <a:cs typeface="Arial"/>
                        <a:sym typeface="Arial"/>
                      </a:endParaRPr>
                    </a:p>
                    <a:p>
                      <a:pPr indent="0" lvl="0" marL="0" marR="108585" rtl="0" algn="r">
                        <a:lnSpc>
                          <a:spcPct val="109090"/>
                        </a:lnSpc>
                        <a:spcBef>
                          <a:spcPts val="0"/>
                        </a:spcBef>
                        <a:spcAft>
                          <a:spcPts val="0"/>
                        </a:spcAft>
                        <a:buClr>
                          <a:srgbClr val="000000"/>
                        </a:buClr>
                        <a:buSzPts val="1100"/>
                        <a:buFont typeface="Arial"/>
                        <a:buNone/>
                      </a:pPr>
                      <a:r>
                        <a:rPr lang="en-US" sz="1100" u="none" cap="none" strike="noStrike">
                          <a:solidFill>
                            <a:srgbClr val="333333"/>
                          </a:solidFill>
                          <a:latin typeface="Arial"/>
                          <a:ea typeface="Arial"/>
                          <a:cs typeface="Arial"/>
                          <a:sym typeface="Arial"/>
                        </a:rPr>
                        <a:t>probabilità</a:t>
                      </a:r>
                      <a:endParaRPr sz="1100" u="none" cap="none" strike="noStrike">
                        <a:latin typeface="Arial"/>
                        <a:ea typeface="Arial"/>
                        <a:cs typeface="Arial"/>
                        <a:sym typeface="Arial"/>
                      </a:endParaRPr>
                    </a:p>
                  </a:txBody>
                  <a:tcPr marT="450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EAEAEA"/>
                    </a:solidFill>
                  </a:tcPr>
                </a:tc>
              </a:tr>
              <a:tr h="22357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Times New Roman"/>
                        <a:ea typeface="Times New Roman"/>
                        <a:cs typeface="Times New Roman"/>
                        <a:sym typeface="Times New Roman"/>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Times New Roman"/>
                        <a:ea typeface="Times New Roman"/>
                        <a:cs typeface="Times New Roman"/>
                        <a:sym typeface="Times New Roman"/>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Times New Roman"/>
                        <a:ea typeface="Times New Roman"/>
                        <a:cs typeface="Times New Roman"/>
                        <a:sym typeface="Times New Roman"/>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Times New Roman"/>
                        <a:ea typeface="Times New Roman"/>
                        <a:cs typeface="Times New Roman"/>
                        <a:sym typeface="Times New Roman"/>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Times New Roman"/>
                        <a:ea typeface="Times New Roman"/>
                        <a:cs typeface="Times New Roman"/>
                        <a:sym typeface="Times New Roman"/>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7950" rtl="0" algn="r">
                        <a:lnSpc>
                          <a:spcPct val="100000"/>
                        </a:lnSpc>
                        <a:spcBef>
                          <a:spcPts val="0"/>
                        </a:spcBef>
                        <a:spcAft>
                          <a:spcPts val="0"/>
                        </a:spcAft>
                        <a:buClr>
                          <a:srgbClr val="000000"/>
                        </a:buClr>
                        <a:buSzPts val="1100"/>
                        <a:buFont typeface="Arial"/>
                        <a:buNone/>
                      </a:pPr>
                      <a:r>
                        <a:rPr lang="en-US" sz="1100" u="none" cap="none" strike="noStrike">
                          <a:solidFill>
                            <a:srgbClr val="333333"/>
                          </a:solidFill>
                          <a:latin typeface="Arial"/>
                          <a:ea typeface="Arial"/>
                          <a:cs typeface="Arial"/>
                          <a:sym typeface="Arial"/>
                        </a:rPr>
                        <a:t>(41-60% di probabilità)</a:t>
                      </a:r>
                      <a:endParaRPr sz="1100" u="none" cap="none" strike="noStrike">
                        <a:latin typeface="Arial"/>
                        <a:ea typeface="Arial"/>
                        <a:cs typeface="Arial"/>
                        <a:sym typeface="Arial"/>
                      </a:endParaRPr>
                    </a:p>
                  </a:txBody>
                  <a:tcPr marT="31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r>
              <a:tr h="824600">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Basso (2)</a:t>
                      </a:r>
                      <a:endParaRPr sz="1400" u="none" cap="none" strike="noStrike">
                        <a:latin typeface="Arial"/>
                        <a:ea typeface="Arial"/>
                        <a:cs typeface="Arial"/>
                        <a:sym typeface="Arial"/>
                      </a:endParaRPr>
                    </a:p>
                  </a:txBody>
                  <a:tcPr marT="1842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116839" marR="0" rtl="0" algn="l">
                        <a:lnSpc>
                          <a:spcPct val="100000"/>
                        </a:lnSpc>
                        <a:spcBef>
                          <a:spcPts val="0"/>
                        </a:spcBef>
                        <a:spcAft>
                          <a:spcPts val="0"/>
                        </a:spcAft>
                        <a:buClr>
                          <a:srgbClr val="000000"/>
                        </a:buClr>
                        <a:buSzPts val="2000"/>
                        <a:buFont typeface="Arial"/>
                        <a:buNone/>
                      </a:pPr>
                      <a:r>
                        <a:rPr lang="en-US" sz="2000" u="none" cap="none" strike="noStrike">
                          <a:latin typeface="Arial"/>
                          <a:ea typeface="Arial"/>
                          <a:cs typeface="Arial"/>
                          <a:sym typeface="Arial"/>
                        </a:rPr>
                        <a:t>(20-40]</a:t>
                      </a:r>
                      <a:endParaRPr sz="2000" u="none" cap="none" strike="noStrike">
                        <a:latin typeface="Arial"/>
                        <a:ea typeface="Arial"/>
                        <a:cs typeface="Arial"/>
                        <a:sym typeface="Arial"/>
                      </a:endParaRPr>
                    </a:p>
                  </a:txBody>
                  <a:tcPr marT="33650"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116839" marR="0" rtl="0" algn="l">
                        <a:lnSpc>
                          <a:spcPct val="100000"/>
                        </a:lnSpc>
                        <a:spcBef>
                          <a:spcPts val="0"/>
                        </a:spcBef>
                        <a:spcAft>
                          <a:spcPts val="0"/>
                        </a:spcAft>
                        <a:buClr>
                          <a:srgbClr val="000000"/>
                        </a:buClr>
                        <a:buSzPts val="2000"/>
                        <a:buFont typeface="Arial"/>
                        <a:buNone/>
                      </a:pPr>
                      <a:r>
                        <a:rPr lang="en-US" sz="2000" u="none" cap="none" strike="noStrike">
                          <a:latin typeface="Arial"/>
                          <a:ea typeface="Arial"/>
                          <a:cs typeface="Arial"/>
                          <a:sym typeface="Arial"/>
                        </a:rPr>
                        <a:t>40</a:t>
                      </a:r>
                      <a:endParaRPr sz="2000" u="none" cap="none" strike="noStrike">
                        <a:latin typeface="Arial"/>
                        <a:ea typeface="Arial"/>
                        <a:cs typeface="Arial"/>
                        <a:sym typeface="Arial"/>
                      </a:endParaRPr>
                    </a:p>
                  </a:txBody>
                  <a:tcPr marT="33650" marB="0" marR="0" marL="0">
                    <a:lnT cap="flat" cmpd="sng" w="9525">
                      <a:solidFill>
                        <a:srgbClr val="FFFFFF"/>
                      </a:solidFill>
                      <a:prstDash val="solid"/>
                      <a:round/>
                      <a:headEnd len="sm" w="sm" type="none"/>
                      <a:tailEnd len="sm" w="sm" type="none"/>
                    </a:lnT>
                    <a:solidFill>
                      <a:srgbClr val="FFFFFF"/>
                    </a:solidFill>
                  </a:tcPr>
                </a:tc>
                <a:tc>
                  <a:txBody>
                    <a:bodyPr/>
                    <a:lstStyle/>
                    <a:p>
                      <a:pPr indent="-30479" lvl="0" marL="225425" marR="109220" rtl="0" algn="r">
                        <a:lnSpc>
                          <a:spcPct val="115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Negli ultimi due anni si è verificato al massimo un episodio di questa minaccia.</a:t>
                      </a:r>
                      <a:endParaRPr sz="1400" u="none" cap="none" strike="noStrike">
                        <a:latin typeface="Arial"/>
                        <a:ea typeface="Arial"/>
                        <a:cs typeface="Arial"/>
                        <a:sym typeface="Arial"/>
                      </a:endParaRPr>
                    </a:p>
                    <a:p>
                      <a:pPr indent="0" lvl="0" marL="0" marR="109854" rtl="0" algn="r">
                        <a:lnSpc>
                          <a:spcPct val="92857"/>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anni.</a:t>
                      </a:r>
                      <a:endParaRPr sz="1400" u="none" cap="none" strike="noStrike">
                        <a:latin typeface="Arial"/>
                        <a:ea typeface="Arial"/>
                        <a:cs typeface="Arial"/>
                        <a:sym typeface="Arial"/>
                      </a:endParaRPr>
                    </a:p>
                  </a:txBody>
                  <a:tcPr marT="3302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F8F8F8"/>
                    </a:solidFill>
                  </a:tcPr>
                </a:tc>
                <a:tc>
                  <a:txBody>
                    <a:bodyPr/>
                    <a:lstStyle/>
                    <a:p>
                      <a:pPr indent="256540" lvl="0" marL="88265" marR="109220" rtl="0" algn="r">
                        <a:lnSpc>
                          <a:spcPct val="115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Si prevede che questa minaccia si verifichi all'interno delle attività del partner commerciale con un basso livello di</a:t>
                      </a:r>
                      <a:endParaRPr sz="1400" u="none" cap="none" strike="noStrike">
                        <a:latin typeface="Arial"/>
                        <a:ea typeface="Arial"/>
                        <a:cs typeface="Arial"/>
                        <a:sym typeface="Arial"/>
                      </a:endParaRPr>
                    </a:p>
                    <a:p>
                      <a:pPr indent="0" lvl="0" marL="0" marR="109220" rtl="0" algn="r">
                        <a:lnSpc>
                          <a:spcPct val="92857"/>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probabilità</a:t>
                      </a:r>
                      <a:endParaRPr sz="1400" u="none" cap="none" strike="noStrike">
                        <a:latin typeface="Arial"/>
                        <a:ea typeface="Arial"/>
                        <a:cs typeface="Arial"/>
                        <a:sym typeface="Arial"/>
                      </a:endParaRPr>
                    </a:p>
                  </a:txBody>
                  <a:tcPr marT="330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F8F8F8"/>
                    </a:solidFill>
                  </a:tcPr>
                </a:tc>
                <a:tc>
                  <a:txBody>
                    <a:bodyPr/>
                    <a:lstStyle/>
                    <a:p>
                      <a:pPr indent="426083" lvl="0" marL="191770" marR="108585" rtl="0" algn="r">
                        <a:lnSpc>
                          <a:spcPct val="92700"/>
                        </a:lnSpc>
                        <a:spcBef>
                          <a:spcPts val="0"/>
                        </a:spcBef>
                        <a:spcAft>
                          <a:spcPts val="0"/>
                        </a:spcAft>
                        <a:buClr>
                          <a:srgbClr val="000000"/>
                        </a:buClr>
                        <a:buSzPts val="1100"/>
                        <a:buFont typeface="Arial"/>
                        <a:buNone/>
                      </a:pPr>
                      <a:r>
                        <a:rPr lang="en-US" sz="1100" u="none" cap="none" strike="noStrike">
                          <a:solidFill>
                            <a:srgbClr val="333333"/>
                          </a:solidFill>
                          <a:latin typeface="Arial"/>
                          <a:ea typeface="Arial"/>
                          <a:cs typeface="Arial"/>
                          <a:sym typeface="Arial"/>
                        </a:rPr>
                        <a:t>Si prevede che questa minaccia si verifichi all'interno delle attività del partner commerciale con una bassa probabilità.</a:t>
                      </a:r>
                      <a:endParaRPr sz="1100" u="none" cap="none" strike="noStrike">
                        <a:latin typeface="Arial"/>
                        <a:ea typeface="Arial"/>
                        <a:cs typeface="Arial"/>
                        <a:sym typeface="Arial"/>
                      </a:endParaRPr>
                    </a:p>
                  </a:txBody>
                  <a:tcPr marT="425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solidFill>
                      <a:srgbClr val="F8F8F8"/>
                    </a:solidFill>
                  </a:tcPr>
                </a:tc>
              </a:tr>
            </a:tbl>
          </a:graphicData>
        </a:graphic>
      </p:graphicFrame>
      <p:sp>
        <p:nvSpPr>
          <p:cNvPr id="1079" name="Google Shape;1079;p54"/>
          <p:cNvSpPr/>
          <p:nvPr/>
        </p:nvSpPr>
        <p:spPr>
          <a:xfrm>
            <a:off x="1358099" y="6033401"/>
            <a:ext cx="3528695" cy="824865"/>
          </a:xfrm>
          <a:custGeom>
            <a:rect b="b" l="l" r="r" t="t"/>
            <a:pathLst>
              <a:path extrusionOk="0" h="824865" w="3528695">
                <a:moveTo>
                  <a:pt x="3528136" y="0"/>
                </a:moveTo>
                <a:lnTo>
                  <a:pt x="2618016" y="0"/>
                </a:lnTo>
                <a:lnTo>
                  <a:pt x="1534744" y="0"/>
                </a:lnTo>
                <a:lnTo>
                  <a:pt x="0" y="0"/>
                </a:lnTo>
                <a:lnTo>
                  <a:pt x="0" y="824598"/>
                </a:lnTo>
                <a:lnTo>
                  <a:pt x="1534744" y="824598"/>
                </a:lnTo>
                <a:lnTo>
                  <a:pt x="2618016" y="824598"/>
                </a:lnTo>
                <a:lnTo>
                  <a:pt x="3528136" y="824598"/>
                </a:lnTo>
                <a:lnTo>
                  <a:pt x="3528136"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pic>
        <p:nvPicPr>
          <p:cNvPr id="1084" name="Google Shape;1084;p55"/>
          <p:cNvPicPr preferRelativeResize="0"/>
          <p:nvPr/>
        </p:nvPicPr>
        <p:blipFill rotWithShape="1">
          <a:blip r:embed="rId3">
            <a:alphaModFix/>
          </a:blip>
          <a:srcRect b="0" l="0" r="0" t="0"/>
          <a:stretch/>
        </p:blipFill>
        <p:spPr>
          <a:xfrm>
            <a:off x="0" y="0"/>
            <a:ext cx="12192000" cy="6857999"/>
          </a:xfrm>
          <a:prstGeom prst="rect">
            <a:avLst/>
          </a:prstGeom>
          <a:noFill/>
          <a:ln>
            <a:noFill/>
          </a:ln>
        </p:spPr>
      </p:pic>
      <p:graphicFrame>
        <p:nvGraphicFramePr>
          <p:cNvPr id="1085" name="Google Shape;1085;p55"/>
          <p:cNvGraphicFramePr/>
          <p:nvPr/>
        </p:nvGraphicFramePr>
        <p:xfrm>
          <a:off x="3685530" y="2216297"/>
          <a:ext cx="3000000" cy="3000000"/>
        </p:xfrm>
        <a:graphic>
          <a:graphicData uri="http://schemas.openxmlformats.org/drawingml/2006/table">
            <a:tbl>
              <a:tblPr bandRow="1" firstRow="1">
                <a:noFill/>
                <a:tableStyleId>{66C8C430-4CD3-4488-ABC1-11A2446D6C23}</a:tableStyleId>
              </a:tblPr>
              <a:tblGrid>
                <a:gridCol w="2391400"/>
                <a:gridCol w="2702550"/>
              </a:tblGrid>
              <a:tr h="747500">
                <a:tc>
                  <a:txBody>
                    <a:bodyPr/>
                    <a:lstStyle/>
                    <a:p>
                      <a:pPr indent="0" lvl="0" marL="116839"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latin typeface="Arial"/>
                          <a:ea typeface="Arial"/>
                          <a:cs typeface="Arial"/>
                          <a:sym typeface="Arial"/>
                        </a:rPr>
                        <a:t>Livello di impatto</a:t>
                      </a:r>
                      <a:endParaRPr sz="1400" u="none" cap="none" strike="noStrike">
                        <a:latin typeface="Arial"/>
                        <a:ea typeface="Arial"/>
                        <a:cs typeface="Arial"/>
                        <a:sym typeface="Arial"/>
                      </a:endParaRPr>
                    </a:p>
                  </a:txBody>
                  <a:tcPr marT="63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B9B1A"/>
                    </a:solidFill>
                  </a:tcPr>
                </a:tc>
                <a:tc>
                  <a:txBody>
                    <a:bodyPr/>
                    <a:lstStyle/>
                    <a:p>
                      <a:pPr indent="0" lvl="0" marL="1611630"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latin typeface="Arial"/>
                          <a:ea typeface="Arial"/>
                          <a:cs typeface="Arial"/>
                          <a:sym typeface="Arial"/>
                        </a:rPr>
                        <a:t>Descrizione</a:t>
                      </a:r>
                      <a:endParaRPr sz="1400" u="none" cap="none" strike="noStrike">
                        <a:latin typeface="Arial"/>
                        <a:ea typeface="Arial"/>
                        <a:cs typeface="Arial"/>
                        <a:sym typeface="Arial"/>
                      </a:endParaRPr>
                    </a:p>
                  </a:txBody>
                  <a:tcPr marT="63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C7013"/>
                    </a:solidFill>
                  </a:tcPr>
                </a:tc>
              </a:tr>
              <a:tr h="66287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Alto (H)</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0" lvl="0" marL="0" marR="109854" rtl="0" algn="r">
                        <a:lnSpc>
                          <a:spcPct val="117499"/>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La probabilità del caso peggiore</a:t>
                      </a:r>
                      <a:endParaRPr sz="1400" u="none" cap="none" strike="noStrike">
                        <a:latin typeface="Arial"/>
                        <a:ea typeface="Arial"/>
                        <a:cs typeface="Arial"/>
                        <a:sym typeface="Arial"/>
                      </a:endParaRPr>
                    </a:p>
                    <a:p>
                      <a:pPr indent="0" lvl="0" marL="0" marR="109854" rtl="0" algn="r">
                        <a:lnSpc>
                          <a:spcPct val="117499"/>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scenario è &gt; 66%</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663600">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Medio (M)</a:t>
                      </a:r>
                      <a:endParaRPr sz="1400" u="none" cap="none" strike="noStrike">
                        <a:latin typeface="Arial"/>
                        <a:ea typeface="Arial"/>
                        <a:cs typeface="Arial"/>
                        <a:sym typeface="Arial"/>
                      </a:endParaRPr>
                    </a:p>
                  </a:txBody>
                  <a:tcPr marT="19050" marB="0" marR="0" marL="0">
                    <a:lnT cap="flat" cmpd="sng" w="9525">
                      <a:solidFill>
                        <a:srgbClr val="FFFFFF"/>
                      </a:solidFill>
                      <a:prstDash val="solid"/>
                      <a:round/>
                      <a:headEnd len="sm" w="sm" type="none"/>
                      <a:tailEnd len="sm" w="sm" type="none"/>
                    </a:lnT>
                    <a:solidFill>
                      <a:srgbClr val="FFFFFF"/>
                    </a:solidFill>
                  </a:tcPr>
                </a:tc>
                <a:tc>
                  <a:txBody>
                    <a:bodyPr/>
                    <a:lstStyle/>
                    <a:p>
                      <a:pPr indent="1903" lvl="0" marL="104139" marR="109854" rtl="0" algn="l">
                        <a:lnSpc>
                          <a:spcPct val="115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La probabilità dello scenario peggiore è compresa tra il 33% e il 66%.</a:t>
                      </a:r>
                      <a:endParaRPr sz="1400" u="none" cap="none" strike="noStrike">
                        <a:latin typeface="Arial"/>
                        <a:ea typeface="Arial"/>
                        <a:cs typeface="Arial"/>
                        <a:sym typeface="Arial"/>
                      </a:endParaRPr>
                    </a:p>
                  </a:txBody>
                  <a:tcPr marT="33650"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66287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Basso (L)</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854" rtl="0" algn="r">
                        <a:lnSpc>
                          <a:spcPct val="117499"/>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La probabilità del caso peggiore</a:t>
                      </a:r>
                      <a:endParaRPr sz="1400" u="none" cap="none" strike="noStrike">
                        <a:latin typeface="Arial"/>
                        <a:ea typeface="Arial"/>
                        <a:cs typeface="Arial"/>
                        <a:sym typeface="Arial"/>
                      </a:endParaRPr>
                    </a:p>
                    <a:p>
                      <a:pPr indent="0" lvl="0" marL="0" marR="109854" rtl="0" algn="r">
                        <a:lnSpc>
                          <a:spcPct val="117499"/>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scenario è &lt; 33%</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bl>
          </a:graphicData>
        </a:graphic>
      </p:graphicFrame>
      <p:grpSp>
        <p:nvGrpSpPr>
          <p:cNvPr id="1086" name="Google Shape;1086;p55"/>
          <p:cNvGrpSpPr/>
          <p:nvPr/>
        </p:nvGrpSpPr>
        <p:grpSpPr>
          <a:xfrm>
            <a:off x="1358107" y="228600"/>
            <a:ext cx="2098323" cy="1039367"/>
            <a:chOff x="1358107" y="228600"/>
            <a:chExt cx="2098323" cy="1039367"/>
          </a:xfrm>
        </p:grpSpPr>
        <p:pic>
          <p:nvPicPr>
            <p:cNvPr id="1087" name="Google Shape;1087;p55"/>
            <p:cNvPicPr preferRelativeResize="0"/>
            <p:nvPr/>
          </p:nvPicPr>
          <p:blipFill rotWithShape="1">
            <a:blip r:embed="rId4">
              <a:alphaModFix/>
            </a:blip>
            <a:srcRect b="0" l="0" r="0" t="0"/>
            <a:stretch/>
          </p:blipFill>
          <p:spPr>
            <a:xfrm>
              <a:off x="1389887" y="316992"/>
              <a:ext cx="2066543" cy="789431"/>
            </a:xfrm>
            <a:prstGeom prst="rect">
              <a:avLst/>
            </a:prstGeom>
            <a:noFill/>
            <a:ln>
              <a:noFill/>
            </a:ln>
          </p:spPr>
        </p:pic>
        <p:pic>
          <p:nvPicPr>
            <p:cNvPr id="1088" name="Google Shape;1088;p55"/>
            <p:cNvPicPr preferRelativeResize="0"/>
            <p:nvPr/>
          </p:nvPicPr>
          <p:blipFill rotWithShape="1">
            <a:blip r:embed="rId5">
              <a:alphaModFix/>
            </a:blip>
            <a:srcRect b="0" l="0" r="0" t="0"/>
            <a:stretch/>
          </p:blipFill>
          <p:spPr>
            <a:xfrm>
              <a:off x="1673351" y="228600"/>
              <a:ext cx="1557527" cy="1039367"/>
            </a:xfrm>
            <a:prstGeom prst="rect">
              <a:avLst/>
            </a:prstGeom>
            <a:noFill/>
            <a:ln>
              <a:noFill/>
            </a:ln>
          </p:spPr>
        </p:pic>
        <p:sp>
          <p:nvSpPr>
            <p:cNvPr id="1089" name="Google Shape;1089;p55"/>
            <p:cNvSpPr/>
            <p:nvPr/>
          </p:nvSpPr>
          <p:spPr>
            <a:xfrm>
              <a:off x="1358107" y="287337"/>
              <a:ext cx="2051050" cy="774700"/>
            </a:xfrm>
            <a:custGeom>
              <a:rect b="b" l="l" r="r" t="t"/>
              <a:pathLst>
                <a:path extrusionOk="0" h="774700" w="2051050">
                  <a:moveTo>
                    <a:pt x="1764162" y="0"/>
                  </a:moveTo>
                  <a:lnTo>
                    <a:pt x="0" y="0"/>
                  </a:lnTo>
                  <a:lnTo>
                    <a:pt x="0" y="774340"/>
                  </a:lnTo>
                  <a:lnTo>
                    <a:pt x="1764162" y="774340"/>
                  </a:lnTo>
                  <a:lnTo>
                    <a:pt x="2050689" y="386990"/>
                  </a:lnTo>
                  <a:lnTo>
                    <a:pt x="1764162"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90" name="Google Shape;1090;p55"/>
            <p:cNvSpPr/>
            <p:nvPr/>
          </p:nvSpPr>
          <p:spPr>
            <a:xfrm>
              <a:off x="1358107" y="287337"/>
              <a:ext cx="2051050" cy="774700"/>
            </a:xfrm>
            <a:custGeom>
              <a:rect b="b" l="l" r="r" t="t"/>
              <a:pathLst>
                <a:path extrusionOk="0" h="774700" w="2051050">
                  <a:moveTo>
                    <a:pt x="0" y="0"/>
                  </a:moveTo>
                  <a:lnTo>
                    <a:pt x="1764162" y="0"/>
                  </a:lnTo>
                  <a:lnTo>
                    <a:pt x="2050690" y="386990"/>
                  </a:lnTo>
                  <a:lnTo>
                    <a:pt x="1764162" y="774340"/>
                  </a:lnTo>
                  <a:lnTo>
                    <a:pt x="0" y="7743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91" name="Google Shape;1091;p55"/>
          <p:cNvSpPr txBox="1"/>
          <p:nvPr/>
        </p:nvSpPr>
        <p:spPr>
          <a:xfrm>
            <a:off x="1762856" y="237235"/>
            <a:ext cx="1242695" cy="845819"/>
          </a:xfrm>
          <a:prstGeom prst="rect">
            <a:avLst/>
          </a:prstGeom>
          <a:noFill/>
          <a:ln>
            <a:noFill/>
          </a:ln>
        </p:spPr>
        <p:txBody>
          <a:bodyPr anchorCtr="0" anchor="t" bIns="0" lIns="0" spcFirstLastPara="1" rIns="0" wrap="square" tIns="13950">
            <a:spAutoFit/>
          </a:bodyPr>
          <a:lstStyle/>
          <a:p>
            <a:pPr indent="-1270" lvl="0" marL="12700" marR="5080" rtl="0" algn="ctr">
              <a:lnSpc>
                <a:spcPct val="994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4: Analisi della vulnerabilità</a:t>
            </a:r>
            <a:endParaRPr b="0" i="0" sz="1800" u="none" cap="none" strike="noStrike">
              <a:solidFill>
                <a:schemeClr val="dk1"/>
              </a:solidFill>
              <a:latin typeface="Arial"/>
              <a:ea typeface="Arial"/>
              <a:cs typeface="Arial"/>
              <a:sym typeface="Arial"/>
            </a:endParaRPr>
          </a:p>
        </p:txBody>
      </p:sp>
      <p:grpSp>
        <p:nvGrpSpPr>
          <p:cNvPr id="1092" name="Google Shape;1092;p55"/>
          <p:cNvGrpSpPr/>
          <p:nvPr/>
        </p:nvGrpSpPr>
        <p:grpSpPr>
          <a:xfrm>
            <a:off x="3251995" y="287337"/>
            <a:ext cx="2103341" cy="852614"/>
            <a:chOff x="3251995" y="287337"/>
            <a:chExt cx="2103341" cy="852614"/>
          </a:xfrm>
        </p:grpSpPr>
        <p:pic>
          <p:nvPicPr>
            <p:cNvPr id="1093" name="Google Shape;1093;p55"/>
            <p:cNvPicPr preferRelativeResize="0"/>
            <p:nvPr/>
          </p:nvPicPr>
          <p:blipFill rotWithShape="1">
            <a:blip r:embed="rId6">
              <a:alphaModFix/>
            </a:blip>
            <a:srcRect b="0" l="0" r="0" t="0"/>
            <a:stretch/>
          </p:blipFill>
          <p:spPr>
            <a:xfrm>
              <a:off x="3276600" y="316992"/>
              <a:ext cx="2078736" cy="789431"/>
            </a:xfrm>
            <a:prstGeom prst="rect">
              <a:avLst/>
            </a:prstGeom>
            <a:noFill/>
            <a:ln>
              <a:noFill/>
            </a:ln>
          </p:spPr>
        </p:pic>
        <p:pic>
          <p:nvPicPr>
            <p:cNvPr id="1094" name="Google Shape;1094;p55"/>
            <p:cNvPicPr preferRelativeResize="0"/>
            <p:nvPr/>
          </p:nvPicPr>
          <p:blipFill rotWithShape="1">
            <a:blip r:embed="rId7">
              <a:alphaModFix/>
            </a:blip>
            <a:srcRect b="0" l="0" r="0" t="0"/>
            <a:stretch/>
          </p:blipFill>
          <p:spPr>
            <a:xfrm>
              <a:off x="3681984" y="365760"/>
              <a:ext cx="1566672" cy="774191"/>
            </a:xfrm>
            <a:prstGeom prst="rect">
              <a:avLst/>
            </a:prstGeom>
            <a:noFill/>
            <a:ln>
              <a:noFill/>
            </a:ln>
          </p:spPr>
        </p:pic>
        <p:sp>
          <p:nvSpPr>
            <p:cNvPr id="1095" name="Google Shape;1095;p55"/>
            <p:cNvSpPr/>
            <p:nvPr/>
          </p:nvSpPr>
          <p:spPr>
            <a:xfrm>
              <a:off x="3251995" y="287337"/>
              <a:ext cx="2055495" cy="774700"/>
            </a:xfrm>
            <a:custGeom>
              <a:rect b="b" l="l" r="r" t="t"/>
              <a:pathLst>
                <a:path extrusionOk="0" h="774700" w="2055495">
                  <a:moveTo>
                    <a:pt x="1770242" y="0"/>
                  </a:moveTo>
                  <a:lnTo>
                    <a:pt x="0" y="0"/>
                  </a:lnTo>
                  <a:lnTo>
                    <a:pt x="284849" y="386990"/>
                  </a:lnTo>
                  <a:lnTo>
                    <a:pt x="0" y="774340"/>
                  </a:lnTo>
                  <a:lnTo>
                    <a:pt x="1770242" y="774340"/>
                  </a:lnTo>
                  <a:lnTo>
                    <a:pt x="2055451" y="386990"/>
                  </a:lnTo>
                  <a:lnTo>
                    <a:pt x="1770242"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96" name="Google Shape;1096;p55"/>
            <p:cNvSpPr/>
            <p:nvPr/>
          </p:nvSpPr>
          <p:spPr>
            <a:xfrm>
              <a:off x="3251995" y="287337"/>
              <a:ext cx="2055495" cy="774700"/>
            </a:xfrm>
            <a:custGeom>
              <a:rect b="b" l="l" r="r" t="t"/>
              <a:pathLst>
                <a:path extrusionOk="0" h="774700" w="2055495">
                  <a:moveTo>
                    <a:pt x="0" y="0"/>
                  </a:moveTo>
                  <a:lnTo>
                    <a:pt x="1770243" y="0"/>
                  </a:lnTo>
                  <a:lnTo>
                    <a:pt x="2055452" y="386990"/>
                  </a:lnTo>
                  <a:lnTo>
                    <a:pt x="1770243" y="774340"/>
                  </a:lnTo>
                  <a:lnTo>
                    <a:pt x="0" y="774340"/>
                  </a:lnTo>
                  <a:lnTo>
                    <a:pt x="284850"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97" name="Google Shape;1097;p55"/>
          <p:cNvSpPr txBox="1"/>
          <p:nvPr/>
        </p:nvSpPr>
        <p:spPr>
          <a:xfrm>
            <a:off x="3773166" y="374395"/>
            <a:ext cx="1257935" cy="580390"/>
          </a:xfrm>
          <a:prstGeom prst="rect">
            <a:avLst/>
          </a:prstGeom>
          <a:noFill/>
          <a:ln>
            <a:noFill/>
          </a:ln>
        </p:spPr>
        <p:txBody>
          <a:bodyPr anchorCtr="0" anchor="t" bIns="0" lIns="0" spcFirstLastPara="1" rIns="0" wrap="square" tIns="6350">
            <a:spAutoFit/>
          </a:bodyPr>
          <a:lstStyle/>
          <a:p>
            <a:pPr indent="7620" lvl="0" marL="12700"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Identificazione delle vulnerabilità</a:t>
            </a:r>
            <a:endParaRPr b="0" i="0" sz="1800" u="none" cap="none" strike="noStrike">
              <a:solidFill>
                <a:schemeClr val="dk1"/>
              </a:solidFill>
              <a:latin typeface="Arial"/>
              <a:ea typeface="Arial"/>
              <a:cs typeface="Arial"/>
              <a:sym typeface="Arial"/>
            </a:endParaRPr>
          </a:p>
        </p:txBody>
      </p:sp>
      <p:grpSp>
        <p:nvGrpSpPr>
          <p:cNvPr id="1098" name="Google Shape;1098;p55"/>
          <p:cNvGrpSpPr/>
          <p:nvPr/>
        </p:nvGrpSpPr>
        <p:grpSpPr>
          <a:xfrm>
            <a:off x="5145881" y="228600"/>
            <a:ext cx="2099214" cy="1039367"/>
            <a:chOff x="5145881" y="228600"/>
            <a:chExt cx="2099214" cy="1039367"/>
          </a:xfrm>
        </p:grpSpPr>
        <p:pic>
          <p:nvPicPr>
            <p:cNvPr id="1099" name="Google Shape;1099;p55"/>
            <p:cNvPicPr preferRelativeResize="0"/>
            <p:nvPr/>
          </p:nvPicPr>
          <p:blipFill rotWithShape="1">
            <a:blip r:embed="rId8">
              <a:alphaModFix/>
            </a:blip>
            <a:srcRect b="0" l="0" r="0" t="0"/>
            <a:stretch/>
          </p:blipFill>
          <p:spPr>
            <a:xfrm>
              <a:off x="5169407" y="316992"/>
              <a:ext cx="2075688" cy="789431"/>
            </a:xfrm>
            <a:prstGeom prst="rect">
              <a:avLst/>
            </a:prstGeom>
            <a:noFill/>
            <a:ln>
              <a:noFill/>
            </a:ln>
          </p:spPr>
        </p:pic>
        <p:pic>
          <p:nvPicPr>
            <p:cNvPr id="1100" name="Google Shape;1100;p55"/>
            <p:cNvPicPr preferRelativeResize="0"/>
            <p:nvPr/>
          </p:nvPicPr>
          <p:blipFill rotWithShape="1">
            <a:blip r:embed="rId9">
              <a:alphaModFix/>
            </a:blip>
            <a:srcRect b="0" l="0" r="0" t="0"/>
            <a:stretch/>
          </p:blipFill>
          <p:spPr>
            <a:xfrm>
              <a:off x="5580887" y="228600"/>
              <a:ext cx="1560575" cy="1039367"/>
            </a:xfrm>
            <a:prstGeom prst="rect">
              <a:avLst/>
            </a:prstGeom>
            <a:noFill/>
            <a:ln>
              <a:noFill/>
            </a:ln>
          </p:spPr>
        </p:pic>
        <p:sp>
          <p:nvSpPr>
            <p:cNvPr id="1101" name="Google Shape;1101;p55"/>
            <p:cNvSpPr/>
            <p:nvPr/>
          </p:nvSpPr>
          <p:spPr>
            <a:xfrm>
              <a:off x="5145881" y="287337"/>
              <a:ext cx="2051050" cy="774700"/>
            </a:xfrm>
            <a:custGeom>
              <a:rect b="b" l="l" r="r" t="t"/>
              <a:pathLst>
                <a:path extrusionOk="0" h="774700" w="2051050">
                  <a:moveTo>
                    <a:pt x="1766371" y="0"/>
                  </a:moveTo>
                  <a:lnTo>
                    <a:pt x="0" y="0"/>
                  </a:lnTo>
                  <a:lnTo>
                    <a:pt x="283959" y="386990"/>
                  </a:lnTo>
                  <a:lnTo>
                    <a:pt x="0" y="774340"/>
                  </a:lnTo>
                  <a:lnTo>
                    <a:pt x="1766371" y="774340"/>
                  </a:lnTo>
                  <a:lnTo>
                    <a:pt x="2050690" y="386990"/>
                  </a:lnTo>
                  <a:lnTo>
                    <a:pt x="1766371"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02" name="Google Shape;1102;p55"/>
            <p:cNvSpPr/>
            <p:nvPr/>
          </p:nvSpPr>
          <p:spPr>
            <a:xfrm>
              <a:off x="5145881" y="287337"/>
              <a:ext cx="2051050" cy="774700"/>
            </a:xfrm>
            <a:custGeom>
              <a:rect b="b" l="l" r="r" t="t"/>
              <a:pathLst>
                <a:path extrusionOk="0" h="774700" w="2051050">
                  <a:moveTo>
                    <a:pt x="0" y="0"/>
                  </a:moveTo>
                  <a:lnTo>
                    <a:pt x="1766372" y="0"/>
                  </a:lnTo>
                  <a:lnTo>
                    <a:pt x="2050690" y="386990"/>
                  </a:lnTo>
                  <a:lnTo>
                    <a:pt x="1766372" y="774340"/>
                  </a:lnTo>
                  <a:lnTo>
                    <a:pt x="0" y="774340"/>
                  </a:lnTo>
                  <a:lnTo>
                    <a:pt x="283958"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03" name="Google Shape;1103;p55"/>
          <p:cNvSpPr txBox="1"/>
          <p:nvPr/>
        </p:nvSpPr>
        <p:spPr>
          <a:xfrm>
            <a:off x="5672354" y="237235"/>
            <a:ext cx="1242695" cy="845819"/>
          </a:xfrm>
          <a:prstGeom prst="rect">
            <a:avLst/>
          </a:prstGeom>
          <a:noFill/>
          <a:ln>
            <a:noFill/>
          </a:ln>
        </p:spPr>
        <p:txBody>
          <a:bodyPr anchorCtr="0" anchor="t" bIns="0" lIns="0" spcFirstLastPara="1" rIns="0" wrap="square" tIns="13950">
            <a:spAutoFit/>
          </a:bodyPr>
          <a:lstStyle/>
          <a:p>
            <a:pPr indent="0" lvl="0" marL="12700" marR="5080" rtl="0" algn="ctr">
              <a:lnSpc>
                <a:spcPct val="994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Valutazione teorica della vulnerabilità</a:t>
            </a:r>
            <a:endParaRPr b="0" i="0" sz="1800" u="none" cap="none" strike="noStrike">
              <a:solidFill>
                <a:schemeClr val="dk1"/>
              </a:solidFill>
              <a:latin typeface="Arial"/>
              <a:ea typeface="Arial"/>
              <a:cs typeface="Arial"/>
              <a:sym typeface="Arial"/>
            </a:endParaRPr>
          </a:p>
        </p:txBody>
      </p:sp>
      <p:grpSp>
        <p:nvGrpSpPr>
          <p:cNvPr id="1104" name="Google Shape;1104;p55"/>
          <p:cNvGrpSpPr/>
          <p:nvPr/>
        </p:nvGrpSpPr>
        <p:grpSpPr>
          <a:xfrm>
            <a:off x="7036595" y="228600"/>
            <a:ext cx="2098260" cy="1039367"/>
            <a:chOff x="7036595" y="228600"/>
            <a:chExt cx="2098260" cy="1039367"/>
          </a:xfrm>
        </p:grpSpPr>
        <p:pic>
          <p:nvPicPr>
            <p:cNvPr id="1105" name="Google Shape;1105;p55"/>
            <p:cNvPicPr preferRelativeResize="0"/>
            <p:nvPr/>
          </p:nvPicPr>
          <p:blipFill rotWithShape="1">
            <a:blip r:embed="rId10">
              <a:alphaModFix/>
            </a:blip>
            <a:srcRect b="0" l="0" r="0" t="0"/>
            <a:stretch/>
          </p:blipFill>
          <p:spPr>
            <a:xfrm>
              <a:off x="7062216" y="316992"/>
              <a:ext cx="2072639" cy="789431"/>
            </a:xfrm>
            <a:prstGeom prst="rect">
              <a:avLst/>
            </a:prstGeom>
            <a:noFill/>
            <a:ln>
              <a:noFill/>
            </a:ln>
          </p:spPr>
        </p:pic>
        <p:pic>
          <p:nvPicPr>
            <p:cNvPr id="1106" name="Google Shape;1106;p55"/>
            <p:cNvPicPr preferRelativeResize="0"/>
            <p:nvPr/>
          </p:nvPicPr>
          <p:blipFill rotWithShape="1">
            <a:blip r:embed="rId11">
              <a:alphaModFix/>
            </a:blip>
            <a:srcRect b="0" l="0" r="0" t="0"/>
            <a:stretch/>
          </p:blipFill>
          <p:spPr>
            <a:xfrm>
              <a:off x="7473696" y="228600"/>
              <a:ext cx="1557527" cy="1039367"/>
            </a:xfrm>
            <a:prstGeom prst="rect">
              <a:avLst/>
            </a:prstGeom>
            <a:noFill/>
            <a:ln>
              <a:noFill/>
            </a:ln>
          </p:spPr>
        </p:pic>
        <p:sp>
          <p:nvSpPr>
            <p:cNvPr id="1107" name="Google Shape;1107;p55"/>
            <p:cNvSpPr/>
            <p:nvPr/>
          </p:nvSpPr>
          <p:spPr>
            <a:xfrm>
              <a:off x="7036595" y="287337"/>
              <a:ext cx="2051050" cy="774700"/>
            </a:xfrm>
            <a:custGeom>
              <a:rect b="b" l="l" r="r" t="t"/>
              <a:pathLst>
                <a:path extrusionOk="0" h="774700" w="2051050">
                  <a:moveTo>
                    <a:pt x="1766371" y="0"/>
                  </a:moveTo>
                  <a:lnTo>
                    <a:pt x="0" y="0"/>
                  </a:lnTo>
                  <a:lnTo>
                    <a:pt x="283958" y="386990"/>
                  </a:lnTo>
                  <a:lnTo>
                    <a:pt x="0" y="774340"/>
                  </a:lnTo>
                  <a:lnTo>
                    <a:pt x="1766371" y="774340"/>
                  </a:lnTo>
                  <a:lnTo>
                    <a:pt x="2050690" y="386990"/>
                  </a:lnTo>
                  <a:lnTo>
                    <a:pt x="1766371" y="0"/>
                  </a:lnTo>
                  <a:close/>
                </a:path>
              </a:pathLst>
            </a:custGeom>
            <a:solidFill>
              <a:srgbClr val="90BA4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08" name="Google Shape;1108;p55"/>
            <p:cNvSpPr/>
            <p:nvPr/>
          </p:nvSpPr>
          <p:spPr>
            <a:xfrm>
              <a:off x="7036595" y="287337"/>
              <a:ext cx="2051050" cy="774700"/>
            </a:xfrm>
            <a:custGeom>
              <a:rect b="b" l="l" r="r" t="t"/>
              <a:pathLst>
                <a:path extrusionOk="0" h="774700" w="2051050">
                  <a:moveTo>
                    <a:pt x="0" y="0"/>
                  </a:moveTo>
                  <a:lnTo>
                    <a:pt x="1766372" y="0"/>
                  </a:lnTo>
                  <a:lnTo>
                    <a:pt x="2050690" y="386990"/>
                  </a:lnTo>
                  <a:lnTo>
                    <a:pt x="1766372" y="774340"/>
                  </a:lnTo>
                  <a:lnTo>
                    <a:pt x="0" y="774340"/>
                  </a:lnTo>
                  <a:lnTo>
                    <a:pt x="283958"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09" name="Google Shape;1109;p55"/>
          <p:cNvSpPr txBox="1"/>
          <p:nvPr>
            <p:ph type="title"/>
          </p:nvPr>
        </p:nvSpPr>
        <p:spPr>
          <a:xfrm>
            <a:off x="7563068" y="237235"/>
            <a:ext cx="1242695" cy="845819"/>
          </a:xfrm>
          <a:prstGeom prst="rect">
            <a:avLst/>
          </a:prstGeom>
          <a:noFill/>
          <a:ln>
            <a:noFill/>
          </a:ln>
        </p:spPr>
        <p:txBody>
          <a:bodyPr anchorCtr="0" anchor="ctr" bIns="0" lIns="0" spcFirstLastPara="1" rIns="0" wrap="square" tIns="13950">
            <a:spAutoFit/>
          </a:bodyPr>
          <a:lstStyle/>
          <a:p>
            <a:pPr indent="-635" lvl="0" marL="12700" marR="5080" rtl="0" algn="ctr">
              <a:lnSpc>
                <a:spcPct val="994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Valutazione pratica della vulnerabilità</a:t>
            </a:r>
            <a:endParaRPr sz="1800">
              <a:latin typeface="Arial"/>
              <a:ea typeface="Arial"/>
              <a:cs typeface="Arial"/>
              <a:sym typeface="Arial"/>
            </a:endParaRPr>
          </a:p>
        </p:txBody>
      </p:sp>
      <p:grpSp>
        <p:nvGrpSpPr>
          <p:cNvPr id="1110" name="Google Shape;1110;p55"/>
          <p:cNvGrpSpPr/>
          <p:nvPr/>
        </p:nvGrpSpPr>
        <p:grpSpPr>
          <a:xfrm>
            <a:off x="8854282" y="246888"/>
            <a:ext cx="2097180" cy="1039368"/>
            <a:chOff x="8854282" y="246888"/>
            <a:chExt cx="2097180" cy="1039368"/>
          </a:xfrm>
        </p:grpSpPr>
        <p:pic>
          <p:nvPicPr>
            <p:cNvPr id="1111" name="Google Shape;1111;p55"/>
            <p:cNvPicPr preferRelativeResize="0"/>
            <p:nvPr/>
          </p:nvPicPr>
          <p:blipFill rotWithShape="1">
            <a:blip r:embed="rId12">
              <a:alphaModFix/>
            </a:blip>
            <a:srcRect b="0" l="0" r="0" t="0"/>
            <a:stretch/>
          </p:blipFill>
          <p:spPr>
            <a:xfrm>
              <a:off x="8878823" y="335280"/>
              <a:ext cx="2072639" cy="789432"/>
            </a:xfrm>
            <a:prstGeom prst="rect">
              <a:avLst/>
            </a:prstGeom>
            <a:noFill/>
            <a:ln>
              <a:noFill/>
            </a:ln>
          </p:spPr>
        </p:pic>
        <p:pic>
          <p:nvPicPr>
            <p:cNvPr id="1112" name="Google Shape;1112;p55"/>
            <p:cNvPicPr preferRelativeResize="0"/>
            <p:nvPr/>
          </p:nvPicPr>
          <p:blipFill rotWithShape="1">
            <a:blip r:embed="rId13">
              <a:alphaModFix/>
            </a:blip>
            <a:srcRect b="0" l="0" r="0" t="0"/>
            <a:stretch/>
          </p:blipFill>
          <p:spPr>
            <a:xfrm>
              <a:off x="9290303" y="246888"/>
              <a:ext cx="1557527" cy="1039368"/>
            </a:xfrm>
            <a:prstGeom prst="rect">
              <a:avLst/>
            </a:prstGeom>
            <a:noFill/>
            <a:ln>
              <a:noFill/>
            </a:ln>
          </p:spPr>
        </p:pic>
        <p:sp>
          <p:nvSpPr>
            <p:cNvPr id="1113" name="Google Shape;1113;p55"/>
            <p:cNvSpPr/>
            <p:nvPr/>
          </p:nvSpPr>
          <p:spPr>
            <a:xfrm>
              <a:off x="8854282" y="304800"/>
              <a:ext cx="2051050" cy="774700"/>
            </a:xfrm>
            <a:custGeom>
              <a:rect b="b" l="l" r="r" t="t"/>
              <a:pathLst>
                <a:path extrusionOk="0" h="774700" w="2051050">
                  <a:moveTo>
                    <a:pt x="1766371" y="0"/>
                  </a:moveTo>
                  <a:lnTo>
                    <a:pt x="0" y="0"/>
                  </a:lnTo>
                  <a:lnTo>
                    <a:pt x="283958" y="386990"/>
                  </a:lnTo>
                  <a:lnTo>
                    <a:pt x="0" y="774340"/>
                  </a:lnTo>
                  <a:lnTo>
                    <a:pt x="1766371" y="774340"/>
                  </a:lnTo>
                  <a:lnTo>
                    <a:pt x="2050689" y="386990"/>
                  </a:lnTo>
                  <a:lnTo>
                    <a:pt x="1766371" y="0"/>
                  </a:lnTo>
                  <a:close/>
                </a:path>
              </a:pathLst>
            </a:custGeom>
            <a:solidFill>
              <a:srgbClr val="90BA4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4" name="Google Shape;1114;p55"/>
            <p:cNvSpPr/>
            <p:nvPr/>
          </p:nvSpPr>
          <p:spPr>
            <a:xfrm>
              <a:off x="8854282" y="304800"/>
              <a:ext cx="2051050" cy="774700"/>
            </a:xfrm>
            <a:custGeom>
              <a:rect b="b" l="l" r="r" t="t"/>
              <a:pathLst>
                <a:path extrusionOk="0" h="774700" w="2051050">
                  <a:moveTo>
                    <a:pt x="0" y="0"/>
                  </a:moveTo>
                  <a:lnTo>
                    <a:pt x="1766372" y="0"/>
                  </a:lnTo>
                  <a:lnTo>
                    <a:pt x="2050690" y="386990"/>
                  </a:lnTo>
                  <a:lnTo>
                    <a:pt x="1766372" y="774340"/>
                  </a:lnTo>
                  <a:lnTo>
                    <a:pt x="0" y="774340"/>
                  </a:lnTo>
                  <a:lnTo>
                    <a:pt x="283958" y="38699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15" name="Google Shape;1115;p55"/>
          <p:cNvSpPr txBox="1"/>
          <p:nvPr/>
        </p:nvSpPr>
        <p:spPr>
          <a:xfrm>
            <a:off x="9380754" y="255523"/>
            <a:ext cx="1242695" cy="845819"/>
          </a:xfrm>
          <a:prstGeom prst="rect">
            <a:avLst/>
          </a:prstGeom>
          <a:noFill/>
          <a:ln>
            <a:noFill/>
          </a:ln>
        </p:spPr>
        <p:txBody>
          <a:bodyPr anchorCtr="0" anchor="t" bIns="0" lIns="0" spcFirstLastPara="1" rIns="0" wrap="square" tIns="13950">
            <a:spAutoFit/>
          </a:bodyPr>
          <a:lstStyle/>
          <a:p>
            <a:pPr indent="0" lvl="0" marL="12700" marR="5080" rtl="0" algn="ctr">
              <a:lnSpc>
                <a:spcPct val="994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Valutazione finale della vulnerabilità</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graphicFrame>
        <p:nvGraphicFramePr>
          <p:cNvPr id="1120" name="Google Shape;1120;p56"/>
          <p:cNvGraphicFramePr/>
          <p:nvPr/>
        </p:nvGraphicFramePr>
        <p:xfrm>
          <a:off x="3207692" y="1325709"/>
          <a:ext cx="3000000" cy="3000000"/>
        </p:xfrm>
        <a:graphic>
          <a:graphicData uri="http://schemas.openxmlformats.org/drawingml/2006/table">
            <a:tbl>
              <a:tblPr bandRow="1" firstRow="1">
                <a:noFill/>
                <a:tableStyleId>{66C8C430-4CD3-4488-ABC1-11A2446D6C23}</a:tableStyleId>
              </a:tblPr>
              <a:tblGrid>
                <a:gridCol w="3056250"/>
                <a:gridCol w="1021725"/>
                <a:gridCol w="1381750"/>
              </a:tblGrid>
              <a:tr h="385575">
                <a:tc>
                  <a:txBody>
                    <a:bodyPr/>
                    <a:lstStyle/>
                    <a:p>
                      <a:pPr indent="0" lvl="0" marL="116839"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latin typeface="Arial"/>
                          <a:ea typeface="Arial"/>
                          <a:cs typeface="Arial"/>
                          <a:sym typeface="Arial"/>
                        </a:rPr>
                        <a:t>Livello di impatto</a:t>
                      </a:r>
                      <a:endParaRPr sz="1400" u="none" cap="none" strike="noStrike">
                        <a:latin typeface="Arial"/>
                        <a:ea typeface="Arial"/>
                        <a:cs typeface="Arial"/>
                        <a:sym typeface="Arial"/>
                      </a:endParaRPr>
                    </a:p>
                  </a:txBody>
                  <a:tcPr marT="69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B9B1A"/>
                    </a:solidFill>
                  </a:tcPr>
                </a:tc>
                <a:tc>
                  <a:txBody>
                    <a:bodyPr/>
                    <a:lstStyle/>
                    <a:p>
                      <a:pPr indent="0" lvl="0" marL="0" marR="109220" rtl="0" algn="r">
                        <a:lnSpc>
                          <a:spcPct val="100000"/>
                        </a:lnSpc>
                        <a:spcBef>
                          <a:spcPts val="0"/>
                        </a:spcBef>
                        <a:spcAft>
                          <a:spcPts val="0"/>
                        </a:spcAft>
                        <a:buClr>
                          <a:srgbClr val="000000"/>
                        </a:buClr>
                        <a:buSzPts val="1400"/>
                        <a:buFont typeface="Arial"/>
                        <a:buNone/>
                      </a:pPr>
                      <a:r>
                        <a:rPr b="1" lang="en-US" sz="1400" u="none" cap="none" strike="noStrike">
                          <a:solidFill>
                            <a:srgbClr val="FFFFFF"/>
                          </a:solidFill>
                          <a:latin typeface="Arial"/>
                          <a:ea typeface="Arial"/>
                          <a:cs typeface="Arial"/>
                          <a:sym typeface="Arial"/>
                        </a:rPr>
                        <a:t>Valore</a:t>
                      </a:r>
                      <a:endParaRPr sz="1400" u="none" cap="none" strike="noStrike">
                        <a:latin typeface="Arial"/>
                        <a:ea typeface="Arial"/>
                        <a:cs typeface="Arial"/>
                        <a:sym typeface="Arial"/>
                      </a:endParaRPr>
                    </a:p>
                  </a:txBody>
                  <a:tcPr marT="69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C7013"/>
                    </a:solidFill>
                  </a:tcPr>
                </a:tc>
                <a:tc>
                  <a:txBody>
                    <a:bodyPr/>
                    <a:lstStyle/>
                    <a:p>
                      <a:pPr indent="0" lvl="0" marL="0" marR="108585" rtl="0" algn="r">
                        <a:lnSpc>
                          <a:spcPct val="100000"/>
                        </a:lnSpc>
                        <a:spcBef>
                          <a:spcPts val="0"/>
                        </a:spcBef>
                        <a:spcAft>
                          <a:spcPts val="0"/>
                        </a:spcAft>
                        <a:buClr>
                          <a:srgbClr val="000000"/>
                        </a:buClr>
                        <a:buSzPts val="1400"/>
                        <a:buFont typeface="Arial"/>
                        <a:buNone/>
                      </a:pPr>
                      <a:r>
                        <a:rPr b="1" lang="en-US" sz="1400" u="none" cap="none" strike="noStrike">
                          <a:solidFill>
                            <a:srgbClr val="FFFFFF"/>
                          </a:solidFill>
                          <a:latin typeface="Arial"/>
                          <a:ea typeface="Arial"/>
                          <a:cs typeface="Arial"/>
                          <a:sym typeface="Arial"/>
                        </a:rPr>
                        <a:t>Descrizione</a:t>
                      </a:r>
                      <a:endParaRPr sz="1400" u="none" cap="none" strike="noStrike">
                        <a:latin typeface="Arial"/>
                        <a:ea typeface="Arial"/>
                        <a:cs typeface="Arial"/>
                        <a:sym typeface="Arial"/>
                      </a:endParaRPr>
                    </a:p>
                  </a:txBody>
                  <a:tcPr marT="69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8520E"/>
                    </a:solidFill>
                  </a:tcPr>
                </a:tc>
              </a:tr>
              <a:tr h="48832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Molto alto (VH)</a:t>
                      </a:r>
                      <a:endParaRPr sz="1400" u="none" cap="none" strike="noStrike">
                        <a:latin typeface="Arial"/>
                        <a:ea typeface="Arial"/>
                        <a:cs typeface="Arial"/>
                        <a:sym typeface="Arial"/>
                      </a:endParaRPr>
                    </a:p>
                  </a:txBody>
                  <a:tcPr marT="2032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220"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5</a:t>
                      </a:r>
                      <a:endParaRPr sz="1400" u="none" cap="none" strike="noStrike">
                        <a:latin typeface="Arial"/>
                        <a:ea typeface="Arial"/>
                        <a:cs typeface="Arial"/>
                        <a:sym typeface="Arial"/>
                      </a:endParaRPr>
                    </a:p>
                  </a:txBody>
                  <a:tcPr marT="2032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364489" lvl="0" marL="478155" marR="108585" rtl="0" algn="l">
                        <a:lnSpc>
                          <a:spcPct val="115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Se R ≥ 5.000.000</a:t>
                      </a:r>
                      <a:endParaRPr sz="1400" u="none" cap="none" strike="noStrike">
                        <a:latin typeface="Arial"/>
                        <a:ea typeface="Arial"/>
                        <a:cs typeface="Arial"/>
                        <a:sym typeface="Arial"/>
                      </a:endParaRPr>
                    </a:p>
                  </a:txBody>
                  <a:tcPr marT="343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501150">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Alto (H)</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220"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4</a:t>
                      </a:r>
                      <a:endParaRPr sz="1400" u="none" cap="none" strike="noStrike">
                        <a:latin typeface="Arial"/>
                        <a:ea typeface="Arial"/>
                        <a:cs typeface="Arial"/>
                        <a:sym typeface="Arial"/>
                      </a:endParaRPr>
                    </a:p>
                  </a:txBody>
                  <a:tcPr marT="196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328295" lvl="0" marL="478155" marR="108585" rtl="0" algn="l">
                        <a:lnSpc>
                          <a:spcPct val="115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150.000 ≤ R &lt; 5.000.000</a:t>
                      </a:r>
                      <a:endParaRPr sz="1400" u="none" cap="none" strike="noStrike">
                        <a:latin typeface="Arial"/>
                        <a:ea typeface="Arial"/>
                        <a:cs typeface="Arial"/>
                        <a:sym typeface="Arial"/>
                      </a:endParaRPr>
                    </a:p>
                  </a:txBody>
                  <a:tcPr marT="336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48832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Medio (M)</a:t>
                      </a:r>
                      <a:endParaRPr sz="1400" u="none" cap="none" strike="noStrike">
                        <a:latin typeface="Arial"/>
                        <a:ea typeface="Arial"/>
                        <a:cs typeface="Arial"/>
                        <a:sym typeface="Arial"/>
                      </a:endParaRPr>
                    </a:p>
                  </a:txBody>
                  <a:tcPr marT="21600"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220"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3</a:t>
                      </a:r>
                      <a:endParaRPr sz="1400" u="none" cap="none" strike="noStrike">
                        <a:latin typeface="Arial"/>
                        <a:ea typeface="Arial"/>
                        <a:cs typeface="Arial"/>
                        <a:sym typeface="Arial"/>
                      </a:endParaRPr>
                    </a:p>
                  </a:txBody>
                  <a:tcPr marT="21600"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8585" rtl="0" algn="r">
                        <a:lnSpc>
                          <a:spcPct val="116428"/>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10.000 ≤ R &lt;</a:t>
                      </a:r>
                      <a:endParaRPr sz="1400" u="none" cap="none" strike="noStrike">
                        <a:latin typeface="Arial"/>
                        <a:ea typeface="Arial"/>
                        <a:cs typeface="Arial"/>
                        <a:sym typeface="Arial"/>
                      </a:endParaRPr>
                    </a:p>
                    <a:p>
                      <a:pPr indent="0" lvl="0" marL="0" marR="109220" rtl="0" algn="r">
                        <a:lnSpc>
                          <a:spcPct val="116428"/>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150.000</a:t>
                      </a:r>
                      <a:endParaRPr sz="1400" u="none" cap="none" strike="noStrike">
                        <a:latin typeface="Arial"/>
                        <a:ea typeface="Arial"/>
                        <a:cs typeface="Arial"/>
                        <a:sym typeface="Arial"/>
                      </a:endParaRPr>
                    </a:p>
                  </a:txBody>
                  <a:tcPr marT="216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r h="488325">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Basso (L)</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B cap="flat" cmpd="sng" w="9525">
                      <a:solidFill>
                        <a:srgbClr val="FFFFFF"/>
                      </a:solidFill>
                      <a:prstDash val="solid"/>
                      <a:round/>
                      <a:headEnd len="sm" w="sm" type="none"/>
                      <a:tailEnd len="sm" w="sm" type="none"/>
                    </a:lnB>
                    <a:solidFill>
                      <a:srgbClr val="EAEAEA"/>
                    </a:solidFill>
                  </a:tcPr>
                </a:tc>
                <a:tc>
                  <a:txBody>
                    <a:bodyPr/>
                    <a:lstStyle/>
                    <a:p>
                      <a:pPr indent="0" lvl="0" marL="0" marR="109220"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2</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c>
                  <a:txBody>
                    <a:bodyPr/>
                    <a:lstStyle/>
                    <a:p>
                      <a:pPr indent="0" lvl="0" marL="0" marR="108585" rtl="0" algn="r">
                        <a:lnSpc>
                          <a:spcPct val="116428"/>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1.000 ≤ R &lt;</a:t>
                      </a:r>
                      <a:endParaRPr sz="1400" u="none" cap="none" strike="noStrike">
                        <a:latin typeface="Arial"/>
                        <a:ea typeface="Arial"/>
                        <a:cs typeface="Arial"/>
                        <a:sym typeface="Arial"/>
                      </a:endParaRPr>
                    </a:p>
                    <a:p>
                      <a:pPr indent="0" lvl="0" marL="0" marR="109220" rtl="0" algn="r">
                        <a:lnSpc>
                          <a:spcPct val="116428"/>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10.000</a:t>
                      </a:r>
                      <a:endParaRPr sz="1400" u="none" cap="none" strike="noStrike">
                        <a:latin typeface="Arial"/>
                        <a:ea typeface="Arial"/>
                        <a:cs typeface="Arial"/>
                        <a:sym typeface="Arial"/>
                      </a:endParaRPr>
                    </a:p>
                  </a:txBody>
                  <a:tcPr marT="2095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AEAEA"/>
                    </a:solidFill>
                  </a:tcPr>
                </a:tc>
              </a:tr>
              <a:tr h="289900">
                <a:tc>
                  <a:txBody>
                    <a:bodyPr/>
                    <a:lstStyle/>
                    <a:p>
                      <a:pPr indent="0" lvl="0" marL="116839" marR="0" rtl="0" algn="l">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Molto basso (VL)</a:t>
                      </a:r>
                      <a:endParaRPr sz="1400" u="none" cap="none" strike="noStrike">
                        <a:latin typeface="Arial"/>
                        <a:ea typeface="Arial"/>
                        <a:cs typeface="Arial"/>
                        <a:sym typeface="Arial"/>
                      </a:endParaRPr>
                    </a:p>
                  </a:txBody>
                  <a:tcPr marT="20325" marB="0" marR="0" marL="0">
                    <a:lnT cap="flat" cmpd="sng" w="9525">
                      <a:solidFill>
                        <a:srgbClr val="FFFFFF"/>
                      </a:solidFill>
                      <a:prstDash val="solid"/>
                      <a:round/>
                      <a:headEnd len="sm" w="sm" type="none"/>
                      <a:tailEnd len="sm" w="sm" type="none"/>
                    </a:lnT>
                    <a:solidFill>
                      <a:srgbClr val="FFFFFF"/>
                    </a:solidFill>
                  </a:tcPr>
                </a:tc>
                <a:tc>
                  <a:txBody>
                    <a:bodyPr/>
                    <a:lstStyle/>
                    <a:p>
                      <a:pPr indent="0" lvl="0" marL="0" marR="109220"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1</a:t>
                      </a:r>
                      <a:endParaRPr sz="1400" u="none" cap="none" strike="noStrike">
                        <a:latin typeface="Arial"/>
                        <a:ea typeface="Arial"/>
                        <a:cs typeface="Arial"/>
                        <a:sym typeface="Arial"/>
                      </a:endParaRPr>
                    </a:p>
                  </a:txBody>
                  <a:tcPr marT="20325" marB="0" marR="0" marL="0">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c>
                  <a:txBody>
                    <a:bodyPr/>
                    <a:lstStyle/>
                    <a:p>
                      <a:pPr indent="0" lvl="0" marL="0" marR="108585" rtl="0" algn="r">
                        <a:lnSpc>
                          <a:spcPct val="100000"/>
                        </a:lnSpc>
                        <a:spcBef>
                          <a:spcPts val="0"/>
                        </a:spcBef>
                        <a:spcAft>
                          <a:spcPts val="0"/>
                        </a:spcAft>
                        <a:buClr>
                          <a:srgbClr val="000000"/>
                        </a:buClr>
                        <a:buSzPts val="1400"/>
                        <a:buFont typeface="Arial"/>
                        <a:buNone/>
                      </a:pPr>
                      <a:r>
                        <a:rPr lang="en-US" sz="1400" u="none" cap="none" strike="noStrike">
                          <a:solidFill>
                            <a:srgbClr val="333333"/>
                          </a:solidFill>
                          <a:latin typeface="Arial"/>
                          <a:ea typeface="Arial"/>
                          <a:cs typeface="Arial"/>
                          <a:sym typeface="Arial"/>
                        </a:rPr>
                        <a:t>R &lt; 1.000</a:t>
                      </a:r>
                      <a:endParaRPr sz="1400" u="none" cap="none" strike="noStrike">
                        <a:latin typeface="Arial"/>
                        <a:ea typeface="Arial"/>
                        <a:cs typeface="Arial"/>
                        <a:sym typeface="Arial"/>
                      </a:endParaRPr>
                    </a:p>
                  </a:txBody>
                  <a:tcPr marT="2032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F8F8"/>
                    </a:solidFill>
                  </a:tcPr>
                </a:tc>
              </a:tr>
            </a:tbl>
          </a:graphicData>
        </a:graphic>
      </p:graphicFrame>
      <p:grpSp>
        <p:nvGrpSpPr>
          <p:cNvPr id="1121" name="Google Shape;1121;p56"/>
          <p:cNvGrpSpPr/>
          <p:nvPr/>
        </p:nvGrpSpPr>
        <p:grpSpPr>
          <a:xfrm>
            <a:off x="1718468" y="287338"/>
            <a:ext cx="2944971" cy="767268"/>
            <a:chOff x="1718468" y="287338"/>
            <a:chExt cx="2944971" cy="767268"/>
          </a:xfrm>
        </p:grpSpPr>
        <p:pic>
          <p:nvPicPr>
            <p:cNvPr id="1122" name="Google Shape;1122;p56"/>
            <p:cNvPicPr preferRelativeResize="0"/>
            <p:nvPr/>
          </p:nvPicPr>
          <p:blipFill rotWithShape="1">
            <a:blip r:embed="rId3">
              <a:alphaModFix/>
            </a:blip>
            <a:srcRect b="0" l="0" r="0" t="0"/>
            <a:stretch/>
          </p:blipFill>
          <p:spPr>
            <a:xfrm>
              <a:off x="1749551" y="316991"/>
              <a:ext cx="2913888" cy="737615"/>
            </a:xfrm>
            <a:prstGeom prst="rect">
              <a:avLst/>
            </a:prstGeom>
            <a:noFill/>
            <a:ln>
              <a:noFill/>
            </a:ln>
          </p:spPr>
        </p:pic>
        <p:pic>
          <p:nvPicPr>
            <p:cNvPr id="1123" name="Google Shape;1123;p56"/>
            <p:cNvPicPr preferRelativeResize="0"/>
            <p:nvPr/>
          </p:nvPicPr>
          <p:blipFill rotWithShape="1">
            <a:blip r:embed="rId4">
              <a:alphaModFix/>
            </a:blip>
            <a:srcRect b="0" l="0" r="0" t="0"/>
            <a:stretch/>
          </p:blipFill>
          <p:spPr>
            <a:xfrm>
              <a:off x="1987295" y="478535"/>
              <a:ext cx="2438400" cy="490727"/>
            </a:xfrm>
            <a:prstGeom prst="rect">
              <a:avLst/>
            </a:prstGeom>
            <a:noFill/>
            <a:ln>
              <a:noFill/>
            </a:ln>
          </p:spPr>
        </p:pic>
        <p:sp>
          <p:nvSpPr>
            <p:cNvPr id="1124" name="Google Shape;1124;p56"/>
            <p:cNvSpPr/>
            <p:nvPr/>
          </p:nvSpPr>
          <p:spPr>
            <a:xfrm>
              <a:off x="1718468" y="287338"/>
              <a:ext cx="2898775" cy="720725"/>
            </a:xfrm>
            <a:custGeom>
              <a:rect b="b" l="l" r="r" t="t"/>
              <a:pathLst>
                <a:path extrusionOk="0" h="720725" w="2898775">
                  <a:moveTo>
                    <a:pt x="2611992" y="0"/>
                  </a:moveTo>
                  <a:lnTo>
                    <a:pt x="0" y="0"/>
                  </a:lnTo>
                  <a:lnTo>
                    <a:pt x="0" y="720365"/>
                  </a:lnTo>
                  <a:lnTo>
                    <a:pt x="2611992" y="720365"/>
                  </a:lnTo>
                  <a:lnTo>
                    <a:pt x="2898415" y="360003"/>
                  </a:lnTo>
                  <a:lnTo>
                    <a:pt x="2611992"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25" name="Google Shape;1125;p56"/>
            <p:cNvSpPr/>
            <p:nvPr/>
          </p:nvSpPr>
          <p:spPr>
            <a:xfrm>
              <a:off x="1718468" y="287338"/>
              <a:ext cx="2898775" cy="720725"/>
            </a:xfrm>
            <a:custGeom>
              <a:rect b="b" l="l" r="r" t="t"/>
              <a:pathLst>
                <a:path extrusionOk="0" h="720725" w="2898775">
                  <a:moveTo>
                    <a:pt x="0" y="0"/>
                  </a:moveTo>
                  <a:lnTo>
                    <a:pt x="2611992" y="0"/>
                  </a:lnTo>
                  <a:lnTo>
                    <a:pt x="2898415" y="360002"/>
                  </a:lnTo>
                  <a:lnTo>
                    <a:pt x="2611992" y="720365"/>
                  </a:lnTo>
                  <a:lnTo>
                    <a:pt x="0" y="720365"/>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26" name="Google Shape;1126;p56"/>
          <p:cNvSpPr txBox="1"/>
          <p:nvPr/>
        </p:nvSpPr>
        <p:spPr>
          <a:xfrm>
            <a:off x="2077847" y="484123"/>
            <a:ext cx="218059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5: Analisi del rischio</a:t>
            </a:r>
            <a:endParaRPr b="0" i="0" sz="1800" u="none" cap="none" strike="noStrike">
              <a:solidFill>
                <a:schemeClr val="dk1"/>
              </a:solidFill>
              <a:latin typeface="Arial"/>
              <a:ea typeface="Arial"/>
              <a:cs typeface="Arial"/>
              <a:sym typeface="Arial"/>
            </a:endParaRPr>
          </a:p>
        </p:txBody>
      </p:sp>
      <p:grpSp>
        <p:nvGrpSpPr>
          <p:cNvPr id="1127" name="Google Shape;1127;p56"/>
          <p:cNvGrpSpPr/>
          <p:nvPr/>
        </p:nvGrpSpPr>
        <p:grpSpPr>
          <a:xfrm>
            <a:off x="4394993" y="287338"/>
            <a:ext cx="2956783" cy="767268"/>
            <a:chOff x="4394993" y="287338"/>
            <a:chExt cx="2956783" cy="767268"/>
          </a:xfrm>
        </p:grpSpPr>
        <p:pic>
          <p:nvPicPr>
            <p:cNvPr id="1128" name="Google Shape;1128;p56"/>
            <p:cNvPicPr preferRelativeResize="0"/>
            <p:nvPr/>
          </p:nvPicPr>
          <p:blipFill rotWithShape="1">
            <a:blip r:embed="rId5">
              <a:alphaModFix/>
            </a:blip>
            <a:srcRect b="0" l="0" r="0" t="0"/>
            <a:stretch/>
          </p:blipFill>
          <p:spPr>
            <a:xfrm>
              <a:off x="4419600" y="316991"/>
              <a:ext cx="2932176" cy="737615"/>
            </a:xfrm>
            <a:prstGeom prst="rect">
              <a:avLst/>
            </a:prstGeom>
            <a:noFill/>
            <a:ln>
              <a:noFill/>
            </a:ln>
          </p:spPr>
        </p:pic>
        <p:pic>
          <p:nvPicPr>
            <p:cNvPr id="1129" name="Google Shape;1129;p56"/>
            <p:cNvPicPr preferRelativeResize="0"/>
            <p:nvPr/>
          </p:nvPicPr>
          <p:blipFill rotWithShape="1">
            <a:blip r:embed="rId6">
              <a:alphaModFix/>
            </a:blip>
            <a:srcRect b="0" l="0" r="0" t="0"/>
            <a:stretch/>
          </p:blipFill>
          <p:spPr>
            <a:xfrm>
              <a:off x="4803648" y="478535"/>
              <a:ext cx="2410968" cy="490727"/>
            </a:xfrm>
            <a:prstGeom prst="rect">
              <a:avLst/>
            </a:prstGeom>
            <a:noFill/>
            <a:ln>
              <a:noFill/>
            </a:ln>
          </p:spPr>
        </p:pic>
        <p:sp>
          <p:nvSpPr>
            <p:cNvPr id="1130" name="Google Shape;1130;p56"/>
            <p:cNvSpPr/>
            <p:nvPr/>
          </p:nvSpPr>
          <p:spPr>
            <a:xfrm>
              <a:off x="4394993" y="287338"/>
              <a:ext cx="2908300" cy="720725"/>
            </a:xfrm>
            <a:custGeom>
              <a:rect b="b" l="l" r="r" t="t"/>
              <a:pathLst>
                <a:path extrusionOk="0" h="720725" w="2908300">
                  <a:moveTo>
                    <a:pt x="2622579" y="0"/>
                  </a:moveTo>
                  <a:lnTo>
                    <a:pt x="0" y="0"/>
                  </a:lnTo>
                  <a:lnTo>
                    <a:pt x="285000" y="360003"/>
                  </a:lnTo>
                  <a:lnTo>
                    <a:pt x="0" y="720365"/>
                  </a:lnTo>
                  <a:lnTo>
                    <a:pt x="2622579" y="720365"/>
                  </a:lnTo>
                  <a:lnTo>
                    <a:pt x="2907940" y="360003"/>
                  </a:lnTo>
                  <a:lnTo>
                    <a:pt x="2622579"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31" name="Google Shape;1131;p56"/>
            <p:cNvSpPr/>
            <p:nvPr/>
          </p:nvSpPr>
          <p:spPr>
            <a:xfrm>
              <a:off x="4394993" y="287338"/>
              <a:ext cx="2908300" cy="720725"/>
            </a:xfrm>
            <a:custGeom>
              <a:rect b="b" l="l" r="r" t="t"/>
              <a:pathLst>
                <a:path extrusionOk="0" h="720725" w="2908300">
                  <a:moveTo>
                    <a:pt x="0" y="0"/>
                  </a:moveTo>
                  <a:lnTo>
                    <a:pt x="2622580" y="0"/>
                  </a:lnTo>
                  <a:lnTo>
                    <a:pt x="2907940" y="360002"/>
                  </a:lnTo>
                  <a:lnTo>
                    <a:pt x="2622580" y="720365"/>
                  </a:lnTo>
                  <a:lnTo>
                    <a:pt x="0" y="720365"/>
                  </a:lnTo>
                  <a:lnTo>
                    <a:pt x="285000"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32" name="Google Shape;1132;p56"/>
          <p:cNvSpPr txBox="1"/>
          <p:nvPr/>
        </p:nvSpPr>
        <p:spPr>
          <a:xfrm>
            <a:off x="4893464" y="484123"/>
            <a:ext cx="215582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Calcolo del valore di rischio</a:t>
            </a:r>
            <a:endParaRPr b="0" i="0" sz="1800" u="none" cap="none" strike="noStrike">
              <a:solidFill>
                <a:schemeClr val="dk1"/>
              </a:solidFill>
              <a:latin typeface="Arial"/>
              <a:ea typeface="Arial"/>
              <a:cs typeface="Arial"/>
              <a:sym typeface="Arial"/>
            </a:endParaRPr>
          </a:p>
        </p:txBody>
      </p:sp>
      <p:grpSp>
        <p:nvGrpSpPr>
          <p:cNvPr id="1133" name="Google Shape;1133;p56"/>
          <p:cNvGrpSpPr/>
          <p:nvPr/>
        </p:nvGrpSpPr>
        <p:grpSpPr>
          <a:xfrm>
            <a:off x="7074694" y="287338"/>
            <a:ext cx="2947129" cy="767269"/>
            <a:chOff x="7074694" y="287338"/>
            <a:chExt cx="2947129" cy="767269"/>
          </a:xfrm>
        </p:grpSpPr>
        <p:pic>
          <p:nvPicPr>
            <p:cNvPr id="1134" name="Google Shape;1134;p56"/>
            <p:cNvPicPr preferRelativeResize="0"/>
            <p:nvPr/>
          </p:nvPicPr>
          <p:blipFill rotWithShape="1">
            <a:blip r:embed="rId7">
              <a:alphaModFix/>
            </a:blip>
            <a:srcRect b="0" l="0" r="0" t="0"/>
            <a:stretch/>
          </p:blipFill>
          <p:spPr>
            <a:xfrm>
              <a:off x="7098792" y="316992"/>
              <a:ext cx="2923031" cy="737615"/>
            </a:xfrm>
            <a:prstGeom prst="rect">
              <a:avLst/>
            </a:prstGeom>
            <a:noFill/>
            <a:ln>
              <a:noFill/>
            </a:ln>
          </p:spPr>
        </p:pic>
        <p:pic>
          <p:nvPicPr>
            <p:cNvPr id="1135" name="Google Shape;1135;p56"/>
            <p:cNvPicPr preferRelativeResize="0"/>
            <p:nvPr/>
          </p:nvPicPr>
          <p:blipFill rotWithShape="1">
            <a:blip r:embed="rId8">
              <a:alphaModFix/>
            </a:blip>
            <a:srcRect b="0" l="0" r="0" t="0"/>
            <a:stretch/>
          </p:blipFill>
          <p:spPr>
            <a:xfrm>
              <a:off x="7546848" y="478536"/>
              <a:ext cx="2273807" cy="490727"/>
            </a:xfrm>
            <a:prstGeom prst="rect">
              <a:avLst/>
            </a:prstGeom>
            <a:noFill/>
            <a:ln>
              <a:noFill/>
            </a:ln>
          </p:spPr>
        </p:pic>
        <p:sp>
          <p:nvSpPr>
            <p:cNvPr id="1136" name="Google Shape;1136;p56"/>
            <p:cNvSpPr/>
            <p:nvPr/>
          </p:nvSpPr>
          <p:spPr>
            <a:xfrm>
              <a:off x="7074694" y="287338"/>
              <a:ext cx="2898775" cy="720725"/>
            </a:xfrm>
            <a:custGeom>
              <a:rect b="b" l="l" r="r" t="t"/>
              <a:pathLst>
                <a:path extrusionOk="0" h="720725" w="2898775">
                  <a:moveTo>
                    <a:pt x="2613790" y="0"/>
                  </a:moveTo>
                  <a:lnTo>
                    <a:pt x="0" y="0"/>
                  </a:lnTo>
                  <a:lnTo>
                    <a:pt x="284264" y="360003"/>
                  </a:lnTo>
                  <a:lnTo>
                    <a:pt x="0" y="720365"/>
                  </a:lnTo>
                  <a:lnTo>
                    <a:pt x="2613790" y="720365"/>
                  </a:lnTo>
                  <a:lnTo>
                    <a:pt x="2898415" y="360003"/>
                  </a:lnTo>
                  <a:lnTo>
                    <a:pt x="2613790"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37" name="Google Shape;1137;p56"/>
            <p:cNvSpPr/>
            <p:nvPr/>
          </p:nvSpPr>
          <p:spPr>
            <a:xfrm>
              <a:off x="7074694" y="287338"/>
              <a:ext cx="2898775" cy="720725"/>
            </a:xfrm>
            <a:custGeom>
              <a:rect b="b" l="l" r="r" t="t"/>
              <a:pathLst>
                <a:path extrusionOk="0" h="720725" w="2898775">
                  <a:moveTo>
                    <a:pt x="0" y="0"/>
                  </a:moveTo>
                  <a:lnTo>
                    <a:pt x="2613791" y="0"/>
                  </a:lnTo>
                  <a:lnTo>
                    <a:pt x="2898415" y="360002"/>
                  </a:lnTo>
                  <a:lnTo>
                    <a:pt x="2613791" y="720365"/>
                  </a:lnTo>
                  <a:lnTo>
                    <a:pt x="0" y="720365"/>
                  </a:lnTo>
                  <a:lnTo>
                    <a:pt x="284264"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38" name="Google Shape;1138;p56"/>
          <p:cNvSpPr txBox="1"/>
          <p:nvPr/>
        </p:nvSpPr>
        <p:spPr>
          <a:xfrm>
            <a:off x="7636219" y="484123"/>
            <a:ext cx="202057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Stima del livello di rischio</a:t>
            </a:r>
            <a:endParaRPr b="0" i="0" sz="1800" u="none" cap="none" strike="noStrike">
              <a:solidFill>
                <a:schemeClr val="dk1"/>
              </a:solidFill>
              <a:latin typeface="Arial"/>
              <a:ea typeface="Arial"/>
              <a:cs typeface="Arial"/>
              <a:sym typeface="Arial"/>
            </a:endParaRPr>
          </a:p>
        </p:txBody>
      </p:sp>
      <p:pic>
        <p:nvPicPr>
          <p:cNvPr id="1139" name="Google Shape;1139;p56"/>
          <p:cNvPicPr preferRelativeResize="0"/>
          <p:nvPr/>
        </p:nvPicPr>
        <p:blipFill rotWithShape="1">
          <a:blip r:embed="rId9">
            <a:alphaModFix/>
          </a:blip>
          <a:srcRect b="0" l="0" r="0" t="0"/>
          <a:stretch/>
        </p:blipFill>
        <p:spPr>
          <a:xfrm>
            <a:off x="2558256" y="3959226"/>
            <a:ext cx="6719887" cy="204946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57"/>
          <p:cNvSpPr txBox="1"/>
          <p:nvPr/>
        </p:nvSpPr>
        <p:spPr>
          <a:xfrm>
            <a:off x="2128711" y="384555"/>
            <a:ext cx="459105" cy="452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Verdana"/>
                <a:ea typeface="Verdana"/>
                <a:cs typeface="Verdana"/>
                <a:sym typeface="Verdana"/>
              </a:rPr>
              <a:t>SO</a:t>
            </a:r>
            <a:endParaRPr b="0" i="0" sz="2800" u="none" cap="none" strike="noStrike">
              <a:solidFill>
                <a:schemeClr val="dk1"/>
              </a:solidFill>
              <a:latin typeface="Verdana"/>
              <a:ea typeface="Verdana"/>
              <a:cs typeface="Verdana"/>
              <a:sym typeface="Verdana"/>
            </a:endParaRPr>
          </a:p>
        </p:txBody>
      </p:sp>
      <p:sp>
        <p:nvSpPr>
          <p:cNvPr id="1145" name="Google Shape;1145;p57"/>
          <p:cNvSpPr txBox="1"/>
          <p:nvPr/>
        </p:nvSpPr>
        <p:spPr>
          <a:xfrm>
            <a:off x="8795543" y="1438276"/>
            <a:ext cx="1421130" cy="600075"/>
          </a:xfrm>
          <a:prstGeom prst="rect">
            <a:avLst/>
          </a:prstGeom>
          <a:solidFill>
            <a:srgbClr val="7E32B0"/>
          </a:solidFill>
          <a:ln>
            <a:noFill/>
          </a:ln>
        </p:spPr>
        <p:txBody>
          <a:bodyPr anchorCtr="0" anchor="t" bIns="0" lIns="0" spcFirstLastPara="1" rIns="0" wrap="square" tIns="94600">
            <a:spAutoFit/>
          </a:bodyPr>
          <a:lstStyle/>
          <a:p>
            <a:pPr indent="-156845" lvl="0" marL="373380" marR="209550" rtl="0" algn="l">
              <a:lnSpc>
                <a:spcPct val="105000"/>
              </a:lnSpc>
              <a:spcBef>
                <a:spcPts val="0"/>
              </a:spcBef>
              <a:spcAft>
                <a:spcPts val="0"/>
              </a:spcAft>
              <a:buClr>
                <a:srgbClr val="000000"/>
              </a:buClr>
              <a:buSzPts val="1200"/>
              <a:buFont typeface="Arial"/>
              <a:buNone/>
            </a:pPr>
            <a:r>
              <a:rPr b="1" i="0" lang="en-US" sz="1200" u="none" cap="none" strike="noStrike">
                <a:solidFill>
                  <a:srgbClr val="FFFFFF"/>
                </a:solidFill>
                <a:latin typeface="Verdana"/>
                <a:ea typeface="Verdana"/>
                <a:cs typeface="Verdana"/>
                <a:sym typeface="Verdana"/>
              </a:rPr>
              <a:t>Avversario </a:t>
            </a:r>
            <a:r>
              <a:rPr b="1" i="0" lang="en-US" sz="1200" u="none" cap="none" strike="noStrike">
                <a:solidFill>
                  <a:srgbClr val="FF0000"/>
                </a:solidFill>
                <a:latin typeface="Verdana"/>
                <a:ea typeface="Verdana"/>
                <a:cs typeface="Verdana"/>
                <a:sym typeface="Verdana"/>
              </a:rPr>
              <a:t>con pp specifiche</a:t>
            </a:r>
            <a:endParaRPr b="0" i="0" sz="1200" u="none" cap="none" strike="noStrike">
              <a:solidFill>
                <a:schemeClr val="dk1"/>
              </a:solidFill>
              <a:latin typeface="Verdana"/>
              <a:ea typeface="Verdana"/>
              <a:cs typeface="Verdana"/>
              <a:sym typeface="Verdana"/>
            </a:endParaRPr>
          </a:p>
        </p:txBody>
      </p:sp>
      <p:sp>
        <p:nvSpPr>
          <p:cNvPr id="1146" name="Google Shape;1146;p57"/>
          <p:cNvSpPr/>
          <p:nvPr/>
        </p:nvSpPr>
        <p:spPr>
          <a:xfrm>
            <a:off x="8570120" y="2509837"/>
            <a:ext cx="1965325" cy="711200"/>
          </a:xfrm>
          <a:custGeom>
            <a:rect b="b" l="l" r="r" t="t"/>
            <a:pathLst>
              <a:path extrusionOk="0" h="711200" w="1965325">
                <a:moveTo>
                  <a:pt x="1551555" y="0"/>
                </a:moveTo>
                <a:lnTo>
                  <a:pt x="413769" y="0"/>
                </a:lnTo>
                <a:lnTo>
                  <a:pt x="413769" y="423768"/>
                </a:lnTo>
                <a:lnTo>
                  <a:pt x="0" y="423768"/>
                </a:lnTo>
                <a:lnTo>
                  <a:pt x="982662" y="711200"/>
                </a:lnTo>
                <a:lnTo>
                  <a:pt x="1965325" y="423768"/>
                </a:lnTo>
                <a:lnTo>
                  <a:pt x="1551555" y="423768"/>
                </a:lnTo>
                <a:lnTo>
                  <a:pt x="1551555" y="0"/>
                </a:lnTo>
                <a:close/>
              </a:path>
            </a:pathLst>
          </a:custGeom>
          <a:solidFill>
            <a:srgbClr val="7E32B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47" name="Google Shape;1147;p57"/>
          <p:cNvSpPr txBox="1"/>
          <p:nvPr/>
        </p:nvSpPr>
        <p:spPr>
          <a:xfrm>
            <a:off x="9115521" y="2512059"/>
            <a:ext cx="875665" cy="510540"/>
          </a:xfrm>
          <a:prstGeom prst="rect">
            <a:avLst/>
          </a:prstGeom>
          <a:noFill/>
          <a:ln>
            <a:noFill/>
          </a:ln>
        </p:spPr>
        <p:txBody>
          <a:bodyPr anchorCtr="0" anchor="t" bIns="0" lIns="0" spcFirstLastPara="1" rIns="0" wrap="square" tIns="22850">
            <a:spAutoFit/>
          </a:bodyPr>
          <a:lstStyle/>
          <a:p>
            <a:pPr indent="158115" lvl="0" marL="12700" marR="5080" rtl="0" algn="l">
              <a:lnSpc>
                <a:spcPct val="118750"/>
              </a:lnSpc>
              <a:spcBef>
                <a:spcPts val="0"/>
              </a:spcBef>
              <a:spcAft>
                <a:spcPts val="0"/>
              </a:spcAft>
              <a:buClr>
                <a:srgbClr val="000000"/>
              </a:buClr>
              <a:buSzPts val="1600"/>
              <a:buFont typeface="Arial"/>
              <a:buNone/>
            </a:pPr>
            <a:r>
              <a:rPr b="1" i="0" lang="en-US" sz="1600" u="none" cap="none" strike="noStrike">
                <a:solidFill>
                  <a:srgbClr val="FFFFFF"/>
                </a:solidFill>
                <a:latin typeface="Verdana"/>
                <a:ea typeface="Verdana"/>
                <a:cs typeface="Verdana"/>
                <a:sym typeface="Verdana"/>
              </a:rPr>
              <a:t>Tecnica di attacco</a:t>
            </a:r>
            <a:endParaRPr b="0" i="0" sz="1600" u="none" cap="none" strike="noStrike">
              <a:solidFill>
                <a:schemeClr val="dk1"/>
              </a:solidFill>
              <a:latin typeface="Verdana"/>
              <a:ea typeface="Verdana"/>
              <a:cs typeface="Verdana"/>
              <a:sym typeface="Verdana"/>
            </a:endParaRPr>
          </a:p>
        </p:txBody>
      </p:sp>
      <p:sp>
        <p:nvSpPr>
          <p:cNvPr id="1148" name="Google Shape;1148;p57"/>
          <p:cNvSpPr/>
          <p:nvPr/>
        </p:nvSpPr>
        <p:spPr>
          <a:xfrm>
            <a:off x="8627263" y="3696768"/>
            <a:ext cx="1850389" cy="664845"/>
          </a:xfrm>
          <a:custGeom>
            <a:rect b="b" l="l" r="r" t="t"/>
            <a:pathLst>
              <a:path extrusionOk="0" h="664845" w="1850390">
                <a:moveTo>
                  <a:pt x="1418713" y="0"/>
                </a:moveTo>
                <a:lnTo>
                  <a:pt x="1366700" y="5410"/>
                </a:lnTo>
                <a:lnTo>
                  <a:pt x="1318593" y="17295"/>
                </a:lnTo>
                <a:lnTo>
                  <a:pt x="1277185" y="35543"/>
                </a:lnTo>
                <a:lnTo>
                  <a:pt x="1263288" y="27601"/>
                </a:lnTo>
                <a:lnTo>
                  <a:pt x="1247685" y="20510"/>
                </a:lnTo>
                <a:lnTo>
                  <a:pt x="1230537" y="14334"/>
                </a:lnTo>
                <a:lnTo>
                  <a:pt x="1212005" y="9138"/>
                </a:lnTo>
                <a:lnTo>
                  <a:pt x="1154899" y="399"/>
                </a:lnTo>
                <a:lnTo>
                  <a:pt x="1097154" y="810"/>
                </a:lnTo>
                <a:lnTo>
                  <a:pt x="1042899" y="9697"/>
                </a:lnTo>
                <a:lnTo>
                  <a:pt x="996261" y="26381"/>
                </a:lnTo>
                <a:lnTo>
                  <a:pt x="961371" y="50188"/>
                </a:lnTo>
                <a:lnTo>
                  <a:pt x="949190" y="44723"/>
                </a:lnTo>
                <a:lnTo>
                  <a:pt x="908314" y="31114"/>
                </a:lnTo>
                <a:lnTo>
                  <a:pt x="859253" y="21689"/>
                </a:lnTo>
                <a:lnTo>
                  <a:pt x="808756" y="18074"/>
                </a:lnTo>
                <a:lnTo>
                  <a:pt x="758675" y="19994"/>
                </a:lnTo>
                <a:lnTo>
                  <a:pt x="710864" y="27168"/>
                </a:lnTo>
                <a:lnTo>
                  <a:pt x="667176" y="39319"/>
                </a:lnTo>
                <a:lnTo>
                  <a:pt x="629464" y="56170"/>
                </a:lnTo>
                <a:lnTo>
                  <a:pt x="599581" y="77441"/>
                </a:lnTo>
                <a:lnTo>
                  <a:pt x="556121" y="67256"/>
                </a:lnTo>
                <a:lnTo>
                  <a:pt x="510131" y="60777"/>
                </a:lnTo>
                <a:lnTo>
                  <a:pt x="462587" y="58100"/>
                </a:lnTo>
                <a:lnTo>
                  <a:pt x="414468" y="59321"/>
                </a:lnTo>
                <a:lnTo>
                  <a:pt x="349813" y="67397"/>
                </a:lnTo>
                <a:lnTo>
                  <a:pt x="292449" y="81959"/>
                </a:lnTo>
                <a:lnTo>
                  <a:pt x="243859" y="102052"/>
                </a:lnTo>
                <a:lnTo>
                  <a:pt x="205531" y="126719"/>
                </a:lnTo>
                <a:lnTo>
                  <a:pt x="178950" y="155004"/>
                </a:lnTo>
                <a:lnTo>
                  <a:pt x="165600" y="185950"/>
                </a:lnTo>
                <a:lnTo>
                  <a:pt x="166969" y="218603"/>
                </a:lnTo>
                <a:lnTo>
                  <a:pt x="165411" y="220674"/>
                </a:lnTo>
                <a:lnTo>
                  <a:pt x="122652" y="225397"/>
                </a:lnTo>
                <a:lnTo>
                  <a:pt x="83817" y="234757"/>
                </a:lnTo>
                <a:lnTo>
                  <a:pt x="23975" y="265471"/>
                </a:lnTo>
                <a:lnTo>
                  <a:pt x="0" y="299852"/>
                </a:lnTo>
                <a:lnTo>
                  <a:pt x="4520" y="334873"/>
                </a:lnTo>
                <a:lnTo>
                  <a:pt x="35396" y="366504"/>
                </a:lnTo>
                <a:lnTo>
                  <a:pt x="90488" y="390717"/>
                </a:lnTo>
                <a:lnTo>
                  <a:pt x="66074" y="406622"/>
                </a:lnTo>
                <a:lnTo>
                  <a:pt x="49451" y="424516"/>
                </a:lnTo>
                <a:lnTo>
                  <a:pt x="41071" y="443733"/>
                </a:lnTo>
                <a:lnTo>
                  <a:pt x="41380" y="463607"/>
                </a:lnTo>
                <a:lnTo>
                  <a:pt x="89999" y="515006"/>
                </a:lnTo>
                <a:lnTo>
                  <a:pt x="134839" y="532297"/>
                </a:lnTo>
                <a:lnTo>
                  <a:pt x="188817" y="542229"/>
                </a:lnTo>
                <a:lnTo>
                  <a:pt x="248522" y="543485"/>
                </a:lnTo>
                <a:lnTo>
                  <a:pt x="250830" y="545440"/>
                </a:lnTo>
                <a:lnTo>
                  <a:pt x="283342" y="567882"/>
                </a:lnTo>
                <a:lnTo>
                  <a:pt x="320276" y="586121"/>
                </a:lnTo>
                <a:lnTo>
                  <a:pt x="361883" y="601013"/>
                </a:lnTo>
                <a:lnTo>
                  <a:pt x="407230" y="612441"/>
                </a:lnTo>
                <a:lnTo>
                  <a:pt x="455383" y="620293"/>
                </a:lnTo>
                <a:lnTo>
                  <a:pt x="505408" y="624455"/>
                </a:lnTo>
                <a:lnTo>
                  <a:pt x="556371" y="624811"/>
                </a:lnTo>
                <a:lnTo>
                  <a:pt x="607339" y="621247"/>
                </a:lnTo>
                <a:lnTo>
                  <a:pt x="657377" y="613650"/>
                </a:lnTo>
                <a:lnTo>
                  <a:pt x="705552" y="601905"/>
                </a:lnTo>
                <a:lnTo>
                  <a:pt x="736694" y="620982"/>
                </a:lnTo>
                <a:lnTo>
                  <a:pt x="773755" y="637046"/>
                </a:lnTo>
                <a:lnTo>
                  <a:pt x="815850" y="649776"/>
                </a:lnTo>
                <a:lnTo>
                  <a:pt x="862096" y="658850"/>
                </a:lnTo>
                <a:lnTo>
                  <a:pt x="919554" y="664377"/>
                </a:lnTo>
                <a:lnTo>
                  <a:pt x="976366" y="664182"/>
                </a:lnTo>
                <a:lnTo>
                  <a:pt x="1031083" y="658646"/>
                </a:lnTo>
                <a:lnTo>
                  <a:pt x="1082256" y="648149"/>
                </a:lnTo>
                <a:lnTo>
                  <a:pt x="1128436" y="633072"/>
                </a:lnTo>
                <a:lnTo>
                  <a:pt x="1168172" y="613796"/>
                </a:lnTo>
                <a:lnTo>
                  <a:pt x="1200016" y="590701"/>
                </a:lnTo>
                <a:lnTo>
                  <a:pt x="1222518" y="564169"/>
                </a:lnTo>
                <a:lnTo>
                  <a:pt x="1252629" y="572007"/>
                </a:lnTo>
                <a:lnTo>
                  <a:pt x="1284502" y="577727"/>
                </a:lnTo>
                <a:lnTo>
                  <a:pt x="1317675" y="581261"/>
                </a:lnTo>
                <a:lnTo>
                  <a:pt x="1351685" y="582543"/>
                </a:lnTo>
                <a:lnTo>
                  <a:pt x="1417592" y="578475"/>
                </a:lnTo>
                <a:lnTo>
                  <a:pt x="1476951" y="566496"/>
                </a:lnTo>
                <a:lnTo>
                  <a:pt x="1527384" y="547753"/>
                </a:lnTo>
                <a:lnTo>
                  <a:pt x="1566510" y="523390"/>
                </a:lnTo>
                <a:lnTo>
                  <a:pt x="1591950" y="494554"/>
                </a:lnTo>
                <a:lnTo>
                  <a:pt x="1601325" y="462388"/>
                </a:lnTo>
                <a:lnTo>
                  <a:pt x="1637779" y="458655"/>
                </a:lnTo>
                <a:lnTo>
                  <a:pt x="1706011" y="444595"/>
                </a:lnTo>
                <a:lnTo>
                  <a:pt x="1785020" y="411641"/>
                </a:lnTo>
                <a:lnTo>
                  <a:pt x="1820145" y="384969"/>
                </a:lnTo>
                <a:lnTo>
                  <a:pt x="1850262" y="324796"/>
                </a:lnTo>
                <a:lnTo>
                  <a:pt x="1844612" y="293684"/>
                </a:lnTo>
                <a:lnTo>
                  <a:pt x="1824729" y="263481"/>
                </a:lnTo>
                <a:lnTo>
                  <a:pt x="1790295" y="235382"/>
                </a:lnTo>
                <a:lnTo>
                  <a:pt x="1794473" y="230603"/>
                </a:lnTo>
                <a:lnTo>
                  <a:pt x="1797967" y="225687"/>
                </a:lnTo>
                <a:lnTo>
                  <a:pt x="1800752" y="220670"/>
                </a:lnTo>
                <a:lnTo>
                  <a:pt x="1808828" y="190895"/>
                </a:lnTo>
                <a:lnTo>
                  <a:pt x="1800950" y="162118"/>
                </a:lnTo>
                <a:lnTo>
                  <a:pt x="1778644" y="135650"/>
                </a:lnTo>
                <a:lnTo>
                  <a:pt x="1743439" y="112800"/>
                </a:lnTo>
                <a:lnTo>
                  <a:pt x="1696863" y="94880"/>
                </a:lnTo>
                <a:lnTo>
                  <a:pt x="1640443" y="83199"/>
                </a:lnTo>
                <a:lnTo>
                  <a:pt x="1631044" y="66265"/>
                </a:lnTo>
                <a:lnTo>
                  <a:pt x="1595549" y="36197"/>
                </a:lnTo>
                <a:lnTo>
                  <a:pt x="1523282" y="9051"/>
                </a:lnTo>
                <a:lnTo>
                  <a:pt x="1471838" y="1176"/>
                </a:lnTo>
                <a:lnTo>
                  <a:pt x="1418713" y="0"/>
                </a:lnTo>
                <a:close/>
              </a:path>
            </a:pathLst>
          </a:custGeom>
          <a:solidFill>
            <a:srgbClr val="7E32B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49" name="Google Shape;1149;p57"/>
          <p:cNvSpPr txBox="1"/>
          <p:nvPr/>
        </p:nvSpPr>
        <p:spPr>
          <a:xfrm>
            <a:off x="8930256" y="3865372"/>
            <a:ext cx="111252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Verdana"/>
                <a:ea typeface="Verdana"/>
                <a:cs typeface="Verdana"/>
                <a:sym typeface="Verdana"/>
              </a:rPr>
              <a:t>Vulnerabilità</a:t>
            </a:r>
            <a:endParaRPr b="0" i="0" sz="1600" u="none" cap="none" strike="noStrike">
              <a:solidFill>
                <a:schemeClr val="dk1"/>
              </a:solidFill>
              <a:latin typeface="Verdana"/>
              <a:ea typeface="Verdana"/>
              <a:cs typeface="Verdana"/>
              <a:sym typeface="Verdana"/>
            </a:endParaRPr>
          </a:p>
        </p:txBody>
      </p:sp>
      <p:sp>
        <p:nvSpPr>
          <p:cNvPr id="1150" name="Google Shape;1150;p57"/>
          <p:cNvSpPr txBox="1"/>
          <p:nvPr/>
        </p:nvSpPr>
        <p:spPr>
          <a:xfrm>
            <a:off x="8522495" y="2124076"/>
            <a:ext cx="2346325" cy="276225"/>
          </a:xfrm>
          <a:prstGeom prst="rect">
            <a:avLst/>
          </a:prstGeom>
          <a:solidFill>
            <a:srgbClr val="7E32B0"/>
          </a:solidFill>
          <a:ln>
            <a:noFill/>
          </a:ln>
        </p:spPr>
        <p:txBody>
          <a:bodyPr anchorCtr="0" anchor="t" bIns="0" lIns="0" spcFirstLastPara="1" rIns="0" wrap="square" tIns="33650">
            <a:spAutoFit/>
          </a:bodyPr>
          <a:lstStyle/>
          <a:p>
            <a:pPr indent="0" lvl="0" marL="91440" marR="0" rtl="0" algn="l">
              <a:lnSpc>
                <a:spcPct val="100000"/>
              </a:lnSpc>
              <a:spcBef>
                <a:spcPts val="0"/>
              </a:spcBef>
              <a:spcAft>
                <a:spcPts val="0"/>
              </a:spcAft>
              <a:buClr>
                <a:srgbClr val="000000"/>
              </a:buClr>
              <a:buSzPts val="1200"/>
              <a:buFont typeface="Arial"/>
              <a:buNone/>
            </a:pPr>
            <a:r>
              <a:rPr b="1" i="0" lang="en-US" sz="1200" u="none" cap="none" strike="noStrike">
                <a:solidFill>
                  <a:srgbClr val="FF0000"/>
                </a:solidFill>
                <a:latin typeface="Verdana"/>
                <a:ea typeface="Verdana"/>
                <a:cs typeface="Verdana"/>
                <a:sym typeface="Verdana"/>
              </a:rPr>
              <a:t>A seconda della sua pp </a:t>
            </a:r>
            <a:r>
              <a:rPr b="1" i="0" lang="en-US" sz="1200" u="none" cap="none" strike="noStrike">
                <a:solidFill>
                  <a:schemeClr val="dk1"/>
                </a:solidFill>
                <a:latin typeface="Verdana"/>
                <a:ea typeface="Verdana"/>
                <a:cs typeface="Verdana"/>
                <a:sym typeface="Verdana"/>
              </a:rPr>
              <a:t>utilizza</a:t>
            </a:r>
            <a:endParaRPr b="0" i="0" sz="1200" u="none" cap="none" strike="noStrike">
              <a:solidFill>
                <a:schemeClr val="dk1"/>
              </a:solidFill>
              <a:latin typeface="Verdana"/>
              <a:ea typeface="Verdana"/>
              <a:cs typeface="Verdana"/>
              <a:sym typeface="Verdana"/>
            </a:endParaRPr>
          </a:p>
        </p:txBody>
      </p:sp>
      <p:sp>
        <p:nvSpPr>
          <p:cNvPr id="1151" name="Google Shape;1151;p57"/>
          <p:cNvSpPr txBox="1"/>
          <p:nvPr/>
        </p:nvSpPr>
        <p:spPr>
          <a:xfrm>
            <a:off x="9020968" y="3317876"/>
            <a:ext cx="970280" cy="276225"/>
          </a:xfrm>
          <a:prstGeom prst="rect">
            <a:avLst/>
          </a:prstGeom>
          <a:solidFill>
            <a:srgbClr val="7E32B0"/>
          </a:solidFill>
          <a:ln>
            <a:noFill/>
          </a:ln>
        </p:spPr>
        <p:txBody>
          <a:bodyPr anchorCtr="0" anchor="t" bIns="0" lIns="0" spcFirstLastPara="1" rIns="0" wrap="square" tIns="31750">
            <a:spAutoFit/>
          </a:bodyPr>
          <a:lstStyle/>
          <a:p>
            <a:pPr indent="0" lvl="0" marL="91440" marR="0" rtl="0" algn="l">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Verdana"/>
                <a:ea typeface="Verdana"/>
                <a:cs typeface="Verdana"/>
                <a:sym typeface="Verdana"/>
              </a:rPr>
              <a:t>Da sfruttare:</a:t>
            </a:r>
            <a:endParaRPr b="0" i="0" sz="1200" u="none" cap="none" strike="noStrike">
              <a:solidFill>
                <a:schemeClr val="dk1"/>
              </a:solidFill>
              <a:latin typeface="Verdana"/>
              <a:ea typeface="Verdana"/>
              <a:cs typeface="Verdana"/>
              <a:sym typeface="Verdana"/>
            </a:endParaRPr>
          </a:p>
        </p:txBody>
      </p:sp>
      <p:sp>
        <p:nvSpPr>
          <p:cNvPr id="1152" name="Google Shape;1152;p57"/>
          <p:cNvSpPr/>
          <p:nvPr/>
        </p:nvSpPr>
        <p:spPr>
          <a:xfrm>
            <a:off x="8581231" y="4775201"/>
            <a:ext cx="1849755" cy="665480"/>
          </a:xfrm>
          <a:custGeom>
            <a:rect b="b" l="l" r="r" t="t"/>
            <a:pathLst>
              <a:path extrusionOk="0" h="665479" w="1849754">
                <a:moveTo>
                  <a:pt x="1243403" y="0"/>
                </a:moveTo>
                <a:lnTo>
                  <a:pt x="924718" y="178607"/>
                </a:lnTo>
                <a:lnTo>
                  <a:pt x="715115" y="70672"/>
                </a:lnTo>
                <a:lnTo>
                  <a:pt x="626068" y="194621"/>
                </a:lnTo>
                <a:lnTo>
                  <a:pt x="31680" y="70672"/>
                </a:lnTo>
                <a:lnTo>
                  <a:pt x="396172" y="234561"/>
                </a:lnTo>
                <a:lnTo>
                  <a:pt x="0" y="265295"/>
                </a:lnTo>
                <a:lnTo>
                  <a:pt x="318684" y="362605"/>
                </a:lnTo>
                <a:lnTo>
                  <a:pt x="11558" y="449200"/>
                </a:lnTo>
                <a:lnTo>
                  <a:pt x="485220" y="429183"/>
                </a:lnTo>
                <a:lnTo>
                  <a:pt x="407732" y="542507"/>
                </a:lnTo>
                <a:lnTo>
                  <a:pt x="660573" y="481227"/>
                </a:lnTo>
                <a:lnTo>
                  <a:pt x="726503" y="665162"/>
                </a:lnTo>
                <a:lnTo>
                  <a:pt x="901771" y="459916"/>
                </a:lnTo>
                <a:lnTo>
                  <a:pt x="1134235" y="607792"/>
                </a:lnTo>
                <a:lnTo>
                  <a:pt x="1200421" y="445197"/>
                </a:lnTo>
                <a:lnTo>
                  <a:pt x="1553612" y="557227"/>
                </a:lnTo>
                <a:lnTo>
                  <a:pt x="1441618" y="398542"/>
                </a:lnTo>
                <a:lnTo>
                  <a:pt x="1849437" y="409260"/>
                </a:lnTo>
                <a:lnTo>
                  <a:pt x="1507548" y="322572"/>
                </a:lnTo>
                <a:lnTo>
                  <a:pt x="1806369" y="250574"/>
                </a:lnTo>
                <a:lnTo>
                  <a:pt x="1430060" y="225262"/>
                </a:lnTo>
                <a:lnTo>
                  <a:pt x="1573734" y="137251"/>
                </a:lnTo>
                <a:lnTo>
                  <a:pt x="1211980" y="163981"/>
                </a:lnTo>
                <a:lnTo>
                  <a:pt x="1243403" y="0"/>
                </a:lnTo>
                <a:close/>
              </a:path>
            </a:pathLst>
          </a:custGeom>
          <a:solidFill>
            <a:srgbClr val="7E32B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3" name="Google Shape;1153;p57"/>
          <p:cNvSpPr txBox="1"/>
          <p:nvPr/>
        </p:nvSpPr>
        <p:spPr>
          <a:xfrm>
            <a:off x="9199867" y="4938267"/>
            <a:ext cx="58928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Verdana"/>
                <a:ea typeface="Verdana"/>
                <a:cs typeface="Verdana"/>
                <a:sym typeface="Verdana"/>
              </a:rPr>
              <a:t>Impatto</a:t>
            </a:r>
            <a:endParaRPr b="0" i="0" sz="1600" u="none" cap="none" strike="noStrike">
              <a:solidFill>
                <a:schemeClr val="dk1"/>
              </a:solidFill>
              <a:latin typeface="Verdana"/>
              <a:ea typeface="Verdana"/>
              <a:cs typeface="Verdana"/>
              <a:sym typeface="Verdana"/>
            </a:endParaRPr>
          </a:p>
        </p:txBody>
      </p:sp>
      <p:sp>
        <p:nvSpPr>
          <p:cNvPr id="1154" name="Google Shape;1154;p57"/>
          <p:cNvSpPr/>
          <p:nvPr/>
        </p:nvSpPr>
        <p:spPr>
          <a:xfrm>
            <a:off x="8401845" y="5811839"/>
            <a:ext cx="2218055" cy="427355"/>
          </a:xfrm>
          <a:custGeom>
            <a:rect b="b" l="l" r="r" t="t"/>
            <a:pathLst>
              <a:path extrusionOk="0" h="427354" w="2218054">
                <a:moveTo>
                  <a:pt x="2146561" y="0"/>
                </a:moveTo>
                <a:lnTo>
                  <a:pt x="71173" y="0"/>
                </a:lnTo>
                <a:lnTo>
                  <a:pt x="43469" y="5593"/>
                </a:lnTo>
                <a:lnTo>
                  <a:pt x="20846" y="20846"/>
                </a:lnTo>
                <a:lnTo>
                  <a:pt x="5593" y="43470"/>
                </a:lnTo>
                <a:lnTo>
                  <a:pt x="0" y="71174"/>
                </a:lnTo>
                <a:lnTo>
                  <a:pt x="0" y="355862"/>
                </a:lnTo>
                <a:lnTo>
                  <a:pt x="5593" y="383566"/>
                </a:lnTo>
                <a:lnTo>
                  <a:pt x="20846" y="406190"/>
                </a:lnTo>
                <a:lnTo>
                  <a:pt x="43469" y="421443"/>
                </a:lnTo>
                <a:lnTo>
                  <a:pt x="71173" y="427036"/>
                </a:lnTo>
                <a:lnTo>
                  <a:pt x="2146561" y="427036"/>
                </a:lnTo>
                <a:lnTo>
                  <a:pt x="2174266" y="421443"/>
                </a:lnTo>
                <a:lnTo>
                  <a:pt x="2196889" y="406190"/>
                </a:lnTo>
                <a:lnTo>
                  <a:pt x="2212143" y="383566"/>
                </a:lnTo>
                <a:lnTo>
                  <a:pt x="2217736" y="355862"/>
                </a:lnTo>
                <a:lnTo>
                  <a:pt x="2217736" y="71174"/>
                </a:lnTo>
                <a:lnTo>
                  <a:pt x="2212143" y="43470"/>
                </a:lnTo>
                <a:lnTo>
                  <a:pt x="2196889" y="20846"/>
                </a:lnTo>
                <a:lnTo>
                  <a:pt x="2174266" y="5593"/>
                </a:lnTo>
                <a:lnTo>
                  <a:pt x="2146561" y="0"/>
                </a:lnTo>
                <a:close/>
              </a:path>
            </a:pathLst>
          </a:custGeom>
          <a:solidFill>
            <a:srgbClr val="7E32B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5" name="Google Shape;1155;p57"/>
          <p:cNvSpPr txBox="1"/>
          <p:nvPr/>
        </p:nvSpPr>
        <p:spPr>
          <a:xfrm>
            <a:off x="8602662" y="5755132"/>
            <a:ext cx="526415"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Verdana"/>
                <a:ea typeface="Verdana"/>
                <a:cs typeface="Verdana"/>
                <a:sym typeface="Verdana"/>
              </a:rPr>
              <a:t>Digita</a:t>
            </a:r>
            <a:endParaRPr b="0" i="0" sz="1600" u="none" cap="none" strike="noStrike">
              <a:solidFill>
                <a:schemeClr val="dk1"/>
              </a:solidFill>
              <a:latin typeface="Verdana"/>
              <a:ea typeface="Verdana"/>
              <a:cs typeface="Verdana"/>
              <a:sym typeface="Verdana"/>
            </a:endParaRPr>
          </a:p>
        </p:txBody>
      </p:sp>
      <p:sp>
        <p:nvSpPr>
          <p:cNvPr id="1156" name="Google Shape;1156;p57"/>
          <p:cNvSpPr txBox="1"/>
          <p:nvPr/>
        </p:nvSpPr>
        <p:spPr>
          <a:xfrm>
            <a:off x="9116841" y="5797101"/>
            <a:ext cx="753110" cy="221615"/>
          </a:xfrm>
          <a:prstGeom prst="rect">
            <a:avLst/>
          </a:prstGeom>
          <a:noFill/>
          <a:ln>
            <a:noFill/>
          </a:ln>
        </p:spPr>
        <p:txBody>
          <a:bodyPr anchorCtr="0" anchor="t" bIns="0" lIns="0" spcFirstLastPara="1" rIns="0" wrap="square" tIns="0">
            <a:spAutoFit/>
          </a:bodyPr>
          <a:lstStyle/>
          <a:p>
            <a:pPr indent="0" lvl="0" marL="0" marR="0" rtl="0" algn="l">
              <a:lnSpc>
                <a:spcPct val="105562"/>
              </a:lnSpc>
              <a:spcBef>
                <a:spcPts val="0"/>
              </a:spcBef>
              <a:spcAft>
                <a:spcPts val="0"/>
              </a:spcAft>
              <a:buClr>
                <a:srgbClr val="000000"/>
              </a:buClr>
              <a:buSzPts val="1600"/>
              <a:buFont typeface="Arial"/>
              <a:buNone/>
            </a:pPr>
            <a:r>
              <a:rPr b="1" i="0" lang="en-US" sz="1600" u="none" cap="none" strike="noStrike">
                <a:solidFill>
                  <a:srgbClr val="FFFFFF"/>
                </a:solidFill>
                <a:latin typeface="Verdana"/>
                <a:ea typeface="Verdana"/>
                <a:cs typeface="Verdana"/>
                <a:sym typeface="Verdana"/>
              </a:rPr>
              <a:t>l asset(s)</a:t>
            </a:r>
            <a:endParaRPr b="0" i="0" sz="1600" u="none" cap="none" strike="noStrike">
              <a:solidFill>
                <a:schemeClr val="dk1"/>
              </a:solidFill>
              <a:latin typeface="Verdana"/>
              <a:ea typeface="Verdana"/>
              <a:cs typeface="Verdana"/>
              <a:sym typeface="Verdana"/>
            </a:endParaRPr>
          </a:p>
        </p:txBody>
      </p:sp>
      <p:sp>
        <p:nvSpPr>
          <p:cNvPr id="1157" name="Google Shape;1157;p57"/>
          <p:cNvSpPr txBox="1"/>
          <p:nvPr/>
        </p:nvSpPr>
        <p:spPr>
          <a:xfrm>
            <a:off x="9911004" y="5755132"/>
            <a:ext cx="508634"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Verdana"/>
                <a:ea typeface="Verdana"/>
                <a:cs typeface="Verdana"/>
                <a:sym typeface="Verdana"/>
              </a:rPr>
              <a:t>o il</a:t>
            </a:r>
            <a:endParaRPr b="0" i="0" sz="1600" u="none" cap="none" strike="noStrike">
              <a:solidFill>
                <a:schemeClr val="dk1"/>
              </a:solidFill>
              <a:latin typeface="Verdana"/>
              <a:ea typeface="Verdana"/>
              <a:cs typeface="Verdana"/>
              <a:sym typeface="Verdana"/>
            </a:endParaRPr>
          </a:p>
        </p:txBody>
      </p:sp>
      <p:sp>
        <p:nvSpPr>
          <p:cNvPr id="1158" name="Google Shape;1158;p57"/>
          <p:cNvSpPr txBox="1"/>
          <p:nvPr/>
        </p:nvSpPr>
        <p:spPr>
          <a:xfrm>
            <a:off x="8729218" y="5995923"/>
            <a:ext cx="156337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Verdana"/>
                <a:ea typeface="Verdana"/>
                <a:cs typeface="Verdana"/>
                <a:sym typeface="Verdana"/>
              </a:rPr>
              <a:t>l'intero sistema IT</a:t>
            </a:r>
            <a:endParaRPr b="0" i="0" sz="1600" u="none" cap="none" strike="noStrike">
              <a:solidFill>
                <a:schemeClr val="dk1"/>
              </a:solidFill>
              <a:latin typeface="Verdana"/>
              <a:ea typeface="Verdana"/>
              <a:cs typeface="Verdana"/>
              <a:sym typeface="Verdana"/>
            </a:endParaRPr>
          </a:p>
        </p:txBody>
      </p:sp>
      <p:sp>
        <p:nvSpPr>
          <p:cNvPr id="1159" name="Google Shape;1159;p57"/>
          <p:cNvSpPr txBox="1"/>
          <p:nvPr/>
        </p:nvSpPr>
        <p:spPr>
          <a:xfrm>
            <a:off x="9128920" y="5497512"/>
            <a:ext cx="752475" cy="584200"/>
          </a:xfrm>
          <a:prstGeom prst="rect">
            <a:avLst/>
          </a:prstGeom>
          <a:solidFill>
            <a:srgbClr val="7E32B0"/>
          </a:solidFill>
          <a:ln>
            <a:noFill/>
          </a:ln>
        </p:spPr>
        <p:txBody>
          <a:bodyPr anchorCtr="0" anchor="t" bIns="0" lIns="0" spcFirstLastPara="1" rIns="0" wrap="square" tIns="42525">
            <a:spAutoFit/>
          </a:bodyPr>
          <a:lstStyle/>
          <a:p>
            <a:pPr indent="0" lvl="0" marL="91440" marR="343535" rtl="0" algn="l">
              <a:lnSpc>
                <a:spcPct val="118750"/>
              </a:lnSpc>
              <a:spcBef>
                <a:spcPts val="0"/>
              </a:spcBef>
              <a:spcAft>
                <a:spcPts val="0"/>
              </a:spcAft>
              <a:buClr>
                <a:srgbClr val="000000"/>
              </a:buClr>
              <a:buSzPts val="1600"/>
              <a:buFont typeface="Arial"/>
              <a:buNone/>
            </a:pPr>
            <a:r>
              <a:rPr b="1" i="0" lang="en-US" sz="1600" u="none" cap="none" strike="noStrike">
                <a:solidFill>
                  <a:srgbClr val="FFFFFF"/>
                </a:solidFill>
                <a:latin typeface="Verdana"/>
                <a:ea typeface="Verdana"/>
                <a:cs typeface="Verdana"/>
                <a:sym typeface="Verdana"/>
              </a:rPr>
              <a:t>Sul:</a:t>
            </a:r>
            <a:endParaRPr b="0" i="0" sz="1600" u="none" cap="none" strike="noStrike">
              <a:solidFill>
                <a:schemeClr val="dk1"/>
              </a:solidFill>
              <a:latin typeface="Verdana"/>
              <a:ea typeface="Verdana"/>
              <a:cs typeface="Verdana"/>
              <a:sym typeface="Verdana"/>
            </a:endParaRPr>
          </a:p>
        </p:txBody>
      </p:sp>
      <p:sp>
        <p:nvSpPr>
          <p:cNvPr id="1160" name="Google Shape;1160;p57"/>
          <p:cNvSpPr txBox="1"/>
          <p:nvPr/>
        </p:nvSpPr>
        <p:spPr>
          <a:xfrm>
            <a:off x="8190706" y="4363720"/>
            <a:ext cx="2560955" cy="427990"/>
          </a:xfrm>
          <a:prstGeom prst="rect">
            <a:avLst/>
          </a:prstGeom>
          <a:noFill/>
          <a:ln>
            <a:noFill/>
          </a:ln>
        </p:spPr>
        <p:txBody>
          <a:bodyPr anchorCtr="0" anchor="t" bIns="0" lIns="0" spcFirstLastPara="1" rIns="0" wrap="square" tIns="6350">
            <a:spAutoFit/>
          </a:bodyPr>
          <a:lstStyle/>
          <a:p>
            <a:pPr indent="-611505" lvl="0" marL="623570" marR="5080" rtl="0" algn="l">
              <a:lnSpc>
                <a:spcPct val="103099"/>
              </a:lnSpc>
              <a:spcBef>
                <a:spcPts val="0"/>
              </a:spcBef>
              <a:spcAft>
                <a:spcPts val="0"/>
              </a:spcAft>
              <a:buClr>
                <a:srgbClr val="000000"/>
              </a:buClr>
              <a:buSzPts val="1300"/>
              <a:buFont typeface="Arial"/>
              <a:buNone/>
            </a:pPr>
            <a:r>
              <a:rPr b="0" i="0" lang="en-US" sz="1300" u="none" cap="none" strike="noStrike">
                <a:solidFill>
                  <a:schemeClr val="dk1"/>
                </a:solidFill>
                <a:latin typeface="Arial"/>
                <a:ea typeface="Arial"/>
                <a:cs typeface="Arial"/>
                <a:sym typeface="Arial"/>
              </a:rPr>
              <a:t>Il che ha conseguenze </a:t>
            </a:r>
            <a:r>
              <a:rPr b="0" i="0" lang="en-US" sz="1300" u="none" cap="none" strike="noStrike">
                <a:solidFill>
                  <a:srgbClr val="FF0000"/>
                </a:solidFill>
                <a:latin typeface="Arial"/>
                <a:ea typeface="Arial"/>
                <a:cs typeface="Arial"/>
                <a:sym typeface="Arial"/>
              </a:rPr>
              <a:t>che dipendono dal tipo di</a:t>
            </a:r>
            <a:endParaRPr b="0" i="0" sz="1300" u="none" cap="none" strike="noStrike">
              <a:solidFill>
                <a:schemeClr val="dk1"/>
              </a:solidFill>
              <a:latin typeface="Arial"/>
              <a:ea typeface="Arial"/>
              <a:cs typeface="Arial"/>
              <a:sym typeface="Arial"/>
            </a:endParaRPr>
          </a:p>
        </p:txBody>
      </p:sp>
      <p:sp>
        <p:nvSpPr>
          <p:cNvPr id="1161" name="Google Shape;1161;p57"/>
          <p:cNvSpPr txBox="1"/>
          <p:nvPr/>
        </p:nvSpPr>
        <p:spPr>
          <a:xfrm>
            <a:off x="1403508" y="1859788"/>
            <a:ext cx="620903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1" i="0" lang="en-US" sz="1600" u="none" cap="none" strike="noStrike">
                <a:solidFill>
                  <a:srgbClr val="355071"/>
                </a:solidFill>
                <a:latin typeface="Verdana"/>
                <a:ea typeface="Verdana"/>
                <a:cs typeface="Verdana"/>
                <a:sym typeface="Verdana"/>
              </a:rPr>
              <a:t>Rischio= Minaccia x Vulnerabilità x Impatto x </a:t>
            </a:r>
            <a:r>
              <a:rPr b="1" i="0" lang="en-US" sz="1600" u="none" cap="none" strike="noStrike">
                <a:solidFill>
                  <a:srgbClr val="FF0000"/>
                </a:solidFill>
                <a:latin typeface="Verdana"/>
                <a:ea typeface="Verdana"/>
                <a:cs typeface="Verdana"/>
                <a:sym typeface="Verdana"/>
              </a:rPr>
              <a:t>Profilo psicologico dell'avversario</a:t>
            </a:r>
            <a:endParaRPr b="0" i="0" sz="1600" u="none" cap="none" strike="noStrike">
              <a:solidFill>
                <a:schemeClr val="dk1"/>
              </a:solidFill>
              <a:latin typeface="Verdana"/>
              <a:ea typeface="Verdana"/>
              <a:cs typeface="Verdana"/>
              <a:sym typeface="Verdana"/>
            </a:endParaRPr>
          </a:p>
        </p:txBody>
      </p:sp>
      <p:sp>
        <p:nvSpPr>
          <p:cNvPr id="1162" name="Google Shape;1162;p57"/>
          <p:cNvSpPr txBox="1"/>
          <p:nvPr/>
        </p:nvSpPr>
        <p:spPr>
          <a:xfrm>
            <a:off x="1403508" y="2341371"/>
            <a:ext cx="5043805"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0" i="0" lang="en-US" sz="1600" u="none" cap="none" strike="noStrike">
                <a:solidFill>
                  <a:srgbClr val="355071"/>
                </a:solidFill>
                <a:latin typeface="Verdana"/>
                <a:ea typeface="Verdana"/>
                <a:cs typeface="Verdana"/>
                <a:sym typeface="Verdana"/>
              </a:rPr>
              <a:t>Esistono quindi </a:t>
            </a:r>
            <a:r>
              <a:rPr b="1" i="0" lang="en-US" sz="1600" u="none" cap="none" strike="noStrike">
                <a:solidFill>
                  <a:srgbClr val="FF0000"/>
                </a:solidFill>
                <a:latin typeface="Verdana"/>
                <a:ea typeface="Verdana"/>
                <a:cs typeface="Verdana"/>
                <a:sym typeface="Verdana"/>
              </a:rPr>
              <a:t>5 </a:t>
            </a:r>
            <a:r>
              <a:rPr b="0" i="0" lang="en-US" sz="1600" u="none" cap="none" strike="noStrike">
                <a:solidFill>
                  <a:srgbClr val="355071"/>
                </a:solidFill>
                <a:latin typeface="Verdana"/>
                <a:ea typeface="Verdana"/>
                <a:cs typeface="Verdana"/>
                <a:sym typeface="Verdana"/>
              </a:rPr>
              <a:t>componenti essenziali di un modello di minaccia:</a:t>
            </a:r>
            <a:endParaRPr b="0" i="0" sz="1600" u="none" cap="none" strike="noStrike">
              <a:solidFill>
                <a:schemeClr val="dk1"/>
              </a:solidFill>
              <a:latin typeface="Verdana"/>
              <a:ea typeface="Verdana"/>
              <a:cs typeface="Verdana"/>
              <a:sym typeface="Verdana"/>
            </a:endParaRPr>
          </a:p>
        </p:txBody>
      </p:sp>
      <p:sp>
        <p:nvSpPr>
          <p:cNvPr id="1163" name="Google Shape;1163;p57"/>
          <p:cNvSpPr txBox="1"/>
          <p:nvPr/>
        </p:nvSpPr>
        <p:spPr>
          <a:xfrm>
            <a:off x="1403508" y="2838196"/>
            <a:ext cx="6550025" cy="1729739"/>
          </a:xfrm>
          <a:prstGeom prst="rect">
            <a:avLst/>
          </a:prstGeom>
          <a:noFill/>
          <a:ln>
            <a:noFill/>
          </a:ln>
        </p:spPr>
        <p:txBody>
          <a:bodyPr anchorCtr="0" anchor="t" bIns="0" lIns="0" spcFirstLastPara="1" rIns="0" wrap="square" tIns="12700">
            <a:spAutoFit/>
          </a:bodyPr>
          <a:lstStyle/>
          <a:p>
            <a:pPr indent="-457200" lvl="0" marL="469900" marR="0" rtl="0" algn="l">
              <a:lnSpc>
                <a:spcPct val="119375"/>
              </a:lnSpc>
              <a:spcBef>
                <a:spcPts val="0"/>
              </a:spcBef>
              <a:spcAft>
                <a:spcPts val="0"/>
              </a:spcAft>
              <a:buClr>
                <a:srgbClr val="FF0000"/>
              </a:buClr>
              <a:buSzPts val="1600"/>
              <a:buFont typeface="Verdana"/>
              <a:buAutoNum type="arabicPeriod"/>
            </a:pPr>
            <a:r>
              <a:rPr b="0" i="0" lang="en-US" sz="1600" u="none" cap="none" strike="noStrike">
                <a:solidFill>
                  <a:srgbClr val="FF0000"/>
                </a:solidFill>
                <a:latin typeface="Verdana"/>
                <a:ea typeface="Verdana"/>
                <a:cs typeface="Verdana"/>
                <a:sym typeface="Verdana"/>
              </a:rPr>
              <a:t>Profilo dell'avversario (hacker)</a:t>
            </a:r>
            <a:endParaRPr b="0" i="0" sz="1600" u="none" cap="none" strike="noStrike">
              <a:solidFill>
                <a:schemeClr val="dk1"/>
              </a:solidFill>
              <a:latin typeface="Verdana"/>
              <a:ea typeface="Verdana"/>
              <a:cs typeface="Verdana"/>
              <a:sym typeface="Verdana"/>
            </a:endParaRPr>
          </a:p>
          <a:p>
            <a:pPr indent="-457200" lvl="0" marL="469900" marR="0" rtl="0" algn="l">
              <a:lnSpc>
                <a:spcPct val="118437"/>
              </a:lnSpc>
              <a:spcBef>
                <a:spcPts val="0"/>
              </a:spcBef>
              <a:spcAft>
                <a:spcPts val="0"/>
              </a:spcAft>
              <a:buClr>
                <a:srgbClr val="355071"/>
              </a:buClr>
              <a:buSzPts val="1600"/>
              <a:buFont typeface="Verdana"/>
              <a:buAutoNum type="arabicPeriod"/>
            </a:pPr>
            <a:r>
              <a:rPr b="0" i="0" lang="en-US" sz="1600" u="none" cap="none" strike="noStrike">
                <a:solidFill>
                  <a:srgbClr val="355071"/>
                </a:solidFill>
                <a:latin typeface="Verdana"/>
                <a:ea typeface="Verdana"/>
                <a:cs typeface="Verdana"/>
                <a:sym typeface="Verdana"/>
              </a:rPr>
              <a:t>Minaccia</a:t>
            </a:r>
            <a:endParaRPr b="0" i="0" sz="1600" u="none" cap="none" strike="noStrike">
              <a:solidFill>
                <a:schemeClr val="dk1"/>
              </a:solidFill>
              <a:latin typeface="Verdana"/>
              <a:ea typeface="Verdana"/>
              <a:cs typeface="Verdana"/>
              <a:sym typeface="Verdana"/>
            </a:endParaRPr>
          </a:p>
          <a:p>
            <a:pPr indent="-457200" lvl="0" marL="469265" marR="5080" rtl="0" algn="l">
              <a:lnSpc>
                <a:spcPct val="118750"/>
              </a:lnSpc>
              <a:spcBef>
                <a:spcPts val="65"/>
              </a:spcBef>
              <a:spcAft>
                <a:spcPts val="0"/>
              </a:spcAft>
              <a:buClr>
                <a:srgbClr val="355071"/>
              </a:buClr>
              <a:buSzPts val="1600"/>
              <a:buFont typeface="Verdana"/>
              <a:buAutoNum type="arabicPeriod"/>
            </a:pPr>
            <a:r>
              <a:rPr b="0" i="0" lang="en-US" sz="1600" u="none" cap="none" strike="noStrike">
                <a:solidFill>
                  <a:srgbClr val="FF0000"/>
                </a:solidFill>
                <a:latin typeface="Verdana"/>
                <a:ea typeface="Verdana"/>
                <a:cs typeface="Verdana"/>
                <a:sym typeface="Verdana"/>
              </a:rPr>
              <a:t>La </a:t>
            </a:r>
            <a:r>
              <a:rPr b="0" i="0" lang="en-US" sz="1600" u="none" cap="none" strike="noStrike">
                <a:solidFill>
                  <a:srgbClr val="355071"/>
                </a:solidFill>
                <a:latin typeface="Verdana"/>
                <a:ea typeface="Verdana"/>
                <a:cs typeface="Verdana"/>
                <a:sym typeface="Verdana"/>
              </a:rPr>
              <a:t>tecnica di attacco (per sfruttare la minaccia) </a:t>
            </a:r>
            <a:r>
              <a:rPr b="0" i="0" lang="en-US" sz="1600" u="none" cap="none" strike="noStrike">
                <a:solidFill>
                  <a:srgbClr val="FF0000"/>
                </a:solidFill>
                <a:latin typeface="Verdana"/>
                <a:ea typeface="Verdana"/>
                <a:cs typeface="Verdana"/>
                <a:sym typeface="Verdana"/>
              </a:rPr>
              <a:t>dipenderà dal punteggio del profilo psicologico (pp) </a:t>
            </a:r>
            <a:r>
              <a:rPr b="0" i="0" lang="en-US" sz="1600" u="none" cap="none" strike="noStrike">
                <a:solidFill>
                  <a:schemeClr val="dk1"/>
                </a:solidFill>
                <a:latin typeface="Verdana"/>
                <a:ea typeface="Verdana"/>
                <a:cs typeface="Verdana"/>
                <a:sym typeface="Verdana"/>
              </a:rPr>
              <a:t>(chi ha un punteggio pp più alto sarà in grado di</a:t>
            </a:r>
            <a:endParaRPr b="0" i="0" sz="1600" u="none" cap="none" strike="noStrike">
              <a:solidFill>
                <a:schemeClr val="dk1"/>
              </a:solidFill>
              <a:latin typeface="Verdana"/>
              <a:ea typeface="Verdana"/>
              <a:cs typeface="Verdana"/>
              <a:sym typeface="Verdana"/>
            </a:endParaRPr>
          </a:p>
          <a:p>
            <a:pPr indent="0" lvl="0" marL="469265" marR="0" rtl="0" algn="l">
              <a:lnSpc>
                <a:spcPct val="119375"/>
              </a:lnSpc>
              <a:spcBef>
                <a:spcPts val="35"/>
              </a:spcBef>
              <a:spcAft>
                <a:spcPts val="0"/>
              </a:spcAft>
              <a:buClr>
                <a:srgbClr val="000000"/>
              </a:buClr>
              <a:buSzPts val="1600"/>
              <a:buFont typeface="Arial"/>
              <a:buNone/>
            </a:pPr>
            <a:r>
              <a:rPr b="0" i="0" lang="en-US" sz="1600" u="none" cap="none" strike="noStrike">
                <a:solidFill>
                  <a:schemeClr val="dk1"/>
                </a:solidFill>
                <a:latin typeface="Verdana"/>
                <a:ea typeface="Verdana"/>
                <a:cs typeface="Verdana"/>
                <a:sym typeface="Verdana"/>
              </a:rPr>
              <a:t>selezionare un attacco sofisticato e</a:t>
            </a:r>
            <a:endParaRPr b="0" i="0" sz="1600" u="none" cap="none" strike="noStrike">
              <a:solidFill>
                <a:schemeClr val="dk1"/>
              </a:solidFill>
              <a:latin typeface="Verdana"/>
              <a:ea typeface="Verdana"/>
              <a:cs typeface="Verdana"/>
              <a:sym typeface="Verdana"/>
            </a:endParaRPr>
          </a:p>
          <a:p>
            <a:pPr indent="-457200" lvl="0" marL="469900" marR="0" rtl="0" algn="l">
              <a:lnSpc>
                <a:spcPct val="118437"/>
              </a:lnSpc>
              <a:spcBef>
                <a:spcPts val="0"/>
              </a:spcBef>
              <a:spcAft>
                <a:spcPts val="0"/>
              </a:spcAft>
              <a:buClr>
                <a:srgbClr val="355071"/>
              </a:buClr>
              <a:buSzPts val="1600"/>
              <a:buFont typeface="Verdana"/>
              <a:buAutoNum type="arabicPeriod" startAt="4"/>
            </a:pPr>
            <a:r>
              <a:rPr b="0" i="0" lang="en-US" sz="1600" u="none" cap="none" strike="noStrike">
                <a:solidFill>
                  <a:srgbClr val="355071"/>
                </a:solidFill>
                <a:latin typeface="Verdana"/>
                <a:ea typeface="Verdana"/>
                <a:cs typeface="Verdana"/>
                <a:sym typeface="Verdana"/>
              </a:rPr>
              <a:t>Vulnerabilità (debolezza) I</a:t>
            </a:r>
            <a:endParaRPr b="0" i="0" sz="1600" u="none" cap="none" strike="noStrike">
              <a:solidFill>
                <a:schemeClr val="dk1"/>
              </a:solidFill>
              <a:latin typeface="Verdana"/>
              <a:ea typeface="Verdana"/>
              <a:cs typeface="Verdana"/>
              <a:sym typeface="Verdana"/>
            </a:endParaRPr>
          </a:p>
          <a:p>
            <a:pPr indent="-457200" lvl="0" marL="469900" marR="0" rtl="0" algn="l">
              <a:lnSpc>
                <a:spcPct val="119375"/>
              </a:lnSpc>
              <a:spcBef>
                <a:spcPts val="0"/>
              </a:spcBef>
              <a:spcAft>
                <a:spcPts val="0"/>
              </a:spcAft>
              <a:buClr>
                <a:srgbClr val="355071"/>
              </a:buClr>
              <a:buSzPts val="1600"/>
              <a:buFont typeface="Verdana"/>
              <a:buAutoNum type="arabicPeriod" startAt="4"/>
            </a:pPr>
            <a:r>
              <a:rPr b="0" i="0" lang="en-US" sz="1600" u="none" cap="none" strike="noStrike">
                <a:solidFill>
                  <a:srgbClr val="355071"/>
                </a:solidFill>
                <a:latin typeface="Verdana"/>
                <a:ea typeface="Verdana"/>
                <a:cs typeface="Verdana"/>
                <a:sym typeface="Verdana"/>
              </a:rPr>
              <a:t>Impatto (Conseguenze) (</a:t>
            </a:r>
            <a:r>
              <a:rPr b="0" i="0" lang="en-US" sz="1600" u="none" cap="none" strike="noStrike">
                <a:solidFill>
                  <a:srgbClr val="FF0000"/>
                </a:solidFill>
                <a:latin typeface="Verdana"/>
                <a:ea typeface="Verdana"/>
                <a:cs typeface="Verdana"/>
                <a:sym typeface="Verdana"/>
              </a:rPr>
              <a:t>un valore di pp più alto implica un impatto più elevato</a:t>
            </a:r>
            <a:r>
              <a:rPr b="0" i="0" lang="en-US" sz="1600" u="none" cap="none" strike="noStrike">
                <a:solidFill>
                  <a:srgbClr val="355071"/>
                </a:solidFill>
                <a:latin typeface="Verdana"/>
                <a:ea typeface="Verdana"/>
                <a:cs typeface="Verdana"/>
                <a:sym typeface="Verdana"/>
              </a:rPr>
              <a:t>)</a:t>
            </a:r>
            <a:endParaRPr b="0" i="0" sz="1600" u="none" cap="none" strike="noStrike">
              <a:solidFill>
                <a:schemeClr val="dk1"/>
              </a:solidFill>
              <a:latin typeface="Verdana"/>
              <a:ea typeface="Verdana"/>
              <a:cs typeface="Verdana"/>
              <a:sym typeface="Verdana"/>
            </a:endParaRPr>
          </a:p>
        </p:txBody>
      </p:sp>
      <p:sp>
        <p:nvSpPr>
          <p:cNvPr id="1164" name="Google Shape;1164;p57"/>
          <p:cNvSpPr txBox="1"/>
          <p:nvPr/>
        </p:nvSpPr>
        <p:spPr>
          <a:xfrm>
            <a:off x="1403508" y="4779772"/>
            <a:ext cx="2303145"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0" i="0" lang="en-US" sz="1600" u="none" cap="none" strike="noStrike">
                <a:solidFill>
                  <a:srgbClr val="355071"/>
                </a:solidFill>
                <a:latin typeface="Verdana"/>
                <a:ea typeface="Verdana"/>
                <a:cs typeface="Verdana"/>
                <a:sym typeface="Verdana"/>
              </a:rPr>
              <a:t>(Kioskli, K., Polemi N., 2020)</a:t>
            </a:r>
            <a:endParaRPr b="0" i="0" sz="1600" u="none" cap="none" strike="noStrike">
              <a:solidFill>
                <a:schemeClr val="dk1"/>
              </a:solidFill>
              <a:latin typeface="Verdana"/>
              <a:ea typeface="Verdana"/>
              <a:cs typeface="Verdana"/>
              <a:sym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pic>
        <p:nvPicPr>
          <p:cNvPr id="1169" name="Google Shape;1169;p58"/>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1170" name="Google Shape;1170;p58"/>
          <p:cNvSpPr txBox="1"/>
          <p:nvPr/>
        </p:nvSpPr>
        <p:spPr>
          <a:xfrm>
            <a:off x="1522571" y="1769364"/>
            <a:ext cx="8949690" cy="240284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Helvetica Neue"/>
                <a:ea typeface="Helvetica Neue"/>
                <a:cs typeface="Helvetica Neue"/>
                <a:sym typeface="Helvetica Neue"/>
              </a:rPr>
              <a:t>Una metodologia RM raccomanda un gran numero di contromisure appropriate per ogni asset che è stato valutato con rischio molto alto (VH) nella precedente Fase 5 o per quegli asset che i membri del Security Team e la Governance decidono di proteggere. Le contromisure proposte sono suddivise in gruppi in base al tipo di minacce e agli asset che sono in grado di proteggere.</a:t>
            </a:r>
            <a:endParaRPr b="0" i="0" sz="2600" u="none" cap="none" strike="noStrike">
              <a:solidFill>
                <a:schemeClr val="dk1"/>
              </a:solidFill>
              <a:latin typeface="Helvetica Neue"/>
              <a:ea typeface="Helvetica Neue"/>
              <a:cs typeface="Helvetica Neue"/>
              <a:sym typeface="Helvetica Neue"/>
            </a:endParaRPr>
          </a:p>
        </p:txBody>
      </p:sp>
      <p:grpSp>
        <p:nvGrpSpPr>
          <p:cNvPr id="1171" name="Google Shape;1171;p58"/>
          <p:cNvGrpSpPr/>
          <p:nvPr/>
        </p:nvGrpSpPr>
        <p:grpSpPr>
          <a:xfrm>
            <a:off x="1574006" y="287338"/>
            <a:ext cx="3098578" cy="767268"/>
            <a:chOff x="1574006" y="287338"/>
            <a:chExt cx="3098578" cy="767268"/>
          </a:xfrm>
        </p:grpSpPr>
        <p:pic>
          <p:nvPicPr>
            <p:cNvPr id="1172" name="Google Shape;1172;p58"/>
            <p:cNvPicPr preferRelativeResize="0"/>
            <p:nvPr/>
          </p:nvPicPr>
          <p:blipFill rotWithShape="1">
            <a:blip r:embed="rId4">
              <a:alphaModFix/>
            </a:blip>
            <a:srcRect b="0" l="0" r="0" t="0"/>
            <a:stretch/>
          </p:blipFill>
          <p:spPr>
            <a:xfrm>
              <a:off x="1603248" y="316991"/>
              <a:ext cx="3069336" cy="737615"/>
            </a:xfrm>
            <a:prstGeom prst="rect">
              <a:avLst/>
            </a:prstGeom>
            <a:noFill/>
            <a:ln>
              <a:noFill/>
            </a:ln>
          </p:spPr>
        </p:pic>
        <p:pic>
          <p:nvPicPr>
            <p:cNvPr id="1173" name="Google Shape;1173;p58"/>
            <p:cNvPicPr preferRelativeResize="0"/>
            <p:nvPr/>
          </p:nvPicPr>
          <p:blipFill rotWithShape="1">
            <a:blip r:embed="rId5">
              <a:alphaModFix/>
            </a:blip>
            <a:srcRect b="0" l="0" r="0" t="0"/>
            <a:stretch/>
          </p:blipFill>
          <p:spPr>
            <a:xfrm>
              <a:off x="1737360" y="478535"/>
              <a:ext cx="2798064" cy="490727"/>
            </a:xfrm>
            <a:prstGeom prst="rect">
              <a:avLst/>
            </a:prstGeom>
            <a:noFill/>
            <a:ln>
              <a:noFill/>
            </a:ln>
          </p:spPr>
        </p:pic>
        <p:sp>
          <p:nvSpPr>
            <p:cNvPr id="1174" name="Google Shape;1174;p58"/>
            <p:cNvSpPr/>
            <p:nvPr/>
          </p:nvSpPr>
          <p:spPr>
            <a:xfrm>
              <a:off x="1574006" y="287338"/>
              <a:ext cx="3051175" cy="720725"/>
            </a:xfrm>
            <a:custGeom>
              <a:rect b="b" l="l" r="r" t="t"/>
              <a:pathLst>
                <a:path extrusionOk="0" h="720725" w="3051175">
                  <a:moveTo>
                    <a:pt x="2764665" y="0"/>
                  </a:moveTo>
                  <a:lnTo>
                    <a:pt x="0" y="0"/>
                  </a:lnTo>
                  <a:lnTo>
                    <a:pt x="0" y="720365"/>
                  </a:lnTo>
                  <a:lnTo>
                    <a:pt x="2764665" y="720365"/>
                  </a:lnTo>
                  <a:lnTo>
                    <a:pt x="3050814" y="360003"/>
                  </a:lnTo>
                  <a:lnTo>
                    <a:pt x="2764665"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75" name="Google Shape;1175;p58"/>
            <p:cNvSpPr/>
            <p:nvPr/>
          </p:nvSpPr>
          <p:spPr>
            <a:xfrm>
              <a:off x="1574006" y="287338"/>
              <a:ext cx="3051175" cy="720725"/>
            </a:xfrm>
            <a:custGeom>
              <a:rect b="b" l="l" r="r" t="t"/>
              <a:pathLst>
                <a:path extrusionOk="0" h="720725" w="3051175">
                  <a:moveTo>
                    <a:pt x="0" y="0"/>
                  </a:moveTo>
                  <a:lnTo>
                    <a:pt x="2764666" y="0"/>
                  </a:lnTo>
                  <a:lnTo>
                    <a:pt x="3050815" y="360002"/>
                  </a:lnTo>
                  <a:lnTo>
                    <a:pt x="2764666" y="720365"/>
                  </a:lnTo>
                  <a:lnTo>
                    <a:pt x="0" y="720365"/>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76" name="Google Shape;1176;p58"/>
          <p:cNvSpPr txBox="1"/>
          <p:nvPr/>
        </p:nvSpPr>
        <p:spPr>
          <a:xfrm>
            <a:off x="1828926" y="484123"/>
            <a:ext cx="254254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Fase 6: Contromisure</a:t>
            </a:r>
            <a:endParaRPr b="0" i="0" sz="1800" u="none" cap="none" strike="noStrike">
              <a:solidFill>
                <a:schemeClr val="dk1"/>
              </a:solidFill>
              <a:latin typeface="Arial"/>
              <a:ea typeface="Arial"/>
              <a:cs typeface="Arial"/>
              <a:sym typeface="Arial"/>
            </a:endParaRPr>
          </a:p>
        </p:txBody>
      </p:sp>
      <p:grpSp>
        <p:nvGrpSpPr>
          <p:cNvPr id="1177" name="Google Shape;1177;p58"/>
          <p:cNvGrpSpPr/>
          <p:nvPr/>
        </p:nvGrpSpPr>
        <p:grpSpPr>
          <a:xfrm>
            <a:off x="4390231" y="287338"/>
            <a:ext cx="3107848" cy="825181"/>
            <a:chOff x="4390231" y="287338"/>
            <a:chExt cx="3107848" cy="825181"/>
          </a:xfrm>
        </p:grpSpPr>
        <p:pic>
          <p:nvPicPr>
            <p:cNvPr id="1178" name="Google Shape;1178;p58"/>
            <p:cNvPicPr preferRelativeResize="0"/>
            <p:nvPr/>
          </p:nvPicPr>
          <p:blipFill rotWithShape="1">
            <a:blip r:embed="rId6">
              <a:alphaModFix/>
            </a:blip>
            <a:srcRect b="0" l="0" r="0" t="0"/>
            <a:stretch/>
          </p:blipFill>
          <p:spPr>
            <a:xfrm>
              <a:off x="4413503" y="316991"/>
              <a:ext cx="3084576" cy="737615"/>
            </a:xfrm>
            <a:prstGeom prst="rect">
              <a:avLst/>
            </a:prstGeom>
            <a:noFill/>
            <a:ln>
              <a:noFill/>
            </a:ln>
          </p:spPr>
        </p:pic>
        <p:pic>
          <p:nvPicPr>
            <p:cNvPr id="1179" name="Google Shape;1179;p58"/>
            <p:cNvPicPr preferRelativeResize="0"/>
            <p:nvPr/>
          </p:nvPicPr>
          <p:blipFill rotWithShape="1">
            <a:blip r:embed="rId7">
              <a:alphaModFix/>
            </a:blip>
            <a:srcRect b="0" l="0" r="0" t="0"/>
            <a:stretch/>
          </p:blipFill>
          <p:spPr>
            <a:xfrm>
              <a:off x="5114544" y="341375"/>
              <a:ext cx="1932431" cy="771144"/>
            </a:xfrm>
            <a:prstGeom prst="rect">
              <a:avLst/>
            </a:prstGeom>
            <a:noFill/>
            <a:ln>
              <a:noFill/>
            </a:ln>
          </p:spPr>
        </p:pic>
        <p:sp>
          <p:nvSpPr>
            <p:cNvPr id="1180" name="Google Shape;1180;p58"/>
            <p:cNvSpPr/>
            <p:nvPr/>
          </p:nvSpPr>
          <p:spPr>
            <a:xfrm>
              <a:off x="4390231" y="287338"/>
              <a:ext cx="3060700" cy="720725"/>
            </a:xfrm>
            <a:custGeom>
              <a:rect b="b" l="l" r="r" t="t"/>
              <a:pathLst>
                <a:path extrusionOk="0" h="720725" w="3060700">
                  <a:moveTo>
                    <a:pt x="2775322" y="0"/>
                  </a:moveTo>
                  <a:lnTo>
                    <a:pt x="0" y="0"/>
                  </a:lnTo>
                  <a:lnTo>
                    <a:pt x="285017" y="360003"/>
                  </a:lnTo>
                  <a:lnTo>
                    <a:pt x="0" y="720365"/>
                  </a:lnTo>
                  <a:lnTo>
                    <a:pt x="2775322" y="720365"/>
                  </a:lnTo>
                  <a:lnTo>
                    <a:pt x="3060339" y="360003"/>
                  </a:lnTo>
                  <a:lnTo>
                    <a:pt x="2775322" y="0"/>
                  </a:lnTo>
                  <a:close/>
                </a:path>
              </a:pathLst>
            </a:custGeom>
            <a:solidFill>
              <a:srgbClr val="4C701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81" name="Google Shape;1181;p58"/>
            <p:cNvSpPr/>
            <p:nvPr/>
          </p:nvSpPr>
          <p:spPr>
            <a:xfrm>
              <a:off x="4390231" y="287338"/>
              <a:ext cx="3060700" cy="720725"/>
            </a:xfrm>
            <a:custGeom>
              <a:rect b="b" l="l" r="r" t="t"/>
              <a:pathLst>
                <a:path extrusionOk="0" h="720725" w="3060700">
                  <a:moveTo>
                    <a:pt x="0" y="0"/>
                  </a:moveTo>
                  <a:lnTo>
                    <a:pt x="2775323" y="0"/>
                  </a:lnTo>
                  <a:lnTo>
                    <a:pt x="3060340" y="360002"/>
                  </a:lnTo>
                  <a:lnTo>
                    <a:pt x="2775323" y="720365"/>
                  </a:lnTo>
                  <a:lnTo>
                    <a:pt x="0" y="720365"/>
                  </a:lnTo>
                  <a:lnTo>
                    <a:pt x="285017"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82" name="Google Shape;1182;p58"/>
          <p:cNvSpPr txBox="1"/>
          <p:nvPr>
            <p:ph type="title"/>
          </p:nvPr>
        </p:nvSpPr>
        <p:spPr>
          <a:xfrm>
            <a:off x="5205248" y="346963"/>
            <a:ext cx="1674495" cy="580390"/>
          </a:xfrm>
          <a:prstGeom prst="rect">
            <a:avLst/>
          </a:prstGeom>
          <a:noFill/>
          <a:ln>
            <a:noFill/>
          </a:ln>
        </p:spPr>
        <p:txBody>
          <a:bodyPr anchorCtr="0" anchor="ctr" bIns="0" lIns="0" spcFirstLastPara="1" rIns="0" wrap="square" tIns="6350">
            <a:spAutoFit/>
          </a:bodyPr>
          <a:lstStyle/>
          <a:p>
            <a:pPr indent="243840" lvl="0" marL="12700" marR="5080" rtl="0" algn="l">
              <a:lnSpc>
                <a:spcPct val="1022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Raccomandare contromisure</a:t>
            </a:r>
            <a:endParaRPr sz="1800">
              <a:latin typeface="Arial"/>
              <a:ea typeface="Arial"/>
              <a:cs typeface="Arial"/>
              <a:sym typeface="Arial"/>
            </a:endParaRPr>
          </a:p>
        </p:txBody>
      </p:sp>
      <p:grpSp>
        <p:nvGrpSpPr>
          <p:cNvPr id="1183" name="Google Shape;1183;p58"/>
          <p:cNvGrpSpPr/>
          <p:nvPr/>
        </p:nvGrpSpPr>
        <p:grpSpPr>
          <a:xfrm>
            <a:off x="7209631" y="287338"/>
            <a:ext cx="3098704" cy="825182"/>
            <a:chOff x="7209631" y="287338"/>
            <a:chExt cx="3098704" cy="825182"/>
          </a:xfrm>
        </p:grpSpPr>
        <p:pic>
          <p:nvPicPr>
            <p:cNvPr id="1184" name="Google Shape;1184;p58"/>
            <p:cNvPicPr preferRelativeResize="0"/>
            <p:nvPr/>
          </p:nvPicPr>
          <p:blipFill rotWithShape="1">
            <a:blip r:embed="rId8">
              <a:alphaModFix/>
            </a:blip>
            <a:srcRect b="0" l="0" r="0" t="0"/>
            <a:stretch/>
          </p:blipFill>
          <p:spPr>
            <a:xfrm>
              <a:off x="7232904" y="316992"/>
              <a:ext cx="3075431" cy="737615"/>
            </a:xfrm>
            <a:prstGeom prst="rect">
              <a:avLst/>
            </a:prstGeom>
            <a:noFill/>
            <a:ln>
              <a:noFill/>
            </a:ln>
          </p:spPr>
        </p:pic>
        <p:pic>
          <p:nvPicPr>
            <p:cNvPr id="1185" name="Google Shape;1185;p58"/>
            <p:cNvPicPr preferRelativeResize="0"/>
            <p:nvPr/>
          </p:nvPicPr>
          <p:blipFill rotWithShape="1">
            <a:blip r:embed="rId9">
              <a:alphaModFix/>
            </a:blip>
            <a:srcRect b="0" l="0" r="0" t="0"/>
            <a:stretch/>
          </p:blipFill>
          <p:spPr>
            <a:xfrm>
              <a:off x="7930896" y="341376"/>
              <a:ext cx="1929383" cy="771144"/>
            </a:xfrm>
            <a:prstGeom prst="rect">
              <a:avLst/>
            </a:prstGeom>
            <a:noFill/>
            <a:ln>
              <a:noFill/>
            </a:ln>
          </p:spPr>
        </p:pic>
        <p:sp>
          <p:nvSpPr>
            <p:cNvPr id="1186" name="Google Shape;1186;p58"/>
            <p:cNvSpPr/>
            <p:nvPr/>
          </p:nvSpPr>
          <p:spPr>
            <a:xfrm>
              <a:off x="7209631" y="287338"/>
              <a:ext cx="3051175" cy="720725"/>
            </a:xfrm>
            <a:custGeom>
              <a:rect b="b" l="l" r="r" t="t"/>
              <a:pathLst>
                <a:path extrusionOk="0" h="720725" w="3051175">
                  <a:moveTo>
                    <a:pt x="2766465" y="0"/>
                  </a:moveTo>
                  <a:lnTo>
                    <a:pt x="0" y="0"/>
                  </a:lnTo>
                  <a:lnTo>
                    <a:pt x="283988" y="360003"/>
                  </a:lnTo>
                  <a:lnTo>
                    <a:pt x="0" y="720365"/>
                  </a:lnTo>
                  <a:lnTo>
                    <a:pt x="2766465" y="720365"/>
                  </a:lnTo>
                  <a:lnTo>
                    <a:pt x="3050814" y="360003"/>
                  </a:lnTo>
                  <a:lnTo>
                    <a:pt x="2766465" y="0"/>
                  </a:lnTo>
                  <a:close/>
                </a:path>
              </a:pathLst>
            </a:custGeom>
            <a:solidFill>
              <a:srgbClr val="6B9B1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87" name="Google Shape;1187;p58"/>
            <p:cNvSpPr/>
            <p:nvPr/>
          </p:nvSpPr>
          <p:spPr>
            <a:xfrm>
              <a:off x="7209631" y="287338"/>
              <a:ext cx="3051175" cy="720725"/>
            </a:xfrm>
            <a:custGeom>
              <a:rect b="b" l="l" r="r" t="t"/>
              <a:pathLst>
                <a:path extrusionOk="0" h="720725" w="3051175">
                  <a:moveTo>
                    <a:pt x="0" y="0"/>
                  </a:moveTo>
                  <a:lnTo>
                    <a:pt x="2766466" y="0"/>
                  </a:lnTo>
                  <a:lnTo>
                    <a:pt x="3050815" y="360002"/>
                  </a:lnTo>
                  <a:lnTo>
                    <a:pt x="2766466" y="720365"/>
                  </a:lnTo>
                  <a:lnTo>
                    <a:pt x="0" y="720365"/>
                  </a:lnTo>
                  <a:lnTo>
                    <a:pt x="283989" y="360002"/>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88" name="Google Shape;1188;p58"/>
          <p:cNvSpPr txBox="1"/>
          <p:nvPr/>
        </p:nvSpPr>
        <p:spPr>
          <a:xfrm>
            <a:off x="8019886" y="346963"/>
            <a:ext cx="1674495" cy="580390"/>
          </a:xfrm>
          <a:prstGeom prst="rect">
            <a:avLst/>
          </a:prstGeom>
          <a:noFill/>
          <a:ln>
            <a:noFill/>
          </a:ln>
        </p:spPr>
        <p:txBody>
          <a:bodyPr anchorCtr="0" anchor="t" bIns="0" lIns="0" spcFirstLastPara="1" rIns="0" wrap="square" tIns="6350">
            <a:spAutoFit/>
          </a:bodyPr>
          <a:lstStyle/>
          <a:p>
            <a:pPr indent="271780" lvl="0" marL="12700" marR="5080" rtl="0" algn="l">
              <a:lnSpc>
                <a:spcPct val="1022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Selezione delle contromisure</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pic>
        <p:nvPicPr>
          <p:cNvPr id="1193" name="Google Shape;1193;p59"/>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1194" name="Google Shape;1194;p59"/>
          <p:cNvSpPr txBox="1"/>
          <p:nvPr/>
        </p:nvSpPr>
        <p:spPr>
          <a:xfrm>
            <a:off x="1522571" y="1769364"/>
            <a:ext cx="8949055" cy="3723004"/>
          </a:xfrm>
          <a:prstGeom prst="rect">
            <a:avLst/>
          </a:prstGeom>
          <a:noFill/>
          <a:ln>
            <a:noFill/>
          </a:ln>
        </p:spPr>
        <p:txBody>
          <a:bodyPr anchorCtr="0" anchor="t" bIns="0" lIns="0" spcFirstLastPara="1" rIns="0" wrap="square" tIns="27925">
            <a:spAutoFit/>
          </a:bodyPr>
          <a:lstStyle/>
          <a:p>
            <a:pPr indent="0" lvl="0" marL="12700" marR="5080" rtl="0" algn="l">
              <a:lnSpc>
                <a:spcPct val="119230"/>
              </a:lnSpc>
              <a:spcBef>
                <a:spcPts val="0"/>
              </a:spcBef>
              <a:spcAft>
                <a:spcPts val="0"/>
              </a:spcAft>
              <a:buClr>
                <a:srgbClr val="000000"/>
              </a:buClr>
              <a:buSzPts val="2600"/>
              <a:buFont typeface="Arial"/>
              <a:buNone/>
            </a:pPr>
            <a:r>
              <a:rPr b="0" i="0" lang="en-US" sz="2600" u="none" cap="none" strike="noStrike">
                <a:solidFill>
                  <a:schemeClr val="dk1"/>
                </a:solidFill>
                <a:latin typeface="Helvetica Neue"/>
                <a:ea typeface="Helvetica Neue"/>
                <a:cs typeface="Helvetica Neue"/>
                <a:sym typeface="Helvetica Neue"/>
              </a:rPr>
              <a:t>In questa fase finale verranno generati i seguenti rapporti di sicurezza utilizzando i risultati di tutte le fasi precedenti:</a:t>
            </a:r>
            <a:endParaRPr b="0" i="0" sz="2600" u="none" cap="none" strike="noStrike">
              <a:solidFill>
                <a:schemeClr val="dk1"/>
              </a:solidFill>
              <a:latin typeface="Helvetica Neue"/>
              <a:ea typeface="Helvetica Neue"/>
              <a:cs typeface="Helvetica Neue"/>
              <a:sym typeface="Helvetica Neue"/>
            </a:endParaRPr>
          </a:p>
          <a:p>
            <a:pPr indent="-260350" lvl="0" marL="273050" marR="0" rtl="0" algn="l">
              <a:lnSpc>
                <a:spcPct val="100000"/>
              </a:lnSpc>
              <a:spcBef>
                <a:spcPts val="565"/>
              </a:spcBef>
              <a:spcAft>
                <a:spcPts val="0"/>
              </a:spcAft>
              <a:buClr>
                <a:srgbClr val="6B9B1A"/>
              </a:buClr>
              <a:buSzPts val="2600"/>
              <a:buFont typeface="Noto Sans Symbols"/>
              <a:buChar char="▪"/>
            </a:pPr>
            <a:r>
              <a:rPr b="0" i="0" lang="en-US" sz="2600" u="none" cap="none" strike="noStrike">
                <a:solidFill>
                  <a:schemeClr val="dk1"/>
                </a:solidFill>
                <a:latin typeface="Helvetica Neue"/>
                <a:ea typeface="Helvetica Neue"/>
                <a:cs typeface="Helvetica Neue"/>
                <a:sym typeface="Helvetica Neue"/>
              </a:rPr>
              <a:t>Rapporto sul modello di asset</a:t>
            </a:r>
            <a:endParaRPr b="0" i="0" sz="2600" u="none" cap="none" strike="noStrike">
              <a:solidFill>
                <a:schemeClr val="dk1"/>
              </a:solidFill>
              <a:latin typeface="Helvetica Neue"/>
              <a:ea typeface="Helvetica Neue"/>
              <a:cs typeface="Helvetica Neue"/>
              <a:sym typeface="Helvetica Neue"/>
            </a:endParaRPr>
          </a:p>
          <a:p>
            <a:pPr indent="-260350" lvl="0" marL="273050" marR="0" rtl="0" algn="l">
              <a:lnSpc>
                <a:spcPct val="100000"/>
              </a:lnSpc>
              <a:spcBef>
                <a:spcPts val="675"/>
              </a:spcBef>
              <a:spcAft>
                <a:spcPts val="0"/>
              </a:spcAft>
              <a:buClr>
                <a:srgbClr val="6B9B1A"/>
              </a:buClr>
              <a:buSzPts val="2600"/>
              <a:buFont typeface="Noto Sans Symbols"/>
              <a:buChar char="▪"/>
            </a:pPr>
            <a:r>
              <a:rPr b="0" i="0" lang="en-US" sz="2600" u="none" cap="none" strike="noStrike">
                <a:solidFill>
                  <a:schemeClr val="dk1"/>
                </a:solidFill>
                <a:latin typeface="Helvetica Neue"/>
                <a:ea typeface="Helvetica Neue"/>
                <a:cs typeface="Helvetica Neue"/>
                <a:sym typeface="Helvetica Neue"/>
              </a:rPr>
              <a:t>Relazione sulla valutazione d'impatto</a:t>
            </a:r>
            <a:endParaRPr b="0" i="0" sz="2600" u="none" cap="none" strike="noStrike">
              <a:solidFill>
                <a:schemeClr val="dk1"/>
              </a:solidFill>
              <a:latin typeface="Helvetica Neue"/>
              <a:ea typeface="Helvetica Neue"/>
              <a:cs typeface="Helvetica Neue"/>
              <a:sym typeface="Helvetica Neue"/>
            </a:endParaRPr>
          </a:p>
          <a:p>
            <a:pPr indent="-260350" lvl="0" marL="273050" marR="0" rtl="0" algn="l">
              <a:lnSpc>
                <a:spcPct val="100000"/>
              </a:lnSpc>
              <a:spcBef>
                <a:spcPts val="695"/>
              </a:spcBef>
              <a:spcAft>
                <a:spcPts val="0"/>
              </a:spcAft>
              <a:buClr>
                <a:srgbClr val="6B9B1A"/>
              </a:buClr>
              <a:buSzPts val="2600"/>
              <a:buFont typeface="Noto Sans Symbols"/>
              <a:buChar char="▪"/>
            </a:pPr>
            <a:r>
              <a:rPr b="0" i="0" lang="en-US" sz="2600" u="none" cap="none" strike="noStrike">
                <a:solidFill>
                  <a:schemeClr val="dk1"/>
                </a:solidFill>
                <a:latin typeface="Helvetica Neue"/>
                <a:ea typeface="Helvetica Neue"/>
                <a:cs typeface="Helvetica Neue"/>
                <a:sym typeface="Helvetica Neue"/>
              </a:rPr>
              <a:t>Rapporto di valutazione delle minacce</a:t>
            </a:r>
            <a:endParaRPr b="0" i="0" sz="2600" u="none" cap="none" strike="noStrike">
              <a:solidFill>
                <a:schemeClr val="dk1"/>
              </a:solidFill>
              <a:latin typeface="Helvetica Neue"/>
              <a:ea typeface="Helvetica Neue"/>
              <a:cs typeface="Helvetica Neue"/>
              <a:sym typeface="Helvetica Neue"/>
            </a:endParaRPr>
          </a:p>
          <a:p>
            <a:pPr indent="-260350" lvl="0" marL="273050" marR="0" rtl="0" algn="l">
              <a:lnSpc>
                <a:spcPct val="100000"/>
              </a:lnSpc>
              <a:spcBef>
                <a:spcPts val="765"/>
              </a:spcBef>
              <a:spcAft>
                <a:spcPts val="0"/>
              </a:spcAft>
              <a:buClr>
                <a:srgbClr val="6B9B1A"/>
              </a:buClr>
              <a:buSzPts val="2600"/>
              <a:buFont typeface="Noto Sans Symbols"/>
              <a:buChar char="▪"/>
            </a:pPr>
            <a:r>
              <a:rPr b="0" i="0" lang="en-US" sz="2600" u="none" cap="none" strike="noStrike">
                <a:solidFill>
                  <a:schemeClr val="dk1"/>
                </a:solidFill>
                <a:latin typeface="Helvetica Neue"/>
                <a:ea typeface="Helvetica Neue"/>
                <a:cs typeface="Helvetica Neue"/>
                <a:sym typeface="Helvetica Neue"/>
              </a:rPr>
              <a:t>Rapporto di valutazione della vulnerabilità.</a:t>
            </a:r>
            <a:endParaRPr b="0" i="0" sz="2600" u="none" cap="none" strike="noStrike">
              <a:solidFill>
                <a:schemeClr val="dk1"/>
              </a:solidFill>
              <a:latin typeface="Helvetica Neue"/>
              <a:ea typeface="Helvetica Neue"/>
              <a:cs typeface="Helvetica Neue"/>
              <a:sym typeface="Helvetica Neue"/>
            </a:endParaRPr>
          </a:p>
          <a:p>
            <a:pPr indent="-260350" lvl="0" marL="273050" marR="0" rtl="0" algn="l">
              <a:lnSpc>
                <a:spcPct val="100000"/>
              </a:lnSpc>
              <a:spcBef>
                <a:spcPts val="700"/>
              </a:spcBef>
              <a:spcAft>
                <a:spcPts val="0"/>
              </a:spcAft>
              <a:buClr>
                <a:srgbClr val="6B9B1A"/>
              </a:buClr>
              <a:buSzPts val="2600"/>
              <a:buFont typeface="Noto Sans Symbols"/>
              <a:buChar char="▪"/>
            </a:pPr>
            <a:r>
              <a:rPr b="0" i="0" lang="en-US" sz="2600" u="none" cap="none" strike="noStrike">
                <a:solidFill>
                  <a:schemeClr val="dk1"/>
                </a:solidFill>
                <a:latin typeface="Helvetica Neue"/>
                <a:ea typeface="Helvetica Neue"/>
                <a:cs typeface="Helvetica Neue"/>
                <a:sym typeface="Helvetica Neue"/>
              </a:rPr>
              <a:t>Relazione sulla valutazione dei rischi - Relazione sul trattamento dei rischi</a:t>
            </a:r>
            <a:endParaRPr b="0" i="0" sz="2600" u="none" cap="none" strike="noStrike">
              <a:solidFill>
                <a:schemeClr val="dk1"/>
              </a:solidFill>
              <a:latin typeface="Helvetica Neue"/>
              <a:ea typeface="Helvetica Neue"/>
              <a:cs typeface="Helvetica Neue"/>
              <a:sym typeface="Helvetica Neue"/>
            </a:endParaRPr>
          </a:p>
          <a:p>
            <a:pPr indent="-260350" lvl="0" marL="273050" marR="0" rtl="0" algn="l">
              <a:lnSpc>
                <a:spcPct val="100000"/>
              </a:lnSpc>
              <a:spcBef>
                <a:spcPts val="670"/>
              </a:spcBef>
              <a:spcAft>
                <a:spcPts val="0"/>
              </a:spcAft>
              <a:buClr>
                <a:srgbClr val="6B9B1A"/>
              </a:buClr>
              <a:buSzPts val="2600"/>
              <a:buFont typeface="Noto Sans Symbols"/>
              <a:buChar char="▪"/>
            </a:pPr>
            <a:r>
              <a:rPr b="1" i="0" lang="en-US" sz="2600" u="none" cap="none" strike="noStrike">
                <a:solidFill>
                  <a:schemeClr val="dk1"/>
                </a:solidFill>
                <a:latin typeface="Verdana"/>
                <a:ea typeface="Verdana"/>
                <a:cs typeface="Verdana"/>
                <a:sym typeface="Verdana"/>
              </a:rPr>
              <a:t>Politica di sicurezza</a:t>
            </a:r>
            <a:endParaRPr b="0" i="0" sz="2600" u="none" cap="none" strike="noStrike">
              <a:solidFill>
                <a:schemeClr val="dk1"/>
              </a:solidFill>
              <a:latin typeface="Verdana"/>
              <a:ea typeface="Verdana"/>
              <a:cs typeface="Verdana"/>
              <a:sym typeface="Verdana"/>
            </a:endParaRPr>
          </a:p>
        </p:txBody>
      </p:sp>
      <p:grpSp>
        <p:nvGrpSpPr>
          <p:cNvPr id="1195" name="Google Shape;1195;p59"/>
          <p:cNvGrpSpPr/>
          <p:nvPr/>
        </p:nvGrpSpPr>
        <p:grpSpPr>
          <a:xfrm>
            <a:off x="1645445" y="360362"/>
            <a:ext cx="3048475" cy="694244"/>
            <a:chOff x="1645445" y="360362"/>
            <a:chExt cx="3048475" cy="694244"/>
          </a:xfrm>
        </p:grpSpPr>
        <p:pic>
          <p:nvPicPr>
            <p:cNvPr id="1196" name="Google Shape;1196;p59"/>
            <p:cNvPicPr preferRelativeResize="0"/>
            <p:nvPr/>
          </p:nvPicPr>
          <p:blipFill rotWithShape="1">
            <a:blip r:embed="rId4">
              <a:alphaModFix/>
            </a:blip>
            <a:srcRect b="0" l="0" r="0" t="0"/>
            <a:stretch/>
          </p:blipFill>
          <p:spPr>
            <a:xfrm>
              <a:off x="1676400" y="390143"/>
              <a:ext cx="3017520" cy="664463"/>
            </a:xfrm>
            <a:prstGeom prst="rect">
              <a:avLst/>
            </a:prstGeom>
            <a:noFill/>
            <a:ln>
              <a:noFill/>
            </a:ln>
          </p:spPr>
        </p:pic>
        <p:pic>
          <p:nvPicPr>
            <p:cNvPr id="1197" name="Google Shape;1197;p59"/>
            <p:cNvPicPr preferRelativeResize="0"/>
            <p:nvPr/>
          </p:nvPicPr>
          <p:blipFill rotWithShape="1">
            <a:blip r:embed="rId5">
              <a:alphaModFix/>
            </a:blip>
            <a:srcRect b="0" l="0" r="0" t="0"/>
            <a:stretch/>
          </p:blipFill>
          <p:spPr>
            <a:xfrm>
              <a:off x="1749552" y="515111"/>
              <a:ext cx="2868168" cy="490727"/>
            </a:xfrm>
            <a:prstGeom prst="rect">
              <a:avLst/>
            </a:prstGeom>
            <a:noFill/>
            <a:ln>
              <a:noFill/>
            </a:ln>
          </p:spPr>
        </p:pic>
        <p:sp>
          <p:nvSpPr>
            <p:cNvPr id="1198" name="Google Shape;1198;p59"/>
            <p:cNvSpPr/>
            <p:nvPr/>
          </p:nvSpPr>
          <p:spPr>
            <a:xfrm>
              <a:off x="1645445" y="360362"/>
              <a:ext cx="3000375" cy="647700"/>
            </a:xfrm>
            <a:custGeom>
              <a:rect b="b" l="l" r="r" t="t"/>
              <a:pathLst>
                <a:path extrusionOk="0" h="647700" w="3000375">
                  <a:moveTo>
                    <a:pt x="2713047" y="0"/>
                  </a:moveTo>
                  <a:lnTo>
                    <a:pt x="0" y="0"/>
                  </a:lnTo>
                  <a:lnTo>
                    <a:pt x="0" y="647340"/>
                  </a:lnTo>
                  <a:lnTo>
                    <a:pt x="2713047" y="647340"/>
                  </a:lnTo>
                  <a:lnTo>
                    <a:pt x="3000014" y="323670"/>
                  </a:lnTo>
                  <a:lnTo>
                    <a:pt x="2713047" y="0"/>
                  </a:lnTo>
                  <a:close/>
                </a:path>
              </a:pathLst>
            </a:custGeom>
            <a:solidFill>
              <a:srgbClr val="38520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99" name="Google Shape;1199;p59"/>
            <p:cNvSpPr/>
            <p:nvPr/>
          </p:nvSpPr>
          <p:spPr>
            <a:xfrm>
              <a:off x="1645445" y="360362"/>
              <a:ext cx="3000375" cy="647700"/>
            </a:xfrm>
            <a:custGeom>
              <a:rect b="b" l="l" r="r" t="t"/>
              <a:pathLst>
                <a:path extrusionOk="0" h="647700" w="3000375">
                  <a:moveTo>
                    <a:pt x="0" y="0"/>
                  </a:moveTo>
                  <a:lnTo>
                    <a:pt x="2713048" y="0"/>
                  </a:lnTo>
                  <a:lnTo>
                    <a:pt x="3000015" y="323670"/>
                  </a:lnTo>
                  <a:lnTo>
                    <a:pt x="2713048" y="647340"/>
                  </a:lnTo>
                  <a:lnTo>
                    <a:pt x="0" y="647340"/>
                  </a:lnTo>
                  <a:lnTo>
                    <a:pt x="0" y="0"/>
                  </a:lnTo>
                </a:path>
              </a:pathLst>
            </a:custGeom>
            <a:noFill/>
            <a:ln cap="flat" cmpd="sng" w="126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200" name="Google Shape;1200;p59"/>
          <p:cNvSpPr txBox="1"/>
          <p:nvPr>
            <p:ph type="title"/>
          </p:nvPr>
        </p:nvSpPr>
        <p:spPr>
          <a:xfrm>
            <a:off x="1840135" y="520700"/>
            <a:ext cx="2611120" cy="29972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Fase 7: Segnalazione di sicurezza</a:t>
            </a:r>
            <a:endParaRPr sz="180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6"/>
          <p:cNvSpPr txBox="1"/>
          <p:nvPr>
            <p:ph idx="12" type="sldNum"/>
          </p:nvPr>
        </p:nvSpPr>
        <p:spPr>
          <a:xfrm>
            <a:off x="10768546" y="6290774"/>
            <a:ext cx="617912"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202" name="Google Shape;202;p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Play"/>
              <a:buNone/>
            </a:pPr>
            <a:r>
              <a:rPr lang="en-US" sz="3600"/>
              <a:t>Conoscenze di base e prerequisiti</a:t>
            </a:r>
            <a:endParaRPr/>
          </a:p>
        </p:txBody>
      </p:sp>
      <p:sp>
        <p:nvSpPr>
          <p:cNvPr id="203" name="Google Shape;203;p6"/>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Clr>
                <a:schemeClr val="dk2"/>
              </a:buClr>
              <a:buSzPts val="4400"/>
              <a:buNone/>
            </a:pPr>
            <a:r>
              <a:rPr lang="en-US"/>
              <a:t>Conoscenze di base:</a:t>
            </a:r>
            <a:endParaRPr/>
          </a:p>
        </p:txBody>
      </p:sp>
      <p:sp>
        <p:nvSpPr>
          <p:cNvPr id="204" name="Google Shape;204;p6"/>
          <p:cNvSpPr txBox="1"/>
          <p:nvPr>
            <p:ph idx="3" type="body"/>
          </p:nvPr>
        </p:nvSpPr>
        <p:spPr>
          <a:xfrm>
            <a:off x="893304" y="2342273"/>
            <a:ext cx="5885179" cy="1632299"/>
          </a:xfrm>
          <a:prstGeom prst="rect">
            <a:avLst/>
          </a:prstGeom>
          <a:noFill/>
          <a:ln>
            <a:noFill/>
          </a:ln>
        </p:spPr>
        <p:txBody>
          <a:bodyPr anchorCtr="0" anchor="b" bIns="0" lIns="91425" spcFirstLastPara="1" rIns="91425" wrap="square" tIns="45700">
            <a:noAutofit/>
          </a:bodyPr>
          <a:lstStyle/>
          <a:p>
            <a:pPr indent="0" lvl="0" marL="0" rtl="0" algn="l">
              <a:lnSpc>
                <a:spcPct val="90000"/>
              </a:lnSpc>
              <a:spcBef>
                <a:spcPts val="0"/>
              </a:spcBef>
              <a:spcAft>
                <a:spcPts val="0"/>
              </a:spcAft>
              <a:buClr>
                <a:srgbClr val="7F7F7F"/>
              </a:buClr>
              <a:buSzPts val="1600"/>
              <a:buNone/>
            </a:pPr>
            <a:r>
              <a:rPr lang="en-US" sz="1600"/>
              <a:t>Conoscenza di base dei sistemi informatici </a:t>
            </a:r>
            <a:endParaRPr/>
          </a:p>
          <a:p>
            <a:pPr indent="0" lvl="0" marL="0" rtl="0" algn="l">
              <a:lnSpc>
                <a:spcPct val="90000"/>
              </a:lnSpc>
              <a:spcBef>
                <a:spcPts val="1000"/>
              </a:spcBef>
              <a:spcAft>
                <a:spcPts val="0"/>
              </a:spcAft>
              <a:buClr>
                <a:srgbClr val="7F7F7F"/>
              </a:buClr>
              <a:buSzPts val="1600"/>
              <a:buNone/>
            </a:pPr>
            <a:r>
              <a:rPr lang="en-US" sz="1600"/>
              <a:t>Familiarità con i database delle vulnerabilità e delle minacce alla sicurezza più comuni</a:t>
            </a:r>
            <a:endParaRPr/>
          </a:p>
          <a:p>
            <a:pPr indent="0" lvl="0" marL="0" rtl="0" algn="l">
              <a:lnSpc>
                <a:spcPct val="90000"/>
              </a:lnSpc>
              <a:spcBef>
                <a:spcPts val="1000"/>
              </a:spcBef>
              <a:spcAft>
                <a:spcPts val="0"/>
              </a:spcAft>
              <a:buClr>
                <a:srgbClr val="7F7F7F"/>
              </a:buClr>
              <a:buSzPts val="1600"/>
              <a:buNone/>
            </a:pPr>
            <a:r>
              <a:rPr lang="en-US" sz="1600"/>
              <a:t>Familiarità con le certificazioni di cybersecurity e i settori critici </a:t>
            </a:r>
            <a:endParaRPr/>
          </a:p>
          <a:p>
            <a:pPr indent="0" lvl="0" marL="0" rtl="0" algn="l">
              <a:lnSpc>
                <a:spcPct val="90000"/>
              </a:lnSpc>
              <a:spcBef>
                <a:spcPts val="1000"/>
              </a:spcBef>
              <a:spcAft>
                <a:spcPts val="0"/>
              </a:spcAft>
              <a:buClr>
                <a:srgbClr val="7F7F7F"/>
              </a:buClr>
              <a:buSzPts val="1600"/>
              <a:buNone/>
            </a:pPr>
            <a:r>
              <a:rPr lang="en-US" sz="1600"/>
              <a:t>Consapevolezza della sicurezza informatica</a:t>
            </a:r>
            <a:endParaRPr/>
          </a:p>
        </p:txBody>
      </p:sp>
      <p:sp>
        <p:nvSpPr>
          <p:cNvPr id="205" name="Google Shape;205;p6"/>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06" name="Google Shape;206;p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207" name="Google Shape;207;p6"/>
          <p:cNvSpPr txBox="1"/>
          <p:nvPr/>
        </p:nvSpPr>
        <p:spPr>
          <a:xfrm>
            <a:off x="893304" y="4258088"/>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Arial"/>
                <a:ea typeface="Arial"/>
                <a:cs typeface="Arial"/>
                <a:sym typeface="Arial"/>
              </a:rPr>
              <a:t>Prerequisiti:</a:t>
            </a:r>
            <a:endParaRPr b="0" i="0" sz="1400" u="none" cap="none" strike="noStrike">
              <a:solidFill>
                <a:srgbClr val="000000"/>
              </a:solidFill>
              <a:latin typeface="Arial"/>
              <a:ea typeface="Arial"/>
              <a:cs typeface="Arial"/>
              <a:sym typeface="Arial"/>
            </a:endParaRPr>
          </a:p>
        </p:txBody>
      </p:sp>
      <p:sp>
        <p:nvSpPr>
          <p:cNvPr id="208" name="Google Shape;208;p6"/>
          <p:cNvSpPr txBox="1"/>
          <p:nvPr/>
        </p:nvSpPr>
        <p:spPr>
          <a:xfrm>
            <a:off x="893304" y="4791489"/>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b="0" i="0" lang="en-US" sz="1600" u="none" cap="none" strike="noStrike">
                <a:solidFill>
                  <a:srgbClr val="7F7F7F"/>
                </a:solidFill>
                <a:latin typeface="Arial"/>
                <a:ea typeface="Arial"/>
                <a:cs typeface="Arial"/>
                <a:sym typeface="Arial"/>
              </a:rPr>
              <a:t>Nessuno</a:t>
            </a:r>
            <a:endParaRPr b="0" i="0" sz="1400" u="none" cap="none" strike="noStrike">
              <a:solidFill>
                <a:srgbClr val="000000"/>
              </a:solidFill>
              <a:latin typeface="Arial"/>
              <a:ea typeface="Arial"/>
              <a:cs typeface="Arial"/>
              <a:sym typeface="Arial"/>
            </a:endParaRPr>
          </a:p>
        </p:txBody>
      </p:sp>
      <p:pic>
        <p:nvPicPr>
          <p:cNvPr descr="A person holding books in a library&#10;&#10;Description automatically generated" id="209" name="Google Shape;209;p6"/>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sp>
        <p:nvSpPr>
          <p:cNvPr id="210" name="Google Shape;210;p6"/>
          <p:cNvSpPr txBox="1"/>
          <p:nvPr>
            <p:ph idx="11" type="ftr"/>
          </p:nvPr>
        </p:nvSpPr>
        <p:spPr>
          <a:xfrm>
            <a:off x="824241" y="6290774"/>
            <a:ext cx="6637071"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NOME DEL MODULO DI FORMAZIONE CSP: MODELLO DI PRESENTAZIONE CREATO DA PR</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pic>
        <p:nvPicPr>
          <p:cNvPr id="1205" name="Google Shape;1205;p60"/>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1206" name="Google Shape;1206;p60"/>
          <p:cNvSpPr txBox="1"/>
          <p:nvPr/>
        </p:nvSpPr>
        <p:spPr>
          <a:xfrm>
            <a:off x="2166015" y="399795"/>
            <a:ext cx="494030" cy="452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Verdana"/>
                <a:ea typeface="Verdana"/>
                <a:cs typeface="Verdana"/>
                <a:sym typeface="Verdana"/>
              </a:rPr>
              <a:t>ma</a:t>
            </a:r>
            <a:endParaRPr b="0" i="0" sz="2800" u="none" cap="none" strike="noStrike">
              <a:solidFill>
                <a:schemeClr val="dk1"/>
              </a:solidFill>
              <a:latin typeface="Verdana"/>
              <a:ea typeface="Verdana"/>
              <a:cs typeface="Verdana"/>
              <a:sym typeface="Verdana"/>
            </a:endParaRPr>
          </a:p>
        </p:txBody>
      </p:sp>
      <p:sp>
        <p:nvSpPr>
          <p:cNvPr id="1207" name="Google Shape;1207;p60"/>
          <p:cNvSpPr txBox="1"/>
          <p:nvPr>
            <p:ph type="title"/>
          </p:nvPr>
        </p:nvSpPr>
        <p:spPr>
          <a:xfrm>
            <a:off x="1522571" y="1373124"/>
            <a:ext cx="8948420" cy="4216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2600"/>
              <a:buFont typeface="Verdana"/>
              <a:buNone/>
            </a:pPr>
            <a:r>
              <a:rPr b="1" lang="en-US" sz="2600">
                <a:latin typeface="Verdana"/>
                <a:ea typeface="Verdana"/>
                <a:cs typeface="Verdana"/>
                <a:sym typeface="Verdana"/>
              </a:rPr>
              <a:t>ISMS: </a:t>
            </a:r>
            <a:r>
              <a:rPr lang="en-US" sz="2600"/>
              <a:t>un approccio sistematico per stabilire, implementare,</a:t>
            </a:r>
            <a:endParaRPr sz="2600">
              <a:latin typeface="Verdana"/>
              <a:ea typeface="Verdana"/>
              <a:cs typeface="Verdana"/>
              <a:sym typeface="Verdana"/>
            </a:endParaRPr>
          </a:p>
        </p:txBody>
      </p:sp>
      <p:sp>
        <p:nvSpPr>
          <p:cNvPr id="1208" name="Google Shape;1208;p60"/>
          <p:cNvSpPr txBox="1"/>
          <p:nvPr/>
        </p:nvSpPr>
        <p:spPr>
          <a:xfrm>
            <a:off x="1522571" y="1769364"/>
            <a:ext cx="8950325" cy="240284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Helvetica Neue"/>
                <a:ea typeface="Helvetica Neue"/>
                <a:cs typeface="Helvetica Neue"/>
                <a:sym typeface="Helvetica Neue"/>
              </a:rPr>
              <a:t>operare, monitorare, rivedere, mantenere e migliorare la sicurezza delle informazioni di un'organizzazione per raggiungere gli obiettivi aziendali. </a:t>
            </a:r>
            <a:r>
              <a:rPr b="1" i="0" lang="en-US" sz="2600" u="none" cap="none" strike="noStrike">
                <a:solidFill>
                  <a:schemeClr val="dk1"/>
                </a:solidFill>
                <a:latin typeface="Verdana"/>
                <a:ea typeface="Verdana"/>
                <a:cs typeface="Verdana"/>
                <a:sym typeface="Verdana"/>
              </a:rPr>
              <a:t>Si basa su una valutazione del rischio </a:t>
            </a:r>
            <a:r>
              <a:rPr b="0" i="0" lang="en-US" sz="2600" u="none" cap="none" strike="noStrike">
                <a:solidFill>
                  <a:schemeClr val="dk1"/>
                </a:solidFill>
                <a:latin typeface="Helvetica Neue"/>
                <a:ea typeface="Helvetica Neue"/>
                <a:cs typeface="Helvetica Neue"/>
                <a:sym typeface="Helvetica Neue"/>
              </a:rPr>
              <a:t>e sui livelli di accettazione del rischio dell'organizzazione, progettati per trattare e gestire efficacemente i rischi.  Analizzare i requisiti per la protezione delle risorse informative e applicare i controlli appropriati (ISO2700X).</a:t>
            </a:r>
            <a:endParaRPr b="0" i="0" sz="26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61"/>
          <p:cNvSpPr txBox="1"/>
          <p:nvPr/>
        </p:nvSpPr>
        <p:spPr>
          <a:xfrm>
            <a:off x="2447132" y="384555"/>
            <a:ext cx="366395" cy="452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Verdana"/>
                <a:ea typeface="Verdana"/>
                <a:cs typeface="Verdana"/>
                <a:sym typeface="Verdana"/>
              </a:rPr>
              <a:t>SE</a:t>
            </a:r>
            <a:endParaRPr b="0" i="0" sz="2800" u="none" cap="none" strike="noStrike">
              <a:solidFill>
                <a:schemeClr val="dk1"/>
              </a:solidFill>
              <a:latin typeface="Verdana"/>
              <a:ea typeface="Verdana"/>
              <a:cs typeface="Verdana"/>
              <a:sym typeface="Verdana"/>
            </a:endParaRPr>
          </a:p>
        </p:txBody>
      </p:sp>
      <p:sp>
        <p:nvSpPr>
          <p:cNvPr id="1214" name="Google Shape;1214;p61"/>
          <p:cNvSpPr txBox="1"/>
          <p:nvPr/>
        </p:nvSpPr>
        <p:spPr>
          <a:xfrm>
            <a:off x="1524160" y="1235963"/>
            <a:ext cx="8063230" cy="2476500"/>
          </a:xfrm>
          <a:prstGeom prst="rect">
            <a:avLst/>
          </a:prstGeom>
          <a:noFill/>
          <a:ln>
            <a:noFill/>
          </a:ln>
        </p:spPr>
        <p:txBody>
          <a:bodyPr anchorCtr="0" anchor="t" bIns="0" lIns="0" spcFirstLastPara="1" rIns="0" wrap="square" tIns="189225">
            <a:spAutoFit/>
          </a:bodyPr>
          <a:lstStyle/>
          <a:p>
            <a:pPr indent="-228600" lvl="0" marL="241300" marR="0" rtl="0" algn="l">
              <a:lnSpc>
                <a:spcPct val="100000"/>
              </a:lnSpc>
              <a:spcBef>
                <a:spcPts val="0"/>
              </a:spcBef>
              <a:spcAft>
                <a:spcPts val="0"/>
              </a:spcAft>
              <a:buClr>
                <a:srgbClr val="000000"/>
              </a:buClr>
              <a:buSzPts val="2000"/>
              <a:buFont typeface="Arial"/>
              <a:buChar char="•"/>
            </a:pPr>
            <a:r>
              <a:rPr b="0" i="0" lang="en-US" sz="2000" u="sng" cap="none" strike="noStrike">
                <a:solidFill>
                  <a:srgbClr val="56BCFE"/>
                </a:solidFill>
                <a:latin typeface="Helvetica Neue"/>
                <a:ea typeface="Helvetica Neue"/>
                <a:cs typeface="Helvetica Neue"/>
                <a:sym typeface="Helvetica Neue"/>
              </a:rPr>
              <a:t>ISO 27002 </a:t>
            </a:r>
            <a:r>
              <a:rPr b="0" i="0" lang="en-US" sz="2000" u="none" cap="none" strike="noStrike">
                <a:solidFill>
                  <a:schemeClr val="dk1"/>
                </a:solidFill>
                <a:latin typeface="Helvetica Neue"/>
                <a:ea typeface="Helvetica Neue"/>
                <a:cs typeface="Helvetica Neue"/>
                <a:sym typeface="Helvetica Neue"/>
              </a:rPr>
              <a:t>PER L'IMPLEMENTAZIONE E LA GESTIONE DEI CONTROLLI</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395"/>
              </a:spcBef>
              <a:spcAft>
                <a:spcPts val="0"/>
              </a:spcAft>
              <a:buClr>
                <a:srgbClr val="000000"/>
              </a:buClr>
              <a:buSzPts val="2000"/>
              <a:buFont typeface="Arial"/>
              <a:buChar char="•"/>
            </a:pPr>
            <a:r>
              <a:rPr b="0" i="0" lang="en-US" sz="2000" u="sng" cap="none" strike="noStrike">
                <a:solidFill>
                  <a:srgbClr val="56BCFE"/>
                </a:solidFill>
                <a:latin typeface="Helvetica Neue"/>
                <a:ea typeface="Helvetica Neue"/>
                <a:cs typeface="Helvetica Neue"/>
                <a:sym typeface="Helvetica Neue"/>
              </a:rPr>
              <a:t>NIST2020 </a:t>
            </a:r>
            <a:r>
              <a:rPr b="0" i="0" lang="en-US" sz="2000" u="none" cap="none" strike="noStrike">
                <a:solidFill>
                  <a:schemeClr val="dk1"/>
                </a:solidFill>
                <a:latin typeface="Helvetica Neue"/>
                <a:ea typeface="Helvetica Neue"/>
                <a:cs typeface="Helvetica Neue"/>
                <a:sym typeface="Helvetica Neue"/>
              </a:rPr>
              <a:t>CONTROLLI DI SICUREZZA E PRIVACY PER I SISTEMI ICT</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510"/>
              </a:spcBef>
              <a:spcAft>
                <a:spcPts val="0"/>
              </a:spcAft>
              <a:buClr>
                <a:srgbClr val="000000"/>
              </a:buClr>
              <a:buSzPts val="2000"/>
              <a:buFont typeface="Arial"/>
              <a:buChar char="•"/>
            </a:pPr>
            <a:r>
              <a:rPr b="0" i="0" lang="en-US" sz="2000" u="sng" cap="none" strike="noStrike">
                <a:solidFill>
                  <a:srgbClr val="56BCFE"/>
                </a:solidFill>
                <a:latin typeface="Helvetica Neue"/>
                <a:ea typeface="Helvetica Neue"/>
                <a:cs typeface="Helvetica Neue"/>
                <a:sym typeface="Helvetica Neue"/>
              </a:rPr>
              <a:t>SANS TOP 20 </a:t>
            </a:r>
            <a:r>
              <a:rPr b="0" i="0" lang="en-US" sz="2000" u="none" cap="none" strike="noStrike">
                <a:solidFill>
                  <a:schemeClr val="dk1"/>
                </a:solidFill>
                <a:latin typeface="Helvetica Neue"/>
                <a:ea typeface="Helvetica Neue"/>
                <a:cs typeface="Helvetica Neue"/>
                <a:sym typeface="Helvetica Neue"/>
              </a:rPr>
              <a:t>(20 CONTROLLI PIÙ IMPORTANTI)</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rgbClr val="000000"/>
              </a:buClr>
              <a:buSzPts val="2000"/>
              <a:buFont typeface="Arial"/>
              <a:buChar char="•"/>
            </a:pPr>
            <a:r>
              <a:rPr b="0" i="0" lang="en-US" sz="2000" u="sng" cap="none" strike="noStrike">
                <a:solidFill>
                  <a:srgbClr val="56BCFE"/>
                </a:solidFill>
                <a:latin typeface="Helvetica Neue"/>
                <a:ea typeface="Helvetica Neue"/>
                <a:cs typeface="Helvetica Neue"/>
                <a:sym typeface="Helvetica Neue"/>
              </a:rPr>
              <a:t>UCI</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510"/>
              </a:spcBef>
              <a:spcAft>
                <a:spcPts val="0"/>
              </a:spcAft>
              <a:buClr>
                <a:srgbClr val="000000"/>
              </a:buClr>
              <a:buSzPts val="2000"/>
              <a:buFont typeface="Arial"/>
              <a:buChar char="•"/>
            </a:pPr>
            <a:r>
              <a:rPr b="0" i="0" lang="en-US" sz="2000" u="sng" cap="none" strike="noStrike">
                <a:solidFill>
                  <a:srgbClr val="56BCFE"/>
                </a:solidFill>
                <a:latin typeface="Helvetica Neue"/>
                <a:ea typeface="Helvetica Neue"/>
                <a:cs typeface="Helvetica Neue"/>
                <a:sym typeface="Helvetica Neue"/>
              </a:rPr>
              <a:t>ELENCO DI CONTROLLO CIS</a:t>
            </a:r>
            <a:endParaRPr b="0" i="0" sz="2000" u="none" cap="none" strike="noStrike">
              <a:solidFill>
                <a:schemeClr val="dk1"/>
              </a:solidFill>
              <a:latin typeface="Helvetica Neue"/>
              <a:ea typeface="Helvetica Neue"/>
              <a:cs typeface="Helvetica Neue"/>
              <a:sym typeface="Helvetica Neue"/>
            </a:endParaRPr>
          </a:p>
        </p:txBody>
      </p:sp>
      <p:pic>
        <p:nvPicPr>
          <p:cNvPr id="1215" name="Google Shape;1215;p61"/>
          <p:cNvPicPr preferRelativeResize="0"/>
          <p:nvPr/>
        </p:nvPicPr>
        <p:blipFill rotWithShape="1">
          <a:blip r:embed="rId3">
            <a:alphaModFix/>
          </a:blip>
          <a:srcRect b="0" l="0" r="0" t="0"/>
          <a:stretch/>
        </p:blipFill>
        <p:spPr>
          <a:xfrm>
            <a:off x="1640681" y="4983164"/>
            <a:ext cx="965200" cy="6699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pic>
        <p:nvPicPr>
          <p:cNvPr id="1220" name="Google Shape;1220;p62"/>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1221" name="Google Shape;1221;p62"/>
          <p:cNvSpPr txBox="1"/>
          <p:nvPr/>
        </p:nvSpPr>
        <p:spPr>
          <a:xfrm>
            <a:off x="2252936" y="399795"/>
            <a:ext cx="398145" cy="452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Verdana"/>
                <a:ea typeface="Verdana"/>
                <a:cs typeface="Verdana"/>
                <a:sym typeface="Verdana"/>
              </a:rPr>
              <a:t>ità</a:t>
            </a:r>
            <a:endParaRPr b="0" i="0" sz="2800" u="none" cap="none" strike="noStrike">
              <a:solidFill>
                <a:schemeClr val="dk1"/>
              </a:solidFill>
              <a:latin typeface="Verdana"/>
              <a:ea typeface="Verdana"/>
              <a:cs typeface="Verdana"/>
              <a:sym typeface="Verdana"/>
            </a:endParaRPr>
          </a:p>
        </p:txBody>
      </p:sp>
      <p:sp>
        <p:nvSpPr>
          <p:cNvPr id="1222" name="Google Shape;1222;p62"/>
          <p:cNvSpPr txBox="1"/>
          <p:nvPr>
            <p:ph type="title"/>
          </p:nvPr>
        </p:nvSpPr>
        <p:spPr>
          <a:xfrm>
            <a:off x="1522571" y="1373124"/>
            <a:ext cx="8949690" cy="1211580"/>
          </a:xfrm>
          <a:prstGeom prst="rect">
            <a:avLst/>
          </a:prstGeom>
          <a:noFill/>
          <a:ln>
            <a:noFill/>
          </a:ln>
        </p:spPr>
        <p:txBody>
          <a:bodyPr anchorCtr="0" anchor="ctr" bIns="0" lIns="0" spcFirstLastPara="1" rIns="0" wrap="square" tIns="13950">
            <a:spAutoFit/>
          </a:bodyPr>
          <a:lstStyle/>
          <a:p>
            <a:pPr indent="0" lvl="0" marL="12700" marR="5080" rtl="0" algn="just">
              <a:lnSpc>
                <a:spcPct val="99600"/>
              </a:lnSpc>
              <a:spcBef>
                <a:spcPts val="0"/>
              </a:spcBef>
              <a:spcAft>
                <a:spcPts val="0"/>
              </a:spcAft>
              <a:buClr>
                <a:schemeClr val="dk1"/>
              </a:buClr>
              <a:buSzPts val="2600"/>
              <a:buFont typeface="Helvetica Neue"/>
              <a:buNone/>
            </a:pPr>
            <a:r>
              <a:rPr lang="en-US" sz="2600"/>
              <a:t>Regole, direttive e pratiche che regolano le modalità di gestione, protezione e distribuzione degli asset all'interno di un'organizzazione e dei suoi sistemi ICT. [ISO/IEC PDTR 13335-1 (11/2001)].</a:t>
            </a:r>
            <a:endParaRPr sz="2600"/>
          </a:p>
        </p:txBody>
      </p:sp>
      <p:pic>
        <p:nvPicPr>
          <p:cNvPr id="1223" name="Google Shape;1223;p62"/>
          <p:cNvPicPr preferRelativeResize="0"/>
          <p:nvPr/>
        </p:nvPicPr>
        <p:blipFill rotWithShape="1">
          <a:blip r:embed="rId4">
            <a:alphaModFix/>
          </a:blip>
          <a:srcRect b="0" l="0" r="0" t="0"/>
          <a:stretch/>
        </p:blipFill>
        <p:spPr>
          <a:xfrm>
            <a:off x="2944018" y="2663826"/>
            <a:ext cx="5181600" cy="399256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63"/>
          <p:cNvSpPr/>
          <p:nvPr/>
        </p:nvSpPr>
        <p:spPr>
          <a:xfrm>
            <a:off x="0" y="0"/>
            <a:ext cx="12192000" cy="861060"/>
          </a:xfrm>
          <a:custGeom>
            <a:rect b="b" l="l" r="r" t="t"/>
            <a:pathLst>
              <a:path extrusionOk="0" h="861060" w="12192000">
                <a:moveTo>
                  <a:pt x="12192000" y="0"/>
                </a:moveTo>
                <a:lnTo>
                  <a:pt x="0" y="0"/>
                </a:lnTo>
                <a:lnTo>
                  <a:pt x="0" y="860799"/>
                </a:lnTo>
                <a:lnTo>
                  <a:pt x="12192000" y="860799"/>
                </a:lnTo>
                <a:lnTo>
                  <a:pt x="12192000" y="0"/>
                </a:lnTo>
                <a:close/>
              </a:path>
            </a:pathLst>
          </a:custGeom>
          <a:solidFill>
            <a:srgbClr val="0C0CB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9" name="Google Shape;1229;p63"/>
          <p:cNvSpPr txBox="1"/>
          <p:nvPr>
            <p:ph type="title"/>
          </p:nvPr>
        </p:nvSpPr>
        <p:spPr>
          <a:xfrm>
            <a:off x="109199" y="44703"/>
            <a:ext cx="4817110" cy="4978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D99C3F"/>
              </a:buClr>
              <a:buSzPts val="3100"/>
              <a:buFont typeface="Arial"/>
              <a:buNone/>
            </a:pPr>
            <a:r>
              <a:rPr b="1" lang="en-US" sz="3100">
                <a:solidFill>
                  <a:srgbClr val="D99C3F"/>
                </a:solidFill>
                <a:latin typeface="Arial"/>
                <a:ea typeface="Arial"/>
                <a:cs typeface="Arial"/>
                <a:sym typeface="Arial"/>
              </a:rPr>
              <a:t>VULNERABILITÀ COMUNI</a:t>
            </a:r>
            <a:endParaRPr sz="3100">
              <a:latin typeface="Arial"/>
              <a:ea typeface="Arial"/>
              <a:cs typeface="Arial"/>
              <a:sym typeface="Arial"/>
            </a:endParaRPr>
          </a:p>
        </p:txBody>
      </p:sp>
      <p:pic>
        <p:nvPicPr>
          <p:cNvPr id="1230" name="Google Shape;1230;p63"/>
          <p:cNvPicPr preferRelativeResize="0"/>
          <p:nvPr/>
        </p:nvPicPr>
        <p:blipFill rotWithShape="1">
          <a:blip r:embed="rId3">
            <a:alphaModFix/>
          </a:blip>
          <a:srcRect b="0" l="0" r="0" t="0"/>
          <a:stretch/>
        </p:blipFill>
        <p:spPr>
          <a:xfrm>
            <a:off x="201168" y="859535"/>
            <a:ext cx="11789664" cy="544982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64"/>
          <p:cNvSpPr/>
          <p:nvPr/>
        </p:nvSpPr>
        <p:spPr>
          <a:xfrm>
            <a:off x="0" y="0"/>
            <a:ext cx="12192000" cy="861060"/>
          </a:xfrm>
          <a:custGeom>
            <a:rect b="b" l="l" r="r" t="t"/>
            <a:pathLst>
              <a:path extrusionOk="0" h="861060" w="12192000">
                <a:moveTo>
                  <a:pt x="12192000" y="0"/>
                </a:moveTo>
                <a:lnTo>
                  <a:pt x="0" y="0"/>
                </a:lnTo>
                <a:lnTo>
                  <a:pt x="0" y="860799"/>
                </a:lnTo>
                <a:lnTo>
                  <a:pt x="12192000" y="860799"/>
                </a:lnTo>
                <a:lnTo>
                  <a:pt x="12192000" y="0"/>
                </a:lnTo>
                <a:close/>
              </a:path>
            </a:pathLst>
          </a:custGeom>
          <a:solidFill>
            <a:srgbClr val="0C0CB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36" name="Google Shape;1236;p64"/>
          <p:cNvSpPr txBox="1"/>
          <p:nvPr>
            <p:ph type="title"/>
          </p:nvPr>
        </p:nvSpPr>
        <p:spPr>
          <a:xfrm>
            <a:off x="109199" y="44703"/>
            <a:ext cx="8699500" cy="4978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D99C3F"/>
              </a:buClr>
              <a:buSzPts val="3100"/>
              <a:buFont typeface="Arial"/>
              <a:buNone/>
            </a:pPr>
            <a:r>
              <a:rPr b="1" lang="en-US" sz="3100">
                <a:solidFill>
                  <a:srgbClr val="D99C3F"/>
                </a:solidFill>
                <a:latin typeface="Arial"/>
                <a:ea typeface="Arial"/>
                <a:cs typeface="Arial"/>
                <a:sym typeface="Arial"/>
              </a:rPr>
              <a:t>I 10 PRINCIPALI RISCHI E VULNERABILITÀ PER LA SICUREZZA DI OWASP</a:t>
            </a:r>
            <a:endParaRPr sz="3100">
              <a:latin typeface="Arial"/>
              <a:ea typeface="Arial"/>
              <a:cs typeface="Arial"/>
              <a:sym typeface="Arial"/>
            </a:endParaRPr>
          </a:p>
        </p:txBody>
      </p:sp>
      <p:sp>
        <p:nvSpPr>
          <p:cNvPr id="1237" name="Google Shape;1237;p64"/>
          <p:cNvSpPr/>
          <p:nvPr/>
        </p:nvSpPr>
        <p:spPr>
          <a:xfrm>
            <a:off x="1177033" y="1649200"/>
            <a:ext cx="2801620" cy="279400"/>
          </a:xfrm>
          <a:custGeom>
            <a:rect b="b" l="l" r="r" t="t"/>
            <a:pathLst>
              <a:path extrusionOk="0" h="279400" w="2801620">
                <a:moveTo>
                  <a:pt x="2801176" y="0"/>
                </a:moveTo>
                <a:lnTo>
                  <a:pt x="0" y="0"/>
                </a:lnTo>
                <a:lnTo>
                  <a:pt x="0" y="279400"/>
                </a:lnTo>
                <a:lnTo>
                  <a:pt x="2801176" y="279400"/>
                </a:lnTo>
                <a:lnTo>
                  <a:pt x="2801176"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38" name="Google Shape;1238;p64"/>
          <p:cNvSpPr/>
          <p:nvPr/>
        </p:nvSpPr>
        <p:spPr>
          <a:xfrm>
            <a:off x="1177033" y="3478000"/>
            <a:ext cx="5107305" cy="279400"/>
          </a:xfrm>
          <a:custGeom>
            <a:rect b="b" l="l" r="r" t="t"/>
            <a:pathLst>
              <a:path extrusionOk="0" h="279400" w="5107305">
                <a:moveTo>
                  <a:pt x="5106987" y="0"/>
                </a:moveTo>
                <a:lnTo>
                  <a:pt x="0" y="0"/>
                </a:lnTo>
                <a:lnTo>
                  <a:pt x="0" y="279400"/>
                </a:lnTo>
                <a:lnTo>
                  <a:pt x="5106987" y="279400"/>
                </a:lnTo>
                <a:lnTo>
                  <a:pt x="510698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39" name="Google Shape;1239;p64"/>
          <p:cNvSpPr txBox="1"/>
          <p:nvPr/>
        </p:nvSpPr>
        <p:spPr>
          <a:xfrm>
            <a:off x="1177033" y="1293600"/>
            <a:ext cx="2877820"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475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CONTROLLO DEGLI ACCESSI INTERROTTO</a:t>
            </a:r>
            <a:endParaRPr b="0" i="0" sz="2000" u="none" cap="none" strike="noStrike">
              <a:solidFill>
                <a:schemeClr val="dk1"/>
              </a:solidFill>
              <a:latin typeface="Helvetica Neue"/>
              <a:ea typeface="Helvetica Neue"/>
              <a:cs typeface="Helvetica Neue"/>
              <a:sym typeface="Helvetica Neue"/>
            </a:endParaRPr>
          </a:p>
        </p:txBody>
      </p:sp>
      <p:sp>
        <p:nvSpPr>
          <p:cNvPr id="1240" name="Google Shape;1240;p64"/>
          <p:cNvSpPr txBox="1"/>
          <p:nvPr/>
        </p:nvSpPr>
        <p:spPr>
          <a:xfrm>
            <a:off x="1177033" y="2017500"/>
            <a:ext cx="1120775"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525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INIEZIONE</a:t>
            </a:r>
            <a:endParaRPr b="0" i="0" sz="2000" u="none" cap="none" strike="noStrike">
              <a:solidFill>
                <a:schemeClr val="dk1"/>
              </a:solidFill>
              <a:latin typeface="Helvetica Neue"/>
              <a:ea typeface="Helvetica Neue"/>
              <a:cs typeface="Helvetica Neue"/>
              <a:sym typeface="Helvetica Neue"/>
            </a:endParaRPr>
          </a:p>
        </p:txBody>
      </p:sp>
      <p:sp>
        <p:nvSpPr>
          <p:cNvPr id="1241" name="Google Shape;1241;p64"/>
          <p:cNvSpPr txBox="1"/>
          <p:nvPr/>
        </p:nvSpPr>
        <p:spPr>
          <a:xfrm>
            <a:off x="1177033" y="2385800"/>
            <a:ext cx="1892300"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5499"/>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DESIGN INSICURO</a:t>
            </a:r>
            <a:endParaRPr b="0" i="0" sz="2000" u="none" cap="none" strike="noStrike">
              <a:solidFill>
                <a:schemeClr val="dk1"/>
              </a:solidFill>
              <a:latin typeface="Helvetica Neue"/>
              <a:ea typeface="Helvetica Neue"/>
              <a:cs typeface="Helvetica Neue"/>
              <a:sym typeface="Helvetica Neue"/>
            </a:endParaRPr>
          </a:p>
        </p:txBody>
      </p:sp>
      <p:sp>
        <p:nvSpPr>
          <p:cNvPr id="1242" name="Google Shape;1242;p64"/>
          <p:cNvSpPr txBox="1"/>
          <p:nvPr/>
        </p:nvSpPr>
        <p:spPr>
          <a:xfrm>
            <a:off x="1177033" y="2754100"/>
            <a:ext cx="3262629"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4499"/>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ERRATA CONFIGURAZIONE DELLA SICUREZZA</a:t>
            </a:r>
            <a:endParaRPr b="0" i="0" sz="2000" u="none" cap="none" strike="noStrike">
              <a:solidFill>
                <a:schemeClr val="dk1"/>
              </a:solidFill>
              <a:latin typeface="Helvetica Neue"/>
              <a:ea typeface="Helvetica Neue"/>
              <a:cs typeface="Helvetica Neue"/>
              <a:sym typeface="Helvetica Neue"/>
            </a:endParaRPr>
          </a:p>
        </p:txBody>
      </p:sp>
      <p:sp>
        <p:nvSpPr>
          <p:cNvPr id="1243" name="Google Shape;1243;p64"/>
          <p:cNvSpPr txBox="1"/>
          <p:nvPr/>
        </p:nvSpPr>
        <p:spPr>
          <a:xfrm>
            <a:off x="1177033" y="3122400"/>
            <a:ext cx="4688205"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475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COMPONENTI VULNERABILI E OBSOLETI</a:t>
            </a:r>
            <a:endParaRPr b="0" i="0" sz="2000" u="none" cap="none" strike="noStrike">
              <a:solidFill>
                <a:schemeClr val="dk1"/>
              </a:solidFill>
              <a:latin typeface="Helvetica Neue"/>
              <a:ea typeface="Helvetica Neue"/>
              <a:cs typeface="Helvetica Neue"/>
              <a:sym typeface="Helvetica Neue"/>
            </a:endParaRPr>
          </a:p>
        </p:txBody>
      </p:sp>
      <p:sp>
        <p:nvSpPr>
          <p:cNvPr id="1244" name="Google Shape;1244;p64"/>
          <p:cNvSpPr txBox="1"/>
          <p:nvPr/>
        </p:nvSpPr>
        <p:spPr>
          <a:xfrm>
            <a:off x="1177032" y="3846300"/>
            <a:ext cx="4497705"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525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ERRORI DI INTEGRITÀ DEL SOFTWARE E DEI DATI</a:t>
            </a:r>
            <a:endParaRPr b="0" i="0" sz="2000" u="none" cap="none" strike="noStrike">
              <a:solidFill>
                <a:schemeClr val="dk1"/>
              </a:solidFill>
              <a:latin typeface="Helvetica Neue"/>
              <a:ea typeface="Helvetica Neue"/>
              <a:cs typeface="Helvetica Neue"/>
              <a:sym typeface="Helvetica Neue"/>
            </a:endParaRPr>
          </a:p>
        </p:txBody>
      </p:sp>
      <p:sp>
        <p:nvSpPr>
          <p:cNvPr id="1245" name="Google Shape;1245;p64"/>
          <p:cNvSpPr txBox="1"/>
          <p:nvPr>
            <p:ph idx="1" type="body"/>
          </p:nvPr>
        </p:nvSpPr>
        <p:spPr>
          <a:xfrm>
            <a:off x="838200" y="1825625"/>
            <a:ext cx="10515600" cy="4351200"/>
          </a:xfrm>
          <a:prstGeom prst="rect">
            <a:avLst/>
          </a:prstGeom>
          <a:noFill/>
          <a:ln>
            <a:noFill/>
          </a:ln>
        </p:spPr>
        <p:txBody>
          <a:bodyPr anchorCtr="0" anchor="t" bIns="0" lIns="0" spcFirstLastPara="1" rIns="0" wrap="square" tIns="60950">
            <a:spAutoFit/>
          </a:bodyPr>
          <a:lstStyle/>
          <a:p>
            <a:pPr indent="-177800" lvl="0" marL="12700" rtl="0" algn="l">
              <a:lnSpc>
                <a:spcPct val="100000"/>
              </a:lnSpc>
              <a:spcBef>
                <a:spcPts val="0"/>
              </a:spcBef>
              <a:spcAft>
                <a:spcPts val="0"/>
              </a:spcAft>
              <a:buClr>
                <a:schemeClr val="dk1"/>
              </a:buClr>
              <a:buSzPts val="2800"/>
              <a:buChar char="•"/>
            </a:pPr>
            <a:r>
              <a:rPr lang="en-US"/>
              <a:t>1.</a:t>
            </a:r>
            <a:endParaRPr/>
          </a:p>
          <a:p>
            <a:pPr indent="-177800" lvl="0" marL="12700" rtl="0" algn="l">
              <a:lnSpc>
                <a:spcPct val="100000"/>
              </a:lnSpc>
              <a:spcBef>
                <a:spcPts val="509"/>
              </a:spcBef>
              <a:spcAft>
                <a:spcPts val="0"/>
              </a:spcAft>
              <a:buClr>
                <a:schemeClr val="dk1"/>
              </a:buClr>
              <a:buSzPts val="2800"/>
              <a:buChar char="•"/>
            </a:pPr>
            <a:r>
              <a:rPr lang="en-US"/>
              <a:t>2. </a:t>
            </a:r>
            <a:r>
              <a:rPr lang="en-US" sz="2000"/>
              <a:t>FALLIMENTI CRITTOGRAFICI</a:t>
            </a:r>
            <a:endParaRPr sz="2000"/>
          </a:p>
          <a:p>
            <a:pPr indent="-177800" lvl="0" marL="12700" rtl="0" algn="l">
              <a:lnSpc>
                <a:spcPct val="100000"/>
              </a:lnSpc>
              <a:spcBef>
                <a:spcPts val="1000"/>
              </a:spcBef>
              <a:spcAft>
                <a:spcPts val="0"/>
              </a:spcAft>
              <a:buClr>
                <a:schemeClr val="dk1"/>
              </a:buClr>
              <a:buSzPts val="2800"/>
              <a:buChar char="•"/>
            </a:pPr>
            <a:r>
              <a:rPr lang="en-US"/>
              <a:t>3.</a:t>
            </a:r>
            <a:endParaRPr/>
          </a:p>
          <a:p>
            <a:pPr indent="-177800" lvl="0" marL="12700" rtl="0" algn="l">
              <a:lnSpc>
                <a:spcPct val="100000"/>
              </a:lnSpc>
              <a:spcBef>
                <a:spcPts val="1105"/>
              </a:spcBef>
              <a:spcAft>
                <a:spcPts val="0"/>
              </a:spcAft>
              <a:buClr>
                <a:schemeClr val="dk1"/>
              </a:buClr>
              <a:buSzPts val="2800"/>
              <a:buChar char="•"/>
            </a:pPr>
            <a:r>
              <a:rPr lang="en-US"/>
              <a:t>4.</a:t>
            </a:r>
            <a:endParaRPr/>
          </a:p>
          <a:p>
            <a:pPr indent="-177800" lvl="0" marL="12700" rtl="0" algn="l">
              <a:lnSpc>
                <a:spcPct val="100000"/>
              </a:lnSpc>
              <a:spcBef>
                <a:spcPts val="1080"/>
              </a:spcBef>
              <a:spcAft>
                <a:spcPts val="0"/>
              </a:spcAft>
              <a:buClr>
                <a:schemeClr val="dk1"/>
              </a:buClr>
              <a:buSzPts val="2800"/>
              <a:buChar char="•"/>
            </a:pPr>
            <a:r>
              <a:rPr lang="en-US"/>
              <a:t>5.</a:t>
            </a:r>
            <a:endParaRPr/>
          </a:p>
          <a:p>
            <a:pPr indent="-177800" lvl="0" marL="12700" rtl="0" algn="l">
              <a:lnSpc>
                <a:spcPct val="100000"/>
              </a:lnSpc>
              <a:spcBef>
                <a:spcPts val="1105"/>
              </a:spcBef>
              <a:spcAft>
                <a:spcPts val="0"/>
              </a:spcAft>
              <a:buClr>
                <a:schemeClr val="dk1"/>
              </a:buClr>
              <a:buSzPts val="2800"/>
              <a:buChar char="•"/>
            </a:pPr>
            <a:r>
              <a:rPr lang="en-US"/>
              <a:t>6.</a:t>
            </a:r>
            <a:endParaRPr/>
          </a:p>
          <a:p>
            <a:pPr indent="-177800" lvl="0" marL="12700" rtl="0" algn="l">
              <a:lnSpc>
                <a:spcPct val="100000"/>
              </a:lnSpc>
              <a:spcBef>
                <a:spcPts val="509"/>
              </a:spcBef>
              <a:spcAft>
                <a:spcPts val="0"/>
              </a:spcAft>
              <a:buClr>
                <a:schemeClr val="dk1"/>
              </a:buClr>
              <a:buSzPts val="2800"/>
              <a:buChar char="•"/>
            </a:pPr>
            <a:r>
              <a:rPr lang="en-US"/>
              <a:t>7. </a:t>
            </a:r>
            <a:r>
              <a:rPr lang="en-US" sz="2000"/>
              <a:t>ERRORI DI IDENTIFICAZIONE E AUTENTICAZIONE</a:t>
            </a:r>
            <a:endParaRPr sz="2000"/>
          </a:p>
          <a:p>
            <a:pPr indent="-177800" lvl="0" marL="12700" rtl="0" algn="l">
              <a:lnSpc>
                <a:spcPct val="100000"/>
              </a:lnSpc>
              <a:spcBef>
                <a:spcPts val="1000"/>
              </a:spcBef>
              <a:spcAft>
                <a:spcPts val="0"/>
              </a:spcAft>
              <a:buClr>
                <a:schemeClr val="dk1"/>
              </a:buClr>
              <a:buSzPts val="2800"/>
              <a:buChar char="•"/>
            </a:pPr>
            <a:r>
              <a:rPr lang="en-US"/>
              <a:t>8.</a:t>
            </a:r>
            <a:endParaRPr/>
          </a:p>
          <a:p>
            <a:pPr indent="-177800" lvl="0" marL="12700" rtl="0" algn="l">
              <a:lnSpc>
                <a:spcPct val="100000"/>
              </a:lnSpc>
              <a:spcBef>
                <a:spcPts val="1105"/>
              </a:spcBef>
              <a:spcAft>
                <a:spcPts val="0"/>
              </a:spcAft>
              <a:buClr>
                <a:schemeClr val="dk1"/>
              </a:buClr>
              <a:buSzPts val="2800"/>
              <a:buChar char="•"/>
            </a:pPr>
            <a:r>
              <a:rPr lang="en-US"/>
              <a:t>9.</a:t>
            </a:r>
            <a:endParaRPr/>
          </a:p>
        </p:txBody>
      </p:sp>
      <p:sp>
        <p:nvSpPr>
          <p:cNvPr id="1246" name="Google Shape;1246;p64"/>
          <p:cNvSpPr txBox="1"/>
          <p:nvPr/>
        </p:nvSpPr>
        <p:spPr>
          <a:xfrm>
            <a:off x="1177033" y="4214600"/>
            <a:ext cx="4304665"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5499"/>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REGISTRAZIONE E MONITORAGGIO DELLA SICUREZZA</a:t>
            </a:r>
            <a:endParaRPr b="0" i="0" sz="2000" u="none" cap="none" strike="noStrike">
              <a:solidFill>
                <a:schemeClr val="dk1"/>
              </a:solidFill>
              <a:latin typeface="Helvetica Neue"/>
              <a:ea typeface="Helvetica Neue"/>
              <a:cs typeface="Helvetica Neue"/>
              <a:sym typeface="Helvetica Neue"/>
            </a:endParaRPr>
          </a:p>
        </p:txBody>
      </p:sp>
      <p:sp>
        <p:nvSpPr>
          <p:cNvPr id="1247" name="Google Shape;1247;p64"/>
          <p:cNvSpPr txBox="1"/>
          <p:nvPr/>
        </p:nvSpPr>
        <p:spPr>
          <a:xfrm>
            <a:off x="1177033" y="4582900"/>
            <a:ext cx="928369"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4499"/>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FALLIMENTI</a:t>
            </a:r>
            <a:endParaRPr b="0" i="0" sz="2000" u="none" cap="none" strike="noStrike">
              <a:solidFill>
                <a:schemeClr val="dk1"/>
              </a:solidFill>
              <a:latin typeface="Helvetica Neue"/>
              <a:ea typeface="Helvetica Neue"/>
              <a:cs typeface="Helvetica Neue"/>
              <a:sym typeface="Helvetica Neue"/>
            </a:endParaRPr>
          </a:p>
        </p:txBody>
      </p:sp>
      <p:sp>
        <p:nvSpPr>
          <p:cNvPr id="1248" name="Google Shape;1248;p64"/>
          <p:cNvSpPr txBox="1"/>
          <p:nvPr/>
        </p:nvSpPr>
        <p:spPr>
          <a:xfrm>
            <a:off x="732532" y="4963159"/>
            <a:ext cx="276860" cy="254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Helvetica Neue"/>
                <a:ea typeface="Helvetica Neue"/>
                <a:cs typeface="Helvetica Neue"/>
                <a:sym typeface="Helvetica Neue"/>
              </a:rPr>
              <a:t>10.</a:t>
            </a:r>
            <a:endParaRPr b="0" i="0" sz="1500" u="none" cap="none" strike="noStrike">
              <a:solidFill>
                <a:schemeClr val="dk1"/>
              </a:solidFill>
              <a:latin typeface="Helvetica Neue"/>
              <a:ea typeface="Helvetica Neue"/>
              <a:cs typeface="Helvetica Neue"/>
              <a:sym typeface="Helvetica Neue"/>
            </a:endParaRPr>
          </a:p>
        </p:txBody>
      </p:sp>
      <p:sp>
        <p:nvSpPr>
          <p:cNvPr id="1249" name="Google Shape;1249;p64"/>
          <p:cNvSpPr txBox="1"/>
          <p:nvPr/>
        </p:nvSpPr>
        <p:spPr>
          <a:xfrm>
            <a:off x="1177033" y="4951200"/>
            <a:ext cx="3367404" cy="279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475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FALSIFICAZIONE DELLA RICHIESTA LATO SERVER</a:t>
            </a:r>
            <a:endParaRPr b="0" i="0" sz="2000" u="none" cap="none" strike="noStrike">
              <a:solidFill>
                <a:schemeClr val="dk1"/>
              </a:solidFill>
              <a:latin typeface="Helvetica Neue"/>
              <a:ea typeface="Helvetica Neue"/>
              <a:cs typeface="Helvetica Neue"/>
              <a:sym typeface="Helvetica Neue"/>
            </a:endParaRPr>
          </a:p>
        </p:txBody>
      </p:sp>
      <p:sp>
        <p:nvSpPr>
          <p:cNvPr id="1250" name="Google Shape;1250;p64"/>
          <p:cNvSpPr txBox="1"/>
          <p:nvPr/>
        </p:nvSpPr>
        <p:spPr>
          <a:xfrm>
            <a:off x="554732" y="5165852"/>
            <a:ext cx="5548630" cy="1482725"/>
          </a:xfrm>
          <a:prstGeom prst="rect">
            <a:avLst/>
          </a:prstGeom>
          <a:noFill/>
          <a:ln>
            <a:noFill/>
          </a:ln>
        </p:spPr>
        <p:txBody>
          <a:bodyPr anchorCtr="0" anchor="t" bIns="0" lIns="0" spcFirstLastPara="1" rIns="0" wrap="square" tIns="12700">
            <a:spAutoFit/>
          </a:bodyPr>
          <a:lstStyle/>
          <a:p>
            <a:pPr indent="0" lvl="0" marL="12700" marR="0" rtl="0" algn="l">
              <a:lnSpc>
                <a:spcPct val="118541"/>
              </a:lnSpc>
              <a:spcBef>
                <a:spcPts val="0"/>
              </a:spcBef>
              <a:spcAft>
                <a:spcPts val="0"/>
              </a:spcAft>
              <a:buClr>
                <a:srgbClr val="000000"/>
              </a:buClr>
              <a:buSzPts val="2400"/>
              <a:buFont typeface="Arial"/>
              <a:buNone/>
            </a:pPr>
            <a:r>
              <a:rPr b="1" i="0" lang="en-US" sz="2400" u="none" cap="none" strike="noStrike">
                <a:solidFill>
                  <a:srgbClr val="08083B"/>
                </a:solidFill>
                <a:latin typeface="Verdana"/>
                <a:ea typeface="Verdana"/>
                <a:cs typeface="Verdana"/>
                <a:sym typeface="Verdana"/>
              </a:rPr>
              <a:t>Ultimo aggiornamento settembre 2021:</a:t>
            </a:r>
            <a:r>
              <a:rPr b="0" i="0" lang="en-US" sz="2400" u="sng" cap="none" strike="noStrike">
                <a:solidFill>
                  <a:srgbClr val="56BCFE"/>
                </a:solidFill>
                <a:latin typeface="Helvetica Neue"/>
                <a:ea typeface="Helvetica Neue"/>
                <a:cs typeface="Helvetica Neue"/>
                <a:sym typeface="Helvetica Neue"/>
              </a:rPr>
              <a:t>Dettagli</a:t>
            </a:r>
            <a:endParaRPr b="0" i="0" sz="2400" u="none" cap="none" strike="noStrike">
              <a:solidFill>
                <a:schemeClr val="dk1"/>
              </a:solidFill>
              <a:latin typeface="Helvetica Neue"/>
              <a:ea typeface="Helvetica Neue"/>
              <a:cs typeface="Helvetica Neue"/>
              <a:sym typeface="Helvetica Neue"/>
            </a:endParaRPr>
          </a:p>
          <a:p>
            <a:pPr indent="0" lvl="0" marL="12700" marR="5080" rtl="0" algn="l">
              <a:lnSpc>
                <a:spcPct val="120000"/>
              </a:lnSpc>
              <a:spcBef>
                <a:spcPts val="60"/>
              </a:spcBef>
              <a:spcAft>
                <a:spcPts val="0"/>
              </a:spcAft>
              <a:buClr>
                <a:srgbClr val="000000"/>
              </a:buClr>
              <a:buSzPts val="2400"/>
              <a:buFont typeface="Arial"/>
              <a:buNone/>
            </a:pPr>
            <a:r>
              <a:rPr b="0" i="0" lang="en-US" sz="2400" u="sng" cap="none" strike="noStrike">
                <a:solidFill>
                  <a:srgbClr val="56BCFE"/>
                </a:solidFill>
                <a:latin typeface="Helvetica Neue"/>
                <a:ea typeface="Helvetica Neue"/>
                <a:cs typeface="Helvetica Neue"/>
                <a:sym typeface="Helvetica Neue"/>
              </a:rPr>
              <a:t>2022 CWE Top 25 delle debolezze software più pericolose</a:t>
            </a:r>
            <a:endParaRPr b="0" i="0" sz="2400" u="none" cap="none" strike="noStrike">
              <a:solidFill>
                <a:schemeClr val="dk1"/>
              </a:solidFill>
              <a:latin typeface="Helvetica Neue"/>
              <a:ea typeface="Helvetica Neue"/>
              <a:cs typeface="Helvetica Neue"/>
              <a:sym typeface="Helvetica Neue"/>
            </a:endParaRPr>
          </a:p>
          <a:p>
            <a:pPr indent="0" lvl="0" marL="12700" marR="0" rtl="0" algn="l">
              <a:lnSpc>
                <a:spcPct val="117083"/>
              </a:lnSpc>
              <a:spcBef>
                <a:spcPts val="0"/>
              </a:spcBef>
              <a:spcAft>
                <a:spcPts val="0"/>
              </a:spcAft>
              <a:buClr>
                <a:srgbClr val="000000"/>
              </a:buClr>
              <a:buSzPts val="2400"/>
              <a:buFont typeface="Arial"/>
              <a:buNone/>
            </a:pPr>
            <a:r>
              <a:rPr b="0" i="0" lang="en-US" sz="2400" u="sng" cap="none" strike="noStrike">
                <a:solidFill>
                  <a:srgbClr val="56BCFE"/>
                </a:solidFill>
                <a:latin typeface="Helvetica Neue"/>
                <a:ea typeface="Helvetica Neue"/>
                <a:cs typeface="Helvetica Neue"/>
                <a:sym typeface="Helvetica Neue"/>
              </a:rPr>
              <a:t>OWASP top 10 PDF dettagliato</a:t>
            </a:r>
            <a:endParaRPr b="0" i="0" sz="2400" u="none" cap="none" strike="noStrike">
              <a:solidFill>
                <a:schemeClr val="dk1"/>
              </a:solidFill>
              <a:latin typeface="Helvetica Neue"/>
              <a:ea typeface="Helvetica Neue"/>
              <a:cs typeface="Helvetica Neue"/>
              <a:sym typeface="Helvetica Neue"/>
            </a:endParaRPr>
          </a:p>
        </p:txBody>
      </p:sp>
      <p:grpSp>
        <p:nvGrpSpPr>
          <p:cNvPr id="1251" name="Google Shape;1251;p64"/>
          <p:cNvGrpSpPr/>
          <p:nvPr/>
        </p:nvGrpSpPr>
        <p:grpSpPr>
          <a:xfrm>
            <a:off x="5974079" y="1310639"/>
            <a:ext cx="6028944" cy="3934968"/>
            <a:chOff x="5974079" y="1310639"/>
            <a:chExt cx="6028944" cy="3934968"/>
          </a:xfrm>
        </p:grpSpPr>
        <p:pic>
          <p:nvPicPr>
            <p:cNvPr id="1252" name="Google Shape;1252;p64"/>
            <p:cNvPicPr preferRelativeResize="0"/>
            <p:nvPr/>
          </p:nvPicPr>
          <p:blipFill rotWithShape="1">
            <a:blip r:embed="rId3">
              <a:alphaModFix/>
            </a:blip>
            <a:srcRect b="0" l="0" r="0" t="0"/>
            <a:stretch/>
          </p:blipFill>
          <p:spPr>
            <a:xfrm>
              <a:off x="6589775" y="1310639"/>
              <a:ext cx="4797552" cy="1670303"/>
            </a:xfrm>
            <a:prstGeom prst="rect">
              <a:avLst/>
            </a:prstGeom>
            <a:noFill/>
            <a:ln>
              <a:noFill/>
            </a:ln>
          </p:spPr>
        </p:pic>
        <p:pic>
          <p:nvPicPr>
            <p:cNvPr id="1253" name="Google Shape;1253;p64"/>
            <p:cNvPicPr preferRelativeResize="0"/>
            <p:nvPr/>
          </p:nvPicPr>
          <p:blipFill rotWithShape="1">
            <a:blip r:embed="rId4">
              <a:alphaModFix/>
            </a:blip>
            <a:srcRect b="0" l="0" r="0" t="0"/>
            <a:stretch/>
          </p:blipFill>
          <p:spPr>
            <a:xfrm>
              <a:off x="5974079" y="2977895"/>
              <a:ext cx="6028944" cy="2267712"/>
            </a:xfrm>
            <a:prstGeom prst="rect">
              <a:avLst/>
            </a:prstGeom>
            <a:noFill/>
            <a:ln>
              <a:noFill/>
            </a:ln>
          </p:spPr>
        </p:pic>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65"/>
          <p:cNvSpPr/>
          <p:nvPr/>
        </p:nvSpPr>
        <p:spPr>
          <a:xfrm>
            <a:off x="0" y="0"/>
            <a:ext cx="12192000" cy="861060"/>
          </a:xfrm>
          <a:custGeom>
            <a:rect b="b" l="l" r="r" t="t"/>
            <a:pathLst>
              <a:path extrusionOk="0" h="861060" w="12192000">
                <a:moveTo>
                  <a:pt x="12192000" y="0"/>
                </a:moveTo>
                <a:lnTo>
                  <a:pt x="0" y="0"/>
                </a:lnTo>
                <a:lnTo>
                  <a:pt x="0" y="860799"/>
                </a:lnTo>
                <a:lnTo>
                  <a:pt x="12192000" y="860799"/>
                </a:lnTo>
                <a:lnTo>
                  <a:pt x="12192000" y="0"/>
                </a:lnTo>
                <a:close/>
              </a:path>
            </a:pathLst>
          </a:custGeom>
          <a:solidFill>
            <a:srgbClr val="0C0CB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59" name="Google Shape;1259;p65"/>
          <p:cNvSpPr txBox="1"/>
          <p:nvPr>
            <p:ph type="title"/>
          </p:nvPr>
        </p:nvSpPr>
        <p:spPr>
          <a:xfrm>
            <a:off x="109199" y="44703"/>
            <a:ext cx="6777990" cy="4978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D99C3F"/>
              </a:buClr>
              <a:buSzPts val="3100"/>
              <a:buFont typeface="Arial"/>
              <a:buNone/>
            </a:pPr>
            <a:r>
              <a:rPr b="1" lang="en-US" sz="3100">
                <a:solidFill>
                  <a:srgbClr val="D99C3F"/>
                </a:solidFill>
                <a:latin typeface="Arial"/>
                <a:ea typeface="Arial"/>
                <a:cs typeface="Arial"/>
                <a:sym typeface="Arial"/>
              </a:rPr>
              <a:t>DATABASE ED ELENCHI DI VULNERABILITÀ</a:t>
            </a:r>
            <a:endParaRPr sz="3100">
              <a:latin typeface="Arial"/>
              <a:ea typeface="Arial"/>
              <a:cs typeface="Arial"/>
              <a:sym typeface="Arial"/>
            </a:endParaRPr>
          </a:p>
        </p:txBody>
      </p:sp>
      <p:sp>
        <p:nvSpPr>
          <p:cNvPr id="1260" name="Google Shape;1260;p65"/>
          <p:cNvSpPr txBox="1"/>
          <p:nvPr/>
        </p:nvSpPr>
        <p:spPr>
          <a:xfrm>
            <a:off x="351032" y="956055"/>
            <a:ext cx="6433185" cy="5344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900"/>
              <a:buFont typeface="Arial"/>
              <a:buNone/>
            </a:pPr>
            <a:r>
              <a:rPr b="0" i="0" lang="en-US" sz="1900" u="sng" cap="none" strike="noStrike">
                <a:solidFill>
                  <a:srgbClr val="56BCFE"/>
                </a:solidFill>
                <a:latin typeface="Helvetica Neue"/>
                <a:ea typeface="Helvetica Neue"/>
                <a:cs typeface="Helvetica Neue"/>
                <a:sym typeface="Helvetica Neue"/>
              </a:rPr>
              <a:t>CWE </a:t>
            </a:r>
            <a:r>
              <a:rPr b="0" i="0" lang="en-US" sz="1900" u="none" cap="none" strike="noStrike">
                <a:solidFill>
                  <a:schemeClr val="dk1"/>
                </a:solidFill>
                <a:latin typeface="Helvetica Neue"/>
                <a:ea typeface="Helvetica Neue"/>
                <a:cs typeface="Helvetica Neue"/>
                <a:sym typeface="Helvetica Neue"/>
              </a:rPr>
              <a:t>: ENUMERAZIONE DELLE DEBOLEZZE COMUNI</a:t>
            </a:r>
            <a:endParaRPr b="0" i="0" sz="1900" u="none" cap="none" strike="noStrike">
              <a:solidFill>
                <a:schemeClr val="dk1"/>
              </a:solidFill>
              <a:latin typeface="Helvetica Neue"/>
              <a:ea typeface="Helvetica Neue"/>
              <a:cs typeface="Helvetica Neue"/>
              <a:sym typeface="Helvetica Neue"/>
            </a:endParaRPr>
          </a:p>
          <a:p>
            <a:pPr indent="0" lvl="0" marL="12700" marR="376555" rtl="0" algn="l">
              <a:lnSpc>
                <a:spcPct val="114736"/>
              </a:lnSpc>
              <a:spcBef>
                <a:spcPts val="1689"/>
              </a:spcBef>
              <a:spcAft>
                <a:spcPts val="0"/>
              </a:spcAft>
              <a:buClr>
                <a:srgbClr val="000000"/>
              </a:buClr>
              <a:buSzPts val="1900"/>
              <a:buFont typeface="Arial"/>
              <a:buNone/>
            </a:pPr>
            <a:r>
              <a:rPr b="0" i="0" lang="en-US" sz="1900" u="none" cap="none" strike="noStrike">
                <a:solidFill>
                  <a:schemeClr val="dk1"/>
                </a:solidFill>
                <a:latin typeface="Helvetica Neue"/>
                <a:ea typeface="Helvetica Neue"/>
                <a:cs typeface="Helvetica Neue"/>
                <a:sym typeface="Helvetica Neue"/>
              </a:rPr>
              <a:t>UN ELENCO SVILUPPATO DALLA COMUNITÀ DI TIPI DI DEBOLEZZA DEL SOFTWARE E DELL'HARDWARE</a:t>
            </a:r>
            <a:endParaRPr b="0" i="0" sz="1900" u="none" cap="none" strike="noStrike">
              <a:solidFill>
                <a:schemeClr val="dk1"/>
              </a:solidFill>
              <a:latin typeface="Helvetica Neue"/>
              <a:ea typeface="Helvetica Neue"/>
              <a:cs typeface="Helvetica Neue"/>
              <a:sym typeface="Helvetica Neue"/>
            </a:endParaRPr>
          </a:p>
          <a:p>
            <a:pPr indent="0" lvl="0" marL="12700" marR="1764029" rtl="0" algn="l">
              <a:lnSpc>
                <a:spcPct val="166300"/>
              </a:lnSpc>
              <a:spcBef>
                <a:spcPts val="70"/>
              </a:spcBef>
              <a:spcAft>
                <a:spcPts val="0"/>
              </a:spcAft>
              <a:buClr>
                <a:srgbClr val="000000"/>
              </a:buClr>
              <a:buSzPts val="1900"/>
              <a:buFont typeface="Arial"/>
              <a:buNone/>
            </a:pPr>
            <a:r>
              <a:rPr b="0" i="0" lang="en-US" sz="1900" u="sng" cap="none" strike="noStrike">
                <a:solidFill>
                  <a:srgbClr val="56BCFE"/>
                </a:solidFill>
                <a:latin typeface="Helvetica Neue"/>
                <a:ea typeface="Helvetica Neue"/>
                <a:cs typeface="Helvetica Neue"/>
                <a:sym typeface="Helvetica Neue"/>
              </a:rPr>
              <a:t>CVE </a:t>
            </a:r>
            <a:r>
              <a:rPr b="0" i="0" lang="en-US" sz="1900" u="none" cap="none" strike="noStrike">
                <a:solidFill>
                  <a:schemeClr val="dk1"/>
                </a:solidFill>
                <a:latin typeface="Helvetica Neue"/>
                <a:ea typeface="Helvetica Neue"/>
                <a:cs typeface="Helvetica Neue"/>
                <a:sym typeface="Helvetica Neue"/>
              </a:rPr>
              <a:t>ENUMERAZIONE COMUNE DELLE VULNERABILITÀ </a:t>
            </a:r>
            <a:r>
              <a:rPr b="0" i="0" lang="en-US" sz="1900" u="sng" cap="none" strike="noStrike">
                <a:solidFill>
                  <a:srgbClr val="56BCFE"/>
                </a:solidFill>
                <a:latin typeface="Helvetica Neue"/>
                <a:ea typeface="Helvetica Neue"/>
                <a:cs typeface="Helvetica Neue"/>
                <a:sym typeface="Helvetica Neue"/>
              </a:rPr>
              <a:t>NVD </a:t>
            </a:r>
            <a:r>
              <a:rPr b="0" i="0" lang="en-US" sz="1900" u="none" cap="none" strike="noStrike">
                <a:solidFill>
                  <a:schemeClr val="dk1"/>
                </a:solidFill>
                <a:latin typeface="Helvetica Neue"/>
                <a:ea typeface="Helvetica Neue"/>
                <a:cs typeface="Helvetica Neue"/>
                <a:sym typeface="Helvetica Neue"/>
              </a:rPr>
              <a:t>DATABASE NAZIONALE DELLE VULNERABILITÀ</a:t>
            </a:r>
            <a:endParaRPr b="0" i="0" sz="1900" u="none" cap="none" strike="noStrike">
              <a:solidFill>
                <a:schemeClr val="dk1"/>
              </a:solidFill>
              <a:latin typeface="Helvetica Neue"/>
              <a:ea typeface="Helvetica Neue"/>
              <a:cs typeface="Helvetica Neue"/>
              <a:sym typeface="Helvetica Neue"/>
            </a:endParaRPr>
          </a:p>
          <a:p>
            <a:pPr indent="0" lvl="0" marL="12700" marR="5080" rtl="0" algn="l">
              <a:lnSpc>
                <a:spcPct val="97900"/>
              </a:lnSpc>
              <a:spcBef>
                <a:spcPts val="1680"/>
              </a:spcBef>
              <a:spcAft>
                <a:spcPts val="0"/>
              </a:spcAft>
              <a:buClr>
                <a:srgbClr val="000000"/>
              </a:buClr>
              <a:buSzPts val="1900"/>
              <a:buFont typeface="Arial"/>
              <a:buNone/>
            </a:pPr>
            <a:r>
              <a:rPr b="0" i="0" lang="en-US" sz="1900" u="sng" cap="none" strike="noStrike">
                <a:solidFill>
                  <a:srgbClr val="56BCFE"/>
                </a:solidFill>
                <a:latin typeface="Helvetica Neue"/>
                <a:ea typeface="Helvetica Neue"/>
                <a:cs typeface="Helvetica Neue"/>
                <a:sym typeface="Helvetica Neue"/>
              </a:rPr>
              <a:t>OSWAP</a:t>
            </a:r>
            <a:r>
              <a:rPr b="0" i="0" lang="en-US" sz="1900" u="none" cap="none" strike="noStrike">
                <a:solidFill>
                  <a:schemeClr val="dk1"/>
                </a:solidFill>
                <a:latin typeface="Helvetica Neue"/>
                <a:ea typeface="Helvetica Neue"/>
                <a:cs typeface="Helvetica Neue"/>
                <a:sym typeface="Helvetica Neue"/>
              </a:rPr>
              <a:t>: LA TOP 10 DI OWASP È UN DOCUMENTO DI SENSIBILIZZAZIONE STANDARD PER GLI SVILUPPATORI E LA SICUREZZA DELLE APPLICAZIONI WEB.  RAPPRESENTA UN AMPIO CONSENSO SUI RISCHI DI SICUREZZA PIÙ CRITICI PER LE APPLICAZIONI WEB.</a:t>
            </a:r>
            <a:endParaRPr b="0" i="0" sz="1900" u="none" cap="none" strike="noStrike">
              <a:solidFill>
                <a:schemeClr val="dk1"/>
              </a:solidFill>
              <a:latin typeface="Helvetica Neue"/>
              <a:ea typeface="Helvetica Neue"/>
              <a:cs typeface="Helvetica Neue"/>
              <a:sym typeface="Helvetica Neue"/>
            </a:endParaRPr>
          </a:p>
          <a:p>
            <a:pPr indent="0" lvl="0" marL="12700" marR="1781810" rtl="0" algn="l">
              <a:lnSpc>
                <a:spcPct val="205789"/>
              </a:lnSpc>
              <a:spcBef>
                <a:spcPts val="284"/>
              </a:spcBef>
              <a:spcAft>
                <a:spcPts val="0"/>
              </a:spcAft>
              <a:buClr>
                <a:srgbClr val="000000"/>
              </a:buClr>
              <a:buSzPts val="1900"/>
              <a:buFont typeface="Arial"/>
              <a:buNone/>
            </a:pPr>
            <a:r>
              <a:rPr b="0" i="0" lang="en-US" sz="1900" u="sng" cap="none" strike="noStrike">
                <a:solidFill>
                  <a:srgbClr val="56BCFE"/>
                </a:solidFill>
                <a:latin typeface="Helvetica Neue"/>
                <a:ea typeface="Helvetica Neue"/>
                <a:cs typeface="Helvetica Neue"/>
                <a:sym typeface="Helvetica Neue"/>
              </a:rPr>
              <a:t>SECLISTS.ORG ARCHIVIO MAILING LIST SICUREZZA GITHUB LABORATORIO SICUREZZA</a:t>
            </a:r>
            <a:endParaRPr b="0" i="0" sz="1900" u="none" cap="none" strike="noStrike">
              <a:solidFill>
                <a:schemeClr val="dk1"/>
              </a:solidFill>
              <a:latin typeface="Helvetica Neue"/>
              <a:ea typeface="Helvetica Neue"/>
              <a:cs typeface="Helvetica Neue"/>
              <a:sym typeface="Helvetica Neue"/>
            </a:endParaRPr>
          </a:p>
          <a:p>
            <a:pPr indent="0" lvl="0" marL="12700" marR="0" rtl="0" algn="l">
              <a:lnSpc>
                <a:spcPct val="100000"/>
              </a:lnSpc>
              <a:spcBef>
                <a:spcPts val="1110"/>
              </a:spcBef>
              <a:spcAft>
                <a:spcPts val="0"/>
              </a:spcAft>
              <a:buClr>
                <a:srgbClr val="000000"/>
              </a:buClr>
              <a:buSzPts val="1900"/>
              <a:buFont typeface="Arial"/>
              <a:buNone/>
            </a:pPr>
            <a:r>
              <a:rPr b="0" i="0" lang="en-US" sz="1900" u="sng" cap="none" strike="noStrike">
                <a:solidFill>
                  <a:srgbClr val="56BCFE"/>
                </a:solidFill>
                <a:latin typeface="Helvetica Neue"/>
                <a:ea typeface="Helvetica Neue"/>
                <a:cs typeface="Helvetica Neue"/>
                <a:sym typeface="Helvetica Neue"/>
              </a:rPr>
              <a:t>DEBIAN</a:t>
            </a:r>
            <a:endParaRPr b="0" i="0" sz="1900" u="none" cap="none" strike="noStrike">
              <a:solidFill>
                <a:schemeClr val="dk1"/>
              </a:solidFill>
              <a:latin typeface="Helvetica Neue"/>
              <a:ea typeface="Helvetica Neue"/>
              <a:cs typeface="Helvetica Neue"/>
              <a:sym typeface="Helvetica Neue"/>
            </a:endParaRPr>
          </a:p>
          <a:p>
            <a:pPr indent="0" lvl="0" marL="12700" marR="0" rtl="0" algn="l">
              <a:lnSpc>
                <a:spcPct val="100000"/>
              </a:lnSpc>
              <a:spcBef>
                <a:spcPts val="1510"/>
              </a:spcBef>
              <a:spcAft>
                <a:spcPts val="0"/>
              </a:spcAft>
              <a:buClr>
                <a:srgbClr val="000000"/>
              </a:buClr>
              <a:buSzPts val="1900"/>
              <a:buFont typeface="Arial"/>
              <a:buNone/>
            </a:pPr>
            <a:r>
              <a:rPr b="0" i="0" lang="en-US" sz="1900" u="sng" cap="none" strike="noStrike">
                <a:solidFill>
                  <a:srgbClr val="56BCFE"/>
                </a:solidFill>
                <a:latin typeface="Helvetica Neue"/>
                <a:ea typeface="Helvetica Neue"/>
                <a:cs typeface="Helvetica Neue"/>
                <a:sym typeface="Helvetica Neue"/>
              </a:rPr>
              <a:t>REDHAT RHSA</a:t>
            </a:r>
            <a:endParaRPr b="0" i="0" sz="1900" u="none" cap="none" strike="noStrike">
              <a:solidFill>
                <a:schemeClr val="dk1"/>
              </a:solidFill>
              <a:latin typeface="Helvetica Neue"/>
              <a:ea typeface="Helvetica Neue"/>
              <a:cs typeface="Helvetica Neue"/>
              <a:sym typeface="Helvetica Neue"/>
            </a:endParaRPr>
          </a:p>
        </p:txBody>
      </p:sp>
      <p:pic>
        <p:nvPicPr>
          <p:cNvPr id="1261" name="Google Shape;1261;p65"/>
          <p:cNvPicPr preferRelativeResize="0"/>
          <p:nvPr/>
        </p:nvPicPr>
        <p:blipFill rotWithShape="1">
          <a:blip r:embed="rId3">
            <a:alphaModFix/>
          </a:blip>
          <a:srcRect b="0" l="0" r="0" t="0"/>
          <a:stretch/>
        </p:blipFill>
        <p:spPr>
          <a:xfrm>
            <a:off x="6477000" y="2325623"/>
            <a:ext cx="5370576" cy="3358896"/>
          </a:xfrm>
          <a:prstGeom prst="rect">
            <a:avLst/>
          </a:prstGeom>
          <a:noFill/>
          <a:ln>
            <a:noFill/>
          </a:ln>
        </p:spPr>
      </p:pic>
      <p:pic>
        <p:nvPicPr>
          <p:cNvPr id="1262" name="Google Shape;1262;p65"/>
          <p:cNvPicPr preferRelativeResize="0"/>
          <p:nvPr/>
        </p:nvPicPr>
        <p:blipFill rotWithShape="1">
          <a:blip r:embed="rId4">
            <a:alphaModFix/>
          </a:blip>
          <a:srcRect b="0" l="0" r="0" t="0"/>
          <a:stretch/>
        </p:blipFill>
        <p:spPr>
          <a:xfrm>
            <a:off x="7138416" y="1161288"/>
            <a:ext cx="2371344" cy="865631"/>
          </a:xfrm>
          <a:prstGeom prst="rect">
            <a:avLst/>
          </a:prstGeom>
          <a:noFill/>
          <a:ln>
            <a:noFill/>
          </a:ln>
        </p:spPr>
      </p:pic>
      <p:pic>
        <p:nvPicPr>
          <p:cNvPr id="1263" name="Google Shape;1263;p65"/>
          <p:cNvPicPr preferRelativeResize="0"/>
          <p:nvPr/>
        </p:nvPicPr>
        <p:blipFill rotWithShape="1">
          <a:blip r:embed="rId5">
            <a:alphaModFix/>
          </a:blip>
          <a:srcRect b="0" l="0" r="0" t="0"/>
          <a:stretch/>
        </p:blipFill>
        <p:spPr>
          <a:xfrm>
            <a:off x="9906000" y="1036319"/>
            <a:ext cx="1255776" cy="111861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66"/>
          <p:cNvSpPr txBox="1"/>
          <p:nvPr/>
        </p:nvSpPr>
        <p:spPr>
          <a:xfrm>
            <a:off x="2449595" y="3830320"/>
            <a:ext cx="2976880" cy="22840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900"/>
              <a:buFont typeface="Arial"/>
              <a:buNone/>
            </a:pPr>
            <a:r>
              <a:rPr b="1" i="0" lang="en-US" sz="1900" u="none" cap="none" strike="noStrike">
                <a:solidFill>
                  <a:srgbClr val="0B5484"/>
                </a:solidFill>
                <a:latin typeface="Arial"/>
                <a:ea typeface="Arial"/>
                <a:cs typeface="Arial"/>
                <a:sym typeface="Arial"/>
              </a:rPr>
              <a:t>PROFESSOR NINETA POLEMI</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45"/>
              </a:spcBef>
              <a:spcAft>
                <a:spcPts val="0"/>
              </a:spcAft>
              <a:buClr>
                <a:srgbClr val="000000"/>
              </a:buClr>
              <a:buSzPts val="2300"/>
              <a:buFont typeface="Arial"/>
              <a:buNone/>
            </a:pPr>
            <a:r>
              <a:t/>
            </a:r>
            <a:endParaRPr b="0" i="0" sz="2300" u="none" cap="none" strike="noStrike">
              <a:solidFill>
                <a:schemeClr val="dk1"/>
              </a:solidFill>
              <a:latin typeface="Arial"/>
              <a:ea typeface="Arial"/>
              <a:cs typeface="Arial"/>
              <a:sym typeface="Arial"/>
            </a:endParaRPr>
          </a:p>
          <a:p>
            <a:pPr indent="0" lvl="0" marL="12700" marR="5080" rtl="0" algn="l">
              <a:lnSpc>
                <a:spcPct val="153700"/>
              </a:lnSpc>
              <a:spcBef>
                <a:spcPts val="0"/>
              </a:spcBef>
              <a:spcAft>
                <a:spcPts val="0"/>
              </a:spcAft>
              <a:buClr>
                <a:srgbClr val="000000"/>
              </a:buClr>
              <a:buSzPts val="1900"/>
              <a:buFont typeface="Arial"/>
              <a:buNone/>
            </a:pPr>
            <a:r>
              <a:rPr b="0" i="1" lang="en-US" sz="1900" u="sng" cap="none" strike="noStrike">
                <a:solidFill>
                  <a:srgbClr val="56BCFE"/>
                </a:solidFill>
                <a:latin typeface="Trebuchet MS"/>
                <a:ea typeface="Trebuchet MS"/>
                <a:cs typeface="Trebuchet MS"/>
                <a:sym typeface="Trebuchet MS"/>
                <a:hlinkClick r:id="rId3">
                  <a:extLst>
                    <a:ext uri="{A12FA001-AC4F-418D-AE19-62706E023703}">
                      <ahyp:hlinkClr val="tx"/>
                    </a:ext>
                  </a:extLst>
                </a:hlinkClick>
              </a:rPr>
              <a:t>DPOLEMI@GMAIL.COM </a:t>
            </a:r>
            <a:r>
              <a:rPr b="0" i="1" lang="en-US" sz="1900" u="none" cap="none" strike="noStrike">
                <a:solidFill>
                  <a:srgbClr val="0B5484"/>
                </a:solidFill>
                <a:latin typeface="Trebuchet MS"/>
                <a:ea typeface="Trebuchet MS"/>
                <a:cs typeface="Trebuchet MS"/>
                <a:sym typeface="Trebuchet MS"/>
              </a:rPr>
              <a:t>SKYPE: NINETA.POLEMI LINKEDIN: DR NINETA POLEMI</a:t>
            </a:r>
            <a:endParaRPr b="0" i="0" sz="1900" u="none" cap="none" strike="noStrike">
              <a:solidFill>
                <a:schemeClr val="dk1"/>
              </a:solidFill>
              <a:latin typeface="Trebuchet MS"/>
              <a:ea typeface="Trebuchet MS"/>
              <a:cs typeface="Trebuchet MS"/>
              <a:sym typeface="Trebuchet MS"/>
            </a:endParaRPr>
          </a:p>
        </p:txBody>
      </p:sp>
      <p:sp>
        <p:nvSpPr>
          <p:cNvPr id="1269" name="Google Shape;1269;p66"/>
          <p:cNvSpPr txBox="1"/>
          <p:nvPr>
            <p:ph type="title"/>
          </p:nvPr>
        </p:nvSpPr>
        <p:spPr>
          <a:xfrm>
            <a:off x="3044055" y="35051"/>
            <a:ext cx="5952490" cy="51308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rgbClr val="3F6BB4"/>
              </a:buClr>
              <a:buSzPts val="3200"/>
              <a:buFont typeface="Play"/>
              <a:buNone/>
            </a:pPr>
            <a:r>
              <a:rPr lang="en-US" sz="3200">
                <a:solidFill>
                  <a:srgbClr val="3F6BB4"/>
                </a:solidFill>
              </a:rPr>
              <a:t>GRAZIE PER L'ATTENZIONE</a:t>
            </a:r>
            <a:endParaRPr sz="3200"/>
          </a:p>
        </p:txBody>
      </p:sp>
      <p:pic>
        <p:nvPicPr>
          <p:cNvPr id="1270" name="Google Shape;1270;p66"/>
          <p:cNvPicPr preferRelativeResize="0"/>
          <p:nvPr/>
        </p:nvPicPr>
        <p:blipFill rotWithShape="1">
          <a:blip r:embed="rId4">
            <a:alphaModFix/>
          </a:blip>
          <a:srcRect b="0" l="0" r="0" t="0"/>
          <a:stretch/>
        </p:blipFill>
        <p:spPr>
          <a:xfrm>
            <a:off x="3934837" y="748630"/>
            <a:ext cx="3718885" cy="27143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7"/>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216" name="Google Shape;216;p7"/>
          <p:cNvSpPr txBox="1"/>
          <p:nvPr>
            <p:ph type="title"/>
          </p:nvPr>
        </p:nvSpPr>
        <p:spPr>
          <a:xfrm>
            <a:off x="838200" y="365125"/>
            <a:ext cx="10515600" cy="1325563"/>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4400"/>
              <a:buFont typeface="Play"/>
              <a:buNone/>
            </a:pPr>
            <a:r>
              <a:rPr lang="en-US"/>
              <a:t>ARGOMENTI</a:t>
            </a:r>
            <a:endParaRPr/>
          </a:p>
        </p:txBody>
      </p:sp>
      <p:sp>
        <p:nvSpPr>
          <p:cNvPr id="217" name="Google Shape;217;p7"/>
          <p:cNvSpPr txBox="1"/>
          <p:nvPr/>
        </p:nvSpPr>
        <p:spPr>
          <a:xfrm>
            <a:off x="992514" y="2244852"/>
            <a:ext cx="3935729" cy="1985645"/>
          </a:xfrm>
          <a:prstGeom prst="rect">
            <a:avLst/>
          </a:prstGeom>
          <a:noFill/>
          <a:ln>
            <a:noFill/>
          </a:ln>
        </p:spPr>
        <p:txBody>
          <a:bodyPr anchorCtr="0" anchor="t" bIns="0" lIns="0" spcFirstLastPara="1" rIns="0" wrap="square" tIns="192400">
            <a:spAutoFit/>
          </a:bodyPr>
          <a:lstStyle/>
          <a:p>
            <a:pPr indent="-228600" lvl="0" marL="2413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Helvetica Neue"/>
                <a:ea typeface="Helvetica Neue"/>
                <a:cs typeface="Helvetica Neue"/>
                <a:sym typeface="Helvetica Neue"/>
              </a:rPr>
              <a:t>ECOSISTEMA MARITTIMO</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415"/>
              </a:spcBef>
              <a:spcAft>
                <a:spcPts val="0"/>
              </a:spcAft>
              <a:buClr>
                <a:schemeClr val="dk1"/>
              </a:buClr>
              <a:buSzPts val="2000"/>
              <a:buFont typeface="Arial"/>
              <a:buChar char="•"/>
            </a:pPr>
            <a:r>
              <a:rPr b="0" i="0" lang="en-US" sz="2000" u="none" cap="none" strike="noStrike">
                <a:solidFill>
                  <a:schemeClr val="dk1"/>
                </a:solidFill>
                <a:latin typeface="Helvetica Neue"/>
                <a:ea typeface="Helvetica Neue"/>
                <a:cs typeface="Helvetica Neue"/>
                <a:sym typeface="Helvetica Neue"/>
              </a:rPr>
              <a:t>BENI MARITTIMI - CLASSIFICAZIONE</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490"/>
              </a:spcBef>
              <a:spcAft>
                <a:spcPts val="0"/>
              </a:spcAft>
              <a:buClr>
                <a:schemeClr val="dk1"/>
              </a:buClr>
              <a:buSzPts val="2000"/>
              <a:buFont typeface="Arial"/>
              <a:buChar char="•"/>
            </a:pPr>
            <a:r>
              <a:rPr b="0" i="0" lang="en-US" sz="2000" u="none" cap="none" strike="noStrike">
                <a:solidFill>
                  <a:schemeClr val="dk1"/>
                </a:solidFill>
                <a:latin typeface="Helvetica Neue"/>
                <a:ea typeface="Helvetica Neue"/>
                <a:cs typeface="Helvetica Neue"/>
                <a:sym typeface="Helvetica Neue"/>
              </a:rPr>
              <a:t>CONCETTI DI BASE DELLA SICUREZZA</a:t>
            </a:r>
            <a:endParaRPr b="0" i="0" sz="2000" u="none" cap="none" strike="noStrike">
              <a:solidFill>
                <a:schemeClr val="dk1"/>
              </a:solidFill>
              <a:latin typeface="Helvetica Neue"/>
              <a:ea typeface="Helvetica Neue"/>
              <a:cs typeface="Helvetica Neue"/>
              <a:sym typeface="Helvetica Neue"/>
            </a:endParaRPr>
          </a:p>
          <a:p>
            <a:pPr indent="-228600" lvl="0" marL="241300" marR="0" rtl="0" algn="l">
              <a:lnSpc>
                <a:spcPct val="100000"/>
              </a:lnSpc>
              <a:spcBef>
                <a:spcPts val="1510"/>
              </a:spcBef>
              <a:spcAft>
                <a:spcPts val="0"/>
              </a:spcAft>
              <a:buClr>
                <a:schemeClr val="dk1"/>
              </a:buClr>
              <a:buSzPts val="2000"/>
              <a:buFont typeface="Arial"/>
              <a:buChar char="•"/>
            </a:pPr>
            <a:r>
              <a:rPr b="0" i="0" lang="en-US" sz="2000" u="none" cap="none" strike="noStrike">
                <a:solidFill>
                  <a:schemeClr val="dk1"/>
                </a:solidFill>
                <a:latin typeface="Helvetica Neue"/>
                <a:ea typeface="Helvetica Neue"/>
                <a:cs typeface="Helvetica Neue"/>
                <a:sym typeface="Helvetica Neue"/>
              </a:rPr>
              <a:t>IGIENE CIBERALE</a:t>
            </a:r>
            <a:endParaRPr b="0" i="0" sz="20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8"/>
          <p:cNvPicPr preferRelativeResize="0"/>
          <p:nvPr/>
        </p:nvPicPr>
        <p:blipFill rotWithShape="1">
          <a:blip r:embed="rId3">
            <a:alphaModFix/>
          </a:blip>
          <a:srcRect b="0" l="0" r="0" t="0"/>
          <a:stretch/>
        </p:blipFill>
        <p:spPr>
          <a:xfrm>
            <a:off x="0" y="0"/>
            <a:ext cx="12192000" cy="6857999"/>
          </a:xfrm>
          <a:prstGeom prst="rect">
            <a:avLst/>
          </a:prstGeom>
          <a:noFill/>
          <a:ln>
            <a:noFill/>
          </a:ln>
        </p:spPr>
      </p:pic>
      <p:pic>
        <p:nvPicPr>
          <p:cNvPr id="223" name="Google Shape;223;p8"/>
          <p:cNvPicPr preferRelativeResize="0"/>
          <p:nvPr/>
        </p:nvPicPr>
        <p:blipFill rotWithShape="1">
          <a:blip r:embed="rId4">
            <a:alphaModFix/>
          </a:blip>
          <a:srcRect b="0" l="0" r="0" t="0"/>
          <a:stretch/>
        </p:blipFill>
        <p:spPr>
          <a:xfrm>
            <a:off x="2335236" y="1097280"/>
            <a:ext cx="7202657" cy="5760718"/>
          </a:xfrm>
          <a:prstGeom prst="rect">
            <a:avLst/>
          </a:prstGeom>
          <a:noFill/>
          <a:ln>
            <a:noFill/>
          </a:ln>
        </p:spPr>
      </p:pic>
      <p:sp>
        <p:nvSpPr>
          <p:cNvPr id="224" name="Google Shape;224;p8"/>
          <p:cNvSpPr txBox="1"/>
          <p:nvPr>
            <p:ph type="title"/>
          </p:nvPr>
        </p:nvSpPr>
        <p:spPr>
          <a:xfrm>
            <a:off x="3159503" y="462788"/>
            <a:ext cx="6210935" cy="5740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3600"/>
              <a:buFont typeface="Helvetica Neue"/>
              <a:buNone/>
            </a:pPr>
            <a:r>
              <a:rPr lang="en-US"/>
              <a:t>ECOSISTEMA MARITTIMO COMPLESSO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b="0" l="0" r="0" t="0"/>
          <a:stretch/>
        </p:blipFill>
        <p:spPr>
          <a:xfrm>
            <a:off x="0" y="0"/>
            <a:ext cx="12192000" cy="6857999"/>
          </a:xfrm>
          <a:prstGeom prst="rect">
            <a:avLst/>
          </a:prstGeom>
          <a:noFill/>
          <a:ln>
            <a:noFill/>
          </a:ln>
        </p:spPr>
      </p:pic>
      <p:pic>
        <p:nvPicPr>
          <p:cNvPr id="230" name="Google Shape;230;p9"/>
          <p:cNvPicPr preferRelativeResize="0"/>
          <p:nvPr/>
        </p:nvPicPr>
        <p:blipFill rotWithShape="1">
          <a:blip r:embed="rId4">
            <a:alphaModFix/>
          </a:blip>
          <a:srcRect b="0" l="0" r="0" t="0"/>
          <a:stretch/>
        </p:blipFill>
        <p:spPr>
          <a:xfrm>
            <a:off x="4899559" y="2060849"/>
            <a:ext cx="5416815" cy="4391636"/>
          </a:xfrm>
          <a:prstGeom prst="rect">
            <a:avLst/>
          </a:prstGeom>
          <a:noFill/>
          <a:ln>
            <a:noFill/>
          </a:ln>
        </p:spPr>
      </p:pic>
      <p:sp>
        <p:nvSpPr>
          <p:cNvPr id="231" name="Google Shape;231;p9"/>
          <p:cNvSpPr txBox="1"/>
          <p:nvPr/>
        </p:nvSpPr>
        <p:spPr>
          <a:xfrm>
            <a:off x="1420413" y="878331"/>
            <a:ext cx="2244090" cy="2966720"/>
          </a:xfrm>
          <a:prstGeom prst="rect">
            <a:avLst/>
          </a:prstGeom>
          <a:noFill/>
          <a:ln>
            <a:noFill/>
          </a:ln>
        </p:spPr>
        <p:txBody>
          <a:bodyPr anchorCtr="0" anchor="t" bIns="0" lIns="0" spcFirstLastPara="1" rIns="0" wrap="square" tIns="12700">
            <a:spAutoFit/>
          </a:bodyPr>
          <a:lstStyle/>
          <a:p>
            <a:pPr indent="0" lvl="0" marL="12700" marR="0" rtl="0" algn="l">
              <a:lnSpc>
                <a:spcPct val="118750"/>
              </a:lnSpc>
              <a:spcBef>
                <a:spcPts val="0"/>
              </a:spcBef>
              <a:spcAft>
                <a:spcPts val="0"/>
              </a:spcAft>
              <a:buClr>
                <a:srgbClr val="000000"/>
              </a:buClr>
              <a:buSzPts val="2800"/>
              <a:buFont typeface="Arial"/>
              <a:buNone/>
            </a:pPr>
            <a:r>
              <a:rPr b="1" i="0" lang="en-US" sz="2800" u="none" cap="none" strike="noStrike">
                <a:solidFill>
                  <a:schemeClr val="dk1"/>
                </a:solidFill>
                <a:latin typeface="Trebuchet MS"/>
                <a:ea typeface="Trebuchet MS"/>
                <a:cs typeface="Trebuchet MS"/>
                <a:sym typeface="Trebuchet MS"/>
              </a:rPr>
              <a:t>Porto</a:t>
            </a:r>
            <a:r>
              <a:rPr b="0" i="0" lang="en-US" sz="2800" u="none" cap="none" strike="noStrike">
                <a:solidFill>
                  <a:schemeClr val="dk1"/>
                </a:solidFill>
                <a:latin typeface="Trebuchet MS"/>
                <a:ea typeface="Trebuchet MS"/>
                <a:cs typeface="Trebuchet MS"/>
                <a:sym typeface="Trebuchet MS"/>
              </a:rPr>
              <a:t>:</a:t>
            </a:r>
            <a:endParaRPr b="0" i="0" sz="2800" u="none" cap="none" strike="noStrike">
              <a:solidFill>
                <a:schemeClr val="dk1"/>
              </a:solidFill>
              <a:latin typeface="Trebuchet MS"/>
              <a:ea typeface="Trebuchet MS"/>
              <a:cs typeface="Trebuchet MS"/>
              <a:sym typeface="Trebuchet MS"/>
            </a:endParaRPr>
          </a:p>
          <a:p>
            <a:pPr indent="0" lvl="0" marL="12700" marR="5080" rtl="0" algn="l">
              <a:lnSpc>
                <a:spcPct val="121785"/>
              </a:lnSpc>
              <a:spcBef>
                <a:spcPts val="35"/>
              </a:spcBef>
              <a:spcAft>
                <a:spcPts val="0"/>
              </a:spcAft>
              <a:buClr>
                <a:srgbClr val="000000"/>
              </a:buClr>
              <a:buSzPts val="2800"/>
              <a:buFont typeface="Arial"/>
              <a:buNone/>
            </a:pPr>
            <a:r>
              <a:rPr b="0" i="0" lang="en-US" sz="2800" u="none" cap="none" strike="noStrike">
                <a:solidFill>
                  <a:schemeClr val="dk1"/>
                </a:solidFill>
                <a:latin typeface="Trebuchet MS"/>
                <a:ea typeface="Trebuchet MS"/>
                <a:cs typeface="Trebuchet MS"/>
                <a:sym typeface="Trebuchet MS"/>
              </a:rPr>
              <a:t>Un ambiente molto complesso</a:t>
            </a:r>
            <a:endParaRPr b="0" i="0" sz="28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35"/>
              </a:spcBef>
              <a:spcAft>
                <a:spcPts val="0"/>
              </a:spcAft>
              <a:buClr>
                <a:srgbClr val="000000"/>
              </a:buClr>
              <a:buSzPts val="2500"/>
              <a:buFont typeface="Arial"/>
              <a:buNone/>
            </a:pPr>
            <a:r>
              <a:t/>
            </a:r>
            <a:endParaRPr b="0" i="0" sz="2500" u="none" cap="none" strike="noStrike">
              <a:solidFill>
                <a:schemeClr val="dk1"/>
              </a:solidFill>
              <a:latin typeface="Trebuchet MS"/>
              <a:ea typeface="Trebuchet MS"/>
              <a:cs typeface="Trebuchet MS"/>
              <a:sym typeface="Trebuchet MS"/>
            </a:endParaRPr>
          </a:p>
          <a:p>
            <a:pPr indent="0" lvl="0" marL="12700" marR="30480" rtl="0" algn="just">
              <a:lnSpc>
                <a:spcPct val="99600"/>
              </a:lnSpc>
              <a:spcBef>
                <a:spcPts val="0"/>
              </a:spcBef>
              <a:spcAft>
                <a:spcPts val="0"/>
              </a:spcAft>
              <a:buClr>
                <a:srgbClr val="000000"/>
              </a:buClr>
              <a:buSzPts val="2800"/>
              <a:buFont typeface="Arial"/>
              <a:buNone/>
            </a:pPr>
            <a:r>
              <a:rPr b="1" i="0" lang="en-US" sz="2800" u="none" cap="none" strike="noStrike">
                <a:solidFill>
                  <a:schemeClr val="dk1"/>
                </a:solidFill>
                <a:latin typeface="Trebuchet MS"/>
                <a:ea typeface="Trebuchet MS"/>
                <a:cs typeface="Trebuchet MS"/>
                <a:sym typeface="Trebuchet MS"/>
              </a:rPr>
              <a:t>Sicurezza delle porte</a:t>
            </a:r>
            <a:r>
              <a:rPr b="0" i="0" lang="en-US" sz="2800" u="none" cap="none" strike="noStrike">
                <a:solidFill>
                  <a:schemeClr val="dk1"/>
                </a:solidFill>
                <a:latin typeface="Trebuchet MS"/>
                <a:ea typeface="Trebuchet MS"/>
                <a:cs typeface="Trebuchet MS"/>
                <a:sym typeface="Trebuchet MS"/>
              </a:rPr>
              <a:t>:  Estremamente specifica per le porte</a:t>
            </a:r>
            <a:endParaRPr b="0" i="0" sz="2800" u="none" cap="none" strike="noStrike">
              <a:solidFill>
                <a:schemeClr val="dk1"/>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Θέμα του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Θέμα του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2024-05-27T13:27:57.0000000Z</dcterms:created>
  <dc:creator>b2690</dc:creator>
</cp:coreProperties>
</file>